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59" r:id="rId5"/>
    <p:sldId id="258" r:id="rId6"/>
    <p:sldId id="260" r:id="rId7"/>
    <p:sldId id="262" r:id="rId8"/>
    <p:sldId id="256" r:id="rId9"/>
    <p:sldId id="257" r:id="rId10"/>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F4A024-C7E4-E865-DE2A-6AA379F8704E}" name="Vivian Robles" initials="VR" userId="S::vrobles@questfms.com::d1d71fd2-457f-47a0-9801-44d0d47d6f72" providerId="AD"/>
  <p188:author id="{B617D9BB-46FF-405D-47CF-9045427CC9F6}" name="Cordale Jackson" initials="CJ" userId="S::cordale.jackson@questfms.com::10780636-dc14-4e55-8d0c-1416f7d6f224" providerId="AD"/>
  <p188:author id="{D4A9DEF1-0CA6-379A-D961-D4A70E0EC95D}" name="Megan Gacek" initials="MG" userId="S::megan.gacek@questfms.com::8bcc01e8-8fc4-45d3-8a64-231f736ac2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22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FAB8450-3197-4B4F-9E09-34956A467723}" type="datetimeFigureOut">
              <a:rPr lang="en-US" smtClean="0"/>
              <a:t>9/4/2025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05D1CA0-573F-4DF2-95BE-3CE8FE1AFB01}" type="slidenum">
              <a:rPr lang="en-US" smtClean="0"/>
              <a:t>‹#›</a:t>
            </a:fld>
            <a:endParaRPr lang="en-US"/>
          </a:p>
        </p:txBody>
      </p:sp>
    </p:spTree>
    <p:extLst>
      <p:ext uri="{BB962C8B-B14F-4D97-AF65-F5344CB8AC3E}">
        <p14:creationId xmlns:p14="http://schemas.microsoft.com/office/powerpoint/2010/main" val="390675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5D1CA0-573F-4DF2-95BE-3CE8FE1AFB01}" type="slidenum">
              <a:rPr lang="en-US" smtClean="0"/>
              <a:t>1</a:t>
            </a:fld>
            <a:endParaRPr lang="en-US"/>
          </a:p>
        </p:txBody>
      </p:sp>
    </p:spTree>
    <p:extLst>
      <p:ext uri="{BB962C8B-B14F-4D97-AF65-F5344CB8AC3E}">
        <p14:creationId xmlns:p14="http://schemas.microsoft.com/office/powerpoint/2010/main" val="215531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943A690-E49F-4D4F-BAE3-2F675140C150}"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2145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3A690-E49F-4D4F-BAE3-2F675140C150}"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184189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3A690-E49F-4D4F-BAE3-2F675140C150}"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336071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3A690-E49F-4D4F-BAE3-2F675140C150}"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59406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3A690-E49F-4D4F-BAE3-2F675140C150}"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360077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3A690-E49F-4D4F-BAE3-2F675140C150}"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365701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3A690-E49F-4D4F-BAE3-2F675140C150}"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41275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3A690-E49F-4D4F-BAE3-2F675140C150}"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73671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3A690-E49F-4D4F-BAE3-2F675140C150}"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62132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943A690-E49F-4D4F-BAE3-2F675140C150}"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66476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943A690-E49F-4D4F-BAE3-2F675140C150}"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7D1DD-4572-DC43-911F-5C65063BE027}" type="slidenum">
              <a:rPr lang="en-US" smtClean="0"/>
              <a:t>‹#›</a:t>
            </a:fld>
            <a:endParaRPr lang="en-US"/>
          </a:p>
        </p:txBody>
      </p:sp>
    </p:spTree>
    <p:extLst>
      <p:ext uri="{BB962C8B-B14F-4D97-AF65-F5344CB8AC3E}">
        <p14:creationId xmlns:p14="http://schemas.microsoft.com/office/powerpoint/2010/main" val="220717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3943A690-E49F-4D4F-BAE3-2F675140C150}" type="datetimeFigureOut">
              <a:rPr lang="en-US" smtClean="0"/>
              <a:t>9/4/2025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9B7D1DD-4572-DC43-911F-5C65063BE027}" type="slidenum">
              <a:rPr lang="en-US" smtClean="0"/>
              <a:t>‹#›</a:t>
            </a:fld>
            <a:endParaRPr lang="en-US"/>
          </a:p>
        </p:txBody>
      </p:sp>
    </p:spTree>
    <p:extLst>
      <p:ext uri="{BB962C8B-B14F-4D97-AF65-F5344CB8AC3E}">
        <p14:creationId xmlns:p14="http://schemas.microsoft.com/office/powerpoint/2010/main" val="2979549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076AB4-F0F2-B969-B4F9-EC2478733E16}"/>
              </a:ext>
            </a:extLst>
          </p:cNvPr>
          <p:cNvSpPr txBox="1"/>
          <p:nvPr/>
        </p:nvSpPr>
        <p:spPr>
          <a:xfrm>
            <a:off x="235085" y="151662"/>
            <a:ext cx="3376245" cy="830997"/>
          </a:xfrm>
          <a:prstGeom prst="rect">
            <a:avLst/>
          </a:prstGeom>
          <a:noFill/>
        </p:spPr>
        <p:txBody>
          <a:bodyPr wrap="none" lIns="91440" tIns="45720" rIns="91440" bIns="45720" rtlCol="0" anchor="t">
            <a:spAutoFit/>
          </a:bodyPr>
          <a:lstStyle/>
          <a:p>
            <a:r>
              <a:rPr lang="en-US" sz="2400" b="1" dirty="0">
                <a:solidFill>
                  <a:srgbClr val="69A23F"/>
                </a:solidFill>
                <a:latin typeface="Proxima Nova" panose="02000506030000020004" pitchFamily="2" charset="0"/>
              </a:rPr>
              <a:t>This Week’s Specials</a:t>
            </a:r>
          </a:p>
          <a:p>
            <a:r>
              <a:rPr lang="en-US" sz="2400" b="1" dirty="0">
                <a:solidFill>
                  <a:srgbClr val="69A23F"/>
                </a:solidFill>
                <a:latin typeface="Proxima Nova"/>
              </a:rPr>
              <a:t>9/8/25 -9/12/25</a:t>
            </a:r>
            <a:endParaRPr lang="en-US" sz="2400" b="1" dirty="0">
              <a:solidFill>
                <a:srgbClr val="69A23F"/>
              </a:solidFill>
              <a:latin typeface="Proxima Nova" panose="02000506030000020004" pitchFamily="2" charset="0"/>
            </a:endParaRPr>
          </a:p>
        </p:txBody>
      </p:sp>
      <p:sp>
        <p:nvSpPr>
          <p:cNvPr id="5" name="Rectangle 4">
            <a:extLst>
              <a:ext uri="{FF2B5EF4-FFF2-40B4-BE49-F238E27FC236}">
                <a16:creationId xmlns:a16="http://schemas.microsoft.com/office/drawing/2014/main" id="{3DE528C8-7254-6D9C-6A0B-6807DB13813B}"/>
              </a:ext>
            </a:extLst>
          </p:cNvPr>
          <p:cNvSpPr/>
          <p:nvPr/>
        </p:nvSpPr>
        <p:spPr>
          <a:xfrm>
            <a:off x="235085" y="1094572"/>
            <a:ext cx="7342635" cy="3705028"/>
          </a:xfrm>
          <a:prstGeom prst="rect">
            <a:avLst/>
          </a:prstGeom>
          <a:solidFill>
            <a:srgbClr val="BAD79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6" name="TextBox 5">
            <a:extLst>
              <a:ext uri="{FF2B5EF4-FFF2-40B4-BE49-F238E27FC236}">
                <a16:creationId xmlns:a16="http://schemas.microsoft.com/office/drawing/2014/main" id="{860D1E8E-307C-DD75-02EE-C6AFAC6DCA5F}"/>
              </a:ext>
            </a:extLst>
          </p:cNvPr>
          <p:cNvSpPr txBox="1"/>
          <p:nvPr/>
        </p:nvSpPr>
        <p:spPr>
          <a:xfrm>
            <a:off x="557050" y="1371600"/>
            <a:ext cx="184731" cy="338554"/>
          </a:xfrm>
          <a:prstGeom prst="rect">
            <a:avLst/>
          </a:prstGeom>
          <a:noFill/>
        </p:spPr>
        <p:txBody>
          <a:bodyPr wrap="none" lIns="91440" tIns="45720" rIns="91440" bIns="45720" rtlCol="0" anchor="t">
            <a:spAutoFit/>
          </a:bodyPr>
          <a:lstStyle/>
          <a:p>
            <a:endParaRPr lang="en-US" sz="1600">
              <a:latin typeface="Proxima Nova"/>
            </a:endParaRPr>
          </a:p>
        </p:txBody>
      </p:sp>
      <p:sp>
        <p:nvSpPr>
          <p:cNvPr id="7" name="TextBox 6">
            <a:extLst>
              <a:ext uri="{FF2B5EF4-FFF2-40B4-BE49-F238E27FC236}">
                <a16:creationId xmlns:a16="http://schemas.microsoft.com/office/drawing/2014/main" id="{849563F9-6139-71D2-F56B-2CC39074B31B}"/>
              </a:ext>
            </a:extLst>
          </p:cNvPr>
          <p:cNvSpPr txBox="1"/>
          <p:nvPr/>
        </p:nvSpPr>
        <p:spPr>
          <a:xfrm>
            <a:off x="-1737639" y="5414631"/>
            <a:ext cx="8103957" cy="1384995"/>
          </a:xfrm>
          <a:prstGeom prst="rect">
            <a:avLst/>
          </a:prstGeom>
          <a:noFill/>
        </p:spPr>
        <p:txBody>
          <a:bodyPr wrap="square" lIns="91440" tIns="45720" rIns="91440" bIns="45720" rtlCol="0" anchor="t">
            <a:spAutoFit/>
          </a:bodyPr>
          <a:lstStyle/>
          <a:p>
            <a:pPr algn="ctr"/>
            <a:r>
              <a:rPr lang="en-US" sz="2800" b="1">
                <a:solidFill>
                  <a:srgbClr val="69A23F"/>
                </a:solidFill>
                <a:latin typeface="Proxima Nova"/>
              </a:rPr>
              <a:t>$6 Meal Deal</a:t>
            </a:r>
            <a:endParaRPr lang="en-US" sz="2800" b="1">
              <a:solidFill>
                <a:srgbClr val="69A23F"/>
              </a:solidFill>
              <a:latin typeface="Proxima Nova" panose="02000506030000020004" pitchFamily="2" charset="0"/>
            </a:endParaRPr>
          </a:p>
          <a:p>
            <a:pPr algn="ctr"/>
            <a:endParaRPr lang="en-US" sz="2800" b="1">
              <a:solidFill>
                <a:srgbClr val="69A23F"/>
              </a:solidFill>
              <a:latin typeface="Proxima Nova" panose="02000506030000020004" pitchFamily="2" charset="0"/>
            </a:endParaRPr>
          </a:p>
          <a:p>
            <a:pPr algn="ctr"/>
            <a:endParaRPr lang="en-US" sz="2800" b="1">
              <a:solidFill>
                <a:srgbClr val="69A23F"/>
              </a:solidFill>
              <a:latin typeface="Proxima Nova"/>
            </a:endParaRPr>
          </a:p>
        </p:txBody>
      </p:sp>
      <p:sp>
        <p:nvSpPr>
          <p:cNvPr id="8" name="Rectangle 7">
            <a:extLst>
              <a:ext uri="{FF2B5EF4-FFF2-40B4-BE49-F238E27FC236}">
                <a16:creationId xmlns:a16="http://schemas.microsoft.com/office/drawing/2014/main" id="{8634F7D2-4216-B62D-E6D5-E69A096587A0}"/>
              </a:ext>
            </a:extLst>
          </p:cNvPr>
          <p:cNvSpPr/>
          <p:nvPr/>
        </p:nvSpPr>
        <p:spPr>
          <a:xfrm>
            <a:off x="335280" y="5349240"/>
            <a:ext cx="3550920" cy="1981200"/>
          </a:xfrm>
          <a:prstGeom prst="rect">
            <a:avLst/>
          </a:prstGeom>
          <a:noFill/>
          <a:ln w="38100">
            <a:solidFill>
              <a:srgbClr val="BAD7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70B430F-9E20-E8AC-7CAD-8EA734FE0250}"/>
              </a:ext>
            </a:extLst>
          </p:cNvPr>
          <p:cNvSpPr txBox="1"/>
          <p:nvPr/>
        </p:nvSpPr>
        <p:spPr>
          <a:xfrm>
            <a:off x="4730223" y="5624871"/>
            <a:ext cx="2400017" cy="461665"/>
          </a:xfrm>
          <a:prstGeom prst="rect">
            <a:avLst/>
          </a:prstGeom>
          <a:noFill/>
        </p:spPr>
        <p:txBody>
          <a:bodyPr wrap="none" lIns="91440" tIns="45720" rIns="91440" bIns="45720" rtlCol="0" anchor="t">
            <a:spAutoFit/>
          </a:bodyPr>
          <a:lstStyle/>
          <a:p>
            <a:pPr algn="ctr"/>
            <a:r>
              <a:rPr lang="en-US" sz="2400" b="1">
                <a:solidFill>
                  <a:srgbClr val="69A23F"/>
                </a:solidFill>
                <a:latin typeface="Proxima Nova" panose="02000506030000020004" pitchFamily="2" charset="0"/>
              </a:rPr>
              <a:t> Dash Specials</a:t>
            </a:r>
            <a:endParaRPr lang="en-US"/>
          </a:p>
        </p:txBody>
      </p:sp>
      <p:sp>
        <p:nvSpPr>
          <p:cNvPr id="12" name="Rectangle 11">
            <a:extLst>
              <a:ext uri="{FF2B5EF4-FFF2-40B4-BE49-F238E27FC236}">
                <a16:creationId xmlns:a16="http://schemas.microsoft.com/office/drawing/2014/main" id="{A41732C0-021E-50E1-4F3F-AD1564F3C79D}"/>
              </a:ext>
            </a:extLst>
          </p:cNvPr>
          <p:cNvSpPr/>
          <p:nvPr/>
        </p:nvSpPr>
        <p:spPr>
          <a:xfrm>
            <a:off x="4393596" y="5349240"/>
            <a:ext cx="3104484" cy="4175760"/>
          </a:xfrm>
          <a:prstGeom prst="rect">
            <a:avLst/>
          </a:prstGeom>
          <a:noFill/>
          <a:ln w="38100">
            <a:solidFill>
              <a:srgbClr val="BAD7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and black logo&#10;&#10;Description automatically generated">
            <a:extLst>
              <a:ext uri="{FF2B5EF4-FFF2-40B4-BE49-F238E27FC236}">
                <a16:creationId xmlns:a16="http://schemas.microsoft.com/office/drawing/2014/main" id="{0258DA50-2AB5-B390-24F4-2FF7CFAF34E0}"/>
              </a:ext>
            </a:extLst>
          </p:cNvPr>
          <p:cNvPicPr>
            <a:picLocks noChangeAspect="1"/>
          </p:cNvPicPr>
          <p:nvPr/>
        </p:nvPicPr>
        <p:blipFill>
          <a:blip r:embed="rId3"/>
          <a:stretch>
            <a:fillRect/>
          </a:stretch>
        </p:blipFill>
        <p:spPr>
          <a:xfrm>
            <a:off x="335280" y="8800734"/>
            <a:ext cx="3322320" cy="724266"/>
          </a:xfrm>
          <a:prstGeom prst="rect">
            <a:avLst/>
          </a:prstGeom>
        </p:spPr>
      </p:pic>
      <p:pic>
        <p:nvPicPr>
          <p:cNvPr id="18" name="Picture 17" descr="A green leaf on a black background&#10;&#10;Description automatically generated">
            <a:extLst>
              <a:ext uri="{FF2B5EF4-FFF2-40B4-BE49-F238E27FC236}">
                <a16:creationId xmlns:a16="http://schemas.microsoft.com/office/drawing/2014/main" id="{CC499842-740A-36BE-BB5C-975B7F2D7A81}"/>
              </a:ext>
            </a:extLst>
          </p:cNvPr>
          <p:cNvPicPr>
            <a:picLocks noChangeAspect="1"/>
          </p:cNvPicPr>
          <p:nvPr/>
        </p:nvPicPr>
        <p:blipFill>
          <a:blip r:embed="rId4"/>
          <a:stretch>
            <a:fillRect/>
          </a:stretch>
        </p:blipFill>
        <p:spPr>
          <a:xfrm>
            <a:off x="6188365" y="131886"/>
            <a:ext cx="1523347" cy="1471553"/>
          </a:xfrm>
          <a:prstGeom prst="rect">
            <a:avLst/>
          </a:prstGeom>
        </p:spPr>
      </p:pic>
      <p:sp>
        <p:nvSpPr>
          <p:cNvPr id="19" name="TextBox 18">
            <a:extLst>
              <a:ext uri="{FF2B5EF4-FFF2-40B4-BE49-F238E27FC236}">
                <a16:creationId xmlns:a16="http://schemas.microsoft.com/office/drawing/2014/main" id="{F5F5D82D-3B71-60A9-6249-885E4FF8F7BA}"/>
              </a:ext>
            </a:extLst>
          </p:cNvPr>
          <p:cNvSpPr txBox="1"/>
          <p:nvPr/>
        </p:nvSpPr>
        <p:spPr>
          <a:xfrm>
            <a:off x="335279" y="7528560"/>
            <a:ext cx="3550919" cy="1015663"/>
          </a:xfrm>
          <a:prstGeom prst="rect">
            <a:avLst/>
          </a:prstGeom>
          <a:noFill/>
        </p:spPr>
        <p:txBody>
          <a:bodyPr wrap="square" rtlCol="0">
            <a:spAutoFit/>
          </a:bodyPr>
          <a:lstStyle/>
          <a:p>
            <a:pPr algn="ctr"/>
            <a:r>
              <a:rPr lang="en-US" sz="1200" i="1">
                <a:latin typeface="Proxima Nova" panose="02000506030000020004" pitchFamily="2" charset="0"/>
              </a:rPr>
              <a:t>Quest Food prioritizes the health and wellness of our guests through chef-crafted recipes and scratch made cooking techniques using fresh, high-quality ingredients that are flavorful, wholesome, and responsibly sourced.</a:t>
            </a:r>
          </a:p>
        </p:txBody>
      </p:sp>
      <p:pic>
        <p:nvPicPr>
          <p:cNvPr id="13" name="Picture 12" descr="A green and white logo&#10;&#10;Description automatically generated">
            <a:extLst>
              <a:ext uri="{FF2B5EF4-FFF2-40B4-BE49-F238E27FC236}">
                <a16:creationId xmlns:a16="http://schemas.microsoft.com/office/drawing/2014/main" id="{DC810A7E-E333-DAEB-CC39-0FCC50C8445B}"/>
              </a:ext>
            </a:extLst>
          </p:cNvPr>
          <p:cNvPicPr>
            <a:picLocks noChangeAspect="1"/>
          </p:cNvPicPr>
          <p:nvPr/>
        </p:nvPicPr>
        <p:blipFill>
          <a:blip r:embed="rId5"/>
          <a:stretch>
            <a:fillRect/>
          </a:stretch>
        </p:blipFill>
        <p:spPr>
          <a:xfrm>
            <a:off x="5184310" y="211162"/>
            <a:ext cx="761528" cy="761528"/>
          </a:xfrm>
          <a:prstGeom prst="rect">
            <a:avLst/>
          </a:prstGeom>
        </p:spPr>
      </p:pic>
      <p:sp>
        <p:nvSpPr>
          <p:cNvPr id="2" name="TextBox 1">
            <a:extLst>
              <a:ext uri="{FF2B5EF4-FFF2-40B4-BE49-F238E27FC236}">
                <a16:creationId xmlns:a16="http://schemas.microsoft.com/office/drawing/2014/main" id="{4055E27E-96EC-28FF-EBDD-B8FF80A8F434}"/>
              </a:ext>
            </a:extLst>
          </p:cNvPr>
          <p:cNvSpPr txBox="1"/>
          <p:nvPr/>
        </p:nvSpPr>
        <p:spPr>
          <a:xfrm>
            <a:off x="236742" y="1268962"/>
            <a:ext cx="7340978" cy="3293209"/>
          </a:xfrm>
          <a:prstGeom prst="rect">
            <a:avLst/>
          </a:prstGeom>
          <a:noFill/>
        </p:spPr>
        <p:txBody>
          <a:bodyPr wrap="square" lIns="91440" tIns="45720" rIns="91440" bIns="45720" rtlCol="0" anchor="t">
            <a:spAutoFit/>
          </a:bodyPr>
          <a:lstStyle/>
          <a:p>
            <a:pPr algn="ctr"/>
            <a:r>
              <a:rPr lang="en-US" sz="1600" b="1" i="1" u="sng" dirty="0">
                <a:solidFill>
                  <a:schemeClr val="bg1"/>
                </a:solidFill>
              </a:rPr>
              <a:t>Monday,  September 8th, 2025</a:t>
            </a:r>
            <a:br>
              <a:rPr lang="en-US" sz="1600" b="1" i="1" u="sng" dirty="0"/>
            </a:br>
            <a:r>
              <a:rPr lang="en-US" sz="1600" b="1" dirty="0">
                <a:solidFill>
                  <a:schemeClr val="bg1"/>
                </a:solidFill>
              </a:rPr>
              <a:t>Philly Steak Sandwich served with Roasted Peppers &amp; Mozzarella Cheese with Curly Fries- $ 5.00</a:t>
            </a:r>
          </a:p>
          <a:p>
            <a:pPr algn="ctr"/>
            <a:r>
              <a:rPr lang="en-US" sz="1600" b="1" i="1" u="sng" dirty="0">
                <a:solidFill>
                  <a:schemeClr val="bg1"/>
                </a:solidFill>
              </a:rPr>
              <a:t>Tuesday, September 9th, 2025</a:t>
            </a:r>
            <a:br>
              <a:rPr lang="en-US" sz="1600" b="1" i="1" u="sng" dirty="0"/>
            </a:br>
            <a:r>
              <a:rPr lang="en-US" sz="1600" b="1" dirty="0">
                <a:solidFill>
                  <a:schemeClr val="bg1"/>
                </a:solidFill>
              </a:rPr>
              <a:t>Italian Herb Chicken With White Rice - $4.00</a:t>
            </a:r>
            <a:br>
              <a:rPr lang="en-US" sz="1600" b="1" dirty="0"/>
            </a:br>
            <a:r>
              <a:rPr lang="en-US" sz="1600" b="1" i="1" u="sng" dirty="0">
                <a:solidFill>
                  <a:schemeClr val="bg1"/>
                </a:solidFill>
              </a:rPr>
              <a:t>Wednesday , September 10th, 2025</a:t>
            </a:r>
            <a:br>
              <a:rPr lang="en-US" sz="1600" b="1" i="1" u="sng" dirty="0"/>
            </a:br>
            <a:r>
              <a:rPr lang="en-US" sz="1600" b="1" dirty="0">
                <a:solidFill>
                  <a:schemeClr val="bg1"/>
                </a:solidFill>
              </a:rPr>
              <a:t>Tex-Mex Sloppy Joes on a Brioche Bun with Fried Curly Fries- $4.50</a:t>
            </a:r>
            <a:br>
              <a:rPr lang="en-US" sz="1600" b="1" dirty="0">
                <a:solidFill>
                  <a:schemeClr val="bg1"/>
                </a:solidFill>
              </a:rPr>
            </a:br>
            <a:r>
              <a:rPr lang="en-US" sz="1600" b="1" i="1" u="sng" dirty="0">
                <a:solidFill>
                  <a:schemeClr val="bg1"/>
                </a:solidFill>
              </a:rPr>
              <a:t>Thursday, September 11th, 2025</a:t>
            </a:r>
            <a:br>
              <a:rPr lang="en-US" sz="1600" b="1" dirty="0"/>
            </a:br>
            <a:r>
              <a:rPr lang="en-US" sz="1600" b="1" dirty="0">
                <a:solidFill>
                  <a:schemeClr val="bg1"/>
                </a:solidFill>
                <a:latin typeface="Aptos Display"/>
              </a:rPr>
              <a:t>Breaded Chicken Sandwich Dipped in Your Favorite Sauce with Fries With Your Choice Of Toppings Lettuce, Tomatoes, Onions, Pickles &amp; Caesar Salad- $6.50</a:t>
            </a:r>
            <a:br>
              <a:rPr lang="en-US" sz="1600" b="1" dirty="0"/>
            </a:br>
            <a:r>
              <a:rPr lang="en-US" sz="1600" b="1" u="sng" dirty="0">
                <a:solidFill>
                  <a:schemeClr val="bg1"/>
                </a:solidFill>
              </a:rPr>
              <a:t>Friday, September 12th, 2025</a:t>
            </a:r>
            <a:endParaRPr lang="en-US" sz="1600" dirty="0">
              <a:solidFill>
                <a:schemeClr val="bg1"/>
              </a:solidFill>
            </a:endParaRPr>
          </a:p>
          <a:p>
            <a:pPr algn="ctr"/>
            <a:r>
              <a:rPr lang="en-US" sz="1600" b="1" dirty="0">
                <a:solidFill>
                  <a:schemeClr val="bg1"/>
                </a:solidFill>
              </a:rPr>
              <a:t>Taco Bar- Seasoned Beef  with Your Choice of Salsas, Roasted Vegetables, Sour Cream, Cheese Lettuce, Onions and Rice- $5.00</a:t>
            </a:r>
            <a:endParaRPr lang="en-US" sz="1600" dirty="0">
              <a:solidFill>
                <a:schemeClr val="bg1"/>
              </a:solidFill>
            </a:endParaRPr>
          </a:p>
        </p:txBody>
      </p:sp>
      <p:sp>
        <p:nvSpPr>
          <p:cNvPr id="17" name="TextBox 16">
            <a:extLst>
              <a:ext uri="{FF2B5EF4-FFF2-40B4-BE49-F238E27FC236}">
                <a16:creationId xmlns:a16="http://schemas.microsoft.com/office/drawing/2014/main" id="{357B158C-104A-94C0-AA43-98E84E4C93DD}"/>
              </a:ext>
            </a:extLst>
          </p:cNvPr>
          <p:cNvSpPr txBox="1"/>
          <p:nvPr/>
        </p:nvSpPr>
        <p:spPr>
          <a:xfrm>
            <a:off x="484524" y="6070299"/>
            <a:ext cx="3329148" cy="1015663"/>
          </a:xfrm>
          <a:prstGeom prst="rect">
            <a:avLst/>
          </a:prstGeom>
          <a:noFill/>
        </p:spPr>
        <p:txBody>
          <a:bodyPr wrap="square" lIns="91440" tIns="45720" rIns="91440" bIns="45720" rtlCol="0" anchor="t">
            <a:spAutoFit/>
          </a:bodyPr>
          <a:lstStyle/>
          <a:p>
            <a:pPr algn="ctr"/>
            <a:r>
              <a:rPr lang="en-US" sz="2000" b="1"/>
              <a:t>Any Dash Sub Sandwich with Baked Chips &amp; Whole Fruit</a:t>
            </a:r>
            <a:endParaRPr lang="en-US"/>
          </a:p>
        </p:txBody>
      </p:sp>
      <p:sp>
        <p:nvSpPr>
          <p:cNvPr id="21" name="TextBox 20">
            <a:extLst>
              <a:ext uri="{FF2B5EF4-FFF2-40B4-BE49-F238E27FC236}">
                <a16:creationId xmlns:a16="http://schemas.microsoft.com/office/drawing/2014/main" id="{3FC164A0-001B-9594-9DAF-D07DABADF3E7}"/>
              </a:ext>
            </a:extLst>
          </p:cNvPr>
          <p:cNvSpPr txBox="1"/>
          <p:nvPr/>
        </p:nvSpPr>
        <p:spPr>
          <a:xfrm>
            <a:off x="12156197" y="4799600"/>
            <a:ext cx="3154388" cy="2862322"/>
          </a:xfrm>
          <a:prstGeom prst="rect">
            <a:avLst/>
          </a:prstGeom>
          <a:noFill/>
        </p:spPr>
        <p:txBody>
          <a:bodyPr wrap="square" lIns="91440" tIns="45720" rIns="91440" bIns="45720" rtlCol="0" anchor="t">
            <a:spAutoFit/>
          </a:bodyPr>
          <a:lstStyle/>
          <a:p>
            <a:pPr algn="ctr"/>
            <a:endParaRPr lang="en-US" b="1" dirty="0"/>
          </a:p>
          <a:p>
            <a:pPr algn="ctr"/>
            <a:endParaRPr lang="en-US" b="1" dirty="0"/>
          </a:p>
          <a:p>
            <a:pPr algn="ctr"/>
            <a:r>
              <a:rPr lang="en-US" b="1" u="sng" dirty="0"/>
              <a:t>Caesar Salad- $4.00</a:t>
            </a:r>
            <a:br>
              <a:rPr lang="en-US" b="1" u="sng" dirty="0"/>
            </a:br>
            <a:r>
              <a:rPr lang="en-US" i="1" dirty="0"/>
              <a:t>Romaine Lettuce, Parmesan cheese, Crispy Chicken &amp; Caesar Dressing</a:t>
            </a:r>
          </a:p>
          <a:p>
            <a:pPr algn="ctr"/>
            <a:r>
              <a:rPr lang="en-US" b="1" u="sng" dirty="0"/>
              <a:t>Mixed Berry Parfait- $3.50</a:t>
            </a:r>
            <a:br>
              <a:rPr lang="en-US" b="1" u="sng" dirty="0"/>
            </a:br>
            <a:r>
              <a:rPr lang="en-US" i="1" dirty="0"/>
              <a:t>Fresh Strawberries and Blueberries with Vanilla Yogurt and Crunchy Granola </a:t>
            </a:r>
            <a:endParaRPr lang="en-US" u="sng" dirty="0"/>
          </a:p>
        </p:txBody>
      </p:sp>
      <p:sp>
        <p:nvSpPr>
          <p:cNvPr id="23" name="TextBox 22">
            <a:extLst>
              <a:ext uri="{FF2B5EF4-FFF2-40B4-BE49-F238E27FC236}">
                <a16:creationId xmlns:a16="http://schemas.microsoft.com/office/drawing/2014/main" id="{B001D26B-9D50-E4A8-C2B6-26F976EC87BC}"/>
              </a:ext>
            </a:extLst>
          </p:cNvPr>
          <p:cNvSpPr txBox="1"/>
          <p:nvPr/>
        </p:nvSpPr>
        <p:spPr>
          <a:xfrm>
            <a:off x="4393596" y="5407500"/>
            <a:ext cx="3154388" cy="4093428"/>
          </a:xfrm>
          <a:prstGeom prst="rect">
            <a:avLst/>
          </a:prstGeom>
          <a:noFill/>
        </p:spPr>
        <p:txBody>
          <a:bodyPr wrap="square" lIns="91440" tIns="45720" rIns="91440" bIns="45720" rtlCol="0" anchor="t">
            <a:spAutoFit/>
          </a:bodyPr>
          <a:lstStyle/>
          <a:p>
            <a:pPr algn="ctr"/>
            <a:endParaRPr lang="en-US" sz="2000" b="1" dirty="0"/>
          </a:p>
          <a:p>
            <a:pPr algn="ctr"/>
            <a:endParaRPr lang="en-US" sz="2000" b="1" dirty="0"/>
          </a:p>
          <a:p>
            <a:pPr algn="ctr"/>
            <a:r>
              <a:rPr lang="en-US" sz="2000" b="1" u="sng" dirty="0"/>
              <a:t>Grilled Chicken Deluxe Wrap -$5.00</a:t>
            </a:r>
            <a:br>
              <a:rPr lang="en-US" sz="2000" b="1" u="sng" dirty="0"/>
            </a:br>
            <a:r>
              <a:rPr lang="en-US" sz="2000" i="1" dirty="0"/>
              <a:t>Grilled Chicken with Cheese, Lettuce &amp; Tomato in a Tortilla</a:t>
            </a:r>
          </a:p>
          <a:p>
            <a:pPr algn="ctr"/>
            <a:endParaRPr lang="en-US" sz="2000" i="1" dirty="0"/>
          </a:p>
          <a:p>
            <a:pPr algn="ctr"/>
            <a:r>
              <a:rPr lang="en-US" sz="2000" b="1" i="1" u="sng" dirty="0"/>
              <a:t>S’mores Cup  - $4.00</a:t>
            </a:r>
            <a:endParaRPr lang="en-US" sz="2000" dirty="0"/>
          </a:p>
          <a:p>
            <a:pPr algn="ctr"/>
            <a:r>
              <a:rPr lang="en-US" sz="2000" i="1" dirty="0"/>
              <a:t>Milk Chocolate Pudding, Graham Crackers, Mini Marshmallows, Chocolate chips.</a:t>
            </a:r>
            <a:endParaRPr lang="en-US" sz="2000" dirty="0"/>
          </a:p>
        </p:txBody>
      </p:sp>
    </p:spTree>
    <p:extLst>
      <p:ext uri="{BB962C8B-B14F-4D97-AF65-F5344CB8AC3E}">
        <p14:creationId xmlns:p14="http://schemas.microsoft.com/office/powerpoint/2010/main" val="372010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4EA808-F2D8-4E0D-46E2-084E85C6E80E}"/>
              </a:ext>
            </a:extLst>
          </p:cNvPr>
          <p:cNvSpPr txBox="1"/>
          <p:nvPr/>
        </p:nvSpPr>
        <p:spPr>
          <a:xfrm>
            <a:off x="377555" y="1597832"/>
            <a:ext cx="1286145" cy="338554"/>
          </a:xfrm>
          <a:prstGeom prst="rect">
            <a:avLst/>
          </a:prstGeom>
          <a:noFill/>
        </p:spPr>
        <p:txBody>
          <a:bodyPr wrap="square" rtlCol="0">
            <a:spAutoFit/>
          </a:bodyPr>
          <a:lstStyle/>
          <a:p>
            <a:r>
              <a:rPr lang="en-US" sz="1600" b="1"/>
              <a:t>DASH</a:t>
            </a:r>
          </a:p>
        </p:txBody>
      </p:sp>
      <p:sp>
        <p:nvSpPr>
          <p:cNvPr id="3" name="TextBox 2">
            <a:extLst>
              <a:ext uri="{FF2B5EF4-FFF2-40B4-BE49-F238E27FC236}">
                <a16:creationId xmlns:a16="http://schemas.microsoft.com/office/drawing/2014/main" id="{E657A2F7-6D89-97FD-9545-11F3E5AB1549}"/>
              </a:ext>
            </a:extLst>
          </p:cNvPr>
          <p:cNvSpPr txBox="1"/>
          <p:nvPr/>
        </p:nvSpPr>
        <p:spPr>
          <a:xfrm>
            <a:off x="377554" y="3223432"/>
            <a:ext cx="1286145" cy="338554"/>
          </a:xfrm>
          <a:prstGeom prst="rect">
            <a:avLst/>
          </a:prstGeom>
          <a:noFill/>
        </p:spPr>
        <p:txBody>
          <a:bodyPr wrap="square" rtlCol="0">
            <a:spAutoFit/>
          </a:bodyPr>
          <a:lstStyle/>
          <a:p>
            <a:r>
              <a:rPr lang="en-US" sz="1600" b="1"/>
              <a:t>LUNCH</a:t>
            </a:r>
          </a:p>
        </p:txBody>
      </p:sp>
      <p:sp>
        <p:nvSpPr>
          <p:cNvPr id="4" name="TextBox 3">
            <a:extLst>
              <a:ext uri="{FF2B5EF4-FFF2-40B4-BE49-F238E27FC236}">
                <a16:creationId xmlns:a16="http://schemas.microsoft.com/office/drawing/2014/main" id="{4403955A-FFB1-341F-0517-A00DABFA124A}"/>
              </a:ext>
            </a:extLst>
          </p:cNvPr>
          <p:cNvSpPr txBox="1"/>
          <p:nvPr/>
        </p:nvSpPr>
        <p:spPr>
          <a:xfrm>
            <a:off x="377554" y="8473268"/>
            <a:ext cx="1502046" cy="338554"/>
          </a:xfrm>
          <a:prstGeom prst="rect">
            <a:avLst/>
          </a:prstGeom>
          <a:noFill/>
        </p:spPr>
        <p:txBody>
          <a:bodyPr wrap="square" rtlCol="0">
            <a:spAutoFit/>
          </a:bodyPr>
          <a:lstStyle/>
          <a:p>
            <a:r>
              <a:rPr lang="en-US" sz="1600" b="1"/>
              <a:t>BEVERAGES</a:t>
            </a:r>
          </a:p>
        </p:txBody>
      </p:sp>
      <p:sp>
        <p:nvSpPr>
          <p:cNvPr id="7" name="TextBox 6">
            <a:extLst>
              <a:ext uri="{FF2B5EF4-FFF2-40B4-BE49-F238E27FC236}">
                <a16:creationId xmlns:a16="http://schemas.microsoft.com/office/drawing/2014/main" id="{449C1EC8-880B-44D2-4E7D-24108CAE4A25}"/>
              </a:ext>
            </a:extLst>
          </p:cNvPr>
          <p:cNvSpPr txBox="1"/>
          <p:nvPr/>
        </p:nvSpPr>
        <p:spPr>
          <a:xfrm>
            <a:off x="308852" y="1979744"/>
            <a:ext cx="4505919" cy="1015663"/>
          </a:xfrm>
          <a:prstGeom prst="rect">
            <a:avLst/>
          </a:prstGeom>
          <a:noFill/>
        </p:spPr>
        <p:txBody>
          <a:bodyPr wrap="square" rtlCol="0">
            <a:spAutoFit/>
          </a:bodyPr>
          <a:lstStyle/>
          <a:p>
            <a:r>
              <a:rPr lang="en-US" sz="1200" b="1">
                <a:solidFill>
                  <a:srgbClr val="424242"/>
                </a:solidFill>
              </a:rPr>
              <a:t>DASH- DAILY</a:t>
            </a:r>
            <a:endParaRPr lang="en-US" sz="1200" b="1" i="0">
              <a:solidFill>
                <a:srgbClr val="424242"/>
              </a:solidFill>
              <a:effectLst/>
            </a:endParaRPr>
          </a:p>
          <a:p>
            <a:pPr marL="171450" indent="-171450">
              <a:buFont typeface="Arial" panose="020B0604020202020204" pitchFamily="34" charset="0"/>
              <a:buChar char="•"/>
            </a:pPr>
            <a:r>
              <a:rPr lang="en-US" sz="1200" b="1">
                <a:solidFill>
                  <a:srgbClr val="424242"/>
                </a:solidFill>
              </a:rPr>
              <a:t>Simple Ham &amp; Cheese Sandwich with Choice of Toppings, Whole Fruit or Veggie Cup, Milk or Water</a:t>
            </a:r>
          </a:p>
          <a:p>
            <a:pPr marL="171450" indent="-171450">
              <a:buFont typeface="Arial" panose="020B0604020202020204" pitchFamily="34" charset="0"/>
              <a:buChar char="•"/>
            </a:pPr>
            <a:r>
              <a:rPr lang="en-US" sz="1200" b="1">
                <a:solidFill>
                  <a:srgbClr val="424242"/>
                </a:solidFill>
              </a:rPr>
              <a:t>Entrée Salad with Whole Fruit or Veggie Cup, Milk or Water</a:t>
            </a:r>
          </a:p>
          <a:p>
            <a:pPr marL="171450" indent="-171450">
              <a:buFont typeface="Arial" panose="020B0604020202020204" pitchFamily="34" charset="0"/>
              <a:buChar char="•"/>
            </a:pPr>
            <a:endParaRPr lang="en-US" sz="1200" b="1"/>
          </a:p>
        </p:txBody>
      </p:sp>
      <p:sp>
        <p:nvSpPr>
          <p:cNvPr id="8" name="TextBox 7">
            <a:extLst>
              <a:ext uri="{FF2B5EF4-FFF2-40B4-BE49-F238E27FC236}">
                <a16:creationId xmlns:a16="http://schemas.microsoft.com/office/drawing/2014/main" id="{5D6EC5D5-22BD-0FC2-8005-D5A19138B08D}"/>
              </a:ext>
            </a:extLst>
          </p:cNvPr>
          <p:cNvSpPr txBox="1"/>
          <p:nvPr/>
        </p:nvSpPr>
        <p:spPr>
          <a:xfrm>
            <a:off x="377554" y="3261122"/>
            <a:ext cx="4505918" cy="5262979"/>
          </a:xfrm>
          <a:prstGeom prst="rect">
            <a:avLst/>
          </a:prstGeom>
          <a:noFill/>
        </p:spPr>
        <p:txBody>
          <a:bodyPr wrap="square" lIns="91440" tIns="45720" rIns="91440" bIns="45720" rtlCol="0" anchor="t">
            <a:spAutoFit/>
          </a:bodyPr>
          <a:lstStyle/>
          <a:p>
            <a:r>
              <a:rPr lang="en-US" sz="1200" b="1" dirty="0"/>
              <a:t>     </a:t>
            </a:r>
            <a:br>
              <a:rPr lang="en-US" sz="1200" b="1" dirty="0"/>
            </a:br>
            <a:br>
              <a:rPr lang="en-US" sz="1200" b="1" dirty="0"/>
            </a:br>
            <a:r>
              <a:rPr lang="en-US" sz="1200" b="1" dirty="0"/>
              <a:t>      DASH-- MONDAY</a:t>
            </a:r>
            <a:endParaRPr lang="en-US" sz="1200" dirty="0"/>
          </a:p>
          <a:p>
            <a:pPr marL="171450" lvl="0" indent="-171450">
              <a:buFont typeface="Arial" panose="020B0604020202020204" pitchFamily="34" charset="0"/>
              <a:buChar char="•"/>
            </a:pPr>
            <a:r>
              <a:rPr lang="en-US" sz="1200" dirty="0"/>
              <a:t>Beef &amp; Cheese Sandwich with Whole Fruit or Veggie Cup, Milk or Water</a:t>
            </a:r>
            <a:br>
              <a:rPr lang="en-US" sz="1200" dirty="0"/>
            </a:br>
            <a:br>
              <a:rPr lang="en-US" sz="1200" dirty="0"/>
            </a:br>
            <a:r>
              <a:rPr lang="en-US" sz="1200" b="1" dirty="0"/>
              <a:t>HOMEGROWN- TUESDAY</a:t>
            </a:r>
            <a:endParaRPr lang="en-US" sz="1200" dirty="0"/>
          </a:p>
          <a:p>
            <a:pPr marL="171450" lvl="0" indent="-171450">
              <a:buFont typeface="Arial" panose="020B0604020202020204" pitchFamily="34" charset="0"/>
              <a:buChar char="•"/>
            </a:pPr>
            <a:r>
              <a:rPr lang="en-US" sz="1200" dirty="0"/>
              <a:t>Italian Herb Chicken With White Rice. Whole Fruit or Veggie Cup, Milk or Water</a:t>
            </a:r>
            <a:br>
              <a:rPr lang="en-US" sz="1200" dirty="0"/>
            </a:br>
            <a:endParaRPr lang="en-US" sz="1200" dirty="0"/>
          </a:p>
          <a:p>
            <a:r>
              <a:rPr lang="en-US" sz="1200" b="1" dirty="0"/>
              <a:t>      PICANTE - WEDNESDAY</a:t>
            </a:r>
            <a:endParaRPr lang="en-US" sz="1200" dirty="0"/>
          </a:p>
          <a:p>
            <a:pPr marL="171450" lvl="0" indent="-171450">
              <a:buFont typeface="Arial" panose="020B0604020202020204" pitchFamily="34" charset="0"/>
              <a:buChar char="•"/>
            </a:pPr>
            <a:r>
              <a:rPr lang="en-US" sz="1200" dirty="0"/>
              <a:t>Tex-Mex Sloppy Joe with Whole Fruit or Veggie Cup, Milk or Water </a:t>
            </a:r>
            <a:br>
              <a:rPr lang="en-US" sz="1200" dirty="0"/>
            </a:br>
            <a:endParaRPr lang="en-US" sz="1200" dirty="0"/>
          </a:p>
          <a:p>
            <a:r>
              <a:rPr lang="en-US" sz="1200" b="1" dirty="0"/>
              <a:t>      HOMEGROWN –THURSDAY</a:t>
            </a:r>
            <a:endParaRPr lang="en-US" sz="1200" dirty="0"/>
          </a:p>
          <a:p>
            <a:pPr marL="171450" lvl="0" indent="-171450">
              <a:buFont typeface="Arial" panose="020B0604020202020204" pitchFamily="34" charset="0"/>
              <a:buChar char="•"/>
            </a:pPr>
            <a:r>
              <a:rPr lang="en-US" sz="1200" dirty="0"/>
              <a:t>Build Your Own Chicken Sandwich, Whole Fruit or Veggie Cup, Milk or Water  </a:t>
            </a:r>
            <a:br>
              <a:rPr lang="en-US" sz="1200" dirty="0"/>
            </a:br>
            <a:endParaRPr lang="en-US" sz="1200" dirty="0"/>
          </a:p>
          <a:p>
            <a:pPr lvl="0"/>
            <a:r>
              <a:rPr lang="en-US" sz="1200" b="1" dirty="0"/>
              <a:t>      GRILL-FRIDAY</a:t>
            </a:r>
          </a:p>
          <a:p>
            <a:pPr marL="171450" indent="-171450">
              <a:buFont typeface="Arial" panose="020B0604020202020204" pitchFamily="34" charset="0"/>
              <a:buChar char="•"/>
            </a:pPr>
            <a:r>
              <a:rPr lang="en-US" sz="1200" dirty="0"/>
              <a:t>Turkey, Bacon &amp; Cheddar Panini , Whole Fruit or Veggie Cup, Milk or Water</a:t>
            </a:r>
            <a:br>
              <a:rPr lang="en-US" sz="1200" dirty="0">
                <a:latin typeface="+mj-lt"/>
              </a:rPr>
            </a:br>
            <a:endParaRPr lang="en-US" sz="1200" dirty="0">
              <a:solidFill>
                <a:srgbClr val="424242"/>
              </a:solidFill>
            </a:endParaRPr>
          </a:p>
          <a:p>
            <a:r>
              <a:rPr lang="en-US" sz="1200" b="1" i="0" dirty="0">
                <a:solidFill>
                  <a:srgbClr val="424242"/>
                </a:solidFill>
                <a:effectLst/>
              </a:rPr>
              <a:t>CRUST- DAILY</a:t>
            </a:r>
          </a:p>
          <a:p>
            <a:pPr marL="171450" indent="-171450">
              <a:buFont typeface="Arial" panose="020B0604020202020204" pitchFamily="34" charset="0"/>
              <a:buChar char="•"/>
            </a:pPr>
            <a:r>
              <a:rPr lang="en-US" sz="1200" dirty="0">
                <a:solidFill>
                  <a:srgbClr val="424242"/>
                </a:solidFill>
              </a:rPr>
              <a:t>Cheese Pizza, Small Salad, Whole Fruit or Veggie Cup, Milk or Water </a:t>
            </a:r>
          </a:p>
          <a:p>
            <a:pPr marL="171450" indent="-171450">
              <a:buFont typeface="Arial"/>
              <a:buChar char="•"/>
            </a:pPr>
            <a:r>
              <a:rPr lang="en-US" sz="1200" dirty="0">
                <a:solidFill>
                  <a:srgbClr val="424242"/>
                </a:solidFill>
              </a:rPr>
              <a:t>Pasta With Your Choice of Sauce, Whole Fruit or Veggie Cup, Milk or Water</a:t>
            </a:r>
          </a:p>
          <a:p>
            <a:endParaRPr lang="en-US" sz="1200" dirty="0">
              <a:solidFill>
                <a:srgbClr val="424242"/>
              </a:solidFill>
            </a:endParaRPr>
          </a:p>
        </p:txBody>
      </p:sp>
      <p:sp>
        <p:nvSpPr>
          <p:cNvPr id="9" name="TextBox 8">
            <a:extLst>
              <a:ext uri="{FF2B5EF4-FFF2-40B4-BE49-F238E27FC236}">
                <a16:creationId xmlns:a16="http://schemas.microsoft.com/office/drawing/2014/main" id="{23186B09-514D-FD65-F611-0FB1485B51F4}"/>
              </a:ext>
            </a:extLst>
          </p:cNvPr>
          <p:cNvSpPr txBox="1"/>
          <p:nvPr/>
        </p:nvSpPr>
        <p:spPr>
          <a:xfrm>
            <a:off x="472482" y="8932383"/>
            <a:ext cx="4505918" cy="646331"/>
          </a:xfrm>
          <a:prstGeom prst="rect">
            <a:avLst/>
          </a:prstGeom>
          <a:noFill/>
        </p:spPr>
        <p:txBody>
          <a:bodyPr wrap="square" rtlCol="0">
            <a:spAutoFit/>
          </a:bodyPr>
          <a:lstStyle/>
          <a:p>
            <a:pPr marL="171450" indent="-171450">
              <a:buFont typeface="Arial" panose="020B0604020202020204" pitchFamily="34" charset="0"/>
              <a:buChar char="•"/>
            </a:pPr>
            <a:r>
              <a:rPr lang="en-US" sz="1200" b="1">
                <a:solidFill>
                  <a:srgbClr val="424242"/>
                </a:solidFill>
              </a:rPr>
              <a:t>2% Milk ½ Pint</a:t>
            </a:r>
          </a:p>
          <a:p>
            <a:pPr marL="171450" indent="-171450">
              <a:buFont typeface="Arial" panose="020B0604020202020204" pitchFamily="34" charset="0"/>
              <a:buChar char="•"/>
            </a:pPr>
            <a:r>
              <a:rPr lang="en-US" sz="1200" b="1">
                <a:solidFill>
                  <a:srgbClr val="424242"/>
                </a:solidFill>
              </a:rPr>
              <a:t>Chocolate Milk ½ Pint</a:t>
            </a:r>
          </a:p>
          <a:p>
            <a:pPr marL="171450" indent="-171450">
              <a:buFont typeface="Arial" panose="020B0604020202020204" pitchFamily="34" charset="0"/>
              <a:buChar char="•"/>
            </a:pPr>
            <a:r>
              <a:rPr lang="en-US" sz="1200" b="1">
                <a:solidFill>
                  <a:srgbClr val="424242"/>
                </a:solidFill>
              </a:rPr>
              <a:t>Bottled Nestle Water</a:t>
            </a:r>
          </a:p>
        </p:txBody>
      </p:sp>
      <p:sp>
        <p:nvSpPr>
          <p:cNvPr id="10" name="TextBox 9">
            <a:extLst>
              <a:ext uri="{FF2B5EF4-FFF2-40B4-BE49-F238E27FC236}">
                <a16:creationId xmlns:a16="http://schemas.microsoft.com/office/drawing/2014/main" id="{0D2D7839-8B47-6E96-3603-99991C5655ED}"/>
              </a:ext>
            </a:extLst>
          </p:cNvPr>
          <p:cNvSpPr txBox="1"/>
          <p:nvPr/>
        </p:nvSpPr>
        <p:spPr>
          <a:xfrm>
            <a:off x="5851471" y="5957188"/>
            <a:ext cx="1855923" cy="492443"/>
          </a:xfrm>
          <a:prstGeom prst="rect">
            <a:avLst/>
          </a:prstGeom>
          <a:noFill/>
        </p:spPr>
        <p:txBody>
          <a:bodyPr wrap="square" rtlCol="0">
            <a:spAutoFit/>
          </a:bodyPr>
          <a:lstStyle/>
          <a:p>
            <a:pPr algn="ctr"/>
            <a:r>
              <a:rPr lang="en-US" sz="1300" b="1" i="1"/>
              <a:t>Choice of Entrée </a:t>
            </a:r>
            <a:br>
              <a:rPr lang="en-US" sz="1300" b="1" i="1"/>
            </a:br>
            <a:r>
              <a:rPr lang="en-US" sz="1300" b="1" i="1"/>
              <a:t>and a Side Dish</a:t>
            </a:r>
          </a:p>
        </p:txBody>
      </p:sp>
      <p:sp>
        <p:nvSpPr>
          <p:cNvPr id="11" name="TextBox 10">
            <a:extLst>
              <a:ext uri="{FF2B5EF4-FFF2-40B4-BE49-F238E27FC236}">
                <a16:creationId xmlns:a16="http://schemas.microsoft.com/office/drawing/2014/main" id="{A9406B6D-6239-866E-95B1-C0FE65919EE4}"/>
              </a:ext>
            </a:extLst>
          </p:cNvPr>
          <p:cNvSpPr txBox="1"/>
          <p:nvPr/>
        </p:nvSpPr>
        <p:spPr>
          <a:xfrm>
            <a:off x="5959958" y="6717839"/>
            <a:ext cx="1638948" cy="492443"/>
          </a:xfrm>
          <a:prstGeom prst="rect">
            <a:avLst/>
          </a:prstGeom>
          <a:noFill/>
        </p:spPr>
        <p:txBody>
          <a:bodyPr wrap="square" rtlCol="0">
            <a:spAutoFit/>
          </a:bodyPr>
          <a:lstStyle/>
          <a:p>
            <a:pPr algn="ctr"/>
            <a:r>
              <a:rPr lang="en-US" sz="1300" b="1" i="1"/>
              <a:t>Fresh</a:t>
            </a:r>
          </a:p>
          <a:p>
            <a:pPr algn="ctr"/>
            <a:r>
              <a:rPr lang="en-US" sz="1300" b="1" i="1"/>
              <a:t>Vegetable</a:t>
            </a:r>
          </a:p>
        </p:txBody>
      </p:sp>
      <p:sp>
        <p:nvSpPr>
          <p:cNvPr id="12" name="TextBox 11">
            <a:extLst>
              <a:ext uri="{FF2B5EF4-FFF2-40B4-BE49-F238E27FC236}">
                <a16:creationId xmlns:a16="http://schemas.microsoft.com/office/drawing/2014/main" id="{B0D206FC-C332-DE2C-B1FD-CCE633DCDE11}"/>
              </a:ext>
            </a:extLst>
          </p:cNvPr>
          <p:cNvSpPr txBox="1"/>
          <p:nvPr/>
        </p:nvSpPr>
        <p:spPr>
          <a:xfrm>
            <a:off x="5959958" y="7503890"/>
            <a:ext cx="1638948" cy="492443"/>
          </a:xfrm>
          <a:prstGeom prst="rect">
            <a:avLst/>
          </a:prstGeom>
          <a:noFill/>
        </p:spPr>
        <p:txBody>
          <a:bodyPr wrap="square" rtlCol="0">
            <a:spAutoFit/>
          </a:bodyPr>
          <a:lstStyle/>
          <a:p>
            <a:pPr algn="ctr"/>
            <a:r>
              <a:rPr lang="en-US" sz="1300" b="1" i="1"/>
              <a:t>Fresh</a:t>
            </a:r>
          </a:p>
          <a:p>
            <a:pPr algn="ctr"/>
            <a:r>
              <a:rPr lang="en-US" sz="1300" b="1" i="1"/>
              <a:t>Fruit</a:t>
            </a:r>
          </a:p>
        </p:txBody>
      </p:sp>
      <p:sp>
        <p:nvSpPr>
          <p:cNvPr id="13" name="TextBox 12">
            <a:extLst>
              <a:ext uri="{FF2B5EF4-FFF2-40B4-BE49-F238E27FC236}">
                <a16:creationId xmlns:a16="http://schemas.microsoft.com/office/drawing/2014/main" id="{A7F5ACAB-98C0-0A56-D214-FD51B35BE1FE}"/>
              </a:ext>
            </a:extLst>
          </p:cNvPr>
          <p:cNvSpPr txBox="1"/>
          <p:nvPr/>
        </p:nvSpPr>
        <p:spPr>
          <a:xfrm>
            <a:off x="5866754" y="8277241"/>
            <a:ext cx="1905646" cy="492443"/>
          </a:xfrm>
          <a:prstGeom prst="rect">
            <a:avLst/>
          </a:prstGeom>
          <a:noFill/>
        </p:spPr>
        <p:txBody>
          <a:bodyPr wrap="square" rtlCol="0">
            <a:spAutoFit/>
          </a:bodyPr>
          <a:lstStyle/>
          <a:p>
            <a:pPr algn="ctr"/>
            <a:r>
              <a:rPr lang="en-US" sz="1300" b="1" i="1"/>
              <a:t>½ Pint Milk or</a:t>
            </a:r>
          </a:p>
          <a:p>
            <a:pPr algn="ctr"/>
            <a:r>
              <a:rPr lang="en-US" sz="1300" b="1" i="1"/>
              <a:t>16.9oz Bottled Water</a:t>
            </a:r>
          </a:p>
        </p:txBody>
      </p:sp>
    </p:spTree>
    <p:extLst>
      <p:ext uri="{BB962C8B-B14F-4D97-AF65-F5344CB8AC3E}">
        <p14:creationId xmlns:p14="http://schemas.microsoft.com/office/powerpoint/2010/main" val="66233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45B8-EC82-7B65-4DBE-E30A27FBC42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CF3D6F-5F05-E678-311A-69F6FE616930}"/>
              </a:ext>
            </a:extLst>
          </p:cNvPr>
          <p:cNvSpPr txBox="1"/>
          <p:nvPr/>
        </p:nvSpPr>
        <p:spPr>
          <a:xfrm>
            <a:off x="231976" y="257968"/>
            <a:ext cx="3376245" cy="830997"/>
          </a:xfrm>
          <a:prstGeom prst="rect">
            <a:avLst/>
          </a:prstGeom>
          <a:noFill/>
        </p:spPr>
        <p:txBody>
          <a:bodyPr wrap="none" lIns="91440" tIns="45720" rIns="91440" bIns="45720" rtlCol="0" anchor="t">
            <a:spAutoFit/>
          </a:bodyPr>
          <a:lstStyle/>
          <a:p>
            <a:r>
              <a:rPr lang="en-US" sz="2400" b="1" dirty="0">
                <a:solidFill>
                  <a:srgbClr val="69A23F"/>
                </a:solidFill>
                <a:latin typeface="Proxima Nova" panose="02000506030000020004" pitchFamily="2" charset="0"/>
              </a:rPr>
              <a:t>This Week’s Specials</a:t>
            </a:r>
          </a:p>
          <a:p>
            <a:r>
              <a:rPr lang="en-US" sz="2400" b="1" dirty="0">
                <a:solidFill>
                  <a:srgbClr val="69A23F"/>
                </a:solidFill>
                <a:latin typeface="Proxima Nova"/>
              </a:rPr>
              <a:t>9/15/25 – 9/19/25</a:t>
            </a:r>
            <a:endParaRPr lang="en-US" sz="2400" b="1" dirty="0">
              <a:solidFill>
                <a:srgbClr val="69A23F"/>
              </a:solidFill>
              <a:latin typeface="Proxima Nova" panose="02000506030000020004" pitchFamily="2" charset="0"/>
            </a:endParaRPr>
          </a:p>
        </p:txBody>
      </p:sp>
      <p:sp>
        <p:nvSpPr>
          <p:cNvPr id="5" name="Rectangle 4">
            <a:extLst>
              <a:ext uri="{FF2B5EF4-FFF2-40B4-BE49-F238E27FC236}">
                <a16:creationId xmlns:a16="http://schemas.microsoft.com/office/drawing/2014/main" id="{655BEAC3-83A3-7558-0E74-87A225C60FE5}"/>
              </a:ext>
            </a:extLst>
          </p:cNvPr>
          <p:cNvSpPr/>
          <p:nvPr/>
        </p:nvSpPr>
        <p:spPr>
          <a:xfrm>
            <a:off x="178198" y="1088965"/>
            <a:ext cx="7319882" cy="4217744"/>
          </a:xfrm>
          <a:prstGeom prst="rect">
            <a:avLst/>
          </a:prstGeom>
          <a:solidFill>
            <a:srgbClr val="BAD79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i="1" u="sng" dirty="0">
                <a:solidFill>
                  <a:schemeClr val="bg1"/>
                </a:solidFill>
                <a:latin typeface="+mj-lt"/>
              </a:rPr>
              <a:t>Monday, September 15th, 2025</a:t>
            </a:r>
            <a:br>
              <a:rPr lang="en-US" sz="1400" b="1" i="1" u="sng" dirty="0">
                <a:latin typeface="+mj-lt"/>
              </a:rPr>
            </a:br>
            <a:r>
              <a:rPr lang="en-US" sz="1400" b="1" dirty="0">
                <a:latin typeface="+mj-lt"/>
              </a:rPr>
              <a:t>Chicken Garlic Broccoli Stir Fry with Vegetables served over Ramen Noodles -$5.50</a:t>
            </a:r>
            <a:br>
              <a:rPr lang="en-US" sz="1400" b="1" dirty="0">
                <a:solidFill>
                  <a:schemeClr val="bg1"/>
                </a:solidFill>
                <a:latin typeface="+mj-lt"/>
              </a:rPr>
            </a:br>
            <a:endParaRPr lang="en-US" sz="1400" b="1" dirty="0">
              <a:solidFill>
                <a:schemeClr val="bg1"/>
              </a:solidFill>
              <a:latin typeface="+mj-lt"/>
            </a:endParaRPr>
          </a:p>
          <a:p>
            <a:pPr algn="ctr"/>
            <a:r>
              <a:rPr lang="en-US" sz="1400" b="1" i="1" u="sng" dirty="0">
                <a:solidFill>
                  <a:schemeClr val="bg1"/>
                </a:solidFill>
              </a:rPr>
              <a:t>Tuesday, September 16</a:t>
            </a:r>
            <a:r>
              <a:rPr lang="en-US" sz="1400" b="1" i="1" u="sng" baseline="30000" dirty="0">
                <a:solidFill>
                  <a:schemeClr val="bg1"/>
                </a:solidFill>
              </a:rPr>
              <a:t>th</a:t>
            </a:r>
            <a:r>
              <a:rPr lang="en-US" sz="1400" b="1" i="1" u="sng" dirty="0">
                <a:solidFill>
                  <a:schemeClr val="bg1"/>
                </a:solidFill>
              </a:rPr>
              <a:t>,  2025</a:t>
            </a:r>
            <a:br>
              <a:rPr lang="en-US" sz="1400" b="1" i="1" u="sng" dirty="0">
                <a:latin typeface="+mj-lt"/>
              </a:rPr>
            </a:br>
            <a:r>
              <a:rPr lang="en-US" sz="1400" b="1" dirty="0">
                <a:solidFill>
                  <a:schemeClr val="bg1"/>
                </a:solidFill>
                <a:latin typeface="+mj-lt"/>
              </a:rPr>
              <a:t>Buffalo Chicken Tacos with Ranch Cole Slaw &amp; Pickled Red Onions- $6.50</a:t>
            </a:r>
            <a:br>
              <a:rPr lang="en-US" sz="1400" b="1" dirty="0">
                <a:solidFill>
                  <a:schemeClr val="bg1"/>
                </a:solidFill>
                <a:latin typeface="+mj-lt"/>
              </a:rPr>
            </a:br>
            <a:br>
              <a:rPr lang="en-US" sz="1400" b="1" dirty="0">
                <a:solidFill>
                  <a:schemeClr val="bg1"/>
                </a:solidFill>
                <a:latin typeface="+mj-lt"/>
              </a:rPr>
            </a:br>
            <a:r>
              <a:rPr lang="en-US" sz="1400" b="1" i="1" u="sng" dirty="0">
                <a:solidFill>
                  <a:schemeClr val="bg1"/>
                </a:solidFill>
              </a:rPr>
              <a:t>Wednesday, September 17th, 2025</a:t>
            </a:r>
            <a:br>
              <a:rPr lang="en-US" sz="1400" b="1" i="1" u="sng" dirty="0">
                <a:latin typeface="+mj-lt"/>
              </a:rPr>
            </a:br>
            <a:r>
              <a:rPr lang="en-US" sz="1400" b="1" dirty="0">
                <a:solidFill>
                  <a:schemeClr val="bg1"/>
                </a:solidFill>
                <a:latin typeface="+mj-lt"/>
              </a:rPr>
              <a:t>Burger Bar with Fries- Build Your Own Burger with 3 different types of Cheese, Lettuce, Tomatoes, Onions, Pickles, Ketchup Mustard &amp; Mayo -$5.00</a:t>
            </a:r>
            <a:br>
              <a:rPr lang="en-US" sz="1400" b="1" dirty="0">
                <a:solidFill>
                  <a:schemeClr val="bg1"/>
                </a:solidFill>
                <a:latin typeface="+mj-lt"/>
              </a:rPr>
            </a:br>
            <a:br>
              <a:rPr lang="en-US" sz="1400" b="1" dirty="0">
                <a:solidFill>
                  <a:schemeClr val="bg1"/>
                </a:solidFill>
                <a:latin typeface="+mj-lt"/>
              </a:rPr>
            </a:br>
            <a:r>
              <a:rPr lang="en-US" sz="1400" b="1" i="1" u="sng" dirty="0">
                <a:solidFill>
                  <a:schemeClr val="bg1"/>
                </a:solidFill>
              </a:rPr>
              <a:t>Thursday, September 18th, 2025</a:t>
            </a:r>
            <a:br>
              <a:rPr lang="en-US" sz="1400" b="1" dirty="0">
                <a:latin typeface="+mj-lt"/>
              </a:rPr>
            </a:br>
            <a:r>
              <a:rPr lang="en-US" sz="1400" b="1" dirty="0">
                <a:solidFill>
                  <a:schemeClr val="bg1"/>
                </a:solidFill>
                <a:latin typeface="Aptos Display"/>
              </a:rPr>
              <a:t>Breaded Chicken Sandwich Dipped in Your Favorite Sauce with Fries With Your Choice Of Toppings Lettuce, Tomatoes, Onions, Pickles&amp; Caesar Salad- $6.50</a:t>
            </a:r>
            <a:br>
              <a:rPr lang="en-US" sz="1400" b="1" dirty="0">
                <a:solidFill>
                  <a:schemeClr val="bg1"/>
                </a:solidFill>
                <a:latin typeface="Aptos Display"/>
              </a:rPr>
            </a:br>
            <a:br>
              <a:rPr lang="en-US" sz="1400" b="1" dirty="0">
                <a:solidFill>
                  <a:schemeClr val="bg1"/>
                </a:solidFill>
                <a:latin typeface="Aptos Display"/>
              </a:rPr>
            </a:br>
            <a:r>
              <a:rPr lang="en-US" sz="1400" b="1" i="1" u="sng" dirty="0">
                <a:solidFill>
                  <a:schemeClr val="bg1"/>
                </a:solidFill>
              </a:rPr>
              <a:t>Friday, September 19th, 2025</a:t>
            </a:r>
            <a:br>
              <a:rPr lang="en-US" sz="1400" b="1" dirty="0">
                <a:solidFill>
                  <a:schemeClr val="bg1"/>
                </a:solidFill>
                <a:latin typeface="Aptos Display"/>
              </a:rPr>
            </a:br>
            <a:r>
              <a:rPr lang="en-US" sz="1400" b="1" dirty="0">
                <a:solidFill>
                  <a:schemeClr val="bg1"/>
                </a:solidFill>
                <a:latin typeface="Aptos Display"/>
              </a:rPr>
              <a:t>Pasta Bar- Your Choice between Spaghetti and Penne Pasta With Alfredo Sauce, Marinara Sauce, Parmesan Cheese, Broccoli, Roasted Peppers, And Garlic Bread.- $5.00</a:t>
            </a:r>
            <a:endParaRPr lang="en-US" sz="1400" dirty="0">
              <a:solidFill>
                <a:schemeClr val="bg1"/>
              </a:solidFill>
            </a:endParaRPr>
          </a:p>
        </p:txBody>
      </p:sp>
      <p:sp>
        <p:nvSpPr>
          <p:cNvPr id="6" name="TextBox 5">
            <a:extLst>
              <a:ext uri="{FF2B5EF4-FFF2-40B4-BE49-F238E27FC236}">
                <a16:creationId xmlns:a16="http://schemas.microsoft.com/office/drawing/2014/main" id="{52B6995E-6D05-EDC7-913F-EBBA22EA7245}"/>
              </a:ext>
            </a:extLst>
          </p:cNvPr>
          <p:cNvSpPr txBox="1"/>
          <p:nvPr/>
        </p:nvSpPr>
        <p:spPr>
          <a:xfrm>
            <a:off x="557050" y="1371600"/>
            <a:ext cx="184731" cy="338554"/>
          </a:xfrm>
          <a:prstGeom prst="rect">
            <a:avLst/>
          </a:prstGeom>
          <a:noFill/>
        </p:spPr>
        <p:txBody>
          <a:bodyPr wrap="none" lIns="91440" tIns="45720" rIns="91440" bIns="45720" rtlCol="0" anchor="t">
            <a:spAutoFit/>
          </a:bodyPr>
          <a:lstStyle/>
          <a:p>
            <a:endParaRPr lang="en-US" sz="1600">
              <a:latin typeface="Proxima Nova"/>
            </a:endParaRPr>
          </a:p>
        </p:txBody>
      </p:sp>
      <p:sp>
        <p:nvSpPr>
          <p:cNvPr id="7" name="TextBox 6">
            <a:extLst>
              <a:ext uri="{FF2B5EF4-FFF2-40B4-BE49-F238E27FC236}">
                <a16:creationId xmlns:a16="http://schemas.microsoft.com/office/drawing/2014/main" id="{C19E13C2-1570-B703-29B7-3C9B0F16A835}"/>
              </a:ext>
            </a:extLst>
          </p:cNvPr>
          <p:cNvSpPr txBox="1"/>
          <p:nvPr/>
        </p:nvSpPr>
        <p:spPr>
          <a:xfrm>
            <a:off x="1025030" y="5407364"/>
            <a:ext cx="2182009" cy="461665"/>
          </a:xfrm>
          <a:prstGeom prst="rect">
            <a:avLst/>
          </a:prstGeom>
          <a:noFill/>
        </p:spPr>
        <p:txBody>
          <a:bodyPr wrap="none" lIns="91440" tIns="45720" rIns="91440" bIns="45720" rtlCol="0" anchor="t">
            <a:spAutoFit/>
          </a:bodyPr>
          <a:lstStyle/>
          <a:p>
            <a:pPr algn="ctr"/>
            <a:r>
              <a:rPr lang="en-US" sz="2400" b="1">
                <a:solidFill>
                  <a:srgbClr val="69A23F"/>
                </a:solidFill>
                <a:latin typeface="Proxima Nova"/>
              </a:rPr>
              <a:t>$5 Meal Deal</a:t>
            </a:r>
            <a:endParaRPr lang="en-US" sz="2400" b="1">
              <a:solidFill>
                <a:srgbClr val="69A23F"/>
              </a:solidFill>
              <a:latin typeface="Proxima Nova" panose="02000506030000020004" pitchFamily="2" charset="0"/>
            </a:endParaRPr>
          </a:p>
        </p:txBody>
      </p:sp>
      <p:sp>
        <p:nvSpPr>
          <p:cNvPr id="8" name="Rectangle 7">
            <a:extLst>
              <a:ext uri="{FF2B5EF4-FFF2-40B4-BE49-F238E27FC236}">
                <a16:creationId xmlns:a16="http://schemas.microsoft.com/office/drawing/2014/main" id="{FB21688F-CFBE-DC8E-63C2-C8A5F3B5E194}"/>
              </a:ext>
            </a:extLst>
          </p:cNvPr>
          <p:cNvSpPr/>
          <p:nvPr/>
        </p:nvSpPr>
        <p:spPr>
          <a:xfrm>
            <a:off x="335280" y="5378480"/>
            <a:ext cx="3550920" cy="1981200"/>
          </a:xfrm>
          <a:prstGeom prst="rect">
            <a:avLst/>
          </a:prstGeom>
          <a:noFill/>
          <a:ln w="38100">
            <a:solidFill>
              <a:srgbClr val="BAD7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682E21-D954-C021-7488-37316D644CE4}"/>
              </a:ext>
            </a:extLst>
          </p:cNvPr>
          <p:cNvSpPr txBox="1"/>
          <p:nvPr/>
        </p:nvSpPr>
        <p:spPr>
          <a:xfrm>
            <a:off x="4688545" y="5624872"/>
            <a:ext cx="2483372" cy="461665"/>
          </a:xfrm>
          <a:prstGeom prst="rect">
            <a:avLst/>
          </a:prstGeom>
          <a:noFill/>
        </p:spPr>
        <p:txBody>
          <a:bodyPr wrap="none" lIns="91440" tIns="45720" rIns="91440" bIns="45720" rtlCol="0" anchor="t">
            <a:spAutoFit/>
          </a:bodyPr>
          <a:lstStyle/>
          <a:p>
            <a:pPr algn="ctr"/>
            <a:r>
              <a:rPr lang="en-US" sz="2400" b="1">
                <a:solidFill>
                  <a:srgbClr val="69A23F"/>
                </a:solidFill>
                <a:latin typeface="Proxima Nova"/>
              </a:rPr>
              <a:t> Dash Features</a:t>
            </a:r>
            <a:endParaRPr lang="en-US"/>
          </a:p>
        </p:txBody>
      </p:sp>
      <p:sp>
        <p:nvSpPr>
          <p:cNvPr id="12" name="Rectangle 11">
            <a:extLst>
              <a:ext uri="{FF2B5EF4-FFF2-40B4-BE49-F238E27FC236}">
                <a16:creationId xmlns:a16="http://schemas.microsoft.com/office/drawing/2014/main" id="{1681BE70-F0D7-2B89-0352-C079F00D5293}"/>
              </a:ext>
            </a:extLst>
          </p:cNvPr>
          <p:cNvSpPr/>
          <p:nvPr/>
        </p:nvSpPr>
        <p:spPr>
          <a:xfrm>
            <a:off x="4393596" y="5378480"/>
            <a:ext cx="3104484" cy="4175760"/>
          </a:xfrm>
          <a:prstGeom prst="rect">
            <a:avLst/>
          </a:prstGeom>
          <a:noFill/>
          <a:ln w="38100">
            <a:solidFill>
              <a:srgbClr val="BAD7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and black logo&#10;&#10;Description automatically generated">
            <a:extLst>
              <a:ext uri="{FF2B5EF4-FFF2-40B4-BE49-F238E27FC236}">
                <a16:creationId xmlns:a16="http://schemas.microsoft.com/office/drawing/2014/main" id="{0626004D-80D2-74A4-0BAF-3970B92B83A5}"/>
              </a:ext>
            </a:extLst>
          </p:cNvPr>
          <p:cNvPicPr>
            <a:picLocks noChangeAspect="1"/>
          </p:cNvPicPr>
          <p:nvPr/>
        </p:nvPicPr>
        <p:blipFill>
          <a:blip r:embed="rId2"/>
          <a:stretch>
            <a:fillRect/>
          </a:stretch>
        </p:blipFill>
        <p:spPr>
          <a:xfrm>
            <a:off x="335280" y="8800734"/>
            <a:ext cx="3322320" cy="724266"/>
          </a:xfrm>
          <a:prstGeom prst="rect">
            <a:avLst/>
          </a:prstGeom>
        </p:spPr>
      </p:pic>
      <p:pic>
        <p:nvPicPr>
          <p:cNvPr id="18" name="Picture 17" descr="A green leaf on a black background&#10;&#10;Description automatically generated">
            <a:extLst>
              <a:ext uri="{FF2B5EF4-FFF2-40B4-BE49-F238E27FC236}">
                <a16:creationId xmlns:a16="http://schemas.microsoft.com/office/drawing/2014/main" id="{E36D2CE7-CD5C-E853-62F5-D1BA189574F0}"/>
              </a:ext>
            </a:extLst>
          </p:cNvPr>
          <p:cNvPicPr>
            <a:picLocks noChangeAspect="1"/>
          </p:cNvPicPr>
          <p:nvPr/>
        </p:nvPicPr>
        <p:blipFill>
          <a:blip r:embed="rId3"/>
          <a:stretch>
            <a:fillRect/>
          </a:stretch>
        </p:blipFill>
        <p:spPr>
          <a:xfrm>
            <a:off x="6188365" y="131886"/>
            <a:ext cx="1523347" cy="1471553"/>
          </a:xfrm>
          <a:prstGeom prst="rect">
            <a:avLst/>
          </a:prstGeom>
        </p:spPr>
      </p:pic>
      <p:sp>
        <p:nvSpPr>
          <p:cNvPr id="19" name="TextBox 18">
            <a:extLst>
              <a:ext uri="{FF2B5EF4-FFF2-40B4-BE49-F238E27FC236}">
                <a16:creationId xmlns:a16="http://schemas.microsoft.com/office/drawing/2014/main" id="{8DDB61BD-6275-9337-0E79-01D3AA2DB5B0}"/>
              </a:ext>
            </a:extLst>
          </p:cNvPr>
          <p:cNvSpPr txBox="1"/>
          <p:nvPr/>
        </p:nvSpPr>
        <p:spPr>
          <a:xfrm>
            <a:off x="335279" y="7528560"/>
            <a:ext cx="3550919" cy="1015663"/>
          </a:xfrm>
          <a:prstGeom prst="rect">
            <a:avLst/>
          </a:prstGeom>
          <a:noFill/>
        </p:spPr>
        <p:txBody>
          <a:bodyPr wrap="square" rtlCol="0">
            <a:spAutoFit/>
          </a:bodyPr>
          <a:lstStyle/>
          <a:p>
            <a:pPr algn="ctr"/>
            <a:r>
              <a:rPr lang="en-US" sz="1200" i="1">
                <a:latin typeface="Proxima Nova" panose="02000506030000020004" pitchFamily="2" charset="0"/>
              </a:rPr>
              <a:t>Quest Food prioritizes the health and wellness of our guests through chef-crafted recipes and scratch made cooking techniques using fresh, high-quality ingredients that are flavorful, wholesome, and responsibly sourced.</a:t>
            </a:r>
          </a:p>
        </p:txBody>
      </p:sp>
      <p:pic>
        <p:nvPicPr>
          <p:cNvPr id="13" name="Picture 12" descr="A green and white logo&#10;&#10;Description automatically generated">
            <a:extLst>
              <a:ext uri="{FF2B5EF4-FFF2-40B4-BE49-F238E27FC236}">
                <a16:creationId xmlns:a16="http://schemas.microsoft.com/office/drawing/2014/main" id="{D842BEB2-CD81-4C03-B17F-46E2BEE134A0}"/>
              </a:ext>
            </a:extLst>
          </p:cNvPr>
          <p:cNvPicPr>
            <a:picLocks noChangeAspect="1"/>
          </p:cNvPicPr>
          <p:nvPr/>
        </p:nvPicPr>
        <p:blipFill>
          <a:blip r:embed="rId4"/>
          <a:stretch>
            <a:fillRect/>
          </a:stretch>
        </p:blipFill>
        <p:spPr>
          <a:xfrm>
            <a:off x="5184310" y="211162"/>
            <a:ext cx="761528" cy="761528"/>
          </a:xfrm>
          <a:prstGeom prst="rect">
            <a:avLst/>
          </a:prstGeom>
        </p:spPr>
      </p:pic>
      <p:sp>
        <p:nvSpPr>
          <p:cNvPr id="10" name="TextBox 9">
            <a:extLst>
              <a:ext uri="{FF2B5EF4-FFF2-40B4-BE49-F238E27FC236}">
                <a16:creationId xmlns:a16="http://schemas.microsoft.com/office/drawing/2014/main" id="{2E22D714-72E8-68F3-7CAD-0F6CC763EAAB}"/>
              </a:ext>
            </a:extLst>
          </p:cNvPr>
          <p:cNvSpPr txBox="1"/>
          <p:nvPr/>
        </p:nvSpPr>
        <p:spPr>
          <a:xfrm>
            <a:off x="453310" y="5851977"/>
            <a:ext cx="3329148" cy="1015663"/>
          </a:xfrm>
          <a:prstGeom prst="rect">
            <a:avLst/>
          </a:prstGeom>
          <a:noFill/>
        </p:spPr>
        <p:txBody>
          <a:bodyPr wrap="square" lIns="91440" tIns="45720" rIns="91440" bIns="45720" rtlCol="0" anchor="t">
            <a:spAutoFit/>
          </a:bodyPr>
          <a:lstStyle/>
          <a:p>
            <a:pPr algn="ctr"/>
            <a:r>
              <a:rPr lang="en-US" sz="2000" b="1"/>
              <a:t>Pizza Slice, Side Salad, Fruit Cup &amp; Bottled Water or Milk</a:t>
            </a:r>
          </a:p>
        </p:txBody>
      </p:sp>
      <p:sp>
        <p:nvSpPr>
          <p:cNvPr id="17" name="TextBox 16">
            <a:extLst>
              <a:ext uri="{FF2B5EF4-FFF2-40B4-BE49-F238E27FC236}">
                <a16:creationId xmlns:a16="http://schemas.microsoft.com/office/drawing/2014/main" id="{A613234A-98A2-3A4D-92D7-C34483DA9B09}"/>
              </a:ext>
            </a:extLst>
          </p:cNvPr>
          <p:cNvSpPr txBox="1"/>
          <p:nvPr/>
        </p:nvSpPr>
        <p:spPr>
          <a:xfrm>
            <a:off x="4359273" y="5806441"/>
            <a:ext cx="3154388" cy="2954655"/>
          </a:xfrm>
          <a:prstGeom prst="rect">
            <a:avLst/>
          </a:prstGeom>
          <a:noFill/>
        </p:spPr>
        <p:txBody>
          <a:bodyPr wrap="square" lIns="91440" tIns="45720" rIns="91440" bIns="45720" rtlCol="0" anchor="t">
            <a:spAutoFit/>
          </a:bodyPr>
          <a:lstStyle/>
          <a:p>
            <a:pPr algn="ctr"/>
            <a:endParaRPr lang="en-US" sz="2000" b="1" dirty="0"/>
          </a:p>
          <a:p>
            <a:pPr algn="ctr"/>
            <a:endParaRPr lang="en-US" sz="2000" b="1" dirty="0"/>
          </a:p>
          <a:p>
            <a:pPr algn="ctr"/>
            <a:r>
              <a:rPr lang="en-US" sz="2000" b="1" u="sng" dirty="0"/>
              <a:t>Turkey Bacon Wrap- $4.50</a:t>
            </a:r>
            <a:endParaRPr lang="en-US" sz="2000" dirty="0"/>
          </a:p>
          <a:p>
            <a:pPr algn="ctr"/>
            <a:r>
              <a:rPr lang="en-US" i="1" dirty="0"/>
              <a:t>Turkey, Bacon, Cheddar Cheese On a Tortilla with Mayo</a:t>
            </a:r>
          </a:p>
          <a:p>
            <a:pPr algn="ctr"/>
            <a:r>
              <a:rPr lang="en-US" b="1" u="sng" dirty="0"/>
              <a:t>Oreo Cheesecake Cup $4.00</a:t>
            </a:r>
            <a:endParaRPr lang="en-US" dirty="0"/>
          </a:p>
          <a:p>
            <a:pPr algn="ctr"/>
            <a:r>
              <a:rPr lang="en-US" i="1" dirty="0"/>
              <a:t>Crushed Oreos, Whipped Cream, Cream Cheese, &amp; Chocolate syrup </a:t>
            </a:r>
            <a:endParaRPr lang="en-US" dirty="0"/>
          </a:p>
        </p:txBody>
      </p:sp>
    </p:spTree>
    <p:extLst>
      <p:ext uri="{BB962C8B-B14F-4D97-AF65-F5344CB8AC3E}">
        <p14:creationId xmlns:p14="http://schemas.microsoft.com/office/powerpoint/2010/main" val="379513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A6DD43-2014-BB9B-FD4D-4D0887890E0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9027C9-DDC8-1E4A-8E40-CA864BDE1FB1}"/>
              </a:ext>
            </a:extLst>
          </p:cNvPr>
          <p:cNvSpPr txBox="1"/>
          <p:nvPr/>
        </p:nvSpPr>
        <p:spPr>
          <a:xfrm>
            <a:off x="377555" y="1597832"/>
            <a:ext cx="1286145" cy="338554"/>
          </a:xfrm>
          <a:prstGeom prst="rect">
            <a:avLst/>
          </a:prstGeom>
          <a:noFill/>
        </p:spPr>
        <p:txBody>
          <a:bodyPr wrap="square" rtlCol="0">
            <a:spAutoFit/>
          </a:bodyPr>
          <a:lstStyle/>
          <a:p>
            <a:r>
              <a:rPr lang="en-US" sz="1600" b="1"/>
              <a:t>DASH</a:t>
            </a:r>
          </a:p>
        </p:txBody>
      </p:sp>
      <p:sp>
        <p:nvSpPr>
          <p:cNvPr id="3" name="TextBox 2">
            <a:extLst>
              <a:ext uri="{FF2B5EF4-FFF2-40B4-BE49-F238E27FC236}">
                <a16:creationId xmlns:a16="http://schemas.microsoft.com/office/drawing/2014/main" id="{0EF9B44B-637D-DF5F-5933-C47F229964AC}"/>
              </a:ext>
            </a:extLst>
          </p:cNvPr>
          <p:cNvSpPr txBox="1"/>
          <p:nvPr/>
        </p:nvSpPr>
        <p:spPr>
          <a:xfrm>
            <a:off x="377554" y="3223432"/>
            <a:ext cx="1286145" cy="338554"/>
          </a:xfrm>
          <a:prstGeom prst="rect">
            <a:avLst/>
          </a:prstGeom>
          <a:noFill/>
        </p:spPr>
        <p:txBody>
          <a:bodyPr wrap="square" rtlCol="0">
            <a:spAutoFit/>
          </a:bodyPr>
          <a:lstStyle/>
          <a:p>
            <a:r>
              <a:rPr lang="en-US" sz="1600" b="1"/>
              <a:t>LUNCH</a:t>
            </a:r>
          </a:p>
        </p:txBody>
      </p:sp>
      <p:sp>
        <p:nvSpPr>
          <p:cNvPr id="4" name="TextBox 3">
            <a:extLst>
              <a:ext uri="{FF2B5EF4-FFF2-40B4-BE49-F238E27FC236}">
                <a16:creationId xmlns:a16="http://schemas.microsoft.com/office/drawing/2014/main" id="{107FAB62-644A-C39A-6A0B-358D1D8E69DF}"/>
              </a:ext>
            </a:extLst>
          </p:cNvPr>
          <p:cNvSpPr txBox="1"/>
          <p:nvPr/>
        </p:nvSpPr>
        <p:spPr>
          <a:xfrm>
            <a:off x="377554" y="8473268"/>
            <a:ext cx="1502046" cy="338554"/>
          </a:xfrm>
          <a:prstGeom prst="rect">
            <a:avLst/>
          </a:prstGeom>
          <a:noFill/>
        </p:spPr>
        <p:txBody>
          <a:bodyPr wrap="square" rtlCol="0">
            <a:spAutoFit/>
          </a:bodyPr>
          <a:lstStyle/>
          <a:p>
            <a:r>
              <a:rPr lang="en-US" sz="1600" b="1"/>
              <a:t>BEVERAGES</a:t>
            </a:r>
          </a:p>
        </p:txBody>
      </p:sp>
      <p:sp>
        <p:nvSpPr>
          <p:cNvPr id="7" name="TextBox 6">
            <a:extLst>
              <a:ext uri="{FF2B5EF4-FFF2-40B4-BE49-F238E27FC236}">
                <a16:creationId xmlns:a16="http://schemas.microsoft.com/office/drawing/2014/main" id="{40562849-039A-B291-F499-210C4722C15E}"/>
              </a:ext>
            </a:extLst>
          </p:cNvPr>
          <p:cNvSpPr txBox="1"/>
          <p:nvPr/>
        </p:nvSpPr>
        <p:spPr>
          <a:xfrm>
            <a:off x="308852" y="1979744"/>
            <a:ext cx="4505919" cy="1015663"/>
          </a:xfrm>
          <a:prstGeom prst="rect">
            <a:avLst/>
          </a:prstGeom>
          <a:noFill/>
        </p:spPr>
        <p:txBody>
          <a:bodyPr wrap="square" rtlCol="0">
            <a:spAutoFit/>
          </a:bodyPr>
          <a:lstStyle/>
          <a:p>
            <a:r>
              <a:rPr lang="en-US" sz="1200" b="1">
                <a:solidFill>
                  <a:srgbClr val="424242"/>
                </a:solidFill>
              </a:rPr>
              <a:t>DASH- DAILY</a:t>
            </a:r>
            <a:endParaRPr lang="en-US" sz="1200" b="1" i="0">
              <a:solidFill>
                <a:srgbClr val="424242"/>
              </a:solidFill>
              <a:effectLst/>
            </a:endParaRPr>
          </a:p>
          <a:p>
            <a:pPr marL="171450" indent="-171450">
              <a:buFont typeface="Arial" panose="020B0604020202020204" pitchFamily="34" charset="0"/>
              <a:buChar char="•"/>
            </a:pPr>
            <a:r>
              <a:rPr lang="en-US" sz="1200" b="1">
                <a:solidFill>
                  <a:srgbClr val="424242"/>
                </a:solidFill>
              </a:rPr>
              <a:t>Simple Turkey &amp; Cheese Sandwich with Choice of Toppings, Whole Fruit or Veggie Cup, Milk or Water</a:t>
            </a:r>
          </a:p>
          <a:p>
            <a:pPr marL="171450" indent="-171450">
              <a:buFont typeface="Arial" panose="020B0604020202020204" pitchFamily="34" charset="0"/>
              <a:buChar char="•"/>
            </a:pPr>
            <a:r>
              <a:rPr lang="en-US" sz="1200" b="1">
                <a:solidFill>
                  <a:srgbClr val="424242"/>
                </a:solidFill>
              </a:rPr>
              <a:t>Entrée Salad with Whole Fruit or Veggie Cup, Milk or Water</a:t>
            </a:r>
          </a:p>
          <a:p>
            <a:pPr marL="171450" indent="-171450">
              <a:buFont typeface="Arial" panose="020B0604020202020204" pitchFamily="34" charset="0"/>
              <a:buChar char="•"/>
            </a:pPr>
            <a:endParaRPr lang="en-US" sz="1200" b="1"/>
          </a:p>
        </p:txBody>
      </p:sp>
      <p:sp>
        <p:nvSpPr>
          <p:cNvPr id="8" name="TextBox 7">
            <a:extLst>
              <a:ext uri="{FF2B5EF4-FFF2-40B4-BE49-F238E27FC236}">
                <a16:creationId xmlns:a16="http://schemas.microsoft.com/office/drawing/2014/main" id="{33D3D0CB-6572-49A1-542C-F0268E28DB7F}"/>
              </a:ext>
            </a:extLst>
          </p:cNvPr>
          <p:cNvSpPr txBox="1"/>
          <p:nvPr/>
        </p:nvSpPr>
        <p:spPr>
          <a:xfrm>
            <a:off x="377554" y="3879696"/>
            <a:ext cx="4661989" cy="4708981"/>
          </a:xfrm>
          <a:prstGeom prst="rect">
            <a:avLst/>
          </a:prstGeom>
          <a:noFill/>
        </p:spPr>
        <p:txBody>
          <a:bodyPr wrap="square" lIns="91440" tIns="45720" rIns="91440" bIns="45720" rtlCol="0" anchor="t">
            <a:spAutoFit/>
          </a:bodyPr>
          <a:lstStyle/>
          <a:p>
            <a:br>
              <a:rPr lang="en-US" sz="1200" b="1" dirty="0"/>
            </a:br>
            <a:r>
              <a:rPr lang="en-US" sz="1200" b="1" dirty="0"/>
              <a:t>      DASH-- MONDAY</a:t>
            </a:r>
            <a:endParaRPr lang="en-US" sz="1200" dirty="0"/>
          </a:p>
          <a:p>
            <a:pPr marL="171450" lvl="0" indent="-171450">
              <a:buFont typeface="Arial" panose="020B0604020202020204" pitchFamily="34" charset="0"/>
              <a:buChar char="•"/>
            </a:pPr>
            <a:r>
              <a:rPr lang="en-US" sz="1200" dirty="0"/>
              <a:t>Ham &amp; Cheese Sandwich with Whole Fruit or Veggie Cup, Milk or Water</a:t>
            </a:r>
            <a:br>
              <a:rPr lang="en-US" sz="1200" dirty="0"/>
            </a:br>
            <a:br>
              <a:rPr lang="en-US" sz="1200" dirty="0"/>
            </a:br>
            <a:r>
              <a:rPr lang="en-US" sz="1200" b="1" dirty="0"/>
              <a:t>DASH- TUESDAY</a:t>
            </a:r>
            <a:endParaRPr lang="en-US" sz="1200" dirty="0"/>
          </a:p>
          <a:p>
            <a:pPr marL="171450" lvl="0" indent="-171450">
              <a:buFont typeface="Arial" panose="020B0604020202020204" pitchFamily="34" charset="0"/>
              <a:buChar char="•"/>
            </a:pPr>
            <a:r>
              <a:rPr lang="en-US" sz="1200" dirty="0"/>
              <a:t>Deluxe Turkey Deli Sub with Whole Fruit or Veggie Cup, Milk or Water </a:t>
            </a:r>
            <a:br>
              <a:rPr lang="en-US" sz="1200" dirty="0"/>
            </a:br>
            <a:endParaRPr lang="en-US" sz="1200" dirty="0"/>
          </a:p>
          <a:p>
            <a:r>
              <a:rPr lang="en-US" sz="1200" b="1" dirty="0"/>
              <a:t>      DASH - WEDNESDAY</a:t>
            </a:r>
            <a:endParaRPr lang="en-US" sz="1200" dirty="0"/>
          </a:p>
          <a:p>
            <a:pPr marL="171450" lvl="0" indent="-171450">
              <a:buFont typeface="Arial" panose="020B0604020202020204" pitchFamily="34" charset="0"/>
              <a:buChar char="•"/>
            </a:pPr>
            <a:r>
              <a:rPr lang="en-US" sz="1200" dirty="0"/>
              <a:t>Ham Deli Sub Whole Fruit or Veggie Cup, Milk or Water </a:t>
            </a:r>
            <a:br>
              <a:rPr lang="en-US" sz="1200" dirty="0"/>
            </a:br>
            <a:endParaRPr lang="en-US" sz="1200" dirty="0"/>
          </a:p>
          <a:p>
            <a:r>
              <a:rPr lang="en-US" sz="1200" b="1" dirty="0"/>
              <a:t>      HOMEGROWN –THURSDAY</a:t>
            </a:r>
            <a:endParaRPr lang="en-US" sz="1200" dirty="0"/>
          </a:p>
          <a:p>
            <a:pPr marL="171450" lvl="0" indent="-171450">
              <a:buFont typeface="Arial" panose="020B0604020202020204" pitchFamily="34" charset="0"/>
              <a:buChar char="•"/>
            </a:pPr>
            <a:r>
              <a:rPr lang="en-US" sz="1200" dirty="0"/>
              <a:t>Build Your Own Chicken Sandwich, Whole Fruit or Veggie Cup, Milk or Water  </a:t>
            </a:r>
            <a:br>
              <a:rPr lang="en-US" sz="1200" dirty="0"/>
            </a:br>
            <a:endParaRPr lang="en-US" sz="1200" dirty="0"/>
          </a:p>
          <a:p>
            <a:pPr lvl="0"/>
            <a:r>
              <a:rPr lang="en-US" sz="1200" b="1" dirty="0"/>
              <a:t>      HOMEGROWN-FRIDAY</a:t>
            </a:r>
          </a:p>
          <a:p>
            <a:pPr marL="171450" indent="-171450">
              <a:buFont typeface="Arial" panose="020B0604020202020204" pitchFamily="34" charset="0"/>
              <a:buChar char="•"/>
            </a:pPr>
            <a:r>
              <a:rPr lang="en-US" sz="1200" b="1" dirty="0"/>
              <a:t> </a:t>
            </a:r>
            <a:r>
              <a:rPr lang="en-US" sz="1200" dirty="0"/>
              <a:t>Pasta Bar with Whole Fruit or Veggie Cup, Milk or Water</a:t>
            </a:r>
            <a:br>
              <a:rPr lang="en-US" sz="1200" dirty="0"/>
            </a:br>
            <a:endParaRPr lang="en-US" sz="1200" dirty="0">
              <a:solidFill>
                <a:srgbClr val="424242"/>
              </a:solidFill>
            </a:endParaRPr>
          </a:p>
          <a:p>
            <a:r>
              <a:rPr lang="en-US" sz="1200" b="1" i="0" dirty="0">
                <a:solidFill>
                  <a:srgbClr val="424242"/>
                </a:solidFill>
                <a:effectLst/>
              </a:rPr>
              <a:t>CRUST- DAILY</a:t>
            </a:r>
          </a:p>
          <a:p>
            <a:pPr marL="171450" indent="-171450">
              <a:buFont typeface="Arial" panose="020B0604020202020204" pitchFamily="34" charset="0"/>
              <a:buChar char="•"/>
            </a:pPr>
            <a:r>
              <a:rPr lang="en-US" sz="1200" dirty="0">
                <a:solidFill>
                  <a:srgbClr val="424242"/>
                </a:solidFill>
              </a:rPr>
              <a:t>Cheese Pizza, Small Salad, Whole Fruit or Veggie Cup, Milk or Water </a:t>
            </a:r>
          </a:p>
          <a:p>
            <a:pPr marL="171450" indent="-171450">
              <a:buFont typeface="Arial"/>
              <a:buChar char="•"/>
            </a:pPr>
            <a:r>
              <a:rPr lang="en-US" sz="1200" dirty="0">
                <a:solidFill>
                  <a:srgbClr val="424242"/>
                </a:solidFill>
              </a:rPr>
              <a:t>Pasta with Your Choice of Sauce, Whole Fruit or Veggie Cup, Milk or Water</a:t>
            </a:r>
            <a:endParaRPr lang="en-US" sz="1200" b="1" dirty="0">
              <a:solidFill>
                <a:srgbClr val="424242"/>
              </a:solidFill>
            </a:endParaRPr>
          </a:p>
          <a:p>
            <a:endParaRPr lang="en-US" sz="1200" dirty="0">
              <a:solidFill>
                <a:srgbClr val="424242"/>
              </a:solidFill>
            </a:endParaRPr>
          </a:p>
        </p:txBody>
      </p:sp>
      <p:sp>
        <p:nvSpPr>
          <p:cNvPr id="9" name="TextBox 8">
            <a:extLst>
              <a:ext uri="{FF2B5EF4-FFF2-40B4-BE49-F238E27FC236}">
                <a16:creationId xmlns:a16="http://schemas.microsoft.com/office/drawing/2014/main" id="{1BAEA72D-42DB-1F44-916E-73D15B26BE8C}"/>
              </a:ext>
            </a:extLst>
          </p:cNvPr>
          <p:cNvSpPr txBox="1"/>
          <p:nvPr/>
        </p:nvSpPr>
        <p:spPr>
          <a:xfrm>
            <a:off x="472482" y="8932383"/>
            <a:ext cx="4505918" cy="646331"/>
          </a:xfrm>
          <a:prstGeom prst="rect">
            <a:avLst/>
          </a:prstGeom>
          <a:noFill/>
        </p:spPr>
        <p:txBody>
          <a:bodyPr wrap="square" rtlCol="0">
            <a:spAutoFit/>
          </a:bodyPr>
          <a:lstStyle/>
          <a:p>
            <a:pPr marL="171450" indent="-171450">
              <a:buFont typeface="Arial" panose="020B0604020202020204" pitchFamily="34" charset="0"/>
              <a:buChar char="•"/>
            </a:pPr>
            <a:r>
              <a:rPr lang="en-US" sz="1200" b="1">
                <a:solidFill>
                  <a:srgbClr val="424242"/>
                </a:solidFill>
              </a:rPr>
              <a:t>2% Milk ½ Pint</a:t>
            </a:r>
          </a:p>
          <a:p>
            <a:pPr marL="171450" indent="-171450">
              <a:buFont typeface="Arial" panose="020B0604020202020204" pitchFamily="34" charset="0"/>
              <a:buChar char="•"/>
            </a:pPr>
            <a:r>
              <a:rPr lang="en-US" sz="1200" b="1">
                <a:solidFill>
                  <a:srgbClr val="424242"/>
                </a:solidFill>
              </a:rPr>
              <a:t>Chocolate Milk ½ Pint</a:t>
            </a:r>
          </a:p>
          <a:p>
            <a:pPr marL="171450" indent="-171450">
              <a:buFont typeface="Arial" panose="020B0604020202020204" pitchFamily="34" charset="0"/>
              <a:buChar char="•"/>
            </a:pPr>
            <a:r>
              <a:rPr lang="en-US" sz="1200" b="1">
                <a:solidFill>
                  <a:srgbClr val="424242"/>
                </a:solidFill>
              </a:rPr>
              <a:t>Bottled Nestle Water</a:t>
            </a:r>
          </a:p>
        </p:txBody>
      </p:sp>
      <p:sp>
        <p:nvSpPr>
          <p:cNvPr id="10" name="TextBox 9">
            <a:extLst>
              <a:ext uri="{FF2B5EF4-FFF2-40B4-BE49-F238E27FC236}">
                <a16:creationId xmlns:a16="http://schemas.microsoft.com/office/drawing/2014/main" id="{6C0E0D24-6F3C-46B5-85E7-A0610962A279}"/>
              </a:ext>
            </a:extLst>
          </p:cNvPr>
          <p:cNvSpPr txBox="1"/>
          <p:nvPr/>
        </p:nvSpPr>
        <p:spPr>
          <a:xfrm>
            <a:off x="5851471" y="5957188"/>
            <a:ext cx="1855923" cy="492443"/>
          </a:xfrm>
          <a:prstGeom prst="rect">
            <a:avLst/>
          </a:prstGeom>
          <a:noFill/>
        </p:spPr>
        <p:txBody>
          <a:bodyPr wrap="square" rtlCol="0">
            <a:spAutoFit/>
          </a:bodyPr>
          <a:lstStyle/>
          <a:p>
            <a:pPr algn="ctr"/>
            <a:r>
              <a:rPr lang="en-US" sz="1300" b="1" i="1"/>
              <a:t>Choice of Entrée </a:t>
            </a:r>
            <a:br>
              <a:rPr lang="en-US" sz="1300" b="1" i="1"/>
            </a:br>
            <a:r>
              <a:rPr lang="en-US" sz="1300" b="1" i="1"/>
              <a:t>and a Side Dish</a:t>
            </a:r>
          </a:p>
        </p:txBody>
      </p:sp>
      <p:sp>
        <p:nvSpPr>
          <p:cNvPr id="11" name="TextBox 10">
            <a:extLst>
              <a:ext uri="{FF2B5EF4-FFF2-40B4-BE49-F238E27FC236}">
                <a16:creationId xmlns:a16="http://schemas.microsoft.com/office/drawing/2014/main" id="{DF59BF56-B7A3-B93A-3E99-0FF8377A4A87}"/>
              </a:ext>
            </a:extLst>
          </p:cNvPr>
          <p:cNvSpPr txBox="1"/>
          <p:nvPr/>
        </p:nvSpPr>
        <p:spPr>
          <a:xfrm>
            <a:off x="5959958" y="6717839"/>
            <a:ext cx="1638948" cy="492443"/>
          </a:xfrm>
          <a:prstGeom prst="rect">
            <a:avLst/>
          </a:prstGeom>
          <a:noFill/>
        </p:spPr>
        <p:txBody>
          <a:bodyPr wrap="square" rtlCol="0">
            <a:spAutoFit/>
          </a:bodyPr>
          <a:lstStyle/>
          <a:p>
            <a:pPr algn="ctr"/>
            <a:r>
              <a:rPr lang="en-US" sz="1300" b="1" i="1"/>
              <a:t>Fresh</a:t>
            </a:r>
          </a:p>
          <a:p>
            <a:pPr algn="ctr"/>
            <a:r>
              <a:rPr lang="en-US" sz="1300" b="1" i="1"/>
              <a:t>Vegetable</a:t>
            </a:r>
          </a:p>
        </p:txBody>
      </p:sp>
      <p:sp>
        <p:nvSpPr>
          <p:cNvPr id="12" name="TextBox 11">
            <a:extLst>
              <a:ext uri="{FF2B5EF4-FFF2-40B4-BE49-F238E27FC236}">
                <a16:creationId xmlns:a16="http://schemas.microsoft.com/office/drawing/2014/main" id="{D0533011-42E6-D1FA-DD28-45141B0A1425}"/>
              </a:ext>
            </a:extLst>
          </p:cNvPr>
          <p:cNvSpPr txBox="1"/>
          <p:nvPr/>
        </p:nvSpPr>
        <p:spPr>
          <a:xfrm>
            <a:off x="5959958" y="7503890"/>
            <a:ext cx="1638948" cy="492443"/>
          </a:xfrm>
          <a:prstGeom prst="rect">
            <a:avLst/>
          </a:prstGeom>
          <a:noFill/>
        </p:spPr>
        <p:txBody>
          <a:bodyPr wrap="square" rtlCol="0">
            <a:spAutoFit/>
          </a:bodyPr>
          <a:lstStyle/>
          <a:p>
            <a:pPr algn="ctr"/>
            <a:r>
              <a:rPr lang="en-US" sz="1300" b="1" i="1"/>
              <a:t>Fresh</a:t>
            </a:r>
          </a:p>
          <a:p>
            <a:pPr algn="ctr"/>
            <a:r>
              <a:rPr lang="en-US" sz="1300" b="1" i="1"/>
              <a:t>Fruit</a:t>
            </a:r>
          </a:p>
        </p:txBody>
      </p:sp>
      <p:sp>
        <p:nvSpPr>
          <p:cNvPr id="13" name="TextBox 12">
            <a:extLst>
              <a:ext uri="{FF2B5EF4-FFF2-40B4-BE49-F238E27FC236}">
                <a16:creationId xmlns:a16="http://schemas.microsoft.com/office/drawing/2014/main" id="{2A9BB86D-9F07-FD6B-6F69-0FB6EB9FDF7F}"/>
              </a:ext>
            </a:extLst>
          </p:cNvPr>
          <p:cNvSpPr txBox="1"/>
          <p:nvPr/>
        </p:nvSpPr>
        <p:spPr>
          <a:xfrm>
            <a:off x="5866754" y="8277241"/>
            <a:ext cx="1905646" cy="492443"/>
          </a:xfrm>
          <a:prstGeom prst="rect">
            <a:avLst/>
          </a:prstGeom>
          <a:noFill/>
        </p:spPr>
        <p:txBody>
          <a:bodyPr wrap="square" rtlCol="0">
            <a:spAutoFit/>
          </a:bodyPr>
          <a:lstStyle/>
          <a:p>
            <a:pPr algn="ctr"/>
            <a:r>
              <a:rPr lang="en-US" sz="1300" b="1" i="1"/>
              <a:t>½ Pint Milk or</a:t>
            </a:r>
          </a:p>
          <a:p>
            <a:pPr algn="ctr"/>
            <a:r>
              <a:rPr lang="en-US" sz="1300" b="1" i="1"/>
              <a:t>16.9oz Bottled Water</a:t>
            </a:r>
          </a:p>
        </p:txBody>
      </p:sp>
    </p:spTree>
    <p:extLst>
      <p:ext uri="{BB962C8B-B14F-4D97-AF65-F5344CB8AC3E}">
        <p14:creationId xmlns:p14="http://schemas.microsoft.com/office/powerpoint/2010/main" val="327365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83C62-5CA9-D889-624C-BC17FA47926B}"/>
              </a:ext>
            </a:extLst>
          </p:cNvPr>
          <p:cNvSpPr txBox="1"/>
          <p:nvPr/>
        </p:nvSpPr>
        <p:spPr>
          <a:xfrm>
            <a:off x="2247254" y="2960176"/>
            <a:ext cx="2479730" cy="830997"/>
          </a:xfrm>
          <a:prstGeom prst="rect">
            <a:avLst/>
          </a:prstGeom>
          <a:noFill/>
        </p:spPr>
        <p:txBody>
          <a:bodyPr wrap="square" rtlCol="0">
            <a:spAutoFit/>
          </a:bodyPr>
          <a:lstStyle/>
          <a:p>
            <a:pPr algn="ctr"/>
            <a:r>
              <a:rPr lang="en-US" sz="2400" b="1" i="1"/>
              <a:t>Choice of Entrée and a Side Dish</a:t>
            </a:r>
          </a:p>
        </p:txBody>
      </p:sp>
      <p:sp>
        <p:nvSpPr>
          <p:cNvPr id="5" name="TextBox 4">
            <a:extLst>
              <a:ext uri="{FF2B5EF4-FFF2-40B4-BE49-F238E27FC236}">
                <a16:creationId xmlns:a16="http://schemas.microsoft.com/office/drawing/2014/main" id="{C474A275-E243-B05D-97D7-A6D61944BCC4}"/>
              </a:ext>
            </a:extLst>
          </p:cNvPr>
          <p:cNvSpPr txBox="1"/>
          <p:nvPr/>
        </p:nvSpPr>
        <p:spPr>
          <a:xfrm>
            <a:off x="2464229" y="4474216"/>
            <a:ext cx="1638948" cy="830997"/>
          </a:xfrm>
          <a:prstGeom prst="rect">
            <a:avLst/>
          </a:prstGeom>
          <a:noFill/>
        </p:spPr>
        <p:txBody>
          <a:bodyPr wrap="square" rtlCol="0">
            <a:spAutoFit/>
          </a:bodyPr>
          <a:lstStyle/>
          <a:p>
            <a:pPr algn="ctr"/>
            <a:r>
              <a:rPr lang="en-US" sz="2400" b="1" i="1"/>
              <a:t>Fresh</a:t>
            </a:r>
          </a:p>
          <a:p>
            <a:pPr algn="ctr"/>
            <a:r>
              <a:rPr lang="en-US" sz="2400" b="1" i="1"/>
              <a:t>Vegetable</a:t>
            </a:r>
          </a:p>
        </p:txBody>
      </p:sp>
      <p:sp>
        <p:nvSpPr>
          <p:cNvPr id="6" name="TextBox 5">
            <a:extLst>
              <a:ext uri="{FF2B5EF4-FFF2-40B4-BE49-F238E27FC236}">
                <a16:creationId xmlns:a16="http://schemas.microsoft.com/office/drawing/2014/main" id="{508FDDAF-A080-E110-04B9-A93F220B50BE}"/>
              </a:ext>
            </a:extLst>
          </p:cNvPr>
          <p:cNvSpPr txBox="1"/>
          <p:nvPr/>
        </p:nvSpPr>
        <p:spPr>
          <a:xfrm>
            <a:off x="3518115" y="5913723"/>
            <a:ext cx="1638948" cy="830997"/>
          </a:xfrm>
          <a:prstGeom prst="rect">
            <a:avLst/>
          </a:prstGeom>
          <a:noFill/>
        </p:spPr>
        <p:txBody>
          <a:bodyPr wrap="square" rtlCol="0">
            <a:spAutoFit/>
          </a:bodyPr>
          <a:lstStyle/>
          <a:p>
            <a:pPr algn="ctr"/>
            <a:r>
              <a:rPr lang="en-US" sz="2400" b="1" i="1"/>
              <a:t>Fresh</a:t>
            </a:r>
          </a:p>
          <a:p>
            <a:pPr algn="ctr"/>
            <a:r>
              <a:rPr lang="en-US" sz="2400" b="1" i="1"/>
              <a:t>Fruit</a:t>
            </a:r>
          </a:p>
        </p:txBody>
      </p:sp>
      <p:sp>
        <p:nvSpPr>
          <p:cNvPr id="7" name="TextBox 6">
            <a:extLst>
              <a:ext uri="{FF2B5EF4-FFF2-40B4-BE49-F238E27FC236}">
                <a16:creationId xmlns:a16="http://schemas.microsoft.com/office/drawing/2014/main" id="{D3EAFB42-32F2-156A-EE33-D9F18ACEDD4C}"/>
              </a:ext>
            </a:extLst>
          </p:cNvPr>
          <p:cNvSpPr txBox="1"/>
          <p:nvPr/>
        </p:nvSpPr>
        <p:spPr>
          <a:xfrm>
            <a:off x="2247254" y="7384226"/>
            <a:ext cx="3287579" cy="830997"/>
          </a:xfrm>
          <a:prstGeom prst="rect">
            <a:avLst/>
          </a:prstGeom>
          <a:noFill/>
        </p:spPr>
        <p:txBody>
          <a:bodyPr wrap="square" rtlCol="0">
            <a:spAutoFit/>
          </a:bodyPr>
          <a:lstStyle/>
          <a:p>
            <a:pPr algn="ctr"/>
            <a:r>
              <a:rPr lang="en-US" sz="2400" b="1" i="1"/>
              <a:t>½ Pint Milk or</a:t>
            </a:r>
          </a:p>
          <a:p>
            <a:pPr algn="ctr"/>
            <a:r>
              <a:rPr lang="en-US" sz="2400" b="1" i="1"/>
              <a:t>16.9oz Bottled Water</a:t>
            </a:r>
          </a:p>
        </p:txBody>
      </p:sp>
    </p:spTree>
    <p:extLst>
      <p:ext uri="{BB962C8B-B14F-4D97-AF65-F5344CB8AC3E}">
        <p14:creationId xmlns:p14="http://schemas.microsoft.com/office/powerpoint/2010/main" val="427428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0A418-542D-628D-18EF-817CD0B379CD}"/>
              </a:ext>
            </a:extLst>
          </p:cNvPr>
          <p:cNvSpPr txBox="1"/>
          <p:nvPr/>
        </p:nvSpPr>
        <p:spPr>
          <a:xfrm>
            <a:off x="402955" y="1534332"/>
            <a:ext cx="4386021" cy="338554"/>
          </a:xfrm>
          <a:prstGeom prst="rect">
            <a:avLst/>
          </a:prstGeom>
          <a:noFill/>
        </p:spPr>
        <p:txBody>
          <a:bodyPr wrap="square" rtlCol="0">
            <a:spAutoFit/>
          </a:bodyPr>
          <a:lstStyle/>
          <a:p>
            <a:r>
              <a:rPr lang="en-US" sz="1600" b="1"/>
              <a:t>ADDITIONAL PURCHASES</a:t>
            </a:r>
          </a:p>
        </p:txBody>
      </p:sp>
      <p:sp>
        <p:nvSpPr>
          <p:cNvPr id="3" name="TextBox 2">
            <a:extLst>
              <a:ext uri="{FF2B5EF4-FFF2-40B4-BE49-F238E27FC236}">
                <a16:creationId xmlns:a16="http://schemas.microsoft.com/office/drawing/2014/main" id="{57AF4CAF-6915-CBDA-CCFF-3B6F37FC5217}"/>
              </a:ext>
            </a:extLst>
          </p:cNvPr>
          <p:cNvSpPr txBox="1"/>
          <p:nvPr/>
        </p:nvSpPr>
        <p:spPr>
          <a:xfrm>
            <a:off x="402954" y="3174569"/>
            <a:ext cx="4386021" cy="338554"/>
          </a:xfrm>
          <a:prstGeom prst="rect">
            <a:avLst/>
          </a:prstGeom>
          <a:noFill/>
        </p:spPr>
        <p:txBody>
          <a:bodyPr wrap="square" rtlCol="0">
            <a:spAutoFit/>
          </a:bodyPr>
          <a:lstStyle/>
          <a:p>
            <a:r>
              <a:rPr lang="en-US" sz="1600" b="1"/>
              <a:t>QUEST CHOICE SYMBOL</a:t>
            </a:r>
          </a:p>
        </p:txBody>
      </p:sp>
      <p:sp>
        <p:nvSpPr>
          <p:cNvPr id="4" name="TextBox 3">
            <a:extLst>
              <a:ext uri="{FF2B5EF4-FFF2-40B4-BE49-F238E27FC236}">
                <a16:creationId xmlns:a16="http://schemas.microsoft.com/office/drawing/2014/main" id="{C9979C95-AC9C-BA4C-F5F4-2F8E59395FFD}"/>
              </a:ext>
            </a:extLst>
          </p:cNvPr>
          <p:cNvSpPr txBox="1"/>
          <p:nvPr/>
        </p:nvSpPr>
        <p:spPr>
          <a:xfrm>
            <a:off x="402954" y="4752814"/>
            <a:ext cx="4990456" cy="338554"/>
          </a:xfrm>
          <a:prstGeom prst="rect">
            <a:avLst/>
          </a:prstGeom>
          <a:noFill/>
        </p:spPr>
        <p:txBody>
          <a:bodyPr wrap="square" rtlCol="0">
            <a:spAutoFit/>
          </a:bodyPr>
          <a:lstStyle/>
          <a:p>
            <a:r>
              <a:rPr lang="en-US" sz="1600" b="1"/>
              <a:t>ABOUT QUEST FOOD MANAGEMENT SERVICES</a:t>
            </a:r>
          </a:p>
        </p:txBody>
      </p:sp>
      <p:sp>
        <p:nvSpPr>
          <p:cNvPr id="5" name="TextBox 4">
            <a:extLst>
              <a:ext uri="{FF2B5EF4-FFF2-40B4-BE49-F238E27FC236}">
                <a16:creationId xmlns:a16="http://schemas.microsoft.com/office/drawing/2014/main" id="{7BD3B71E-105E-A3F8-651A-524784EA5F66}"/>
              </a:ext>
            </a:extLst>
          </p:cNvPr>
          <p:cNvSpPr txBox="1"/>
          <p:nvPr/>
        </p:nvSpPr>
        <p:spPr>
          <a:xfrm>
            <a:off x="1390972" y="6223774"/>
            <a:ext cx="4990456" cy="338554"/>
          </a:xfrm>
          <a:prstGeom prst="rect">
            <a:avLst/>
          </a:prstGeom>
          <a:noFill/>
        </p:spPr>
        <p:txBody>
          <a:bodyPr wrap="square" rtlCol="0">
            <a:spAutoFit/>
          </a:bodyPr>
          <a:lstStyle/>
          <a:p>
            <a:pPr algn="ctr"/>
            <a:r>
              <a:rPr lang="en-US" sz="1600" b="1"/>
              <a:t>FOR MORE INFORMATION</a:t>
            </a:r>
          </a:p>
        </p:txBody>
      </p:sp>
      <p:sp>
        <p:nvSpPr>
          <p:cNvPr id="6" name="TextBox 5">
            <a:extLst>
              <a:ext uri="{FF2B5EF4-FFF2-40B4-BE49-F238E27FC236}">
                <a16:creationId xmlns:a16="http://schemas.microsoft.com/office/drawing/2014/main" id="{5D3B1513-201A-A035-5A37-B5C93940B7F3}"/>
              </a:ext>
            </a:extLst>
          </p:cNvPr>
          <p:cNvSpPr txBox="1"/>
          <p:nvPr/>
        </p:nvSpPr>
        <p:spPr>
          <a:xfrm>
            <a:off x="612182" y="1996870"/>
            <a:ext cx="6548036" cy="1015663"/>
          </a:xfrm>
          <a:prstGeom prst="rect">
            <a:avLst/>
          </a:prstGeom>
          <a:noFill/>
        </p:spPr>
        <p:txBody>
          <a:bodyPr wrap="square" rtlCol="0">
            <a:spAutoFit/>
          </a:bodyPr>
          <a:lstStyle/>
          <a:p>
            <a:r>
              <a:rPr lang="en-US" sz="1200" b="0" i="0">
                <a:solidFill>
                  <a:srgbClr val="424242"/>
                </a:solidFill>
                <a:effectLst/>
              </a:rPr>
              <a:t>If a student wants to purchase any item outside of the Quest Choice program, they are permitted to do so through the school’s dining account or with cash payment at check-out. When funds are added to the dining account, students will be able to access those funds by showing their student ID at check-out, and the cost of the additional item(s) will be automatically deducted from their account. </a:t>
            </a:r>
            <a:endParaRPr lang="en-US" sz="1200" b="1"/>
          </a:p>
        </p:txBody>
      </p:sp>
      <p:sp>
        <p:nvSpPr>
          <p:cNvPr id="7" name="TextBox 6">
            <a:extLst>
              <a:ext uri="{FF2B5EF4-FFF2-40B4-BE49-F238E27FC236}">
                <a16:creationId xmlns:a16="http://schemas.microsoft.com/office/drawing/2014/main" id="{9D702F54-3F58-71FB-199C-6E7D612880D9}"/>
              </a:ext>
            </a:extLst>
          </p:cNvPr>
          <p:cNvSpPr txBox="1"/>
          <p:nvPr/>
        </p:nvSpPr>
        <p:spPr>
          <a:xfrm>
            <a:off x="612182" y="3637107"/>
            <a:ext cx="6548036" cy="830997"/>
          </a:xfrm>
          <a:prstGeom prst="rect">
            <a:avLst/>
          </a:prstGeom>
          <a:noFill/>
        </p:spPr>
        <p:txBody>
          <a:bodyPr wrap="square" rtlCol="0">
            <a:spAutoFit/>
          </a:bodyPr>
          <a:lstStyle/>
          <a:p>
            <a:r>
              <a:rPr lang="en-US" sz="1200" b="0" i="0">
                <a:solidFill>
                  <a:srgbClr val="424242"/>
                </a:solidFill>
                <a:effectLst/>
              </a:rPr>
              <a:t>The Quest Choice symbol is used throughout serving areas so that students can easily identify the items included in the program, allowing them easy and discreet access to their meals. The Quest Choice symbol is featured next to qualifying items on menu signage at each station, and oftentimes next to the item itself on the serving line or pick-up location. </a:t>
            </a:r>
            <a:endParaRPr lang="en-US" sz="1200" b="1"/>
          </a:p>
        </p:txBody>
      </p:sp>
      <p:sp>
        <p:nvSpPr>
          <p:cNvPr id="8" name="TextBox 7">
            <a:extLst>
              <a:ext uri="{FF2B5EF4-FFF2-40B4-BE49-F238E27FC236}">
                <a16:creationId xmlns:a16="http://schemas.microsoft.com/office/drawing/2014/main" id="{16FE6361-1D11-1385-0133-02CB3EDDF4BC}"/>
              </a:ext>
            </a:extLst>
          </p:cNvPr>
          <p:cNvSpPr txBox="1"/>
          <p:nvPr/>
        </p:nvSpPr>
        <p:spPr>
          <a:xfrm>
            <a:off x="612182" y="5215352"/>
            <a:ext cx="6548036" cy="646331"/>
          </a:xfrm>
          <a:prstGeom prst="rect">
            <a:avLst/>
          </a:prstGeom>
          <a:noFill/>
        </p:spPr>
        <p:txBody>
          <a:bodyPr wrap="square" rtlCol="0">
            <a:spAutoFit/>
          </a:bodyPr>
          <a:lstStyle/>
          <a:p>
            <a:r>
              <a:rPr lang="en-US" sz="1200" b="0" i="0">
                <a:solidFill>
                  <a:srgbClr val="424242"/>
                </a:solidFill>
                <a:effectLst/>
              </a:rPr>
              <a:t>Quest Food Management Services is a premier food service provider for schools throughout the Midwest. Quest is committed to using scratch made cooking techniques and fresh, high-quality ingredients to offer students nutritious meals that fuel their development and learning. </a:t>
            </a:r>
            <a:endParaRPr lang="en-US" sz="1200" b="1"/>
          </a:p>
        </p:txBody>
      </p:sp>
      <p:sp>
        <p:nvSpPr>
          <p:cNvPr id="9" name="TextBox 8">
            <a:extLst>
              <a:ext uri="{FF2B5EF4-FFF2-40B4-BE49-F238E27FC236}">
                <a16:creationId xmlns:a16="http://schemas.microsoft.com/office/drawing/2014/main" id="{1D538B68-0F04-2119-5E60-4F5EB7D9163F}"/>
              </a:ext>
            </a:extLst>
          </p:cNvPr>
          <p:cNvSpPr txBox="1"/>
          <p:nvPr/>
        </p:nvSpPr>
        <p:spPr>
          <a:xfrm>
            <a:off x="612182" y="6651536"/>
            <a:ext cx="6648697" cy="1015663"/>
          </a:xfrm>
          <a:prstGeom prst="rect">
            <a:avLst/>
          </a:prstGeom>
          <a:noFill/>
        </p:spPr>
        <p:txBody>
          <a:bodyPr wrap="square" lIns="91440" tIns="45720" rIns="91440" bIns="45720" rtlCol="0" anchor="t">
            <a:spAutoFit/>
          </a:bodyPr>
          <a:lstStyle/>
          <a:p>
            <a:r>
              <a:rPr lang="en-US" sz="1200" b="0" i="0">
                <a:solidFill>
                  <a:srgbClr val="424242"/>
                </a:solidFill>
                <a:effectLst/>
              </a:rPr>
              <a:t>If a student or caregiver is having difficulty understanding what is included in the Quest Choice program at their school, our dining team is available to provide further details. Students and </a:t>
            </a:r>
            <a:r>
              <a:rPr lang="en-US" sz="1200">
                <a:solidFill>
                  <a:srgbClr val="424242"/>
                </a:solidFill>
              </a:rPr>
              <a:t>caregivers can contact </a:t>
            </a:r>
            <a:r>
              <a:rPr lang="en-US" sz="1200" b="1">
                <a:solidFill>
                  <a:srgbClr val="424242"/>
                </a:solidFill>
              </a:rPr>
              <a:t>Megan Gacek, Chef Manager by email at megan.gacek@questfms.com or phone at 773-965-0142</a:t>
            </a:r>
            <a:r>
              <a:rPr lang="en-US" sz="1200" b="1" i="0">
                <a:solidFill>
                  <a:srgbClr val="424242"/>
                </a:solidFill>
                <a:effectLst/>
              </a:rPr>
              <a:t>, or email QuestChoice@QuestFMS.com to request more information. </a:t>
            </a:r>
            <a:endParaRPr lang="en-US" sz="1200" b="1"/>
          </a:p>
        </p:txBody>
      </p:sp>
    </p:spTree>
    <p:extLst>
      <p:ext uri="{BB962C8B-B14F-4D97-AF65-F5344CB8AC3E}">
        <p14:creationId xmlns:p14="http://schemas.microsoft.com/office/powerpoint/2010/main" val="4069237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6bfc0a-1224-4ef4-b8cc-73185c0a5715">
      <Terms xmlns="http://schemas.microsoft.com/office/infopath/2007/PartnerControls"/>
    </lcf76f155ced4ddcb4097134ff3c332f>
    <TaxCatchAll xmlns="61b6bbb3-914e-41bb-a7a2-482f00ecec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E1D5EEA9F9F641996E27BD347F36BF" ma:contentTypeVersion="18" ma:contentTypeDescription="Create a new document." ma:contentTypeScope="" ma:versionID="9583401659fc9ef05826ba454118fe69">
  <xsd:schema xmlns:xsd="http://www.w3.org/2001/XMLSchema" xmlns:xs="http://www.w3.org/2001/XMLSchema" xmlns:p="http://schemas.microsoft.com/office/2006/metadata/properties" xmlns:ns2="596bfc0a-1224-4ef4-b8cc-73185c0a5715" xmlns:ns3="61b6bbb3-914e-41bb-a7a2-482f00ecec47" targetNamespace="http://schemas.microsoft.com/office/2006/metadata/properties" ma:root="true" ma:fieldsID="00cd456c3b6e27eda956e49150c13ff1" ns2:_="" ns3:_="">
    <xsd:import namespace="596bfc0a-1224-4ef4-b8cc-73185c0a5715"/>
    <xsd:import namespace="61b6bbb3-914e-41bb-a7a2-482f00ecec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bfc0a-1224-4ef4-b8cc-73185c0a5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b5d9df-75e9-4696-b208-b9613915694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b6bbb3-914e-41bb-a7a2-482f00ecec4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b6543bf-f487-47e3-873d-190de7ea851e}" ma:internalName="TaxCatchAll" ma:showField="CatchAllData" ma:web="61b6bbb3-914e-41bb-a7a2-482f00ecec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26B56B-9574-4A37-B9FC-15934D9C7AD9}">
  <ds:schemaRefs>
    <ds:schemaRef ds:uri="38d22bfd-b232-4980-90b1-e498664172ce"/>
    <ds:schemaRef ds:uri="596bfc0a-1224-4ef4-b8cc-73185c0a5715"/>
    <ds:schemaRef ds:uri="61b6bbb3-914e-41bb-a7a2-482f00ece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29D165-5568-4747-85CA-E354EE539D0F}">
  <ds:schemaRefs>
    <ds:schemaRef ds:uri="http://schemas.microsoft.com/sharepoint/v3/contenttype/forms"/>
  </ds:schemaRefs>
</ds:datastoreItem>
</file>

<file path=customXml/itemProps3.xml><?xml version="1.0" encoding="utf-8"?>
<ds:datastoreItem xmlns:ds="http://schemas.openxmlformats.org/officeDocument/2006/customXml" ds:itemID="{455AAE30-2F6F-42F4-806E-F293D736E3C5}">
  <ds:schemaRefs>
    <ds:schemaRef ds:uri="596bfc0a-1224-4ef4-b8cc-73185c0a5715"/>
    <ds:schemaRef ds:uri="61b6bbb3-914e-41bb-a7a2-482f00ecec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9079</TotalTime>
  <Words>1167</Words>
  <Application>Microsoft Office PowerPoint</Application>
  <PresentationFormat>Custom</PresentationFormat>
  <Paragraphs>105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Sawko</dc:creator>
  <cp:lastModifiedBy>Megan Gacek</cp:lastModifiedBy>
  <cp:revision>6</cp:revision>
  <cp:lastPrinted>2025-02-24T12:42:46Z</cp:lastPrinted>
  <dcterms:created xsi:type="dcterms:W3CDTF">2024-08-13T21:32:08Z</dcterms:created>
  <dcterms:modified xsi:type="dcterms:W3CDTF">2025-09-05T20:58:26Z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0x01010078E1D5EEA9F9F641996E27BD347F36BF</vt:lpwstr>
  </property>
  <property fmtid="{D5CDD505-2E9C-101B-9397-08002B2CF9AE}" pid="3" name="MediaServiceImageTags">
    <vt:lpwstr/>
  </property>
</Properties>
</file>