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80"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312"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3130870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https://docs.google.com/forms/d/e/1FAIpQLSfSFCyraC8aR4hErM0ev95O4DKUua1C4IXi5prL8gLZXzt4sg/viewform?usp=sf_link</a:t>
            </a:r>
            <a:endParaRPr sz="1400">
              <a:latin typeface="Life Savers"/>
              <a:ea typeface="Life Savers"/>
              <a:cs typeface="Life Savers"/>
              <a:sym typeface="Life Saver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002ec2f78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002ec2f7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cab8d41b_0_14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ecab8d41b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ec0901b7f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ec0901b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d14c387f8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d14c387f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ecab8d41b_0_10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ecab8d41b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ec0901b7f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ec0901b7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002ec2f78_0_1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9002ec2f78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ecab8d41b_0_1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ecab8d41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ecab8d41b_0_1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ecab8d41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002ec2f78_0_1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002ec2f7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0"/>
            </a:lvl1pPr>
            <a:lvl2pPr lvl="1" rtl="0">
              <a:spcBef>
                <a:spcPts val="0"/>
              </a:spcBef>
              <a:spcAft>
                <a:spcPts val="0"/>
              </a:spcAft>
              <a:buSzPts val="6000"/>
              <a:buNone/>
              <a:defRPr sz="6000" b="0"/>
            </a:lvl2pPr>
            <a:lvl3pPr lvl="2" rtl="0">
              <a:spcBef>
                <a:spcPts val="0"/>
              </a:spcBef>
              <a:spcAft>
                <a:spcPts val="0"/>
              </a:spcAft>
              <a:buSzPts val="6000"/>
              <a:buNone/>
              <a:defRPr sz="6000" b="0"/>
            </a:lvl3pPr>
            <a:lvl4pPr lvl="3" rtl="0">
              <a:spcBef>
                <a:spcPts val="0"/>
              </a:spcBef>
              <a:spcAft>
                <a:spcPts val="0"/>
              </a:spcAft>
              <a:buSzPts val="6000"/>
              <a:buNone/>
              <a:defRPr sz="6000" b="0"/>
            </a:lvl4pPr>
            <a:lvl5pPr lvl="4" rtl="0">
              <a:spcBef>
                <a:spcPts val="0"/>
              </a:spcBef>
              <a:spcAft>
                <a:spcPts val="0"/>
              </a:spcAft>
              <a:buSzPts val="6000"/>
              <a:buNone/>
              <a:defRPr sz="6000" b="0"/>
            </a:lvl5pPr>
            <a:lvl6pPr lvl="5" rtl="0">
              <a:spcBef>
                <a:spcPts val="0"/>
              </a:spcBef>
              <a:spcAft>
                <a:spcPts val="0"/>
              </a:spcAft>
              <a:buSzPts val="6000"/>
              <a:buNone/>
              <a:defRPr sz="6000" b="0"/>
            </a:lvl6pPr>
            <a:lvl7pPr lvl="6" rtl="0">
              <a:spcBef>
                <a:spcPts val="0"/>
              </a:spcBef>
              <a:spcAft>
                <a:spcPts val="0"/>
              </a:spcAft>
              <a:buSzPts val="6000"/>
              <a:buNone/>
              <a:defRPr sz="6000" b="0"/>
            </a:lvl7pPr>
            <a:lvl8pPr lvl="7" rtl="0">
              <a:spcBef>
                <a:spcPts val="0"/>
              </a:spcBef>
              <a:spcAft>
                <a:spcPts val="0"/>
              </a:spcAft>
              <a:buSzPts val="6000"/>
              <a:buNone/>
              <a:defRPr sz="6000" b="0"/>
            </a:lvl8pPr>
            <a:lvl9pPr lvl="8" rtl="0">
              <a:spcBef>
                <a:spcPts val="0"/>
              </a:spcBef>
              <a:spcAft>
                <a:spcPts val="0"/>
              </a:spcAft>
              <a:buSzPts val="6000"/>
              <a:buNone/>
              <a:defRPr sz="6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Image">
  <p:cSld name="BLANK_1">
    <p:spTree>
      <p:nvGrpSpPr>
        <p:cNvPr id="1" name="Shape 33"/>
        <p:cNvGrpSpPr/>
        <p:nvPr/>
      </p:nvGrpSpPr>
      <p:grpSpPr>
        <a:xfrm>
          <a:off x="0" y="0"/>
          <a:ext cx="0" cy="0"/>
          <a:chOff x="0" y="0"/>
          <a:chExt cx="0" cy="0"/>
        </a:xfrm>
      </p:grpSpPr>
      <p:pic>
        <p:nvPicPr>
          <p:cNvPr id="34" name="Google Shape;34;p11"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8"/>
        <p:cNvGrpSpPr/>
        <p:nvPr/>
      </p:nvGrpSpPr>
      <p:grpSpPr>
        <a:xfrm>
          <a:off x="0" y="0"/>
          <a:ext cx="0" cy="0"/>
          <a:chOff x="0" y="0"/>
          <a:chExt cx="0" cy="0"/>
        </a:xfrm>
      </p:grpSpPr>
      <p:sp>
        <p:nvSpPr>
          <p:cNvPr id="39" name="Google Shape;39;p13"/>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0"/>
            </a:lvl1pPr>
            <a:lvl2pPr lvl="1" rtl="0">
              <a:spcBef>
                <a:spcPts val="0"/>
              </a:spcBef>
              <a:spcAft>
                <a:spcPts val="0"/>
              </a:spcAft>
              <a:buSzPts val="6000"/>
              <a:buNone/>
              <a:defRPr sz="6000" b="0"/>
            </a:lvl2pPr>
            <a:lvl3pPr lvl="2" rtl="0">
              <a:spcBef>
                <a:spcPts val="0"/>
              </a:spcBef>
              <a:spcAft>
                <a:spcPts val="0"/>
              </a:spcAft>
              <a:buSzPts val="6000"/>
              <a:buNone/>
              <a:defRPr sz="6000" b="0"/>
            </a:lvl3pPr>
            <a:lvl4pPr lvl="3" rtl="0">
              <a:spcBef>
                <a:spcPts val="0"/>
              </a:spcBef>
              <a:spcAft>
                <a:spcPts val="0"/>
              </a:spcAft>
              <a:buSzPts val="6000"/>
              <a:buNone/>
              <a:defRPr sz="6000" b="0"/>
            </a:lvl4pPr>
            <a:lvl5pPr lvl="4" rtl="0">
              <a:spcBef>
                <a:spcPts val="0"/>
              </a:spcBef>
              <a:spcAft>
                <a:spcPts val="0"/>
              </a:spcAft>
              <a:buSzPts val="6000"/>
              <a:buNone/>
              <a:defRPr sz="6000" b="0"/>
            </a:lvl5pPr>
            <a:lvl6pPr lvl="5" rtl="0">
              <a:spcBef>
                <a:spcPts val="0"/>
              </a:spcBef>
              <a:spcAft>
                <a:spcPts val="0"/>
              </a:spcAft>
              <a:buSzPts val="6000"/>
              <a:buNone/>
              <a:defRPr sz="6000" b="0"/>
            </a:lvl6pPr>
            <a:lvl7pPr lvl="6" rtl="0">
              <a:spcBef>
                <a:spcPts val="0"/>
              </a:spcBef>
              <a:spcAft>
                <a:spcPts val="0"/>
              </a:spcAft>
              <a:buSzPts val="6000"/>
              <a:buNone/>
              <a:defRPr sz="6000" b="0"/>
            </a:lvl7pPr>
            <a:lvl8pPr lvl="7" rtl="0">
              <a:spcBef>
                <a:spcPts val="0"/>
              </a:spcBef>
              <a:spcAft>
                <a:spcPts val="0"/>
              </a:spcAft>
              <a:buSzPts val="6000"/>
              <a:buNone/>
              <a:defRPr sz="6000" b="0"/>
            </a:lvl8pPr>
            <a:lvl9pPr lvl="8" rtl="0">
              <a:spcBef>
                <a:spcPts val="0"/>
              </a:spcBef>
              <a:spcAft>
                <a:spcPts val="0"/>
              </a:spcAft>
              <a:buSzPts val="6000"/>
              <a:buNone/>
              <a:defRPr sz="6000" b="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0"/>
        <p:cNvGrpSpPr/>
        <p:nvPr/>
      </p:nvGrpSpPr>
      <p:grpSpPr>
        <a:xfrm>
          <a:off x="0" y="0"/>
          <a:ext cx="0" cy="0"/>
          <a:chOff x="0" y="0"/>
          <a:chExt cx="0" cy="0"/>
        </a:xfrm>
      </p:grpSpPr>
      <p:sp>
        <p:nvSpPr>
          <p:cNvPr id="41" name="Google Shape;41;p14"/>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42" name="Google Shape;42;p14"/>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3"/>
        <p:cNvGrpSpPr/>
        <p:nvPr/>
      </p:nvGrpSpPr>
      <p:grpSpPr>
        <a:xfrm>
          <a:off x="0" y="0"/>
          <a:ext cx="0" cy="0"/>
          <a:chOff x="0" y="0"/>
          <a:chExt cx="0" cy="0"/>
        </a:xfrm>
      </p:grpSpPr>
      <p:sp>
        <p:nvSpPr>
          <p:cNvPr id="44" name="Google Shape;44;p15"/>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rtl="0">
              <a:spcBef>
                <a:spcPts val="0"/>
              </a:spcBef>
              <a:spcAft>
                <a:spcPts val="0"/>
              </a:spcAft>
              <a:buSzPts val="2600"/>
              <a:buChar char="+"/>
              <a:defRPr sz="2600"/>
            </a:lvl9pPr>
          </a:lstStyle>
          <a:p>
            <a:endParaRPr/>
          </a:p>
        </p:txBody>
      </p:sp>
      <p:sp>
        <p:nvSpPr>
          <p:cNvPr id="45" name="Google Shape;45;p15"/>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2A95B7"/>
                </a:solidFill>
                <a:latin typeface="Patrick Hand SC"/>
                <a:ea typeface="Patrick Hand SC"/>
                <a:cs typeface="Patrick Hand SC"/>
                <a:sym typeface="Patrick Hand SC"/>
              </a:rPr>
              <a:t>“</a:t>
            </a:r>
            <a:endParaRPr sz="9600">
              <a:solidFill>
                <a:srgbClr val="2A95B7"/>
              </a:solidFill>
              <a:latin typeface="Patrick Hand SC"/>
              <a:ea typeface="Patrick Hand SC"/>
              <a:cs typeface="Patrick Hand SC"/>
              <a:sym typeface="Patrick Hand SC"/>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 name="Google Shape;48;p16"/>
          <p:cNvSpPr txBox="1">
            <a:spLocks noGrp="1"/>
          </p:cNvSpPr>
          <p:nvPr>
            <p:ph type="body" idx="1"/>
          </p:nvPr>
        </p:nvSpPr>
        <p:spPr>
          <a:xfrm>
            <a:off x="5379749" y="1254875"/>
            <a:ext cx="2180400" cy="12870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b="1"/>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 name="Google Shape;51;p17"/>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2" name="Google Shape;52;p17"/>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 name="Google Shape;55;p18"/>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6" name="Google Shape;56;p18"/>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7" name="Google Shape;57;p18"/>
          <p:cNvSpPr txBox="1">
            <a:spLocks noGrp="1"/>
          </p:cNvSpPr>
          <p:nvPr>
            <p:ph type="body" idx="3"/>
          </p:nvPr>
        </p:nvSpPr>
        <p:spPr>
          <a:xfrm>
            <a:off x="5768751"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20"/>
          <p:cNvSpPr txBox="1">
            <a:spLocks noGrp="1"/>
          </p:cNvSpPr>
          <p:nvPr>
            <p:ph type="body" idx="1"/>
          </p:nvPr>
        </p:nvSpPr>
        <p:spPr>
          <a:xfrm>
            <a:off x="1604425" y="3720500"/>
            <a:ext cx="5935200" cy="519600"/>
          </a:xfrm>
          <a:prstGeom prst="rect">
            <a:avLst/>
          </a:prstGeom>
        </p:spPr>
        <p:txBody>
          <a:bodyPr spcFirstLastPara="1" wrap="square" lIns="91425" tIns="91425" rIns="91425" bIns="91425" anchor="b" anchorCtr="0">
            <a:noAutofit/>
          </a:bodyPr>
          <a:lstStyle>
            <a:lvl1pPr marL="457200" lvl="0" indent="-228600" algn="ctr" rtl="0">
              <a:spcBef>
                <a:spcPts val="360"/>
              </a:spcBef>
              <a:spcAft>
                <a:spcPts val="0"/>
              </a:spcAft>
              <a:buSzPts val="1800"/>
              <a:buNone/>
              <a:defRPr sz="1800">
                <a:solidFill>
                  <a:srgbClr val="2A95B7"/>
                </a:solidFill>
              </a:defRPr>
            </a:lvl1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2" name="Google Shape;12;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Image">
  <p:cSld name="BLANK_1">
    <p:spTree>
      <p:nvGrpSpPr>
        <p:cNvPr id="1" name="Shape 63"/>
        <p:cNvGrpSpPr/>
        <p:nvPr/>
      </p:nvGrpSpPr>
      <p:grpSpPr>
        <a:xfrm>
          <a:off x="0" y="0"/>
          <a:ext cx="0" cy="0"/>
          <a:chOff x="0" y="0"/>
          <a:chExt cx="0" cy="0"/>
        </a:xfrm>
      </p:grpSpPr>
      <p:pic>
        <p:nvPicPr>
          <p:cNvPr id="64" name="Google Shape;64;p22"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8"/>
        <p:cNvGrpSpPr/>
        <p:nvPr/>
      </p:nvGrpSpPr>
      <p:grpSpPr>
        <a:xfrm>
          <a:off x="0" y="0"/>
          <a:ext cx="0" cy="0"/>
          <a:chOff x="0" y="0"/>
          <a:chExt cx="0" cy="0"/>
        </a:xfrm>
      </p:grpSpPr>
      <p:sp>
        <p:nvSpPr>
          <p:cNvPr id="69" name="Google Shape;69;p24"/>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0"/>
            </a:lvl1pPr>
            <a:lvl2pPr lvl="1" rtl="0">
              <a:spcBef>
                <a:spcPts val="0"/>
              </a:spcBef>
              <a:spcAft>
                <a:spcPts val="0"/>
              </a:spcAft>
              <a:buSzPts val="6000"/>
              <a:buNone/>
              <a:defRPr sz="6000" b="0"/>
            </a:lvl2pPr>
            <a:lvl3pPr lvl="2" rtl="0">
              <a:spcBef>
                <a:spcPts val="0"/>
              </a:spcBef>
              <a:spcAft>
                <a:spcPts val="0"/>
              </a:spcAft>
              <a:buSzPts val="6000"/>
              <a:buNone/>
              <a:defRPr sz="6000" b="0"/>
            </a:lvl3pPr>
            <a:lvl4pPr lvl="3" rtl="0">
              <a:spcBef>
                <a:spcPts val="0"/>
              </a:spcBef>
              <a:spcAft>
                <a:spcPts val="0"/>
              </a:spcAft>
              <a:buSzPts val="6000"/>
              <a:buNone/>
              <a:defRPr sz="6000" b="0"/>
            </a:lvl4pPr>
            <a:lvl5pPr lvl="4" rtl="0">
              <a:spcBef>
                <a:spcPts val="0"/>
              </a:spcBef>
              <a:spcAft>
                <a:spcPts val="0"/>
              </a:spcAft>
              <a:buSzPts val="6000"/>
              <a:buNone/>
              <a:defRPr sz="6000" b="0"/>
            </a:lvl5pPr>
            <a:lvl6pPr lvl="5" rtl="0">
              <a:spcBef>
                <a:spcPts val="0"/>
              </a:spcBef>
              <a:spcAft>
                <a:spcPts val="0"/>
              </a:spcAft>
              <a:buSzPts val="6000"/>
              <a:buNone/>
              <a:defRPr sz="6000" b="0"/>
            </a:lvl6pPr>
            <a:lvl7pPr lvl="6" rtl="0">
              <a:spcBef>
                <a:spcPts val="0"/>
              </a:spcBef>
              <a:spcAft>
                <a:spcPts val="0"/>
              </a:spcAft>
              <a:buSzPts val="6000"/>
              <a:buNone/>
              <a:defRPr sz="6000" b="0"/>
            </a:lvl7pPr>
            <a:lvl8pPr lvl="7" rtl="0">
              <a:spcBef>
                <a:spcPts val="0"/>
              </a:spcBef>
              <a:spcAft>
                <a:spcPts val="0"/>
              </a:spcAft>
              <a:buSzPts val="6000"/>
              <a:buNone/>
              <a:defRPr sz="6000" b="0"/>
            </a:lvl8pPr>
            <a:lvl9pPr lvl="8" rtl="0">
              <a:spcBef>
                <a:spcPts val="0"/>
              </a:spcBef>
              <a:spcAft>
                <a:spcPts val="0"/>
              </a:spcAft>
              <a:buSzPts val="6000"/>
              <a:buNone/>
              <a:defRPr sz="6000" b="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0"/>
        <p:cNvGrpSpPr/>
        <p:nvPr/>
      </p:nvGrpSpPr>
      <p:grpSpPr>
        <a:xfrm>
          <a:off x="0" y="0"/>
          <a:ext cx="0" cy="0"/>
          <a:chOff x="0" y="0"/>
          <a:chExt cx="0" cy="0"/>
        </a:xfrm>
      </p:grpSpPr>
      <p:sp>
        <p:nvSpPr>
          <p:cNvPr id="71" name="Google Shape;71;p25"/>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72" name="Google Shape;72;p25"/>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73"/>
        <p:cNvGrpSpPr/>
        <p:nvPr/>
      </p:nvGrpSpPr>
      <p:grpSpPr>
        <a:xfrm>
          <a:off x="0" y="0"/>
          <a:ext cx="0" cy="0"/>
          <a:chOff x="0" y="0"/>
          <a:chExt cx="0" cy="0"/>
        </a:xfrm>
      </p:grpSpPr>
      <p:sp>
        <p:nvSpPr>
          <p:cNvPr id="74" name="Google Shape;74;p26"/>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rtl="0">
              <a:spcBef>
                <a:spcPts val="0"/>
              </a:spcBef>
              <a:spcAft>
                <a:spcPts val="0"/>
              </a:spcAft>
              <a:buSzPts val="2600"/>
              <a:buChar char="+"/>
              <a:defRPr sz="2600"/>
            </a:lvl9pPr>
          </a:lstStyle>
          <a:p>
            <a:endParaRPr/>
          </a:p>
        </p:txBody>
      </p:sp>
      <p:sp>
        <p:nvSpPr>
          <p:cNvPr id="75" name="Google Shape;75;p26"/>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2A95B7"/>
                </a:solidFill>
                <a:latin typeface="Patrick Hand SC"/>
                <a:ea typeface="Patrick Hand SC"/>
                <a:cs typeface="Patrick Hand SC"/>
                <a:sym typeface="Patrick Hand SC"/>
              </a:rPr>
              <a:t>“</a:t>
            </a:r>
            <a:endParaRPr sz="9600">
              <a:solidFill>
                <a:srgbClr val="2A95B7"/>
              </a:solidFill>
              <a:latin typeface="Patrick Hand SC"/>
              <a:ea typeface="Patrick Hand SC"/>
              <a:cs typeface="Patrick Hand SC"/>
              <a:sym typeface="Patrick Hand S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 name="Google Shape;78;p27"/>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sp>
        <p:nvSpPr>
          <p:cNvPr id="80" name="Google Shape;80;p2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1" name="Google Shape;81;p28"/>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2" name="Google Shape;82;p28"/>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3"/>
        <p:cNvGrpSpPr/>
        <p:nvPr/>
      </p:nvGrpSpPr>
      <p:grpSpPr>
        <a:xfrm>
          <a:off x="0" y="0"/>
          <a:ext cx="0" cy="0"/>
          <a:chOff x="0" y="0"/>
          <a:chExt cx="0" cy="0"/>
        </a:xfrm>
      </p:grpSpPr>
      <p:sp>
        <p:nvSpPr>
          <p:cNvPr id="84" name="Google Shape;84;p29"/>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29"/>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6" name="Google Shape;86;p29"/>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7" name="Google Shape;87;p29"/>
          <p:cNvSpPr txBox="1">
            <a:spLocks noGrp="1"/>
          </p:cNvSpPr>
          <p:nvPr>
            <p:ph type="body" idx="3"/>
          </p:nvPr>
        </p:nvSpPr>
        <p:spPr>
          <a:xfrm>
            <a:off x="5768751"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30"/>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31"/>
          <p:cNvSpPr txBox="1">
            <a:spLocks noGrp="1"/>
          </p:cNvSpPr>
          <p:nvPr>
            <p:ph type="body" idx="1"/>
          </p:nvPr>
        </p:nvSpPr>
        <p:spPr>
          <a:xfrm>
            <a:off x="1604425" y="3720500"/>
            <a:ext cx="5935200" cy="519600"/>
          </a:xfrm>
          <a:prstGeom prst="rect">
            <a:avLst/>
          </a:prstGeom>
        </p:spPr>
        <p:txBody>
          <a:bodyPr spcFirstLastPara="1" wrap="square" lIns="91425" tIns="91425" rIns="91425" bIns="91425" anchor="b" anchorCtr="0">
            <a:noAutofit/>
          </a:bodyPr>
          <a:lstStyle>
            <a:lvl1pPr marL="457200" lvl="0" indent="-228600" algn="ctr" rtl="0">
              <a:spcBef>
                <a:spcPts val="360"/>
              </a:spcBef>
              <a:spcAft>
                <a:spcPts val="0"/>
              </a:spcAft>
              <a:buSzPts val="1800"/>
              <a:buNone/>
              <a:defRPr sz="1800">
                <a:solidFill>
                  <a:srgbClr val="2A95B7"/>
                </a:solidFill>
              </a:defRPr>
            </a:lvl1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3"/>
        <p:cNvGrpSpPr/>
        <p:nvPr/>
      </p:nvGrpSpPr>
      <p:grpSpPr>
        <a:xfrm>
          <a:off x="0" y="0"/>
          <a:ext cx="0" cy="0"/>
          <a:chOff x="0" y="0"/>
          <a:chExt cx="0" cy="0"/>
        </a:xfrm>
      </p:grpSpPr>
      <p:sp>
        <p:nvSpPr>
          <p:cNvPr id="14" name="Google Shape;14;p4"/>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rtl="0">
              <a:spcBef>
                <a:spcPts val="0"/>
              </a:spcBef>
              <a:spcAft>
                <a:spcPts val="0"/>
              </a:spcAft>
              <a:buSzPts val="2600"/>
              <a:buChar char="+"/>
              <a:defRPr sz="2600"/>
            </a:lvl9pPr>
          </a:lstStyle>
          <a:p>
            <a:endParaRPr/>
          </a:p>
        </p:txBody>
      </p:sp>
      <p:sp>
        <p:nvSpPr>
          <p:cNvPr id="15" name="Google Shape;15;p4"/>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2A95B7"/>
                </a:solidFill>
                <a:latin typeface="Patrick Hand SC"/>
                <a:ea typeface="Patrick Hand SC"/>
                <a:cs typeface="Patrick Hand SC"/>
                <a:sym typeface="Patrick Hand SC"/>
              </a:rPr>
              <a:t>“</a:t>
            </a:r>
            <a:endParaRPr sz="9600">
              <a:solidFill>
                <a:srgbClr val="2A95B7"/>
              </a:solidFill>
              <a:latin typeface="Patrick Hand SC"/>
              <a:ea typeface="Patrick Hand SC"/>
              <a:cs typeface="Patrick Hand SC"/>
              <a:sym typeface="Patrick Hand S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ig Image">
  <p:cSld name="BLANK_1">
    <p:spTree>
      <p:nvGrpSpPr>
        <p:cNvPr id="1" name="Shape 93"/>
        <p:cNvGrpSpPr/>
        <p:nvPr/>
      </p:nvGrpSpPr>
      <p:grpSpPr>
        <a:xfrm>
          <a:off x="0" y="0"/>
          <a:ext cx="0" cy="0"/>
          <a:chOff x="0" y="0"/>
          <a:chExt cx="0" cy="0"/>
        </a:xfrm>
      </p:grpSpPr>
      <p:pic>
        <p:nvPicPr>
          <p:cNvPr id="94" name="Google Shape;94;p33"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 name="Google Shape;21;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2" name="Google Shape;22;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7"/>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6" name="Google Shape;26;p7"/>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p7"/>
          <p:cNvSpPr txBox="1">
            <a:spLocks noGrp="1"/>
          </p:cNvSpPr>
          <p:nvPr>
            <p:ph type="body" idx="3"/>
          </p:nvPr>
        </p:nvSpPr>
        <p:spPr>
          <a:xfrm>
            <a:off x="5768751"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0"/>
        <p:cNvGrpSpPr/>
        <p:nvPr/>
      </p:nvGrpSpPr>
      <p:grpSpPr>
        <a:xfrm>
          <a:off x="0" y="0"/>
          <a:ext cx="0" cy="0"/>
          <a:chOff x="0" y="0"/>
          <a:chExt cx="0" cy="0"/>
        </a:xfrm>
      </p:grpSpPr>
      <p:sp>
        <p:nvSpPr>
          <p:cNvPr id="31" name="Google Shape;31;p9"/>
          <p:cNvSpPr txBox="1">
            <a:spLocks noGrp="1"/>
          </p:cNvSpPr>
          <p:nvPr>
            <p:ph type="body" idx="1"/>
          </p:nvPr>
        </p:nvSpPr>
        <p:spPr>
          <a:xfrm>
            <a:off x="1604425" y="3720500"/>
            <a:ext cx="5935200" cy="519600"/>
          </a:xfrm>
          <a:prstGeom prst="rect">
            <a:avLst/>
          </a:prstGeom>
        </p:spPr>
        <p:txBody>
          <a:bodyPr spcFirstLastPara="1" wrap="square" lIns="91425" tIns="91425" rIns="91425" bIns="91425" anchor="b" anchorCtr="0">
            <a:noAutofit/>
          </a:bodyPr>
          <a:lstStyle>
            <a:lvl1pPr marL="457200" lvl="0" indent="-228600" algn="ctr" rtl="0">
              <a:spcBef>
                <a:spcPts val="360"/>
              </a:spcBef>
              <a:spcAft>
                <a:spcPts val="0"/>
              </a:spcAft>
              <a:buSzPts val="1800"/>
              <a:buNone/>
              <a:defRPr sz="1800">
                <a:solidFill>
                  <a:srgbClr val="2A95B7"/>
                </a:solidFill>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theme" Target="../theme/theme2.xml"/><Relationship Id="rId12" Type="http://schemas.openxmlformats.org/officeDocument/2006/relationships/image" Target="../media/image1.jpg"/><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1.jp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1pPr>
            <a:lvl2pPr lvl="1"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2pPr>
            <a:lvl3pPr lvl="2"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3pPr>
            <a:lvl4pPr lvl="3"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4pPr>
            <a:lvl5pPr lvl="4"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5pPr>
            <a:lvl6pPr lvl="5"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6pPr>
            <a:lvl7pPr lvl="6"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7pPr>
            <a:lvl8pPr lvl="7"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8pPr>
            <a:lvl9pPr lvl="8"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rtl="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rtl="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35"/>
        <p:cNvGrpSpPr/>
        <p:nvPr/>
      </p:nvGrpSpPr>
      <p:grpSpPr>
        <a:xfrm>
          <a:off x="0" y="0"/>
          <a:ext cx="0" cy="0"/>
          <a:chOff x="0" y="0"/>
          <a:chExt cx="0" cy="0"/>
        </a:xfrm>
      </p:grpSpPr>
      <p:sp>
        <p:nvSpPr>
          <p:cNvPr id="36" name="Google Shape;36;p12"/>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1pPr>
            <a:lvl2pPr lvl="1"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2pPr>
            <a:lvl3pPr lvl="2"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3pPr>
            <a:lvl4pPr lvl="3"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4pPr>
            <a:lvl5pPr lvl="4"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5pPr>
            <a:lvl6pPr lvl="5"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6pPr>
            <a:lvl7pPr lvl="6"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7pPr>
            <a:lvl8pPr lvl="7"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8pPr>
            <a:lvl9pPr lvl="8"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37" name="Google Shape;37;p12"/>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rtl="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rtl="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xmlns:p14="http://schemas.microsoft.com/office/powerpoint/2010/mai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1pPr>
            <a:lvl2pPr lvl="1"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2pPr>
            <a:lvl3pPr lvl="2"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3pPr>
            <a:lvl4pPr lvl="3"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4pPr>
            <a:lvl5pPr lvl="4"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5pPr>
            <a:lvl6pPr lvl="5"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6pPr>
            <a:lvl7pPr lvl="6"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7pPr>
            <a:lvl8pPr lvl="7"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8pPr>
            <a:lvl9pPr lvl="8" rtl="0">
              <a:spcBef>
                <a:spcPts val="0"/>
              </a:spcBef>
              <a:spcAft>
                <a:spcPts val="0"/>
              </a:spcAft>
              <a:buClr>
                <a:srgbClr val="2A95B7"/>
              </a:buClr>
              <a:buSzPts val="3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67" name="Google Shape;67;p23"/>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rtl="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rtl="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rtl="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rtl="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transition xmlns:p14="http://schemas.microsoft.com/office/powerpoint/2010/mai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jpg"/><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jp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6" Type="http://schemas.openxmlformats.org/officeDocument/2006/relationships/image" Target="../media/image7.jp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presentation/d/1oxesJ1h03C3KvW4AEIVzfdAcux2QRMfuon0atlXIW6w/edit?usp=sharing" TargetMode="External"/><Relationship Id="rId4" Type="http://schemas.openxmlformats.org/officeDocument/2006/relationships/image" Target="../media/image8.png"/><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8.png"/><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mailto:jennifer.kilian@sausdlearns.net" TargetMode="External"/><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34"/>
          <p:cNvSpPr/>
          <p:nvPr/>
        </p:nvSpPr>
        <p:spPr>
          <a:xfrm>
            <a:off x="1273251" y="73450"/>
            <a:ext cx="6318970" cy="672000"/>
          </a:xfrm>
          <a:prstGeom prst="rect">
            <a:avLst/>
          </a:prstGeom>
        </p:spPr>
        <p:txBody>
          <a:bodyPr>
            <a:prstTxWarp prst="textPlain">
              <a:avLst/>
            </a:prstTxWarp>
          </a:bodyPr>
          <a:lstStyle/>
          <a:p>
            <a:pPr lvl="0" algn="ctr"/>
            <a:r>
              <a:rPr b="0" i="0">
                <a:ln w="19050" cap="flat" cmpd="sng">
                  <a:solidFill>
                    <a:srgbClr val="FFFFFF"/>
                  </a:solidFill>
                  <a:prstDash val="solid"/>
                  <a:round/>
                  <a:headEnd type="none" w="sm" len="sm"/>
                  <a:tailEnd type="none" w="sm" len="sm"/>
                </a:ln>
                <a:solidFill>
                  <a:srgbClr val="00FF00"/>
                </a:solidFill>
                <a:latin typeface="Spicy Rice"/>
              </a:rPr>
              <a:t>2021-2022 School Year</a:t>
            </a:r>
          </a:p>
        </p:txBody>
      </p:sp>
      <p:pic>
        <p:nvPicPr>
          <p:cNvPr id="100" name="Google Shape;100;p34"/>
          <p:cNvPicPr preferRelativeResize="0"/>
          <p:nvPr/>
        </p:nvPicPr>
        <p:blipFill>
          <a:blip r:embed="rId3">
            <a:alphaModFix/>
          </a:blip>
          <a:stretch>
            <a:fillRect/>
          </a:stretch>
        </p:blipFill>
        <p:spPr>
          <a:xfrm>
            <a:off x="1701925" y="934750"/>
            <a:ext cx="5313769" cy="3865050"/>
          </a:xfrm>
          <a:prstGeom prst="rect">
            <a:avLst/>
          </a:prstGeom>
          <a:noFill/>
          <a:ln>
            <a:noFill/>
          </a:ln>
        </p:spPr>
      </p:pic>
      <p:sp>
        <p:nvSpPr>
          <p:cNvPr id="101" name="Google Shape;101;p34"/>
          <p:cNvSpPr txBox="1"/>
          <p:nvPr/>
        </p:nvSpPr>
        <p:spPr>
          <a:xfrm>
            <a:off x="2428025" y="1615225"/>
            <a:ext cx="3861600" cy="2506800"/>
          </a:xfrm>
          <a:prstGeom prst="rect">
            <a:avLst/>
          </a:prstGeom>
          <a:solidFill>
            <a:srgbClr val="D9D2E9"/>
          </a:solidFill>
          <a:ln w="952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a:solidFill>
                  <a:srgbClr val="FF00FF"/>
                </a:solidFill>
                <a:latin typeface="Poppins"/>
                <a:ea typeface="Poppins"/>
                <a:cs typeface="Poppins"/>
                <a:sym typeface="Poppins"/>
              </a:rPr>
              <a:t>Welcome to Mrs. Kilian’s Social Studies</a:t>
            </a:r>
            <a:endParaRPr sz="2500" b="1">
              <a:solidFill>
                <a:srgbClr val="FF00FF"/>
              </a:solidFill>
              <a:latin typeface="Poppins"/>
              <a:ea typeface="Poppins"/>
              <a:cs typeface="Poppins"/>
              <a:sym typeface="Poppins"/>
            </a:endParaRPr>
          </a:p>
          <a:p>
            <a:pPr marL="0" lvl="0" indent="0" algn="ctr" rtl="0">
              <a:spcBef>
                <a:spcPts val="0"/>
              </a:spcBef>
              <a:spcAft>
                <a:spcPts val="0"/>
              </a:spcAft>
              <a:buNone/>
            </a:pPr>
            <a:r>
              <a:rPr lang="en" sz="2500" b="1">
                <a:solidFill>
                  <a:srgbClr val="FF00FF"/>
                </a:solidFill>
                <a:latin typeface="Poppins"/>
                <a:ea typeface="Poppins"/>
                <a:cs typeface="Poppins"/>
                <a:sym typeface="Poppins"/>
              </a:rPr>
              <a:t>Class/ Bienvenido a Mrs. Kilian's</a:t>
            </a:r>
            <a:endParaRPr sz="2500" b="1">
              <a:solidFill>
                <a:srgbClr val="FF00FF"/>
              </a:solidFill>
              <a:latin typeface="Poppins"/>
              <a:ea typeface="Poppins"/>
              <a:cs typeface="Poppins"/>
              <a:sym typeface="Poppins"/>
            </a:endParaRPr>
          </a:p>
          <a:p>
            <a:pPr marL="0" lvl="0" indent="0" algn="ctr" rtl="0">
              <a:lnSpc>
                <a:spcPct val="120000"/>
              </a:lnSpc>
              <a:spcBef>
                <a:spcPts val="0"/>
              </a:spcBef>
              <a:spcAft>
                <a:spcPts val="2300"/>
              </a:spcAft>
              <a:buClr>
                <a:schemeClr val="dk1"/>
              </a:buClr>
              <a:buSzPts val="1100"/>
              <a:buFont typeface="Arial"/>
              <a:buNone/>
            </a:pPr>
            <a:r>
              <a:rPr lang="en" sz="2500" b="1">
                <a:solidFill>
                  <a:srgbClr val="FF00FF"/>
                </a:solidFill>
                <a:latin typeface="Poppins"/>
                <a:ea typeface="Poppins"/>
                <a:cs typeface="Poppins"/>
                <a:sym typeface="Poppins"/>
              </a:rPr>
              <a:t>Clase</a:t>
            </a:r>
            <a:endParaRPr sz="2500" b="1">
              <a:solidFill>
                <a:srgbClr val="FF00FF"/>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pic>
        <p:nvPicPr>
          <p:cNvPr id="175" name="Google Shape;175;p43"/>
          <p:cNvPicPr preferRelativeResize="0"/>
          <p:nvPr/>
        </p:nvPicPr>
        <p:blipFill rotWithShape="1">
          <a:blip r:embed="rId4">
            <a:alphaModFix/>
          </a:blip>
          <a:srcRect l="6782" t="12785" r="6928" b="14237"/>
          <a:stretch/>
        </p:blipFill>
        <p:spPr>
          <a:xfrm>
            <a:off x="8291450" y="1012775"/>
            <a:ext cx="809575" cy="791474"/>
          </a:xfrm>
          <a:prstGeom prst="rect">
            <a:avLst/>
          </a:prstGeom>
          <a:noFill/>
          <a:ln>
            <a:noFill/>
          </a:ln>
        </p:spPr>
      </p:pic>
      <p:pic>
        <p:nvPicPr>
          <p:cNvPr id="176" name="Google Shape;176;p43"/>
          <p:cNvPicPr preferRelativeResize="0"/>
          <p:nvPr/>
        </p:nvPicPr>
        <p:blipFill rotWithShape="1">
          <a:blip r:embed="rId5">
            <a:alphaModFix/>
          </a:blip>
          <a:srcRect l="30809" t="19431" r="29797" b="15055"/>
          <a:stretch/>
        </p:blipFill>
        <p:spPr>
          <a:xfrm>
            <a:off x="600625" y="3694000"/>
            <a:ext cx="1153825" cy="1543900"/>
          </a:xfrm>
          <a:prstGeom prst="rect">
            <a:avLst/>
          </a:prstGeom>
          <a:noFill/>
          <a:ln>
            <a:noFill/>
          </a:ln>
        </p:spPr>
      </p:pic>
      <p:pic>
        <p:nvPicPr>
          <p:cNvPr id="177" name="Google Shape;177;p43"/>
          <p:cNvPicPr preferRelativeResize="0"/>
          <p:nvPr/>
        </p:nvPicPr>
        <p:blipFill>
          <a:blip r:embed="rId6">
            <a:alphaModFix/>
          </a:blip>
          <a:stretch>
            <a:fillRect/>
          </a:stretch>
        </p:blipFill>
        <p:spPr>
          <a:xfrm>
            <a:off x="1754450" y="783550"/>
            <a:ext cx="6533550" cy="3527775"/>
          </a:xfrm>
          <a:prstGeom prst="rect">
            <a:avLst/>
          </a:prstGeom>
          <a:noFill/>
          <a:ln>
            <a:noFill/>
          </a:ln>
        </p:spPr>
      </p:pic>
      <p:pic>
        <p:nvPicPr>
          <p:cNvPr id="178" name="Google Shape;178;p43"/>
          <p:cNvPicPr preferRelativeResize="0"/>
          <p:nvPr/>
        </p:nvPicPr>
        <p:blipFill>
          <a:blip r:embed="rId7">
            <a:alphaModFix/>
          </a:blip>
          <a:stretch>
            <a:fillRect/>
          </a:stretch>
        </p:blipFill>
        <p:spPr>
          <a:xfrm>
            <a:off x="8347838" y="2163588"/>
            <a:ext cx="676625" cy="675176"/>
          </a:xfrm>
          <a:prstGeom prst="rect">
            <a:avLst/>
          </a:prstGeom>
          <a:noFill/>
          <a:ln>
            <a:noFill/>
          </a:ln>
        </p:spPr>
      </p:pic>
      <p:pic>
        <p:nvPicPr>
          <p:cNvPr id="179" name="Google Shape;179;p43"/>
          <p:cNvPicPr preferRelativeResize="0"/>
          <p:nvPr/>
        </p:nvPicPr>
        <p:blipFill rotWithShape="1">
          <a:blip r:embed="rId8">
            <a:alphaModFix/>
          </a:blip>
          <a:srcRect l="19920" t="2903" r="21915"/>
          <a:stretch/>
        </p:blipFill>
        <p:spPr>
          <a:xfrm rot="-460342">
            <a:off x="857837" y="152325"/>
            <a:ext cx="1322277" cy="1379702"/>
          </a:xfrm>
          <a:prstGeom prst="rect">
            <a:avLst/>
          </a:prstGeom>
          <a:noFill/>
          <a:ln>
            <a:noFill/>
          </a:ln>
        </p:spPr>
      </p:pic>
      <p:pic>
        <p:nvPicPr>
          <p:cNvPr id="180" name="Google Shape;180;p43"/>
          <p:cNvPicPr preferRelativeResize="0"/>
          <p:nvPr/>
        </p:nvPicPr>
        <p:blipFill rotWithShape="1">
          <a:blip r:embed="rId9">
            <a:alphaModFix/>
          </a:blip>
          <a:srcRect t="3069" b="67830"/>
          <a:stretch/>
        </p:blipFill>
        <p:spPr>
          <a:xfrm rot="435037">
            <a:off x="-570621" y="-248664"/>
            <a:ext cx="5534518" cy="1084753"/>
          </a:xfrm>
          <a:prstGeom prst="rect">
            <a:avLst/>
          </a:prstGeom>
          <a:noFill/>
          <a:ln>
            <a:noFill/>
          </a:ln>
        </p:spPr>
      </p:pic>
      <p:pic>
        <p:nvPicPr>
          <p:cNvPr id="181" name="Google Shape;181;p43"/>
          <p:cNvPicPr preferRelativeResize="0"/>
          <p:nvPr/>
        </p:nvPicPr>
        <p:blipFill rotWithShape="1">
          <a:blip r:embed="rId9">
            <a:alphaModFix/>
          </a:blip>
          <a:srcRect l="-2650" t="-1396" r="317" b="67982"/>
          <a:stretch/>
        </p:blipFill>
        <p:spPr>
          <a:xfrm rot="-596293">
            <a:off x="4392355" y="-531195"/>
            <a:ext cx="5505240" cy="1210817"/>
          </a:xfrm>
          <a:prstGeom prst="rect">
            <a:avLst/>
          </a:prstGeom>
          <a:noFill/>
          <a:ln>
            <a:noFill/>
          </a:ln>
        </p:spPr>
      </p:pic>
      <p:pic>
        <p:nvPicPr>
          <p:cNvPr id="182" name="Google Shape;182;p43"/>
          <p:cNvPicPr preferRelativeResize="0"/>
          <p:nvPr/>
        </p:nvPicPr>
        <p:blipFill>
          <a:blip r:embed="rId10">
            <a:alphaModFix/>
          </a:blip>
          <a:stretch>
            <a:fillRect/>
          </a:stretch>
        </p:blipFill>
        <p:spPr>
          <a:xfrm flipH="1">
            <a:off x="-659450" y="3308088"/>
            <a:ext cx="1833250" cy="2076700"/>
          </a:xfrm>
          <a:prstGeom prst="rect">
            <a:avLst/>
          </a:prstGeom>
          <a:noFill/>
          <a:ln>
            <a:noFill/>
          </a:ln>
        </p:spPr>
      </p:pic>
      <p:pic>
        <p:nvPicPr>
          <p:cNvPr id="183" name="Google Shape;183;p43"/>
          <p:cNvPicPr preferRelativeResize="0"/>
          <p:nvPr/>
        </p:nvPicPr>
        <p:blipFill>
          <a:blip r:embed="rId11">
            <a:alphaModFix/>
          </a:blip>
          <a:stretch>
            <a:fillRect/>
          </a:stretch>
        </p:blipFill>
        <p:spPr>
          <a:xfrm>
            <a:off x="8314775" y="3081574"/>
            <a:ext cx="809569" cy="675175"/>
          </a:xfrm>
          <a:prstGeom prst="rect">
            <a:avLst/>
          </a:prstGeom>
          <a:noFill/>
          <a:ln>
            <a:noFill/>
          </a:ln>
        </p:spPr>
      </p:pic>
      <p:pic>
        <p:nvPicPr>
          <p:cNvPr id="184" name="Google Shape;184;p43"/>
          <p:cNvPicPr preferRelativeResize="0"/>
          <p:nvPr/>
        </p:nvPicPr>
        <p:blipFill>
          <a:blip r:embed="rId12">
            <a:alphaModFix/>
          </a:blip>
          <a:stretch>
            <a:fillRect/>
          </a:stretch>
        </p:blipFill>
        <p:spPr>
          <a:xfrm>
            <a:off x="-180350" y="457875"/>
            <a:ext cx="1335250" cy="1662826"/>
          </a:xfrm>
          <a:prstGeom prst="rect">
            <a:avLst/>
          </a:prstGeom>
          <a:noFill/>
          <a:ln>
            <a:noFill/>
          </a:ln>
        </p:spPr>
      </p:pic>
      <p:sp>
        <p:nvSpPr>
          <p:cNvPr id="185" name="Google Shape;185;p43"/>
          <p:cNvSpPr txBox="1"/>
          <p:nvPr/>
        </p:nvSpPr>
        <p:spPr>
          <a:xfrm>
            <a:off x="1856000" y="1010750"/>
            <a:ext cx="6371700" cy="30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600" b="1">
              <a:solidFill>
                <a:srgbClr val="CC0000"/>
              </a:solidFill>
              <a:latin typeface="Montserrat"/>
              <a:ea typeface="Montserrat"/>
              <a:cs typeface="Montserrat"/>
              <a:sym typeface="Montserrat"/>
            </a:endParaRPr>
          </a:p>
          <a:p>
            <a:pPr marL="914400" lvl="0" indent="0" algn="l" rtl="0">
              <a:spcBef>
                <a:spcPts val="0"/>
              </a:spcBef>
              <a:spcAft>
                <a:spcPts val="0"/>
              </a:spcAft>
              <a:buNone/>
            </a:pPr>
            <a:r>
              <a:rPr lang="en" sz="2600" b="1">
                <a:latin typeface="Montserrat"/>
                <a:ea typeface="Montserrat"/>
                <a:cs typeface="Montserrat"/>
                <a:sym typeface="Montserrat"/>
              </a:rPr>
              <a:t>Google Classroom CODES:</a:t>
            </a:r>
            <a:endParaRPr sz="2600" b="1">
              <a:latin typeface="Montserrat"/>
              <a:ea typeface="Montserrat"/>
              <a:cs typeface="Montserrat"/>
              <a:sym typeface="Montserrat"/>
            </a:endParaRPr>
          </a:p>
          <a:p>
            <a:pPr marL="0" lvl="0" indent="0" algn="ctr" rtl="0">
              <a:spcBef>
                <a:spcPts val="0"/>
              </a:spcBef>
              <a:spcAft>
                <a:spcPts val="0"/>
              </a:spcAft>
              <a:buNone/>
            </a:pPr>
            <a:endParaRPr sz="2600" b="1">
              <a:latin typeface="Montserrat"/>
              <a:ea typeface="Montserrat"/>
              <a:cs typeface="Montserrat"/>
              <a:sym typeface="Montserrat"/>
            </a:endParaRPr>
          </a:p>
          <a:p>
            <a:pPr marL="0" lvl="0" indent="0" algn="ctr" rtl="0">
              <a:spcBef>
                <a:spcPts val="0"/>
              </a:spcBef>
              <a:spcAft>
                <a:spcPts val="0"/>
              </a:spcAft>
              <a:buNone/>
            </a:pPr>
            <a:r>
              <a:rPr lang="en" sz="2600" b="1">
                <a:latin typeface="Montserrat"/>
                <a:ea typeface="Montserrat"/>
                <a:cs typeface="Montserrat"/>
                <a:sym typeface="Montserrat"/>
              </a:rPr>
              <a:t>Period 2- xufz4hk</a:t>
            </a:r>
            <a:endParaRPr sz="2600" b="1">
              <a:latin typeface="Montserrat"/>
              <a:ea typeface="Montserrat"/>
              <a:cs typeface="Montserrat"/>
              <a:sym typeface="Montserrat"/>
            </a:endParaRPr>
          </a:p>
          <a:p>
            <a:pPr marL="0" lvl="0" indent="0" algn="ctr" rtl="0">
              <a:spcBef>
                <a:spcPts val="0"/>
              </a:spcBef>
              <a:spcAft>
                <a:spcPts val="0"/>
              </a:spcAft>
              <a:buNone/>
            </a:pPr>
            <a:r>
              <a:rPr lang="en" sz="2600" b="1">
                <a:latin typeface="Montserrat"/>
                <a:ea typeface="Montserrat"/>
                <a:cs typeface="Montserrat"/>
                <a:sym typeface="Montserrat"/>
              </a:rPr>
              <a:t>Period 3- nr25azq</a:t>
            </a:r>
            <a:endParaRPr sz="2600" b="1">
              <a:latin typeface="Montserrat"/>
              <a:ea typeface="Montserrat"/>
              <a:cs typeface="Montserrat"/>
              <a:sym typeface="Montserrat"/>
            </a:endParaRPr>
          </a:p>
          <a:p>
            <a:pPr marL="0" lvl="0" indent="0" algn="ctr" rtl="0">
              <a:spcBef>
                <a:spcPts val="0"/>
              </a:spcBef>
              <a:spcAft>
                <a:spcPts val="0"/>
              </a:spcAft>
              <a:buNone/>
            </a:pPr>
            <a:r>
              <a:rPr lang="en" sz="2600" b="1">
                <a:latin typeface="Montserrat"/>
                <a:ea typeface="Montserrat"/>
                <a:cs typeface="Montserrat"/>
                <a:sym typeface="Montserrat"/>
              </a:rPr>
              <a:t>Period 4- tctl2vw</a:t>
            </a:r>
            <a:endParaRPr sz="2600" b="1">
              <a:latin typeface="Montserrat"/>
              <a:ea typeface="Montserrat"/>
              <a:cs typeface="Montserrat"/>
              <a:sym typeface="Montserrat"/>
            </a:endParaRPr>
          </a:p>
          <a:p>
            <a:pPr marL="0" lvl="0" indent="0" algn="ctr" rtl="0">
              <a:spcBef>
                <a:spcPts val="0"/>
              </a:spcBef>
              <a:spcAft>
                <a:spcPts val="0"/>
              </a:spcAft>
              <a:buNone/>
            </a:pPr>
            <a:r>
              <a:rPr lang="en" sz="2600" b="1">
                <a:latin typeface="Montserrat"/>
                <a:ea typeface="Montserrat"/>
                <a:cs typeface="Montserrat"/>
                <a:sym typeface="Montserrat"/>
              </a:rPr>
              <a:t>Period 5- hgdsk4r</a:t>
            </a:r>
            <a:endParaRPr sz="2600" b="1">
              <a:latin typeface="Montserrat"/>
              <a:ea typeface="Montserrat"/>
              <a:cs typeface="Montserrat"/>
              <a:sym typeface="Montserrat"/>
            </a:endParaRPr>
          </a:p>
          <a:p>
            <a:pPr marL="0" lvl="0" indent="0" algn="ctr" rtl="0">
              <a:spcBef>
                <a:spcPts val="0"/>
              </a:spcBef>
              <a:spcAft>
                <a:spcPts val="0"/>
              </a:spcAft>
              <a:buNone/>
            </a:pPr>
            <a:endParaRPr sz="2600">
              <a:solidFill>
                <a:schemeClr val="dk1"/>
              </a:solidFill>
              <a:latin typeface="Montserrat"/>
              <a:ea typeface="Montserrat"/>
              <a:cs typeface="Montserrat"/>
              <a:sym typeface="Montserrat"/>
            </a:endParaRPr>
          </a:p>
          <a:p>
            <a:pPr marL="0" lvl="0" indent="0" algn="ctr" rtl="0">
              <a:spcBef>
                <a:spcPts val="0"/>
              </a:spcBef>
              <a:spcAft>
                <a:spcPts val="0"/>
              </a:spcAft>
              <a:buNone/>
            </a:pPr>
            <a:endParaRPr sz="2000">
              <a:solidFill>
                <a:schemeClr val="dk1"/>
              </a:solidFill>
              <a:latin typeface="Montserrat"/>
              <a:ea typeface="Montserrat"/>
              <a:cs typeface="Montserrat"/>
              <a:sym typeface="Montserrat"/>
            </a:endParaRPr>
          </a:p>
          <a:p>
            <a:pPr marL="0" lvl="0" indent="0" algn="ctr" rtl="0">
              <a:spcBef>
                <a:spcPts val="0"/>
              </a:spcBef>
              <a:spcAft>
                <a:spcPts val="0"/>
              </a:spcAft>
              <a:buNone/>
            </a:pPr>
            <a:endParaRPr sz="2000">
              <a:solidFill>
                <a:schemeClr val="dk1"/>
              </a:solidFill>
              <a:latin typeface="Montserrat"/>
              <a:ea typeface="Montserrat"/>
              <a:cs typeface="Montserrat"/>
              <a:sym typeface="Montserrat"/>
            </a:endParaRPr>
          </a:p>
        </p:txBody>
      </p:sp>
      <p:pic>
        <p:nvPicPr>
          <p:cNvPr id="186" name="Google Shape;186;p43" descr="Rocket with Stars.jpg"/>
          <p:cNvPicPr preferRelativeResize="0"/>
          <p:nvPr/>
        </p:nvPicPr>
        <p:blipFill>
          <a:blip r:embed="rId13">
            <a:alphaModFix/>
          </a:blip>
          <a:stretch>
            <a:fillRect/>
          </a:stretch>
        </p:blipFill>
        <p:spPr>
          <a:xfrm>
            <a:off x="8424050" y="1145600"/>
            <a:ext cx="533800" cy="566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4"/>
          <p:cNvSpPr txBox="1">
            <a:spLocks noGrp="1"/>
          </p:cNvSpPr>
          <p:nvPr>
            <p:ph type="title"/>
          </p:nvPr>
        </p:nvSpPr>
        <p:spPr>
          <a:xfrm>
            <a:off x="759125" y="385125"/>
            <a:ext cx="74925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8761D"/>
                </a:solidFill>
                <a:latin typeface="Life Savers"/>
                <a:ea typeface="Life Savers"/>
                <a:cs typeface="Life Savers"/>
                <a:sym typeface="Life Savers"/>
              </a:rPr>
              <a:t>Finally,</a:t>
            </a:r>
            <a:endParaRPr>
              <a:solidFill>
                <a:srgbClr val="38761D"/>
              </a:solidFill>
              <a:latin typeface="Life Savers"/>
              <a:ea typeface="Life Savers"/>
              <a:cs typeface="Life Savers"/>
              <a:sym typeface="Life Savers"/>
            </a:endParaRPr>
          </a:p>
        </p:txBody>
      </p:sp>
      <p:sp>
        <p:nvSpPr>
          <p:cNvPr id="192" name="Google Shape;192;p44"/>
          <p:cNvSpPr txBox="1">
            <a:spLocks noGrp="1"/>
          </p:cNvSpPr>
          <p:nvPr>
            <p:ph type="body" idx="1"/>
          </p:nvPr>
        </p:nvSpPr>
        <p:spPr>
          <a:xfrm>
            <a:off x="417875" y="449925"/>
            <a:ext cx="4665900" cy="4450500"/>
          </a:xfrm>
          <a:prstGeom prst="rect">
            <a:avLst/>
          </a:prstGeom>
          <a:solidFill>
            <a:srgbClr val="FFFFFF"/>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600"/>
              </a:spcBef>
              <a:spcAft>
                <a:spcPts val="0"/>
              </a:spcAft>
              <a:buNone/>
            </a:pPr>
            <a:r>
              <a:rPr lang="en" sz="3300">
                <a:latin typeface="Life Savers"/>
                <a:ea typeface="Life Savers"/>
                <a:cs typeface="Life Savers"/>
                <a:sym typeface="Life Savers"/>
              </a:rPr>
              <a:t>I look forward to working with and getting to know your family as we spend the year together.</a:t>
            </a:r>
            <a:r>
              <a:rPr lang="en" sz="2500">
                <a:latin typeface="Life Savers"/>
                <a:ea typeface="Life Savers"/>
                <a:cs typeface="Life Savers"/>
                <a:sym typeface="Life Savers"/>
              </a:rPr>
              <a:t>  </a:t>
            </a:r>
            <a:r>
              <a:rPr lang="en" sz="3300">
                <a:latin typeface="Life Savers"/>
                <a:ea typeface="Life Savers"/>
                <a:cs typeface="Life Savers"/>
                <a:sym typeface="Life Savers"/>
              </a:rPr>
              <a:t>Espero trabajar y conocer a su familia mientras pasamos el año juntos.</a:t>
            </a:r>
            <a:r>
              <a:rPr lang="en" sz="1050">
                <a:solidFill>
                  <a:srgbClr val="414141"/>
                </a:solidFill>
                <a:latin typeface="Arial"/>
                <a:ea typeface="Arial"/>
                <a:cs typeface="Arial"/>
                <a:sym typeface="Arial"/>
              </a:rPr>
              <a:t> </a:t>
            </a:r>
            <a:r>
              <a:rPr lang="en" sz="2500">
                <a:latin typeface="Life Savers"/>
                <a:ea typeface="Life Savers"/>
                <a:cs typeface="Life Savers"/>
                <a:sym typeface="Life Savers"/>
              </a:rPr>
              <a:t> </a:t>
            </a:r>
            <a:endParaRPr sz="2500">
              <a:latin typeface="Life Savers"/>
              <a:ea typeface="Life Savers"/>
              <a:cs typeface="Life Savers"/>
              <a:sym typeface="Life Savers"/>
            </a:endParaRPr>
          </a:p>
          <a:p>
            <a:pPr marL="0" lvl="0" indent="0" algn="ctr" rtl="0">
              <a:spcBef>
                <a:spcPts val="0"/>
              </a:spcBef>
              <a:spcAft>
                <a:spcPts val="0"/>
              </a:spcAft>
              <a:buNone/>
            </a:pPr>
            <a:endParaRPr sz="2500">
              <a:solidFill>
                <a:srgbClr val="FF0000"/>
              </a:solidFill>
              <a:latin typeface="Patrick Hand"/>
              <a:ea typeface="Patrick Hand"/>
              <a:cs typeface="Patrick Hand"/>
              <a:sym typeface="Patrick Hand"/>
            </a:endParaRPr>
          </a:p>
        </p:txBody>
      </p:sp>
      <p:pic>
        <p:nvPicPr>
          <p:cNvPr id="193" name="Google Shape;193;p44"/>
          <p:cNvPicPr preferRelativeResize="0"/>
          <p:nvPr/>
        </p:nvPicPr>
        <p:blipFill>
          <a:blip r:embed="rId3">
            <a:alphaModFix/>
          </a:blip>
          <a:stretch>
            <a:fillRect/>
          </a:stretch>
        </p:blipFill>
        <p:spPr>
          <a:xfrm rot="2823082">
            <a:off x="3741873" y="3962567"/>
            <a:ext cx="1314430" cy="1577316"/>
          </a:xfrm>
          <a:prstGeom prst="rect">
            <a:avLst/>
          </a:prstGeom>
          <a:noFill/>
          <a:ln>
            <a:noFill/>
          </a:ln>
        </p:spPr>
      </p:pic>
      <p:pic>
        <p:nvPicPr>
          <p:cNvPr id="194" name="Google Shape;194;p44"/>
          <p:cNvPicPr preferRelativeResize="0"/>
          <p:nvPr/>
        </p:nvPicPr>
        <p:blipFill rotWithShape="1">
          <a:blip r:embed="rId4">
            <a:alphaModFix/>
          </a:blip>
          <a:srcRect t="5938" b="10421"/>
          <a:stretch/>
        </p:blipFill>
        <p:spPr>
          <a:xfrm>
            <a:off x="5424150" y="1095496"/>
            <a:ext cx="3306625" cy="2930529"/>
          </a:xfrm>
          <a:prstGeom prst="rect">
            <a:avLst/>
          </a:prstGeom>
          <a:noFill/>
          <a:ln w="19050" cap="flat" cmpd="sng">
            <a:solidFill>
              <a:srgbClr val="999999"/>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5"/>
          <p:cNvSpPr txBox="1"/>
          <p:nvPr/>
        </p:nvSpPr>
        <p:spPr>
          <a:xfrm>
            <a:off x="0" y="0"/>
            <a:ext cx="9000300" cy="1416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2000">
                <a:solidFill>
                  <a:schemeClr val="dk1"/>
                </a:solidFill>
                <a:latin typeface="Calibri"/>
                <a:ea typeface="Calibri"/>
                <a:cs typeface="Calibri"/>
                <a:sym typeface="Calibri"/>
              </a:rPr>
              <a:t>This is going to be an exciting year where we will learn about geography and our world in the past. Be prepared to design fun art projects, use technology, view media to expand your knowledge of ancient civilizations (6 grade), medieval &amp; early modern times (7 grade), and the development of the United States of America (8 grade). </a:t>
            </a:r>
            <a:endParaRPr sz="2000">
              <a:solidFill>
                <a:schemeClr val="dk1"/>
              </a:solidFill>
              <a:latin typeface="Calibri"/>
              <a:ea typeface="Calibri"/>
              <a:cs typeface="Calibri"/>
              <a:sym typeface="Calibri"/>
            </a:endParaRPr>
          </a:p>
        </p:txBody>
      </p:sp>
      <p:sp>
        <p:nvSpPr>
          <p:cNvPr id="107" name="Google Shape;107;p35"/>
          <p:cNvSpPr txBox="1"/>
          <p:nvPr/>
        </p:nvSpPr>
        <p:spPr>
          <a:xfrm>
            <a:off x="-163300" y="2186625"/>
            <a:ext cx="86382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800">
              <a:solidFill>
                <a:srgbClr val="00B050"/>
              </a:solidFill>
            </a:endParaRPr>
          </a:p>
        </p:txBody>
      </p:sp>
      <p:sp>
        <p:nvSpPr>
          <p:cNvPr id="108" name="Google Shape;108;p35"/>
          <p:cNvSpPr txBox="1"/>
          <p:nvPr/>
        </p:nvSpPr>
        <p:spPr>
          <a:xfrm>
            <a:off x="218425" y="1908550"/>
            <a:ext cx="8746500" cy="1785600"/>
          </a:xfrm>
          <a:prstGeom prst="rect">
            <a:avLst/>
          </a:prstGeom>
          <a:noFill/>
          <a:ln>
            <a:noFill/>
          </a:ln>
        </p:spPr>
        <p:txBody>
          <a:bodyPr spcFirstLastPara="1" wrap="square" lIns="91425" tIns="91425" rIns="91425" bIns="91425" anchor="t" anchorCtr="0">
            <a:spAutoFit/>
          </a:bodyPr>
          <a:lstStyle/>
          <a:p>
            <a:pPr marL="0" marR="38100" lvl="0" indent="0" algn="l" rtl="0">
              <a:lnSpc>
                <a:spcPct val="100000"/>
              </a:lnSpc>
              <a:spcBef>
                <a:spcPts val="0"/>
              </a:spcBef>
              <a:spcAft>
                <a:spcPts val="0"/>
              </a:spcAft>
              <a:buClr>
                <a:schemeClr val="dk1"/>
              </a:buClr>
              <a:buSzPts val="1100"/>
              <a:buFont typeface="Arial"/>
              <a:buNone/>
            </a:pPr>
            <a:r>
              <a:rPr lang="en" sz="1800">
                <a:solidFill>
                  <a:srgbClr val="2A95B7"/>
                </a:solidFill>
                <a:highlight>
                  <a:srgbClr val="F8F9FA"/>
                </a:highlight>
              </a:rPr>
              <a:t>Este será un año emocionante en el que aprenderemos sobre geografía y nuestro mundo en el pasado. Esté preparado para diseñar proyectos de arte divertidos, usar tecnología, ver medios para expandir su conocimiento de civilizaciones antiguas (grado 6), tiempos medievales y modernos (grado 7) y el desarrollo de los Estados Unidos de América (grado 8).</a:t>
            </a:r>
            <a:endParaRPr sz="1800">
              <a:solidFill>
                <a:srgbClr val="2A95B7"/>
              </a:solidFill>
              <a:highlight>
                <a:srgbClr val="F8F9FA"/>
              </a:highlight>
            </a:endParaRPr>
          </a:p>
          <a:p>
            <a:pPr marL="0" lvl="0" indent="0" algn="l" rtl="0">
              <a:spcBef>
                <a:spcPts val="0"/>
              </a:spcBef>
              <a:spcAft>
                <a:spcPts val="0"/>
              </a:spcAft>
              <a:buNone/>
            </a:pPr>
            <a:endParaRPr>
              <a:latin typeface="Sniglet"/>
              <a:ea typeface="Sniglet"/>
              <a:cs typeface="Sniglet"/>
              <a:sym typeface="Sniglet"/>
            </a:endParaRPr>
          </a:p>
        </p:txBody>
      </p:sp>
      <p:pic>
        <p:nvPicPr>
          <p:cNvPr id="109" name="Google Shape;109;p35" descr="Earth Globe Isolated On White Background World Map Earth Icon Clean And  Modern Vector Illustration For Design Web Stock Illustration - Download  Image Now - iStock"/>
          <p:cNvPicPr preferRelativeResize="0"/>
          <p:nvPr/>
        </p:nvPicPr>
        <p:blipFill>
          <a:blip r:embed="rId3">
            <a:alphaModFix/>
          </a:blip>
          <a:stretch>
            <a:fillRect/>
          </a:stretch>
        </p:blipFill>
        <p:spPr>
          <a:xfrm>
            <a:off x="83550" y="3418950"/>
            <a:ext cx="1371950" cy="1371950"/>
          </a:xfrm>
          <a:prstGeom prst="rect">
            <a:avLst/>
          </a:prstGeom>
          <a:noFill/>
          <a:ln>
            <a:noFill/>
          </a:ln>
        </p:spPr>
      </p:pic>
      <p:pic>
        <p:nvPicPr>
          <p:cNvPr id="110" name="Google Shape;110;p35" descr="United States History: What Is Important To Know And Why? | HuffPost"/>
          <p:cNvPicPr preferRelativeResize="0"/>
          <p:nvPr/>
        </p:nvPicPr>
        <p:blipFill>
          <a:blip r:embed="rId4">
            <a:alphaModFix/>
          </a:blip>
          <a:stretch>
            <a:fillRect/>
          </a:stretch>
        </p:blipFill>
        <p:spPr>
          <a:xfrm>
            <a:off x="4283575" y="3463175"/>
            <a:ext cx="2222100" cy="1371950"/>
          </a:xfrm>
          <a:prstGeom prst="rect">
            <a:avLst/>
          </a:prstGeom>
          <a:noFill/>
          <a:ln>
            <a:noFill/>
          </a:ln>
        </p:spPr>
      </p:pic>
      <p:pic>
        <p:nvPicPr>
          <p:cNvPr id="111" name="Google Shape;111;p35" descr="The 10 Best Ancient Sites in Rome"/>
          <p:cNvPicPr preferRelativeResize="0"/>
          <p:nvPr/>
        </p:nvPicPr>
        <p:blipFill>
          <a:blip r:embed="rId5">
            <a:alphaModFix/>
          </a:blip>
          <a:stretch>
            <a:fillRect/>
          </a:stretch>
        </p:blipFill>
        <p:spPr>
          <a:xfrm>
            <a:off x="1559838" y="3418950"/>
            <a:ext cx="2619375" cy="1752600"/>
          </a:xfrm>
          <a:prstGeom prst="rect">
            <a:avLst/>
          </a:prstGeom>
          <a:noFill/>
          <a:ln>
            <a:noFill/>
          </a:ln>
        </p:spPr>
      </p:pic>
      <p:pic>
        <p:nvPicPr>
          <p:cNvPr id="112" name="Google Shape;112;p35" descr="Ancient Egypt: Civilization, Empire &amp; Culture - HISTORY"/>
          <p:cNvPicPr preferRelativeResize="0"/>
          <p:nvPr/>
        </p:nvPicPr>
        <p:blipFill>
          <a:blip r:embed="rId6">
            <a:alphaModFix/>
          </a:blip>
          <a:stretch>
            <a:fillRect/>
          </a:stretch>
        </p:blipFill>
        <p:spPr>
          <a:xfrm>
            <a:off x="6593675" y="3272850"/>
            <a:ext cx="2619375" cy="1752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6"/>
          <p:cNvSpPr txBox="1">
            <a:spLocks noGrp="1"/>
          </p:cNvSpPr>
          <p:nvPr>
            <p:ph type="ctrTitle"/>
          </p:nvPr>
        </p:nvSpPr>
        <p:spPr>
          <a:xfrm>
            <a:off x="957150" y="540750"/>
            <a:ext cx="7229700" cy="38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38761D"/>
                </a:solidFill>
                <a:latin typeface="Life Savers"/>
                <a:ea typeface="Life Savers"/>
                <a:cs typeface="Life Savers"/>
                <a:sym typeface="Life Savers"/>
              </a:rPr>
              <a:t>About your teacher</a:t>
            </a:r>
            <a:endParaRPr b="1">
              <a:solidFill>
                <a:srgbClr val="38761D"/>
              </a:solidFill>
              <a:latin typeface="Life Savers"/>
              <a:ea typeface="Life Savers"/>
              <a:cs typeface="Life Savers"/>
              <a:sym typeface="Life Savers"/>
            </a:endParaRPr>
          </a:p>
        </p:txBody>
      </p:sp>
      <p:sp>
        <p:nvSpPr>
          <p:cNvPr id="118" name="Google Shape;118;p36"/>
          <p:cNvSpPr txBox="1"/>
          <p:nvPr/>
        </p:nvSpPr>
        <p:spPr>
          <a:xfrm>
            <a:off x="985950" y="876825"/>
            <a:ext cx="7172100" cy="2079900"/>
          </a:xfrm>
          <a:prstGeom prst="rect">
            <a:avLst/>
          </a:prstGeom>
          <a:solidFill>
            <a:srgbClr val="FFFFFF"/>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Life Savers"/>
              <a:buChar char="★"/>
            </a:pPr>
            <a:r>
              <a:rPr lang="en" sz="2000" b="1">
                <a:solidFill>
                  <a:schemeClr val="dk1"/>
                </a:solidFill>
                <a:latin typeface="Life Savers"/>
                <a:ea typeface="Life Savers"/>
                <a:cs typeface="Life Savers"/>
                <a:sym typeface="Life Savers"/>
              </a:rPr>
              <a:t>My family</a:t>
            </a:r>
            <a:r>
              <a:rPr lang="en" sz="2000">
                <a:solidFill>
                  <a:schemeClr val="dk1"/>
                </a:solidFill>
                <a:latin typeface="Life Savers"/>
                <a:ea typeface="Life Savers"/>
                <a:cs typeface="Life Savers"/>
                <a:sym typeface="Life Savers"/>
              </a:rPr>
              <a:t>- Husband Eric, Nova (8), Reyn (18 months)</a:t>
            </a:r>
            <a:endParaRPr sz="2000">
              <a:solidFill>
                <a:schemeClr val="dk1"/>
              </a:solidFill>
              <a:latin typeface="Life Savers"/>
              <a:ea typeface="Life Savers"/>
              <a:cs typeface="Life Savers"/>
              <a:sym typeface="Life Savers"/>
            </a:endParaRPr>
          </a:p>
          <a:p>
            <a:pPr marL="457200" lvl="0" indent="-355600" algn="l" rtl="0">
              <a:spcBef>
                <a:spcPts val="0"/>
              </a:spcBef>
              <a:spcAft>
                <a:spcPts val="0"/>
              </a:spcAft>
              <a:buClr>
                <a:schemeClr val="dk1"/>
              </a:buClr>
              <a:buSzPts val="2000"/>
              <a:buFont typeface="Life Savers"/>
              <a:buChar char="★"/>
            </a:pPr>
            <a:r>
              <a:rPr lang="en" sz="2000" b="1">
                <a:solidFill>
                  <a:schemeClr val="dk1"/>
                </a:solidFill>
                <a:latin typeface="Life Savers"/>
                <a:ea typeface="Life Savers"/>
                <a:cs typeface="Life Savers"/>
                <a:sym typeface="Life Savers"/>
              </a:rPr>
              <a:t>Education</a:t>
            </a:r>
            <a:r>
              <a:rPr lang="en" sz="2000">
                <a:solidFill>
                  <a:schemeClr val="dk1"/>
                </a:solidFill>
                <a:latin typeface="Life Savers"/>
                <a:ea typeface="Life Savers"/>
                <a:cs typeface="Life Savers"/>
                <a:sym typeface="Life Savers"/>
              </a:rPr>
              <a:t>- Arizona State, San Diego State, National University</a:t>
            </a:r>
            <a:endParaRPr sz="2000">
              <a:solidFill>
                <a:schemeClr val="dk1"/>
              </a:solidFill>
              <a:latin typeface="Life Savers"/>
              <a:ea typeface="Life Savers"/>
              <a:cs typeface="Life Savers"/>
              <a:sym typeface="Life Savers"/>
            </a:endParaRPr>
          </a:p>
          <a:p>
            <a:pPr marL="457200" lvl="0" indent="-355600" algn="l" rtl="0">
              <a:spcBef>
                <a:spcPts val="0"/>
              </a:spcBef>
              <a:spcAft>
                <a:spcPts val="0"/>
              </a:spcAft>
              <a:buClr>
                <a:schemeClr val="dk1"/>
              </a:buClr>
              <a:buSzPts val="2000"/>
              <a:buFont typeface="Life Savers"/>
              <a:buChar char="★"/>
            </a:pPr>
            <a:r>
              <a:rPr lang="en" sz="2000" b="1">
                <a:solidFill>
                  <a:schemeClr val="dk1"/>
                </a:solidFill>
                <a:latin typeface="Life Savers"/>
                <a:ea typeface="Life Savers"/>
                <a:cs typeface="Life Savers"/>
                <a:sym typeface="Life Savers"/>
              </a:rPr>
              <a:t>SAUSD</a:t>
            </a:r>
            <a:r>
              <a:rPr lang="en" sz="2000">
                <a:solidFill>
                  <a:schemeClr val="dk1"/>
                </a:solidFill>
                <a:latin typeface="Life Savers"/>
                <a:ea typeface="Life Savers"/>
                <a:cs typeface="Life Savers"/>
                <a:sym typeface="Life Savers"/>
              </a:rPr>
              <a:t>- 19th year teaching at Willard-  </a:t>
            </a:r>
            <a:endParaRPr sz="2000">
              <a:solidFill>
                <a:schemeClr val="dk1"/>
              </a:solidFill>
              <a:latin typeface="Life Savers"/>
              <a:ea typeface="Life Savers"/>
              <a:cs typeface="Life Savers"/>
              <a:sym typeface="Life Savers"/>
            </a:endParaRPr>
          </a:p>
          <a:p>
            <a:pPr marL="457200" lvl="0" indent="-342900" algn="l" rtl="0">
              <a:spcBef>
                <a:spcPts val="0"/>
              </a:spcBef>
              <a:spcAft>
                <a:spcPts val="0"/>
              </a:spcAft>
              <a:buClr>
                <a:schemeClr val="dk1"/>
              </a:buClr>
              <a:buSzPts val="1800"/>
              <a:buFont typeface="Life Savers"/>
              <a:buChar char="★"/>
            </a:pPr>
            <a:r>
              <a:rPr lang="en" sz="1800">
                <a:solidFill>
                  <a:schemeClr val="dk1"/>
                </a:solidFill>
                <a:latin typeface="Life Savers"/>
                <a:ea typeface="Life Savers"/>
                <a:cs typeface="Life Savers"/>
                <a:sym typeface="Life Savers"/>
              </a:rPr>
              <a:t>                I LOVE my job!! :)</a:t>
            </a:r>
            <a:endParaRPr sz="1800">
              <a:solidFill>
                <a:schemeClr val="dk1"/>
              </a:solidFill>
              <a:latin typeface="Life Savers"/>
              <a:ea typeface="Life Savers"/>
              <a:cs typeface="Life Savers"/>
              <a:sym typeface="Life Savers"/>
            </a:endParaRPr>
          </a:p>
          <a:p>
            <a:pPr marL="0" lvl="0" indent="0" algn="l" rtl="0">
              <a:lnSpc>
                <a:spcPct val="160000"/>
              </a:lnSpc>
              <a:spcBef>
                <a:spcPts val="0"/>
              </a:spcBef>
              <a:spcAft>
                <a:spcPts val="0"/>
              </a:spcAft>
              <a:buNone/>
            </a:pPr>
            <a:endParaRPr sz="1800">
              <a:solidFill>
                <a:srgbClr val="414141"/>
              </a:solidFill>
            </a:endParaRPr>
          </a:p>
          <a:p>
            <a:pPr marL="0" lvl="0" indent="0" algn="l" rtl="0">
              <a:lnSpc>
                <a:spcPct val="120000"/>
              </a:lnSpc>
              <a:spcBef>
                <a:spcPts val="2300"/>
              </a:spcBef>
              <a:spcAft>
                <a:spcPts val="0"/>
              </a:spcAft>
              <a:buNone/>
            </a:pPr>
            <a:r>
              <a:rPr lang="en" sz="2600" b="1">
                <a:solidFill>
                  <a:srgbClr val="2A95B7"/>
                </a:solidFill>
                <a:latin typeface="Life Savers"/>
                <a:ea typeface="Life Savers"/>
                <a:cs typeface="Life Savers"/>
                <a:sym typeface="Life Savers"/>
              </a:rPr>
              <a:t>                     Sobre tu profesor</a:t>
            </a:r>
            <a:endParaRPr sz="2600" b="1">
              <a:solidFill>
                <a:srgbClr val="2A95B7"/>
              </a:solidFill>
              <a:latin typeface="Life Savers"/>
              <a:ea typeface="Life Savers"/>
              <a:cs typeface="Life Savers"/>
              <a:sym typeface="Life Savers"/>
            </a:endParaRPr>
          </a:p>
          <a:p>
            <a:pPr marL="457200" lvl="0" indent="-355600" algn="l" rtl="0">
              <a:spcBef>
                <a:spcPts val="2300"/>
              </a:spcBef>
              <a:spcAft>
                <a:spcPts val="0"/>
              </a:spcAft>
              <a:buClr>
                <a:srgbClr val="2A95B7"/>
              </a:buClr>
              <a:buSzPts val="2000"/>
              <a:buFont typeface="Life Savers"/>
              <a:buChar char="●"/>
            </a:pPr>
            <a:r>
              <a:rPr lang="en" sz="2000" b="1">
                <a:solidFill>
                  <a:srgbClr val="2A95B7"/>
                </a:solidFill>
                <a:latin typeface="Life Savers"/>
                <a:ea typeface="Life Savers"/>
                <a:cs typeface="Life Savers"/>
                <a:sym typeface="Life Savers"/>
              </a:rPr>
              <a:t>Mi familia</a:t>
            </a:r>
            <a:r>
              <a:rPr lang="en" sz="2000">
                <a:solidFill>
                  <a:srgbClr val="2A95B7"/>
                </a:solidFill>
                <a:latin typeface="Life Savers"/>
                <a:ea typeface="Life Savers"/>
                <a:cs typeface="Life Savers"/>
                <a:sym typeface="Life Savers"/>
              </a:rPr>
              <a:t> - Esposo Eric, Nova (8), Reyn (18 meses)</a:t>
            </a:r>
            <a:endParaRPr sz="2000">
              <a:solidFill>
                <a:srgbClr val="2A95B7"/>
              </a:solidFill>
              <a:latin typeface="Life Savers"/>
              <a:ea typeface="Life Savers"/>
              <a:cs typeface="Life Savers"/>
              <a:sym typeface="Life Savers"/>
            </a:endParaRPr>
          </a:p>
          <a:p>
            <a:pPr marL="457200" lvl="0" indent="-355600" algn="l" rtl="0">
              <a:spcBef>
                <a:spcPts val="0"/>
              </a:spcBef>
              <a:spcAft>
                <a:spcPts val="0"/>
              </a:spcAft>
              <a:buClr>
                <a:srgbClr val="2A95B7"/>
              </a:buClr>
              <a:buSzPts val="2000"/>
              <a:buFont typeface="Life Savers"/>
              <a:buChar char="●"/>
            </a:pPr>
            <a:r>
              <a:rPr lang="en" sz="2000" b="1">
                <a:solidFill>
                  <a:srgbClr val="2A95B7"/>
                </a:solidFill>
                <a:latin typeface="Life Savers"/>
                <a:ea typeface="Life Savers"/>
                <a:cs typeface="Life Savers"/>
                <a:sym typeface="Life Savers"/>
              </a:rPr>
              <a:t>Educación</a:t>
            </a:r>
            <a:r>
              <a:rPr lang="en" sz="2000">
                <a:solidFill>
                  <a:srgbClr val="2A95B7"/>
                </a:solidFill>
                <a:latin typeface="Life Savers"/>
                <a:ea typeface="Life Savers"/>
                <a:cs typeface="Life Savers"/>
                <a:sym typeface="Life Savers"/>
              </a:rPr>
              <a:t> - Estado de Arizona, Estado de San Diego, Universidad Nacional</a:t>
            </a:r>
            <a:endParaRPr sz="2000">
              <a:solidFill>
                <a:srgbClr val="2A95B7"/>
              </a:solidFill>
              <a:latin typeface="Life Savers"/>
              <a:ea typeface="Life Savers"/>
              <a:cs typeface="Life Savers"/>
              <a:sym typeface="Life Savers"/>
            </a:endParaRPr>
          </a:p>
          <a:p>
            <a:pPr marL="457200" lvl="0" indent="-355600" algn="l" rtl="0">
              <a:spcBef>
                <a:spcPts val="0"/>
              </a:spcBef>
              <a:spcAft>
                <a:spcPts val="0"/>
              </a:spcAft>
              <a:buClr>
                <a:srgbClr val="2A95B7"/>
              </a:buClr>
              <a:buSzPts val="2000"/>
              <a:buFont typeface="Life Savers"/>
              <a:buChar char="●"/>
            </a:pPr>
            <a:r>
              <a:rPr lang="en" sz="2000" b="1">
                <a:solidFill>
                  <a:srgbClr val="2A95B7"/>
                </a:solidFill>
                <a:latin typeface="Life Savers"/>
                <a:ea typeface="Life Savers"/>
                <a:cs typeface="Life Savers"/>
                <a:sym typeface="Life Savers"/>
              </a:rPr>
              <a:t>SAUSD</a:t>
            </a:r>
            <a:r>
              <a:rPr lang="en" sz="2000">
                <a:solidFill>
                  <a:srgbClr val="2A95B7"/>
                </a:solidFill>
                <a:latin typeface="Life Savers"/>
                <a:ea typeface="Life Savers"/>
                <a:cs typeface="Life Savers"/>
                <a:sym typeface="Life Savers"/>
              </a:rPr>
              <a:t> - </a:t>
            </a:r>
            <a:r>
              <a:rPr lang="en" sz="2000" b="1">
                <a:solidFill>
                  <a:srgbClr val="2A95B7"/>
                </a:solidFill>
                <a:latin typeface="Life Savers"/>
                <a:ea typeface="Life Savers"/>
                <a:cs typeface="Life Savers"/>
                <a:sym typeface="Life Savers"/>
              </a:rPr>
              <a:t>Enseñanza de</a:t>
            </a:r>
            <a:r>
              <a:rPr lang="en" sz="2000">
                <a:solidFill>
                  <a:srgbClr val="2A95B7"/>
                </a:solidFill>
                <a:latin typeface="Life Savers"/>
                <a:ea typeface="Life Savers"/>
                <a:cs typeface="Life Savers"/>
                <a:sym typeface="Life Savers"/>
              </a:rPr>
              <a:t> 19 años en Willard</a:t>
            </a:r>
            <a:endParaRPr sz="2000">
              <a:solidFill>
                <a:srgbClr val="2A95B7"/>
              </a:solidFill>
              <a:latin typeface="Life Savers"/>
              <a:ea typeface="Life Savers"/>
              <a:cs typeface="Life Savers"/>
              <a:sym typeface="Life Savers"/>
            </a:endParaRPr>
          </a:p>
          <a:p>
            <a:pPr marL="457200" lvl="0" indent="0" algn="l" rtl="0">
              <a:spcBef>
                <a:spcPts val="2300"/>
              </a:spcBef>
              <a:spcAft>
                <a:spcPts val="0"/>
              </a:spcAft>
              <a:buNone/>
            </a:pPr>
            <a:endParaRPr sz="1800">
              <a:latin typeface="Life Savers"/>
              <a:ea typeface="Life Savers"/>
              <a:cs typeface="Life Savers"/>
              <a:sym typeface="Life Savers"/>
            </a:endParaRPr>
          </a:p>
          <a:p>
            <a:pPr marL="0" lvl="0" indent="0" algn="l" rtl="0">
              <a:spcBef>
                <a:spcPts val="0"/>
              </a:spcBef>
              <a:spcAft>
                <a:spcPts val="0"/>
              </a:spcAft>
              <a:buNone/>
            </a:pPr>
            <a:endParaRPr sz="1800">
              <a:latin typeface="Life Savers"/>
              <a:ea typeface="Life Savers"/>
              <a:cs typeface="Life Savers"/>
              <a:sym typeface="Life Savers"/>
            </a:endParaRPr>
          </a:p>
        </p:txBody>
      </p:sp>
      <p:pic>
        <p:nvPicPr>
          <p:cNvPr id="119" name="Google Shape;119;p36"/>
          <p:cNvPicPr preferRelativeResize="0"/>
          <p:nvPr/>
        </p:nvPicPr>
        <p:blipFill>
          <a:blip r:embed="rId3">
            <a:alphaModFix/>
          </a:blip>
          <a:stretch>
            <a:fillRect/>
          </a:stretch>
        </p:blipFill>
        <p:spPr>
          <a:xfrm rot="-4079888" flipH="1">
            <a:off x="7453998" y="3622995"/>
            <a:ext cx="1067210" cy="1784239"/>
          </a:xfrm>
          <a:prstGeom prst="rect">
            <a:avLst/>
          </a:prstGeom>
          <a:noFill/>
          <a:ln>
            <a:noFill/>
          </a:ln>
        </p:spPr>
      </p:pic>
      <p:pic>
        <p:nvPicPr>
          <p:cNvPr id="120" name="Google Shape;120;p36"/>
          <p:cNvPicPr preferRelativeResize="0"/>
          <p:nvPr/>
        </p:nvPicPr>
        <p:blipFill>
          <a:blip r:embed="rId4">
            <a:alphaModFix/>
          </a:blip>
          <a:stretch>
            <a:fillRect/>
          </a:stretch>
        </p:blipFill>
        <p:spPr>
          <a:xfrm>
            <a:off x="499150" y="2219199"/>
            <a:ext cx="1627422" cy="1515574"/>
          </a:xfrm>
          <a:prstGeom prst="rect">
            <a:avLst/>
          </a:prstGeom>
          <a:noFill/>
          <a:ln>
            <a:noFill/>
          </a:ln>
        </p:spPr>
      </p:pic>
      <p:pic>
        <p:nvPicPr>
          <p:cNvPr id="121" name="Google Shape;121;p36"/>
          <p:cNvPicPr preferRelativeResize="0"/>
          <p:nvPr/>
        </p:nvPicPr>
        <p:blipFill>
          <a:blip r:embed="rId5">
            <a:alphaModFix/>
          </a:blip>
          <a:stretch>
            <a:fillRect/>
          </a:stretch>
        </p:blipFill>
        <p:spPr>
          <a:xfrm>
            <a:off x="6046050" y="1740575"/>
            <a:ext cx="1718650" cy="2291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7"/>
          <p:cNvSpPr txBox="1">
            <a:spLocks noGrp="1"/>
          </p:cNvSpPr>
          <p:nvPr>
            <p:ph type="title"/>
          </p:nvPr>
        </p:nvSpPr>
        <p:spPr>
          <a:xfrm>
            <a:off x="445075" y="-43800"/>
            <a:ext cx="8220300" cy="78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u="sng">
                <a:solidFill>
                  <a:schemeClr val="hlink"/>
                </a:solidFill>
                <a:latin typeface="Life Savers"/>
                <a:ea typeface="Life Savers"/>
                <a:cs typeface="Life Savers"/>
                <a:sym typeface="Life Savers"/>
                <a:hlinkClick r:id="rId3"/>
              </a:rPr>
              <a:t>Classroom Behavior Expectations</a:t>
            </a:r>
            <a:endParaRPr sz="3600">
              <a:solidFill>
                <a:srgbClr val="38761D"/>
              </a:solidFill>
              <a:latin typeface="Life Savers"/>
              <a:ea typeface="Life Savers"/>
              <a:cs typeface="Life Savers"/>
              <a:sym typeface="Life Savers"/>
            </a:endParaRPr>
          </a:p>
        </p:txBody>
      </p:sp>
      <p:sp>
        <p:nvSpPr>
          <p:cNvPr id="127" name="Google Shape;127;p37"/>
          <p:cNvSpPr txBox="1">
            <a:spLocks noGrp="1"/>
          </p:cNvSpPr>
          <p:nvPr>
            <p:ph type="body" idx="1"/>
          </p:nvPr>
        </p:nvSpPr>
        <p:spPr>
          <a:xfrm>
            <a:off x="1097025" y="737100"/>
            <a:ext cx="7020900" cy="2387100"/>
          </a:xfrm>
          <a:prstGeom prst="rect">
            <a:avLst/>
          </a:prstGeom>
          <a:solidFill>
            <a:srgbClr val="FFFFFF"/>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Life Savers"/>
                <a:ea typeface="Life Savers"/>
                <a:cs typeface="Life Savers"/>
                <a:sym typeface="Life Savers"/>
              </a:rPr>
              <a:t>My goal is to build a caring, compassionate classroom where students </a:t>
            </a:r>
            <a:r>
              <a:rPr lang="en" sz="2000">
                <a:solidFill>
                  <a:schemeClr val="dk1"/>
                </a:solidFill>
                <a:latin typeface="Life Savers"/>
                <a:ea typeface="Life Savers"/>
                <a:cs typeface="Life Savers"/>
                <a:sym typeface="Life Savers"/>
              </a:rPr>
              <a:t>will feel encouraged to take risks, empowered, respected and cared for. </a:t>
            </a:r>
            <a:endParaRPr sz="2000">
              <a:solidFill>
                <a:schemeClr val="dk1"/>
              </a:solidFill>
              <a:latin typeface="Life Savers"/>
              <a:ea typeface="Life Savers"/>
              <a:cs typeface="Life Savers"/>
              <a:sym typeface="Life Savers"/>
            </a:endParaRPr>
          </a:p>
          <a:p>
            <a:pPr marL="0" lvl="0" indent="0" algn="ctr" rtl="0">
              <a:spcBef>
                <a:spcPts val="0"/>
              </a:spcBef>
              <a:spcAft>
                <a:spcPts val="0"/>
              </a:spcAft>
              <a:buNone/>
            </a:pPr>
            <a:r>
              <a:rPr lang="en" sz="2000" b="1" u="sng">
                <a:solidFill>
                  <a:srgbClr val="2A95B7"/>
                </a:solidFill>
                <a:latin typeface="Life Savers"/>
                <a:ea typeface="Life Savers"/>
                <a:cs typeface="Life Savers"/>
                <a:sym typeface="Life Saver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Expectativas de comportamiento en el aula</a:t>
            </a:r>
            <a:endParaRPr sz="2000" b="1" u="sng">
              <a:solidFill>
                <a:srgbClr val="2A95B7"/>
              </a:solidFill>
              <a:latin typeface="Life Savers"/>
              <a:ea typeface="Life Savers"/>
              <a:cs typeface="Life Savers"/>
              <a:sym typeface="Life Savers"/>
            </a:endParaRPr>
          </a:p>
          <a:p>
            <a:pPr marL="0" lvl="0" indent="0" algn="ctr" rtl="0">
              <a:lnSpc>
                <a:spcPct val="120000"/>
              </a:lnSpc>
              <a:spcBef>
                <a:spcPts val="0"/>
              </a:spcBef>
              <a:spcAft>
                <a:spcPts val="0"/>
              </a:spcAft>
              <a:buClr>
                <a:schemeClr val="dk1"/>
              </a:buClr>
              <a:buSzPts val="1100"/>
              <a:buFont typeface="Arial"/>
              <a:buNone/>
            </a:pPr>
            <a:r>
              <a:rPr lang="en" sz="2000">
                <a:solidFill>
                  <a:srgbClr val="2A95B7"/>
                </a:solidFill>
                <a:latin typeface="Life Savers"/>
                <a:ea typeface="Life Savers"/>
                <a:cs typeface="Life Savers"/>
                <a:sym typeface="Life Savers"/>
              </a:rPr>
              <a:t>Mi objetivo es construir un aula solidaria y compasiva donde los estudiantes</a:t>
            </a:r>
            <a:r>
              <a:rPr lang="en" sz="2000">
                <a:solidFill>
                  <a:srgbClr val="2A95B7"/>
                </a:solidFill>
                <a:latin typeface="Arial"/>
                <a:ea typeface="Arial"/>
                <a:cs typeface="Arial"/>
                <a:sym typeface="Arial"/>
              </a:rPr>
              <a:t> </a:t>
            </a:r>
            <a:r>
              <a:rPr lang="en" sz="2000">
                <a:solidFill>
                  <a:srgbClr val="2A95B7"/>
                </a:solidFill>
                <a:latin typeface="Life Savers"/>
                <a:ea typeface="Life Savers"/>
                <a:cs typeface="Life Savers"/>
                <a:sym typeface="Life Savers"/>
              </a:rPr>
              <a:t>se sientan animados a tomar riesgos, empoderados, respetados y cuidados.</a:t>
            </a:r>
            <a:endParaRPr sz="2000">
              <a:solidFill>
                <a:srgbClr val="2A95B7"/>
              </a:solidFill>
              <a:latin typeface="Life Savers"/>
              <a:ea typeface="Life Savers"/>
              <a:cs typeface="Life Savers"/>
              <a:sym typeface="Life Savers"/>
            </a:endParaRPr>
          </a:p>
          <a:p>
            <a:pPr marL="0" lvl="0" indent="0" algn="ctr" rtl="0">
              <a:spcBef>
                <a:spcPts val="2300"/>
              </a:spcBef>
              <a:spcAft>
                <a:spcPts val="0"/>
              </a:spcAft>
              <a:buNone/>
            </a:pPr>
            <a:endParaRPr sz="3100">
              <a:solidFill>
                <a:schemeClr val="dk1"/>
              </a:solidFill>
              <a:latin typeface="Life Savers"/>
              <a:ea typeface="Life Savers"/>
              <a:cs typeface="Life Savers"/>
              <a:sym typeface="Life Savers"/>
            </a:endParaRPr>
          </a:p>
        </p:txBody>
      </p:sp>
      <p:pic>
        <p:nvPicPr>
          <p:cNvPr id="128" name="Google Shape;128;p37"/>
          <p:cNvPicPr preferRelativeResize="0"/>
          <p:nvPr/>
        </p:nvPicPr>
        <p:blipFill>
          <a:blip r:embed="rId4">
            <a:alphaModFix/>
          </a:blip>
          <a:stretch>
            <a:fillRect/>
          </a:stretch>
        </p:blipFill>
        <p:spPr>
          <a:xfrm>
            <a:off x="53466" y="102900"/>
            <a:ext cx="1127009" cy="1352400"/>
          </a:xfrm>
          <a:prstGeom prst="rect">
            <a:avLst/>
          </a:prstGeom>
          <a:noFill/>
          <a:ln>
            <a:noFill/>
          </a:ln>
        </p:spPr>
      </p:pic>
      <p:sp>
        <p:nvSpPr>
          <p:cNvPr id="129" name="Google Shape;129;p37"/>
          <p:cNvSpPr txBox="1"/>
          <p:nvPr/>
        </p:nvSpPr>
        <p:spPr>
          <a:xfrm>
            <a:off x="377025" y="3278725"/>
            <a:ext cx="8460900" cy="173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solidFill>
                  <a:schemeClr val="dk1"/>
                </a:solidFill>
              </a:rPr>
              <a:t>1.Be quiet at all times, unless given permission to speak.</a:t>
            </a:r>
            <a:endParaRPr sz="1800">
              <a:solidFill>
                <a:schemeClr val="dk1"/>
              </a:solidFill>
            </a:endParaRPr>
          </a:p>
          <a:p>
            <a:pPr marL="0" lvl="0" indent="0" algn="l" rtl="0">
              <a:lnSpc>
                <a:spcPct val="115000"/>
              </a:lnSpc>
              <a:spcBef>
                <a:spcPts val="0"/>
              </a:spcBef>
              <a:spcAft>
                <a:spcPts val="0"/>
              </a:spcAft>
              <a:buNone/>
            </a:pPr>
            <a:r>
              <a:rPr lang="en" sz="1800">
                <a:solidFill>
                  <a:schemeClr val="dk1"/>
                </a:solidFill>
              </a:rPr>
              <a:t>2.Stay seated.</a:t>
            </a:r>
            <a:endParaRPr sz="1800">
              <a:solidFill>
                <a:schemeClr val="dk1"/>
              </a:solidFill>
            </a:endParaRPr>
          </a:p>
          <a:p>
            <a:pPr marL="0" lvl="0" indent="0" algn="l" rtl="0">
              <a:lnSpc>
                <a:spcPct val="115000"/>
              </a:lnSpc>
              <a:spcBef>
                <a:spcPts val="0"/>
              </a:spcBef>
              <a:spcAft>
                <a:spcPts val="0"/>
              </a:spcAft>
              <a:buNone/>
            </a:pPr>
            <a:r>
              <a:rPr lang="en" sz="1800">
                <a:solidFill>
                  <a:schemeClr val="dk1"/>
                </a:solidFill>
              </a:rPr>
              <a:t>3.Keep hands and feet to yourselves.</a:t>
            </a:r>
            <a:endParaRPr sz="1800">
              <a:solidFill>
                <a:schemeClr val="dk1"/>
              </a:solidFill>
            </a:endParaRPr>
          </a:p>
          <a:p>
            <a:pPr marL="0" lvl="0" indent="0" algn="l" rtl="0">
              <a:lnSpc>
                <a:spcPct val="115000"/>
              </a:lnSpc>
              <a:spcBef>
                <a:spcPts val="0"/>
              </a:spcBef>
              <a:spcAft>
                <a:spcPts val="0"/>
              </a:spcAft>
              <a:buNone/>
            </a:pPr>
            <a:r>
              <a:rPr lang="en" sz="1800">
                <a:solidFill>
                  <a:schemeClr val="dk1"/>
                </a:solidFill>
              </a:rPr>
              <a:t>4.Treat </a:t>
            </a:r>
            <a:r>
              <a:rPr lang="en" sz="1800" i="1">
                <a:solidFill>
                  <a:schemeClr val="dk1"/>
                </a:solidFill>
              </a:rPr>
              <a:t>everyone</a:t>
            </a:r>
            <a:r>
              <a:rPr lang="en" sz="1800">
                <a:solidFill>
                  <a:schemeClr val="dk1"/>
                </a:solidFill>
              </a:rPr>
              <a:t> in the class with RESPECT.</a:t>
            </a:r>
            <a:endParaRPr sz="1800">
              <a:solidFill>
                <a:schemeClr val="dk1"/>
              </a:solidFill>
            </a:endParaRPr>
          </a:p>
          <a:p>
            <a:pPr marL="0" lvl="0" indent="0" algn="l" rtl="0">
              <a:lnSpc>
                <a:spcPct val="115000"/>
              </a:lnSpc>
              <a:spcBef>
                <a:spcPts val="0"/>
              </a:spcBef>
              <a:spcAft>
                <a:spcPts val="0"/>
              </a:spcAft>
              <a:buNone/>
            </a:pPr>
            <a:r>
              <a:rPr lang="en" sz="1800">
                <a:solidFill>
                  <a:srgbClr val="00B050"/>
                </a:solidFill>
              </a:rPr>
              <a:t>***Students are always expected to show appropriate behavior!***</a:t>
            </a: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10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fade">
                                      <p:cBhvr>
                                        <p:cTn id="12" dur="10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fade">
                                      <p:cBhvr>
                                        <p:cTn id="17" dur="1000"/>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Effect transition="in" filter="fade">
                                      <p:cBhvr>
                                        <p:cTn id="22" dur="1000"/>
                                        <p:tgtEl>
                                          <p:spTgt spid="1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8"/>
          <p:cNvSpPr txBox="1">
            <a:spLocks noGrp="1"/>
          </p:cNvSpPr>
          <p:nvPr>
            <p:ph type="title"/>
          </p:nvPr>
        </p:nvSpPr>
        <p:spPr>
          <a:xfrm>
            <a:off x="1049500" y="-143175"/>
            <a:ext cx="7020900" cy="67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Consequences</a:t>
            </a:r>
            <a:endParaRPr/>
          </a:p>
        </p:txBody>
      </p:sp>
      <p:sp>
        <p:nvSpPr>
          <p:cNvPr id="135" name="Google Shape;135;p38"/>
          <p:cNvSpPr txBox="1">
            <a:spLocks noGrp="1"/>
          </p:cNvSpPr>
          <p:nvPr>
            <p:ph type="body" idx="1"/>
          </p:nvPr>
        </p:nvSpPr>
        <p:spPr>
          <a:xfrm>
            <a:off x="1049500" y="495775"/>
            <a:ext cx="7020900" cy="2030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9900FF"/>
                </a:solidFill>
                <a:latin typeface="Bree Serif"/>
                <a:ea typeface="Bree Serif"/>
                <a:cs typeface="Bree Serif"/>
                <a:sym typeface="Bree Serif"/>
              </a:rPr>
              <a:t>1.Teacher warning</a:t>
            </a:r>
            <a:endParaRPr sz="1800">
              <a:solidFill>
                <a:srgbClr val="9900FF"/>
              </a:solidFill>
              <a:latin typeface="Bree Serif"/>
              <a:ea typeface="Bree Serif"/>
              <a:cs typeface="Bree Serif"/>
              <a:sym typeface="Bree Serif"/>
            </a:endParaRPr>
          </a:p>
          <a:p>
            <a:pPr marL="0" lvl="0" indent="0" algn="l" rtl="0">
              <a:lnSpc>
                <a:spcPct val="115000"/>
              </a:lnSpc>
              <a:spcBef>
                <a:spcPts val="0"/>
              </a:spcBef>
              <a:spcAft>
                <a:spcPts val="0"/>
              </a:spcAft>
              <a:buClr>
                <a:schemeClr val="dk1"/>
              </a:buClr>
              <a:buSzPts val="1100"/>
              <a:buFont typeface="Arial"/>
              <a:buNone/>
            </a:pPr>
            <a:r>
              <a:rPr lang="en" sz="1800">
                <a:solidFill>
                  <a:srgbClr val="9900FF"/>
                </a:solidFill>
                <a:latin typeface="Bree Serif"/>
                <a:ea typeface="Bree Serif"/>
                <a:cs typeface="Bree Serif"/>
                <a:sym typeface="Bree Serif"/>
              </a:rPr>
              <a:t>2.Phone call home</a:t>
            </a:r>
            <a:endParaRPr sz="1800">
              <a:solidFill>
                <a:srgbClr val="9900FF"/>
              </a:solidFill>
              <a:latin typeface="Bree Serif"/>
              <a:ea typeface="Bree Serif"/>
              <a:cs typeface="Bree Serif"/>
              <a:sym typeface="Bree Serif"/>
            </a:endParaRPr>
          </a:p>
          <a:p>
            <a:pPr marL="0" lvl="0" indent="0" algn="l" rtl="0">
              <a:lnSpc>
                <a:spcPct val="115000"/>
              </a:lnSpc>
              <a:spcBef>
                <a:spcPts val="0"/>
              </a:spcBef>
              <a:spcAft>
                <a:spcPts val="0"/>
              </a:spcAft>
              <a:buClr>
                <a:schemeClr val="dk1"/>
              </a:buClr>
              <a:buSzPts val="1100"/>
              <a:buFont typeface="Arial"/>
              <a:buNone/>
            </a:pPr>
            <a:r>
              <a:rPr lang="en" sz="1800">
                <a:solidFill>
                  <a:srgbClr val="9900FF"/>
                </a:solidFill>
                <a:latin typeface="Bree Serif"/>
                <a:ea typeface="Bree Serif"/>
                <a:cs typeface="Bree Serif"/>
                <a:sym typeface="Bree Serif"/>
              </a:rPr>
              <a:t>3.Campus beautification</a:t>
            </a:r>
            <a:endParaRPr sz="1800">
              <a:solidFill>
                <a:srgbClr val="9900FF"/>
              </a:solidFill>
              <a:latin typeface="Bree Serif"/>
              <a:ea typeface="Bree Serif"/>
              <a:cs typeface="Bree Serif"/>
              <a:sym typeface="Bree Serif"/>
            </a:endParaRPr>
          </a:p>
          <a:p>
            <a:pPr marL="0" lvl="0" indent="0" algn="l" rtl="0">
              <a:lnSpc>
                <a:spcPct val="115000"/>
              </a:lnSpc>
              <a:spcBef>
                <a:spcPts val="0"/>
              </a:spcBef>
              <a:spcAft>
                <a:spcPts val="0"/>
              </a:spcAft>
              <a:buClr>
                <a:schemeClr val="dk1"/>
              </a:buClr>
              <a:buSzPts val="1100"/>
              <a:buFont typeface="Arial"/>
              <a:buNone/>
            </a:pPr>
            <a:r>
              <a:rPr lang="en" sz="1800">
                <a:solidFill>
                  <a:srgbClr val="9900FF"/>
                </a:solidFill>
                <a:latin typeface="Bree Serif"/>
                <a:ea typeface="Bree Serif"/>
                <a:cs typeface="Bree Serif"/>
                <a:sym typeface="Bree Serif"/>
              </a:rPr>
              <a:t>4.Referral to office and parent conference</a:t>
            </a:r>
            <a:endParaRPr sz="1800">
              <a:solidFill>
                <a:srgbClr val="9900FF"/>
              </a:solidFill>
              <a:latin typeface="Bree Serif"/>
              <a:ea typeface="Bree Serif"/>
              <a:cs typeface="Bree Serif"/>
              <a:sym typeface="Bree Serif"/>
            </a:endParaRPr>
          </a:p>
          <a:p>
            <a:pPr marL="0" lvl="0" indent="0" algn="l" rtl="0">
              <a:lnSpc>
                <a:spcPct val="115000"/>
              </a:lnSpc>
              <a:spcBef>
                <a:spcPts val="0"/>
              </a:spcBef>
              <a:spcAft>
                <a:spcPts val="0"/>
              </a:spcAft>
              <a:buClr>
                <a:schemeClr val="dk1"/>
              </a:buClr>
              <a:buSzPts val="1100"/>
              <a:buFont typeface="Arial"/>
              <a:buNone/>
            </a:pPr>
            <a:r>
              <a:rPr lang="en" sz="1800">
                <a:solidFill>
                  <a:srgbClr val="00B050"/>
                </a:solidFill>
                <a:latin typeface="Arial"/>
                <a:ea typeface="Arial"/>
                <a:cs typeface="Arial"/>
                <a:sym typeface="Arial"/>
              </a:rPr>
              <a:t>***Any behavior which endangers others is an immediate referral to the office escorted by a DSO.</a:t>
            </a:r>
            <a:endParaRPr sz="1800">
              <a:solidFill>
                <a:srgbClr val="00B050"/>
              </a:solidFill>
              <a:latin typeface="Arial"/>
              <a:ea typeface="Arial"/>
              <a:cs typeface="Arial"/>
              <a:sym typeface="Arial"/>
            </a:endParaRPr>
          </a:p>
          <a:p>
            <a:pPr marL="0" lvl="0" indent="0" algn="l" rtl="0">
              <a:spcBef>
                <a:spcPts val="600"/>
              </a:spcBef>
              <a:spcAft>
                <a:spcPts val="0"/>
              </a:spcAft>
              <a:buNone/>
            </a:pPr>
            <a:endParaRPr/>
          </a:p>
        </p:txBody>
      </p:sp>
      <p:sp>
        <p:nvSpPr>
          <p:cNvPr id="136" name="Google Shape;136;p38"/>
          <p:cNvSpPr txBox="1"/>
          <p:nvPr/>
        </p:nvSpPr>
        <p:spPr>
          <a:xfrm>
            <a:off x="1105850" y="2732075"/>
            <a:ext cx="4089300" cy="207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solidFill>
                  <a:srgbClr val="E69138"/>
                </a:solidFill>
                <a:latin typeface="Sniglet"/>
                <a:ea typeface="Sniglet"/>
                <a:cs typeface="Sniglet"/>
                <a:sym typeface="Sniglet"/>
              </a:rPr>
              <a:t>Rewards!</a:t>
            </a:r>
            <a:endParaRPr sz="2600">
              <a:solidFill>
                <a:srgbClr val="E69138"/>
              </a:solidFill>
              <a:latin typeface="Sniglet"/>
              <a:ea typeface="Sniglet"/>
              <a:cs typeface="Sniglet"/>
              <a:sym typeface="Sniglet"/>
            </a:endParaRPr>
          </a:p>
          <a:p>
            <a:pPr marL="0" lvl="0" indent="0" algn="l" rtl="0">
              <a:lnSpc>
                <a:spcPct val="115000"/>
              </a:lnSpc>
              <a:spcBef>
                <a:spcPts val="0"/>
              </a:spcBef>
              <a:spcAft>
                <a:spcPts val="0"/>
              </a:spcAft>
              <a:buClr>
                <a:schemeClr val="dk1"/>
              </a:buClr>
              <a:buSzPts val="1100"/>
              <a:buFont typeface="Arial"/>
              <a:buNone/>
            </a:pPr>
            <a:r>
              <a:rPr lang="en" sz="1800">
                <a:solidFill>
                  <a:srgbClr val="0000FF"/>
                </a:solidFill>
                <a:latin typeface="Bree Serif"/>
                <a:ea typeface="Bree Serif"/>
                <a:cs typeface="Bree Serif"/>
                <a:sym typeface="Bree Serif"/>
              </a:rPr>
              <a:t>1.Raffle tickets and JAG cash</a:t>
            </a:r>
            <a:endParaRPr sz="1800">
              <a:solidFill>
                <a:srgbClr val="0000FF"/>
              </a:solidFill>
              <a:latin typeface="Bree Serif"/>
              <a:ea typeface="Bree Serif"/>
              <a:cs typeface="Bree Serif"/>
              <a:sym typeface="Bree Serif"/>
            </a:endParaRPr>
          </a:p>
          <a:p>
            <a:pPr marL="0" lvl="0" indent="0" algn="l" rtl="0">
              <a:lnSpc>
                <a:spcPct val="115000"/>
              </a:lnSpc>
              <a:spcBef>
                <a:spcPts val="0"/>
              </a:spcBef>
              <a:spcAft>
                <a:spcPts val="0"/>
              </a:spcAft>
              <a:buClr>
                <a:schemeClr val="dk1"/>
              </a:buClr>
              <a:buSzPts val="1100"/>
              <a:buFont typeface="Arial"/>
              <a:buNone/>
            </a:pPr>
            <a:r>
              <a:rPr lang="en" sz="1800">
                <a:solidFill>
                  <a:srgbClr val="0000FF"/>
                </a:solidFill>
                <a:latin typeface="Bree Serif"/>
                <a:ea typeface="Bree Serif"/>
                <a:cs typeface="Bree Serif"/>
                <a:sym typeface="Bree Serif"/>
              </a:rPr>
              <a:t>2.Positive phone call home</a:t>
            </a:r>
            <a:endParaRPr sz="1800">
              <a:solidFill>
                <a:srgbClr val="0000FF"/>
              </a:solidFill>
              <a:latin typeface="Bree Serif"/>
              <a:ea typeface="Bree Serif"/>
              <a:cs typeface="Bree Serif"/>
              <a:sym typeface="Bree Serif"/>
            </a:endParaRPr>
          </a:p>
          <a:p>
            <a:pPr marL="0" lvl="0" indent="0" algn="l" rtl="0">
              <a:lnSpc>
                <a:spcPct val="115000"/>
              </a:lnSpc>
              <a:spcBef>
                <a:spcPts val="0"/>
              </a:spcBef>
              <a:spcAft>
                <a:spcPts val="0"/>
              </a:spcAft>
              <a:buClr>
                <a:schemeClr val="dk1"/>
              </a:buClr>
              <a:buSzPts val="1100"/>
              <a:buFont typeface="Arial"/>
              <a:buNone/>
            </a:pPr>
            <a:r>
              <a:rPr lang="en" sz="1800">
                <a:solidFill>
                  <a:srgbClr val="0000FF"/>
                </a:solidFill>
                <a:latin typeface="Bree Serif"/>
                <a:ea typeface="Bree Serif"/>
                <a:cs typeface="Bree Serif"/>
                <a:sym typeface="Bree Serif"/>
              </a:rPr>
              <a:t>3.Student of the Month</a:t>
            </a:r>
            <a:endParaRPr sz="1800">
              <a:solidFill>
                <a:srgbClr val="0000FF"/>
              </a:solidFill>
              <a:latin typeface="Bree Serif"/>
              <a:ea typeface="Bree Serif"/>
              <a:cs typeface="Bree Serif"/>
              <a:sym typeface="Bree Serif"/>
            </a:endParaRPr>
          </a:p>
          <a:p>
            <a:pPr marL="0" lvl="0" indent="0" algn="l" rtl="0">
              <a:lnSpc>
                <a:spcPct val="115000"/>
              </a:lnSpc>
              <a:spcBef>
                <a:spcPts val="0"/>
              </a:spcBef>
              <a:spcAft>
                <a:spcPts val="0"/>
              </a:spcAft>
              <a:buClr>
                <a:schemeClr val="dk1"/>
              </a:buClr>
              <a:buSzPts val="1100"/>
              <a:buFont typeface="Arial"/>
              <a:buNone/>
            </a:pPr>
            <a:r>
              <a:rPr lang="en" sz="1800">
                <a:solidFill>
                  <a:srgbClr val="0000FF"/>
                </a:solidFill>
                <a:latin typeface="Bree Serif"/>
                <a:ea typeface="Bree Serif"/>
                <a:cs typeface="Bree Serif"/>
                <a:sym typeface="Bree Serif"/>
              </a:rPr>
              <a:t>4.Free time</a:t>
            </a:r>
            <a:endParaRPr sz="1800">
              <a:solidFill>
                <a:srgbClr val="0000FF"/>
              </a:solidFill>
              <a:latin typeface="Bree Serif"/>
              <a:ea typeface="Bree Serif"/>
              <a:cs typeface="Bree Serif"/>
              <a:sym typeface="Bree Serif"/>
            </a:endParaRPr>
          </a:p>
          <a:p>
            <a:pPr marL="0" lvl="0" indent="0" algn="l" rtl="0">
              <a:spcBef>
                <a:spcPts val="0"/>
              </a:spcBef>
              <a:spcAft>
                <a:spcPts val="0"/>
              </a:spcAft>
              <a:buNone/>
            </a:pPr>
            <a:endParaRPr>
              <a:latin typeface="Sniglet"/>
              <a:ea typeface="Sniglet"/>
              <a:cs typeface="Sniglet"/>
              <a:sym typeface="Snigle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9"/>
          <p:cNvSpPr txBox="1"/>
          <p:nvPr/>
        </p:nvSpPr>
        <p:spPr>
          <a:xfrm>
            <a:off x="85125" y="449550"/>
            <a:ext cx="9058800" cy="4694100"/>
          </a:xfrm>
          <a:prstGeom prst="rect">
            <a:avLst/>
          </a:prstGeom>
          <a:no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endParaRPr sz="1800">
              <a:solidFill>
                <a:schemeClr val="dk1"/>
              </a:solidFill>
              <a:latin typeface="Montserrat"/>
              <a:ea typeface="Montserrat"/>
              <a:cs typeface="Montserrat"/>
              <a:sym typeface="Montserrat"/>
            </a:endParaRPr>
          </a:p>
          <a:p>
            <a:pPr marL="457200" lvl="0" indent="-311150" algn="l" rtl="0">
              <a:lnSpc>
                <a:spcPct val="115000"/>
              </a:lnSpc>
              <a:spcBef>
                <a:spcPts val="120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Help your child develop </a:t>
            </a:r>
            <a:r>
              <a:rPr lang="en" sz="1300" b="1">
                <a:solidFill>
                  <a:schemeClr val="dk1"/>
                </a:solidFill>
                <a:latin typeface="Montserrat"/>
                <a:ea typeface="Montserrat"/>
                <a:cs typeface="Montserrat"/>
                <a:sym typeface="Montserrat"/>
              </a:rPr>
              <a:t>daily routines</a:t>
            </a:r>
            <a:r>
              <a:rPr lang="en" sz="1300">
                <a:solidFill>
                  <a:schemeClr val="dk1"/>
                </a:solidFill>
                <a:latin typeface="Montserrat"/>
                <a:ea typeface="Montserrat"/>
                <a:cs typeface="Montserrat"/>
                <a:sym typeface="Montserrat"/>
              </a:rPr>
              <a: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Take an </a:t>
            </a:r>
            <a:r>
              <a:rPr lang="en" sz="1300" u="sng">
                <a:solidFill>
                  <a:schemeClr val="dk1"/>
                </a:solidFill>
                <a:latin typeface="Montserrat"/>
                <a:ea typeface="Montserrat"/>
                <a:cs typeface="Montserrat"/>
                <a:sym typeface="Montserrat"/>
              </a:rPr>
              <a:t>active role in helping your child process their learning</a:t>
            </a:r>
            <a:r>
              <a:rPr lang="en" sz="1300">
                <a:solidFill>
                  <a:schemeClr val="dk1"/>
                </a:solidFill>
                <a:latin typeface="Montserrat"/>
                <a:ea typeface="Montserrat"/>
                <a:cs typeface="Montserrat"/>
                <a:sym typeface="Montserrat"/>
              </a:rPr>
              <a: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Establish times for </a:t>
            </a:r>
            <a:r>
              <a:rPr lang="en" sz="1300" b="1">
                <a:solidFill>
                  <a:schemeClr val="dk1"/>
                </a:solidFill>
                <a:latin typeface="Montserrat"/>
                <a:ea typeface="Montserrat"/>
                <a:cs typeface="Montserrat"/>
                <a:sym typeface="Montserrat"/>
              </a:rPr>
              <a:t>quiet</a:t>
            </a:r>
            <a:r>
              <a:rPr lang="en" sz="1300">
                <a:solidFill>
                  <a:schemeClr val="dk1"/>
                </a:solidFill>
                <a:latin typeface="Montserrat"/>
                <a:ea typeface="Montserrat"/>
                <a:cs typeface="Montserrat"/>
                <a:sym typeface="Montserrat"/>
              </a:rPr>
              <a:t> and </a:t>
            </a:r>
            <a:r>
              <a:rPr lang="en" sz="1300" b="1">
                <a:solidFill>
                  <a:schemeClr val="dk1"/>
                </a:solidFill>
                <a:latin typeface="Montserrat"/>
                <a:ea typeface="Montserrat"/>
                <a:cs typeface="Montserrat"/>
                <a:sym typeface="Montserrat"/>
              </a:rPr>
              <a:t>reflection</a:t>
            </a:r>
            <a:r>
              <a:rPr lang="en" sz="1300">
                <a:solidFill>
                  <a:schemeClr val="dk1"/>
                </a:solidFill>
                <a:latin typeface="Montserrat"/>
                <a:ea typeface="Montserrat"/>
                <a:cs typeface="Montserrat"/>
                <a:sym typeface="Montserrat"/>
              </a:rPr>
              <a:t> and provide time for your child to have ownership over their own use of time and activity.</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Encourage </a:t>
            </a:r>
            <a:r>
              <a:rPr lang="en" sz="1300" u="sng">
                <a:solidFill>
                  <a:schemeClr val="dk1"/>
                </a:solidFill>
                <a:latin typeface="Montserrat"/>
                <a:ea typeface="Montserrat"/>
                <a:cs typeface="Montserrat"/>
                <a:sym typeface="Montserrat"/>
              </a:rPr>
              <a:t>physical activity and/or exercise</a:t>
            </a:r>
            <a:r>
              <a:rPr lang="en" sz="1300">
                <a:solidFill>
                  <a:schemeClr val="dk1"/>
                </a:solidFill>
                <a:latin typeface="Montserrat"/>
                <a:ea typeface="Montserrat"/>
                <a:cs typeface="Montserrat"/>
                <a:sym typeface="Montserrat"/>
              </a:rPr>
              <a:t>.</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chemeClr val="dk1"/>
              </a:buClr>
              <a:buSzPts val="1300"/>
              <a:buFont typeface="Montserrat"/>
              <a:buChar char="●"/>
            </a:pPr>
            <a:r>
              <a:rPr lang="en" sz="1300">
                <a:solidFill>
                  <a:schemeClr val="dk1"/>
                </a:solidFill>
                <a:latin typeface="Montserrat"/>
                <a:ea typeface="Montserrat"/>
                <a:cs typeface="Montserrat"/>
                <a:sym typeface="Montserrat"/>
              </a:rPr>
              <a:t>Be mindful of your </a:t>
            </a:r>
            <a:r>
              <a:rPr lang="en" sz="1300" b="1">
                <a:solidFill>
                  <a:schemeClr val="dk1"/>
                </a:solidFill>
                <a:latin typeface="Montserrat"/>
                <a:ea typeface="Montserrat"/>
                <a:cs typeface="Montserrat"/>
                <a:sym typeface="Montserrat"/>
              </a:rPr>
              <a:t>child’s wellbeing</a:t>
            </a:r>
            <a:r>
              <a:rPr lang="en" sz="1300">
                <a:solidFill>
                  <a:schemeClr val="dk1"/>
                </a:solidFill>
                <a:latin typeface="Montserrat"/>
                <a:ea typeface="Montserrat"/>
                <a:cs typeface="Montserrat"/>
                <a:sym typeface="Montserrat"/>
              </a:rPr>
              <a:t>; speak to them regularly about concerns or challenges.</a:t>
            </a:r>
            <a:endParaRPr sz="1300">
              <a:solidFill>
                <a:schemeClr val="dk1"/>
              </a:solidFill>
              <a:latin typeface="Montserrat"/>
              <a:ea typeface="Montserrat"/>
              <a:cs typeface="Montserrat"/>
              <a:sym typeface="Montserrat"/>
            </a:endParaRPr>
          </a:p>
          <a:p>
            <a:pPr marL="457200" lvl="0" indent="-311150" algn="l" rtl="0">
              <a:lnSpc>
                <a:spcPct val="115000"/>
              </a:lnSpc>
              <a:spcBef>
                <a:spcPts val="0"/>
              </a:spcBef>
              <a:spcAft>
                <a:spcPts val="0"/>
              </a:spcAft>
              <a:buClr>
                <a:srgbClr val="2A95B7"/>
              </a:buClr>
              <a:buSzPts val="1300"/>
              <a:buFont typeface="Montserrat"/>
              <a:buChar char="●"/>
            </a:pPr>
            <a:r>
              <a:rPr lang="en" sz="1300" b="1">
                <a:solidFill>
                  <a:srgbClr val="2A95B7"/>
                </a:solidFill>
                <a:latin typeface="Montserrat"/>
                <a:ea typeface="Montserrat"/>
                <a:cs typeface="Montserrat"/>
                <a:sym typeface="Montserrat"/>
              </a:rPr>
              <a:t>Monitor</a:t>
            </a:r>
            <a:r>
              <a:rPr lang="en" sz="1300">
                <a:solidFill>
                  <a:srgbClr val="2A95B7"/>
                </a:solidFill>
                <a:latin typeface="Montserrat"/>
                <a:ea typeface="Montserrat"/>
                <a:cs typeface="Montserrat"/>
                <a:sym typeface="Montserrat"/>
              </a:rPr>
              <a:t> how much time your child is spending online.</a:t>
            </a:r>
            <a:endParaRPr sz="1300">
              <a:solidFill>
                <a:srgbClr val="2A95B7"/>
              </a:solidFill>
              <a:latin typeface="Montserrat"/>
              <a:ea typeface="Montserrat"/>
              <a:cs typeface="Montserrat"/>
              <a:sym typeface="Montserrat"/>
            </a:endParaRPr>
          </a:p>
          <a:p>
            <a:pPr marL="457200" lvl="0" indent="-311150" algn="l" rtl="0">
              <a:lnSpc>
                <a:spcPct val="115000"/>
              </a:lnSpc>
              <a:spcBef>
                <a:spcPts val="0"/>
              </a:spcBef>
              <a:spcAft>
                <a:spcPts val="0"/>
              </a:spcAft>
              <a:buClr>
                <a:srgbClr val="2A95B7"/>
              </a:buClr>
              <a:buSzPts val="1300"/>
              <a:buFont typeface="Montserrat"/>
              <a:buChar char="●"/>
            </a:pPr>
            <a:r>
              <a:rPr lang="en" sz="1300" u="sng">
                <a:solidFill>
                  <a:srgbClr val="2A95B7"/>
                </a:solidFill>
                <a:latin typeface="Montserrat"/>
                <a:ea typeface="Montserrat"/>
                <a:cs typeface="Montserrat"/>
                <a:sym typeface="Montserrat"/>
              </a:rPr>
              <a:t>Communicate</a:t>
            </a:r>
            <a:r>
              <a:rPr lang="en" sz="1300">
                <a:solidFill>
                  <a:srgbClr val="2A95B7"/>
                </a:solidFill>
                <a:latin typeface="Montserrat"/>
                <a:ea typeface="Montserrat"/>
                <a:cs typeface="Montserrat"/>
                <a:sym typeface="Montserrat"/>
              </a:rPr>
              <a:t> concerns or questions with the teacher via email.</a:t>
            </a:r>
            <a:endParaRPr sz="1200">
              <a:solidFill>
                <a:srgbClr val="2A95B7"/>
              </a:solidFill>
              <a:latin typeface="Montserrat"/>
              <a:ea typeface="Montserrat"/>
              <a:cs typeface="Montserrat"/>
              <a:sym typeface="Montserrat"/>
            </a:endParaRPr>
          </a:p>
          <a:p>
            <a:pPr marL="914400" lvl="0" indent="-311150" algn="l" rtl="0">
              <a:spcBef>
                <a:spcPts val="0"/>
              </a:spcBef>
              <a:spcAft>
                <a:spcPts val="0"/>
              </a:spcAft>
              <a:buClr>
                <a:srgbClr val="2A95B7"/>
              </a:buClr>
              <a:buSzPts val="1300"/>
              <a:buFont typeface="Montserrat"/>
              <a:buChar char="●"/>
            </a:pPr>
            <a:r>
              <a:rPr lang="en" sz="1300">
                <a:solidFill>
                  <a:srgbClr val="2A95B7"/>
                </a:solidFill>
                <a:latin typeface="Montserrat"/>
                <a:ea typeface="Montserrat"/>
                <a:cs typeface="Montserrat"/>
                <a:sym typeface="Montserrat"/>
              </a:rPr>
              <a:t>Ayude a su hijo a desarrollar </a:t>
            </a:r>
            <a:r>
              <a:rPr lang="en" sz="1300" b="1">
                <a:solidFill>
                  <a:srgbClr val="2A95B7"/>
                </a:solidFill>
                <a:latin typeface="Montserrat"/>
                <a:ea typeface="Montserrat"/>
                <a:cs typeface="Montserrat"/>
                <a:sym typeface="Montserrat"/>
              </a:rPr>
              <a:t>rutinas diarias</a:t>
            </a:r>
            <a:r>
              <a:rPr lang="en" sz="1300">
                <a:solidFill>
                  <a:srgbClr val="2A95B7"/>
                </a:solidFill>
                <a:latin typeface="Montserrat"/>
                <a:ea typeface="Montserrat"/>
                <a:cs typeface="Montserrat"/>
                <a:sym typeface="Montserrat"/>
              </a:rPr>
              <a:t> .</a:t>
            </a:r>
            <a:endParaRPr sz="1300">
              <a:solidFill>
                <a:srgbClr val="2A95B7"/>
              </a:solidFill>
              <a:latin typeface="Montserrat"/>
              <a:ea typeface="Montserrat"/>
              <a:cs typeface="Montserrat"/>
              <a:sym typeface="Montserrat"/>
            </a:endParaRPr>
          </a:p>
          <a:p>
            <a:pPr marL="914400" lvl="0" indent="-311150" algn="l" rtl="0">
              <a:spcBef>
                <a:spcPts val="0"/>
              </a:spcBef>
              <a:spcAft>
                <a:spcPts val="0"/>
              </a:spcAft>
              <a:buClr>
                <a:srgbClr val="2A95B7"/>
              </a:buClr>
              <a:buSzPts val="1300"/>
              <a:buFont typeface="Montserrat"/>
              <a:buChar char="●"/>
            </a:pPr>
            <a:r>
              <a:rPr lang="en" sz="1300">
                <a:solidFill>
                  <a:srgbClr val="2A95B7"/>
                </a:solidFill>
                <a:latin typeface="Montserrat"/>
                <a:ea typeface="Montserrat"/>
                <a:cs typeface="Montserrat"/>
                <a:sym typeface="Montserrat"/>
              </a:rPr>
              <a:t>Asuma un </a:t>
            </a:r>
            <a:r>
              <a:rPr lang="en" sz="1300" u="sng">
                <a:solidFill>
                  <a:srgbClr val="2A95B7"/>
                </a:solidFill>
                <a:latin typeface="Montserrat"/>
                <a:ea typeface="Montserrat"/>
                <a:cs typeface="Montserrat"/>
                <a:sym typeface="Montserrat"/>
              </a:rPr>
              <a:t>papel activo para ayudar a su hijo a procesar su aprendizaje</a:t>
            </a:r>
            <a:r>
              <a:rPr lang="en" sz="1300">
                <a:solidFill>
                  <a:srgbClr val="2A95B7"/>
                </a:solidFill>
                <a:latin typeface="Montserrat"/>
                <a:ea typeface="Montserrat"/>
                <a:cs typeface="Montserrat"/>
                <a:sym typeface="Montserrat"/>
              </a:rPr>
              <a:t> .</a:t>
            </a:r>
            <a:endParaRPr sz="1300">
              <a:solidFill>
                <a:srgbClr val="2A95B7"/>
              </a:solidFill>
              <a:latin typeface="Montserrat"/>
              <a:ea typeface="Montserrat"/>
              <a:cs typeface="Montserrat"/>
              <a:sym typeface="Montserrat"/>
            </a:endParaRPr>
          </a:p>
          <a:p>
            <a:pPr marL="914400" lvl="0" indent="-311150" algn="l" rtl="0">
              <a:spcBef>
                <a:spcPts val="0"/>
              </a:spcBef>
              <a:spcAft>
                <a:spcPts val="0"/>
              </a:spcAft>
              <a:buClr>
                <a:srgbClr val="2A95B7"/>
              </a:buClr>
              <a:buSzPts val="1300"/>
              <a:buFont typeface="Montserrat"/>
              <a:buChar char="●"/>
            </a:pPr>
            <a:r>
              <a:rPr lang="en" sz="1300">
                <a:solidFill>
                  <a:srgbClr val="2A95B7"/>
                </a:solidFill>
                <a:latin typeface="Montserrat"/>
                <a:ea typeface="Montserrat"/>
                <a:cs typeface="Montserrat"/>
                <a:sym typeface="Montserrat"/>
              </a:rPr>
              <a:t>Establezca momentos de </a:t>
            </a:r>
            <a:r>
              <a:rPr lang="en" sz="1300" b="1">
                <a:solidFill>
                  <a:srgbClr val="2A95B7"/>
                </a:solidFill>
                <a:latin typeface="Montserrat"/>
                <a:ea typeface="Montserrat"/>
                <a:cs typeface="Montserrat"/>
                <a:sym typeface="Montserrat"/>
              </a:rPr>
              <a:t>tranquilidad</a:t>
            </a:r>
            <a:r>
              <a:rPr lang="en" sz="1300">
                <a:solidFill>
                  <a:srgbClr val="2A95B7"/>
                </a:solidFill>
                <a:latin typeface="Montserrat"/>
                <a:ea typeface="Montserrat"/>
                <a:cs typeface="Montserrat"/>
                <a:sym typeface="Montserrat"/>
              </a:rPr>
              <a:t> y </a:t>
            </a:r>
            <a:r>
              <a:rPr lang="en" sz="1300" b="1">
                <a:solidFill>
                  <a:srgbClr val="2A95B7"/>
                </a:solidFill>
                <a:latin typeface="Montserrat"/>
                <a:ea typeface="Montserrat"/>
                <a:cs typeface="Montserrat"/>
                <a:sym typeface="Montserrat"/>
              </a:rPr>
              <a:t>reflexión</a:t>
            </a:r>
            <a:r>
              <a:rPr lang="en" sz="1300">
                <a:solidFill>
                  <a:srgbClr val="2A95B7"/>
                </a:solidFill>
                <a:latin typeface="Montserrat"/>
                <a:ea typeface="Montserrat"/>
                <a:cs typeface="Montserrat"/>
                <a:sym typeface="Montserrat"/>
              </a:rPr>
              <a:t> y proporcione tiempo para que su hijo se apropie de su propio uso del tiempo y la actividad.</a:t>
            </a:r>
            <a:endParaRPr sz="1300">
              <a:solidFill>
                <a:srgbClr val="2A95B7"/>
              </a:solidFill>
              <a:latin typeface="Montserrat"/>
              <a:ea typeface="Montserrat"/>
              <a:cs typeface="Montserrat"/>
              <a:sym typeface="Montserrat"/>
            </a:endParaRPr>
          </a:p>
          <a:p>
            <a:pPr marL="914400" lvl="0" indent="-311150" algn="l" rtl="0">
              <a:spcBef>
                <a:spcPts val="0"/>
              </a:spcBef>
              <a:spcAft>
                <a:spcPts val="0"/>
              </a:spcAft>
              <a:buClr>
                <a:srgbClr val="2A95B7"/>
              </a:buClr>
              <a:buSzPts val="1300"/>
              <a:buFont typeface="Montserrat"/>
              <a:buChar char="●"/>
            </a:pPr>
            <a:r>
              <a:rPr lang="en" sz="1300">
                <a:solidFill>
                  <a:srgbClr val="2A95B7"/>
                </a:solidFill>
                <a:latin typeface="Montserrat"/>
                <a:ea typeface="Montserrat"/>
                <a:cs typeface="Montserrat"/>
                <a:sym typeface="Montserrat"/>
              </a:rPr>
              <a:t>Fomente </a:t>
            </a:r>
            <a:r>
              <a:rPr lang="en" sz="1300" u="sng">
                <a:solidFill>
                  <a:srgbClr val="2A95B7"/>
                </a:solidFill>
                <a:latin typeface="Montserrat"/>
                <a:ea typeface="Montserrat"/>
                <a:cs typeface="Montserrat"/>
                <a:sym typeface="Montserrat"/>
              </a:rPr>
              <a:t>la actividad física y / o el ejercicio</a:t>
            </a:r>
            <a:r>
              <a:rPr lang="en" sz="1300">
                <a:solidFill>
                  <a:srgbClr val="2A95B7"/>
                </a:solidFill>
                <a:latin typeface="Montserrat"/>
                <a:ea typeface="Montserrat"/>
                <a:cs typeface="Montserrat"/>
                <a:sym typeface="Montserrat"/>
              </a:rPr>
              <a:t> .</a:t>
            </a:r>
            <a:endParaRPr sz="1300">
              <a:solidFill>
                <a:srgbClr val="2A95B7"/>
              </a:solidFill>
              <a:latin typeface="Montserrat"/>
              <a:ea typeface="Montserrat"/>
              <a:cs typeface="Montserrat"/>
              <a:sym typeface="Montserrat"/>
            </a:endParaRPr>
          </a:p>
          <a:p>
            <a:pPr marL="914400" lvl="0" indent="-311150" algn="l" rtl="0">
              <a:spcBef>
                <a:spcPts val="0"/>
              </a:spcBef>
              <a:spcAft>
                <a:spcPts val="0"/>
              </a:spcAft>
              <a:buClr>
                <a:srgbClr val="2A95B7"/>
              </a:buClr>
              <a:buSzPts val="1300"/>
              <a:buFont typeface="Montserrat"/>
              <a:buChar char="●"/>
            </a:pPr>
            <a:r>
              <a:rPr lang="en" sz="1300">
                <a:solidFill>
                  <a:srgbClr val="2A95B7"/>
                </a:solidFill>
                <a:latin typeface="Montserrat"/>
                <a:ea typeface="Montserrat"/>
                <a:cs typeface="Montserrat"/>
                <a:sym typeface="Montserrat"/>
              </a:rPr>
              <a:t>Sea consciente del </a:t>
            </a:r>
            <a:r>
              <a:rPr lang="en" sz="1300" b="1">
                <a:solidFill>
                  <a:srgbClr val="2A95B7"/>
                </a:solidFill>
                <a:latin typeface="Montserrat"/>
                <a:ea typeface="Montserrat"/>
                <a:cs typeface="Montserrat"/>
                <a:sym typeface="Montserrat"/>
              </a:rPr>
              <a:t>bienestar</a:t>
            </a:r>
            <a:r>
              <a:rPr lang="en" sz="1300">
                <a:solidFill>
                  <a:srgbClr val="2A95B7"/>
                </a:solidFill>
                <a:latin typeface="Montserrat"/>
                <a:ea typeface="Montserrat"/>
                <a:cs typeface="Montserrat"/>
                <a:sym typeface="Montserrat"/>
              </a:rPr>
              <a:t> de su </a:t>
            </a:r>
            <a:r>
              <a:rPr lang="en" sz="1300" b="1">
                <a:solidFill>
                  <a:srgbClr val="2A95B7"/>
                </a:solidFill>
                <a:latin typeface="Montserrat"/>
                <a:ea typeface="Montserrat"/>
                <a:cs typeface="Montserrat"/>
                <a:sym typeface="Montserrat"/>
              </a:rPr>
              <a:t>hijo</a:t>
            </a:r>
            <a:r>
              <a:rPr lang="en" sz="1300">
                <a:solidFill>
                  <a:srgbClr val="2A95B7"/>
                </a:solidFill>
                <a:latin typeface="Montserrat"/>
                <a:ea typeface="Montserrat"/>
                <a:cs typeface="Montserrat"/>
                <a:sym typeface="Montserrat"/>
              </a:rPr>
              <a:t> ; hable con ellos regularmente sobre preocupaciones o desafíos.</a:t>
            </a:r>
            <a:endParaRPr sz="1300">
              <a:solidFill>
                <a:srgbClr val="2A95B7"/>
              </a:solidFill>
              <a:latin typeface="Montserrat"/>
              <a:ea typeface="Montserrat"/>
              <a:cs typeface="Montserrat"/>
              <a:sym typeface="Montserrat"/>
            </a:endParaRPr>
          </a:p>
          <a:p>
            <a:pPr marL="914400" lvl="0" indent="-311150" algn="l" rtl="0">
              <a:spcBef>
                <a:spcPts val="0"/>
              </a:spcBef>
              <a:spcAft>
                <a:spcPts val="0"/>
              </a:spcAft>
              <a:buClr>
                <a:srgbClr val="2A95B7"/>
              </a:buClr>
              <a:buSzPts val="1300"/>
              <a:buFont typeface="Montserrat"/>
              <a:buChar char="●"/>
            </a:pPr>
            <a:r>
              <a:rPr lang="en" sz="1300" b="1">
                <a:solidFill>
                  <a:srgbClr val="2A95B7"/>
                </a:solidFill>
                <a:latin typeface="Montserrat"/>
                <a:ea typeface="Montserrat"/>
                <a:cs typeface="Montserrat"/>
                <a:sym typeface="Montserrat"/>
              </a:rPr>
              <a:t>Controle</a:t>
            </a:r>
            <a:r>
              <a:rPr lang="en" sz="1300">
                <a:solidFill>
                  <a:srgbClr val="2A95B7"/>
                </a:solidFill>
                <a:latin typeface="Montserrat"/>
                <a:ea typeface="Montserrat"/>
                <a:cs typeface="Montserrat"/>
                <a:sym typeface="Montserrat"/>
              </a:rPr>
              <a:t> cuánto tiempo pasa su hijo en línea.</a:t>
            </a:r>
            <a:endParaRPr sz="1300">
              <a:solidFill>
                <a:srgbClr val="2A95B7"/>
              </a:solidFill>
              <a:latin typeface="Montserrat"/>
              <a:ea typeface="Montserrat"/>
              <a:cs typeface="Montserrat"/>
              <a:sym typeface="Montserrat"/>
            </a:endParaRPr>
          </a:p>
          <a:p>
            <a:pPr marL="914400" lvl="0" indent="-311150" algn="l" rtl="0">
              <a:spcBef>
                <a:spcPts val="0"/>
              </a:spcBef>
              <a:spcAft>
                <a:spcPts val="0"/>
              </a:spcAft>
              <a:buClr>
                <a:srgbClr val="2A95B7"/>
              </a:buClr>
              <a:buSzPts val="1300"/>
              <a:buFont typeface="Montserrat"/>
              <a:buChar char="●"/>
            </a:pPr>
            <a:r>
              <a:rPr lang="en" sz="1300" u="sng">
                <a:solidFill>
                  <a:srgbClr val="2A95B7"/>
                </a:solidFill>
                <a:latin typeface="Montserrat"/>
                <a:ea typeface="Montserrat"/>
                <a:cs typeface="Montserrat"/>
                <a:sym typeface="Montserrat"/>
              </a:rPr>
              <a:t>Comunique</a:t>
            </a:r>
            <a:r>
              <a:rPr lang="en" sz="1300">
                <a:solidFill>
                  <a:srgbClr val="2A95B7"/>
                </a:solidFill>
                <a:latin typeface="Montserrat"/>
                <a:ea typeface="Montserrat"/>
                <a:cs typeface="Montserrat"/>
                <a:sym typeface="Montserrat"/>
              </a:rPr>
              <a:t> inquietudes o preguntas con el maestro por correo electrónico.</a:t>
            </a:r>
            <a:endParaRPr sz="1300">
              <a:solidFill>
                <a:srgbClr val="2A95B7"/>
              </a:solidFill>
              <a:latin typeface="Montserrat"/>
              <a:ea typeface="Montserrat"/>
              <a:cs typeface="Montserrat"/>
              <a:sym typeface="Montserrat"/>
            </a:endParaRPr>
          </a:p>
          <a:p>
            <a:pPr marL="0" lvl="0" indent="0" algn="l" rtl="0">
              <a:lnSpc>
                <a:spcPct val="115000"/>
              </a:lnSpc>
              <a:spcBef>
                <a:spcPts val="2300"/>
              </a:spcBef>
              <a:spcAft>
                <a:spcPts val="1200"/>
              </a:spcAft>
              <a:buNone/>
            </a:pPr>
            <a:endParaRPr sz="1200">
              <a:solidFill>
                <a:schemeClr val="dk1"/>
              </a:solidFill>
              <a:latin typeface="Montserrat"/>
              <a:ea typeface="Montserrat"/>
              <a:cs typeface="Montserrat"/>
              <a:sym typeface="Montserrat"/>
            </a:endParaRPr>
          </a:p>
        </p:txBody>
      </p:sp>
      <p:sp>
        <p:nvSpPr>
          <p:cNvPr id="142" name="Google Shape;142;p39"/>
          <p:cNvSpPr txBox="1"/>
          <p:nvPr/>
        </p:nvSpPr>
        <p:spPr>
          <a:xfrm>
            <a:off x="1686400" y="-28100"/>
            <a:ext cx="1138200" cy="77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niglet"/>
              <a:ea typeface="Sniglet"/>
              <a:cs typeface="Sniglet"/>
              <a:sym typeface="Sniglet"/>
            </a:endParaRPr>
          </a:p>
        </p:txBody>
      </p:sp>
      <p:sp>
        <p:nvSpPr>
          <p:cNvPr id="143" name="Google Shape;143;p39"/>
          <p:cNvSpPr txBox="1"/>
          <p:nvPr/>
        </p:nvSpPr>
        <p:spPr>
          <a:xfrm>
            <a:off x="1686400" y="42150"/>
            <a:ext cx="6183300" cy="4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900" b="1">
                <a:solidFill>
                  <a:srgbClr val="6AA84F"/>
                </a:solidFill>
                <a:latin typeface="Life Savers"/>
                <a:ea typeface="Life Savers"/>
                <a:cs typeface="Life Savers"/>
                <a:sym typeface="Life Savers"/>
              </a:rPr>
              <a:t>Parent Support</a:t>
            </a:r>
            <a:endParaRPr sz="4900" b="1">
              <a:solidFill>
                <a:srgbClr val="6AA84F"/>
              </a:solidFill>
              <a:latin typeface="Life Savers"/>
              <a:ea typeface="Life Savers"/>
              <a:cs typeface="Life Savers"/>
              <a:sym typeface="Life Savers"/>
            </a:endParaRPr>
          </a:p>
        </p:txBody>
      </p:sp>
      <p:pic>
        <p:nvPicPr>
          <p:cNvPr id="144" name="Google Shape;144;p39"/>
          <p:cNvPicPr preferRelativeResize="0"/>
          <p:nvPr/>
        </p:nvPicPr>
        <p:blipFill>
          <a:blip r:embed="rId3">
            <a:alphaModFix/>
          </a:blip>
          <a:stretch>
            <a:fillRect/>
          </a:stretch>
        </p:blipFill>
        <p:spPr>
          <a:xfrm rot="1258127">
            <a:off x="7670960" y="-200768"/>
            <a:ext cx="1067210" cy="17842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0"/>
          <p:cNvSpPr txBox="1"/>
          <p:nvPr/>
        </p:nvSpPr>
        <p:spPr>
          <a:xfrm>
            <a:off x="256475" y="1603875"/>
            <a:ext cx="4361400" cy="3326400"/>
          </a:xfrm>
          <a:prstGeom prst="rect">
            <a:avLst/>
          </a:prstGeom>
          <a:solidFill>
            <a:srgbClr val="FFFFFF"/>
          </a:solidFill>
          <a:ln w="2857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000000"/>
                </a:solidFill>
                <a:latin typeface="Amatic SC"/>
                <a:ea typeface="Amatic SC"/>
                <a:cs typeface="Amatic SC"/>
                <a:sym typeface="Amatic SC"/>
              </a:rPr>
              <a:t>Set yourself up for success!</a:t>
            </a:r>
            <a:endParaRPr sz="2800" b="1">
              <a:solidFill>
                <a:srgbClr val="000000"/>
              </a:solidFill>
              <a:latin typeface="Amatic SC"/>
              <a:ea typeface="Amatic SC"/>
              <a:cs typeface="Amatic SC"/>
              <a:sym typeface="Amatic SC"/>
            </a:endParaRPr>
          </a:p>
          <a:p>
            <a:pPr marL="0" lvl="0" indent="0" algn="l" rtl="0">
              <a:spcBef>
                <a:spcPts val="0"/>
              </a:spcBef>
              <a:spcAft>
                <a:spcPts val="0"/>
              </a:spcAft>
              <a:buNone/>
            </a:pPr>
            <a:endParaRPr sz="900">
              <a:solidFill>
                <a:srgbClr val="000000"/>
              </a:solidFill>
              <a:latin typeface="Coming Soon"/>
              <a:ea typeface="Coming Soon"/>
              <a:cs typeface="Coming Soon"/>
              <a:sym typeface="Coming Soon"/>
            </a:endParaRPr>
          </a:p>
          <a:p>
            <a:pPr marL="457200" lvl="0" indent="-393700" algn="l" rtl="0">
              <a:spcBef>
                <a:spcPts val="0"/>
              </a:spcBef>
              <a:spcAft>
                <a:spcPts val="0"/>
              </a:spcAft>
              <a:buClr>
                <a:srgbClr val="000000"/>
              </a:buClr>
              <a:buSzPts val="2600"/>
              <a:buFont typeface="Amatic SC"/>
              <a:buChar char="★"/>
            </a:pPr>
            <a:r>
              <a:rPr lang="en" sz="2600">
                <a:solidFill>
                  <a:srgbClr val="000000"/>
                </a:solidFill>
                <a:latin typeface="Amatic SC"/>
                <a:ea typeface="Amatic SC"/>
                <a:cs typeface="Amatic SC"/>
                <a:sym typeface="Amatic SC"/>
              </a:rPr>
              <a:t>Scholar Station Basket</a:t>
            </a:r>
            <a:endParaRPr sz="2600">
              <a:solidFill>
                <a:srgbClr val="000000"/>
              </a:solidFill>
              <a:latin typeface="Amatic SC"/>
              <a:ea typeface="Amatic SC"/>
              <a:cs typeface="Amatic SC"/>
              <a:sym typeface="Amatic SC"/>
            </a:endParaRPr>
          </a:p>
          <a:p>
            <a:pPr marL="457200" lvl="0" indent="-393700" algn="l" rtl="0">
              <a:spcBef>
                <a:spcPts val="0"/>
              </a:spcBef>
              <a:spcAft>
                <a:spcPts val="0"/>
              </a:spcAft>
              <a:buClr>
                <a:srgbClr val="000000"/>
              </a:buClr>
              <a:buSzPts val="2600"/>
              <a:buFont typeface="Amatic SC"/>
              <a:buChar char="★"/>
            </a:pPr>
            <a:r>
              <a:rPr lang="en" sz="2600">
                <a:solidFill>
                  <a:srgbClr val="000000"/>
                </a:solidFill>
                <a:latin typeface="Amatic SC"/>
                <a:ea typeface="Amatic SC"/>
                <a:cs typeface="Amatic SC"/>
                <a:sym typeface="Amatic SC"/>
              </a:rPr>
              <a:t>Headphones</a:t>
            </a:r>
            <a:endParaRPr sz="2600">
              <a:solidFill>
                <a:srgbClr val="000000"/>
              </a:solidFill>
              <a:latin typeface="Amatic SC"/>
              <a:ea typeface="Amatic SC"/>
              <a:cs typeface="Amatic SC"/>
              <a:sym typeface="Amatic SC"/>
            </a:endParaRPr>
          </a:p>
          <a:p>
            <a:pPr marL="457200" lvl="0" indent="-393700" algn="l" rtl="0">
              <a:spcBef>
                <a:spcPts val="0"/>
              </a:spcBef>
              <a:spcAft>
                <a:spcPts val="0"/>
              </a:spcAft>
              <a:buClr>
                <a:srgbClr val="000000"/>
              </a:buClr>
              <a:buSzPts val="2600"/>
              <a:buFont typeface="Amatic SC"/>
              <a:buChar char="★"/>
            </a:pPr>
            <a:r>
              <a:rPr lang="en" sz="2600">
                <a:solidFill>
                  <a:srgbClr val="000000"/>
                </a:solidFill>
                <a:latin typeface="Amatic SC"/>
                <a:ea typeface="Amatic SC"/>
                <a:cs typeface="Amatic SC"/>
                <a:sym typeface="Amatic SC"/>
              </a:rPr>
              <a:t>Pens/Pencils </a:t>
            </a:r>
            <a:endParaRPr sz="2600">
              <a:solidFill>
                <a:srgbClr val="000000"/>
              </a:solidFill>
              <a:latin typeface="Amatic SC"/>
              <a:ea typeface="Amatic SC"/>
              <a:cs typeface="Amatic SC"/>
              <a:sym typeface="Amatic SC"/>
            </a:endParaRPr>
          </a:p>
          <a:p>
            <a:pPr marL="457200" lvl="0" indent="-393700" algn="l" rtl="0">
              <a:spcBef>
                <a:spcPts val="0"/>
              </a:spcBef>
              <a:spcAft>
                <a:spcPts val="0"/>
              </a:spcAft>
              <a:buClr>
                <a:srgbClr val="000000"/>
              </a:buClr>
              <a:buSzPts val="2600"/>
              <a:buFont typeface="Amatic SC"/>
              <a:buChar char="★"/>
            </a:pPr>
            <a:r>
              <a:rPr lang="en" sz="2600">
                <a:solidFill>
                  <a:srgbClr val="000000"/>
                </a:solidFill>
                <a:latin typeface="Amatic SC"/>
                <a:ea typeface="Amatic SC"/>
                <a:cs typeface="Amatic SC"/>
                <a:sym typeface="Amatic SC"/>
              </a:rPr>
              <a:t>Crayons/Colored pencils</a:t>
            </a:r>
            <a:endParaRPr sz="2600">
              <a:solidFill>
                <a:srgbClr val="000000"/>
              </a:solidFill>
              <a:latin typeface="Amatic SC"/>
              <a:ea typeface="Amatic SC"/>
              <a:cs typeface="Amatic SC"/>
              <a:sym typeface="Amatic SC"/>
            </a:endParaRPr>
          </a:p>
          <a:p>
            <a:pPr marL="457200" lvl="0" indent="-393700" algn="l" rtl="0">
              <a:spcBef>
                <a:spcPts val="0"/>
              </a:spcBef>
              <a:spcAft>
                <a:spcPts val="0"/>
              </a:spcAft>
              <a:buClr>
                <a:srgbClr val="000000"/>
              </a:buClr>
              <a:buSzPts val="2600"/>
              <a:buFont typeface="Amatic SC"/>
              <a:buChar char="★"/>
            </a:pPr>
            <a:r>
              <a:rPr lang="en" sz="2600">
                <a:solidFill>
                  <a:srgbClr val="000000"/>
                </a:solidFill>
                <a:latin typeface="Amatic SC"/>
                <a:ea typeface="Amatic SC"/>
                <a:cs typeface="Amatic SC"/>
                <a:sym typeface="Amatic SC"/>
              </a:rPr>
              <a:t>Reading Book</a:t>
            </a:r>
            <a:endParaRPr sz="2600">
              <a:solidFill>
                <a:srgbClr val="000000"/>
              </a:solidFill>
              <a:latin typeface="Amatic SC"/>
              <a:ea typeface="Amatic SC"/>
              <a:cs typeface="Amatic SC"/>
              <a:sym typeface="Amatic SC"/>
            </a:endParaRPr>
          </a:p>
          <a:p>
            <a:pPr marL="457200" lvl="0" indent="0" algn="l" rtl="0">
              <a:spcBef>
                <a:spcPts val="0"/>
              </a:spcBef>
              <a:spcAft>
                <a:spcPts val="0"/>
              </a:spcAft>
              <a:buNone/>
            </a:pPr>
            <a:endParaRPr sz="2200">
              <a:solidFill>
                <a:srgbClr val="000000"/>
              </a:solidFill>
              <a:latin typeface="Amatic SC"/>
              <a:ea typeface="Amatic SC"/>
              <a:cs typeface="Amatic SC"/>
              <a:sym typeface="Amatic SC"/>
            </a:endParaRPr>
          </a:p>
          <a:p>
            <a:pPr marL="457200" lvl="0" indent="0" algn="l" rtl="0">
              <a:lnSpc>
                <a:spcPct val="115000"/>
              </a:lnSpc>
              <a:spcBef>
                <a:spcPts val="0"/>
              </a:spcBef>
              <a:spcAft>
                <a:spcPts val="1600"/>
              </a:spcAft>
              <a:buNone/>
            </a:pPr>
            <a:endParaRPr sz="1800">
              <a:latin typeface="Life Savers"/>
              <a:ea typeface="Life Savers"/>
              <a:cs typeface="Life Savers"/>
              <a:sym typeface="Life Savers"/>
            </a:endParaRPr>
          </a:p>
        </p:txBody>
      </p:sp>
      <p:sp>
        <p:nvSpPr>
          <p:cNvPr id="150" name="Google Shape;150;p40"/>
          <p:cNvSpPr txBox="1">
            <a:spLocks noGrp="1"/>
          </p:cNvSpPr>
          <p:nvPr>
            <p:ph type="ctrTitle"/>
          </p:nvPr>
        </p:nvSpPr>
        <p:spPr>
          <a:xfrm>
            <a:off x="995600" y="-58050"/>
            <a:ext cx="8041200" cy="71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38761D"/>
                </a:solidFill>
                <a:latin typeface="Life Savers"/>
                <a:ea typeface="Life Savers"/>
                <a:cs typeface="Life Savers"/>
                <a:sym typeface="Life Savers"/>
              </a:rPr>
              <a:t>How can you help your child at home?</a:t>
            </a:r>
            <a:endParaRPr sz="3600" b="1">
              <a:solidFill>
                <a:srgbClr val="38761D"/>
              </a:solidFill>
              <a:latin typeface="Life Savers"/>
              <a:ea typeface="Life Savers"/>
              <a:cs typeface="Life Savers"/>
              <a:sym typeface="Life Savers"/>
            </a:endParaRPr>
          </a:p>
        </p:txBody>
      </p:sp>
      <p:pic>
        <p:nvPicPr>
          <p:cNvPr id="151" name="Google Shape;151;p40"/>
          <p:cNvPicPr preferRelativeResize="0"/>
          <p:nvPr/>
        </p:nvPicPr>
        <p:blipFill>
          <a:blip r:embed="rId3">
            <a:alphaModFix/>
          </a:blip>
          <a:stretch>
            <a:fillRect/>
          </a:stretch>
        </p:blipFill>
        <p:spPr>
          <a:xfrm>
            <a:off x="3266500" y="3508350"/>
            <a:ext cx="1207125" cy="1207125"/>
          </a:xfrm>
          <a:prstGeom prst="rect">
            <a:avLst/>
          </a:prstGeom>
          <a:noFill/>
          <a:ln w="9525" cap="flat" cmpd="sng">
            <a:solidFill>
              <a:srgbClr val="666666"/>
            </a:solidFill>
            <a:prstDash val="solid"/>
            <a:round/>
            <a:headEnd type="none" w="sm" len="sm"/>
            <a:tailEnd type="none" w="sm" len="sm"/>
          </a:ln>
        </p:spPr>
      </p:pic>
      <p:sp>
        <p:nvSpPr>
          <p:cNvPr id="152" name="Google Shape;152;p40"/>
          <p:cNvSpPr txBox="1"/>
          <p:nvPr/>
        </p:nvSpPr>
        <p:spPr>
          <a:xfrm>
            <a:off x="5559500" y="800525"/>
            <a:ext cx="3145800" cy="1207200"/>
          </a:xfrm>
          <a:prstGeom prst="rect">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sz="2400" b="1">
                <a:solidFill>
                  <a:srgbClr val="2A95B7"/>
                </a:solidFill>
                <a:latin typeface="Life Savers"/>
                <a:ea typeface="Life Savers"/>
                <a:cs typeface="Life Savers"/>
                <a:sym typeface="Life Savers"/>
              </a:rPr>
              <a:t>¿Cómo puede ayudar a su hijo en casa?</a:t>
            </a:r>
            <a:endParaRPr sz="2400" b="1">
              <a:solidFill>
                <a:srgbClr val="2A95B7"/>
              </a:solidFill>
              <a:latin typeface="Life Savers"/>
              <a:ea typeface="Life Savers"/>
              <a:cs typeface="Life Savers"/>
              <a:sym typeface="Life Savers"/>
            </a:endParaRPr>
          </a:p>
          <a:p>
            <a:pPr marL="0" lvl="0" indent="0" algn="ctr" rtl="0">
              <a:lnSpc>
                <a:spcPct val="120000"/>
              </a:lnSpc>
              <a:spcBef>
                <a:spcPts val="2300"/>
              </a:spcBef>
              <a:spcAft>
                <a:spcPts val="0"/>
              </a:spcAft>
              <a:buClr>
                <a:schemeClr val="dk1"/>
              </a:buClr>
              <a:buSzPts val="1100"/>
              <a:buFont typeface="Arial"/>
              <a:buNone/>
            </a:pPr>
            <a:r>
              <a:rPr lang="en" sz="2400" b="1">
                <a:solidFill>
                  <a:srgbClr val="2A95B7"/>
                </a:solidFill>
                <a:latin typeface="Amatic SC"/>
                <a:ea typeface="Amatic SC"/>
                <a:cs typeface="Amatic SC"/>
                <a:sym typeface="Amatic SC"/>
              </a:rPr>
              <a:t>¡Prepárate para el éxito!</a:t>
            </a:r>
            <a:endParaRPr sz="2400">
              <a:solidFill>
                <a:srgbClr val="2A95B7"/>
              </a:solidFill>
            </a:endParaRPr>
          </a:p>
          <a:p>
            <a:pPr marL="457200" lvl="0" indent="-381000" algn="l" rtl="0">
              <a:spcBef>
                <a:spcPts val="2300"/>
              </a:spcBef>
              <a:spcAft>
                <a:spcPts val="0"/>
              </a:spcAft>
              <a:buClr>
                <a:srgbClr val="2A95B7"/>
              </a:buClr>
              <a:buSzPts val="2400"/>
              <a:buFont typeface="Amatic SC"/>
              <a:buChar char="●"/>
            </a:pPr>
            <a:r>
              <a:rPr lang="en" sz="2400">
                <a:solidFill>
                  <a:srgbClr val="2A95B7"/>
                </a:solidFill>
                <a:latin typeface="Amatic SC"/>
                <a:ea typeface="Amatic SC"/>
                <a:cs typeface="Amatic SC"/>
                <a:sym typeface="Amatic SC"/>
              </a:rPr>
              <a:t>Cesta de la estación escolar</a:t>
            </a:r>
            <a:endParaRPr sz="2400">
              <a:solidFill>
                <a:srgbClr val="2A95B7"/>
              </a:solidFill>
              <a:latin typeface="Amatic SC"/>
              <a:ea typeface="Amatic SC"/>
              <a:cs typeface="Amatic SC"/>
              <a:sym typeface="Amatic SC"/>
            </a:endParaRPr>
          </a:p>
          <a:p>
            <a:pPr marL="457200" lvl="0" indent="-381000" algn="l" rtl="0">
              <a:spcBef>
                <a:spcPts val="0"/>
              </a:spcBef>
              <a:spcAft>
                <a:spcPts val="0"/>
              </a:spcAft>
              <a:buClr>
                <a:srgbClr val="2A95B7"/>
              </a:buClr>
              <a:buSzPts val="2400"/>
              <a:buFont typeface="Amatic SC"/>
              <a:buChar char="●"/>
            </a:pPr>
            <a:r>
              <a:rPr lang="en" sz="2400">
                <a:solidFill>
                  <a:srgbClr val="2A95B7"/>
                </a:solidFill>
                <a:latin typeface="Amatic SC"/>
                <a:ea typeface="Amatic SC"/>
                <a:cs typeface="Amatic SC"/>
                <a:sym typeface="Amatic SC"/>
              </a:rPr>
              <a:t>Auriculares</a:t>
            </a:r>
            <a:endParaRPr sz="2400">
              <a:solidFill>
                <a:srgbClr val="2A95B7"/>
              </a:solidFill>
              <a:latin typeface="Amatic SC"/>
              <a:ea typeface="Amatic SC"/>
              <a:cs typeface="Amatic SC"/>
              <a:sym typeface="Amatic SC"/>
            </a:endParaRPr>
          </a:p>
          <a:p>
            <a:pPr marL="457200" lvl="0" indent="-381000" algn="l" rtl="0">
              <a:spcBef>
                <a:spcPts val="0"/>
              </a:spcBef>
              <a:spcAft>
                <a:spcPts val="0"/>
              </a:spcAft>
              <a:buClr>
                <a:srgbClr val="2A95B7"/>
              </a:buClr>
              <a:buSzPts val="2400"/>
              <a:buFont typeface="Amatic SC"/>
              <a:buChar char="●"/>
            </a:pPr>
            <a:r>
              <a:rPr lang="en" sz="2400">
                <a:solidFill>
                  <a:srgbClr val="2A95B7"/>
                </a:solidFill>
                <a:latin typeface="Amatic SC"/>
                <a:ea typeface="Amatic SC"/>
                <a:cs typeface="Amatic SC"/>
                <a:sym typeface="Amatic SC"/>
              </a:rPr>
              <a:t>Bolígrafos / lápices</a:t>
            </a:r>
            <a:endParaRPr sz="2400">
              <a:solidFill>
                <a:srgbClr val="2A95B7"/>
              </a:solidFill>
              <a:latin typeface="Amatic SC"/>
              <a:ea typeface="Amatic SC"/>
              <a:cs typeface="Amatic SC"/>
              <a:sym typeface="Amatic SC"/>
            </a:endParaRPr>
          </a:p>
          <a:p>
            <a:pPr marL="457200" lvl="0" indent="-381000" algn="l" rtl="0">
              <a:spcBef>
                <a:spcPts val="0"/>
              </a:spcBef>
              <a:spcAft>
                <a:spcPts val="0"/>
              </a:spcAft>
              <a:buClr>
                <a:srgbClr val="2A95B7"/>
              </a:buClr>
              <a:buSzPts val="2400"/>
              <a:buFont typeface="Amatic SC"/>
              <a:buChar char="●"/>
            </a:pPr>
            <a:r>
              <a:rPr lang="en" sz="2400">
                <a:solidFill>
                  <a:srgbClr val="2A95B7"/>
                </a:solidFill>
                <a:latin typeface="Amatic SC"/>
                <a:ea typeface="Amatic SC"/>
                <a:cs typeface="Amatic SC"/>
                <a:sym typeface="Amatic SC"/>
              </a:rPr>
              <a:t>Crayones / Lápices de colores</a:t>
            </a:r>
            <a:endParaRPr sz="2400">
              <a:solidFill>
                <a:srgbClr val="2A95B7"/>
              </a:solidFill>
              <a:latin typeface="Amatic SC"/>
              <a:ea typeface="Amatic SC"/>
              <a:cs typeface="Amatic SC"/>
              <a:sym typeface="Amatic SC"/>
            </a:endParaRPr>
          </a:p>
          <a:p>
            <a:pPr marL="457200" lvl="0" indent="-381000" algn="l" rtl="0">
              <a:spcBef>
                <a:spcPts val="0"/>
              </a:spcBef>
              <a:spcAft>
                <a:spcPts val="0"/>
              </a:spcAft>
              <a:buClr>
                <a:srgbClr val="2A95B7"/>
              </a:buClr>
              <a:buSzPts val="2400"/>
              <a:buFont typeface="Amatic SC"/>
              <a:buChar char="●"/>
            </a:pPr>
            <a:r>
              <a:rPr lang="en" sz="2400">
                <a:solidFill>
                  <a:srgbClr val="2A95B7"/>
                </a:solidFill>
                <a:latin typeface="Amatic SC"/>
                <a:ea typeface="Amatic SC"/>
                <a:cs typeface="Amatic SC"/>
                <a:sym typeface="Amatic SC"/>
              </a:rPr>
              <a:t>Libro de lectura</a:t>
            </a:r>
            <a:endParaRPr sz="2400">
              <a:solidFill>
                <a:srgbClr val="2A95B7"/>
              </a:solidFill>
              <a:latin typeface="Amatic SC"/>
              <a:ea typeface="Amatic SC"/>
              <a:cs typeface="Amatic SC"/>
              <a:sym typeface="Amatic SC"/>
            </a:endParaRPr>
          </a:p>
          <a:p>
            <a:pPr marL="0" lvl="0" indent="0" algn="ctr" rtl="0">
              <a:spcBef>
                <a:spcPts val="2300"/>
              </a:spcBef>
              <a:spcAft>
                <a:spcPts val="0"/>
              </a:spcAft>
              <a:buNone/>
            </a:pPr>
            <a:r>
              <a:rPr lang="en" sz="2400">
                <a:latin typeface="Amatic SC"/>
                <a:ea typeface="Amatic SC"/>
                <a:cs typeface="Amatic SC"/>
                <a:sym typeface="Amatic SC"/>
              </a:rPr>
              <a:t> </a:t>
            </a:r>
            <a:endParaRPr sz="2400">
              <a:latin typeface="Amatic SC"/>
              <a:ea typeface="Amatic SC"/>
              <a:cs typeface="Amatic SC"/>
              <a:sym typeface="Amatic SC"/>
            </a:endParaRPr>
          </a:p>
        </p:txBody>
      </p:sp>
      <p:pic>
        <p:nvPicPr>
          <p:cNvPr id="153" name="Google Shape;153;p40"/>
          <p:cNvPicPr preferRelativeResize="0"/>
          <p:nvPr/>
        </p:nvPicPr>
        <p:blipFill>
          <a:blip r:embed="rId4">
            <a:alphaModFix/>
          </a:blip>
          <a:stretch>
            <a:fillRect/>
          </a:stretch>
        </p:blipFill>
        <p:spPr>
          <a:xfrm rot="3729922">
            <a:off x="3691640" y="426116"/>
            <a:ext cx="1041391" cy="12496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1"/>
          <p:cNvSpPr txBox="1">
            <a:spLocks noGrp="1"/>
          </p:cNvSpPr>
          <p:nvPr>
            <p:ph type="ctrTitle"/>
          </p:nvPr>
        </p:nvSpPr>
        <p:spPr>
          <a:xfrm>
            <a:off x="696950" y="374400"/>
            <a:ext cx="5500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500" b="1">
                <a:solidFill>
                  <a:srgbClr val="38761D"/>
                </a:solidFill>
                <a:latin typeface="Life Savers"/>
                <a:ea typeface="Life Savers"/>
                <a:cs typeface="Life Savers"/>
                <a:sym typeface="Life Savers"/>
              </a:rPr>
              <a:t>Communication</a:t>
            </a:r>
            <a:endParaRPr sz="4500" b="1">
              <a:solidFill>
                <a:srgbClr val="38761D"/>
              </a:solidFill>
              <a:latin typeface="Life Savers"/>
              <a:ea typeface="Life Savers"/>
              <a:cs typeface="Life Savers"/>
              <a:sym typeface="Life Savers"/>
            </a:endParaRPr>
          </a:p>
        </p:txBody>
      </p:sp>
      <p:sp>
        <p:nvSpPr>
          <p:cNvPr id="159" name="Google Shape;159;p41"/>
          <p:cNvSpPr txBox="1">
            <a:spLocks noGrp="1"/>
          </p:cNvSpPr>
          <p:nvPr>
            <p:ph type="body" idx="4294967295"/>
          </p:nvPr>
        </p:nvSpPr>
        <p:spPr>
          <a:xfrm>
            <a:off x="4948950" y="644450"/>
            <a:ext cx="4024800" cy="4061400"/>
          </a:xfrm>
          <a:prstGeom prst="rect">
            <a:avLst/>
          </a:prstGeom>
          <a:solidFill>
            <a:srgbClr val="FFFFFF"/>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800">
                <a:latin typeface="Comic Sans MS"/>
                <a:ea typeface="Comic Sans MS"/>
                <a:cs typeface="Comic Sans MS"/>
                <a:sym typeface="Comic Sans MS"/>
              </a:rPr>
              <a:t>Just a note…</a:t>
            </a:r>
            <a:endParaRPr sz="1800">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endParaRPr sz="900">
              <a:latin typeface="Comic Sans MS"/>
              <a:ea typeface="Comic Sans MS"/>
              <a:cs typeface="Comic Sans MS"/>
              <a:sym typeface="Comic Sans MS"/>
            </a:endParaRPr>
          </a:p>
          <a:p>
            <a:pPr marL="0" lvl="0" indent="0" algn="ctr" rtl="0">
              <a:spcBef>
                <a:spcPts val="600"/>
              </a:spcBef>
              <a:spcAft>
                <a:spcPts val="0"/>
              </a:spcAft>
              <a:buClr>
                <a:schemeClr val="dk1"/>
              </a:buClr>
              <a:buSzPts val="1100"/>
              <a:buFont typeface="Arial"/>
              <a:buNone/>
            </a:pPr>
            <a:r>
              <a:rPr lang="en" sz="1800">
                <a:latin typeface="Comic Sans MS"/>
                <a:ea typeface="Comic Sans MS"/>
                <a:cs typeface="Comic Sans MS"/>
                <a:sym typeface="Comic Sans MS"/>
              </a:rPr>
              <a:t>If you email, I will make every effort to get back to you within 24 hours.  </a:t>
            </a:r>
            <a:endParaRPr sz="1800">
              <a:latin typeface="Comic Sans MS"/>
              <a:ea typeface="Comic Sans MS"/>
              <a:cs typeface="Comic Sans MS"/>
              <a:sym typeface="Comic Sans MS"/>
            </a:endParaRPr>
          </a:p>
          <a:p>
            <a:pPr marL="0" lvl="0" indent="0" algn="l" rtl="0">
              <a:spcBef>
                <a:spcPts val="600"/>
              </a:spcBef>
              <a:spcAft>
                <a:spcPts val="0"/>
              </a:spcAft>
              <a:buClr>
                <a:schemeClr val="dk1"/>
              </a:buClr>
              <a:buSzPts val="1100"/>
              <a:buFont typeface="Arial"/>
              <a:buNone/>
            </a:pPr>
            <a:r>
              <a:rPr lang="en" sz="1800">
                <a:latin typeface="Comic Sans MS"/>
                <a:ea typeface="Comic Sans MS"/>
                <a:cs typeface="Comic Sans MS"/>
                <a:sym typeface="Comic Sans MS"/>
              </a:rPr>
              <a:t>I will check my email before and after school at a minimum. </a:t>
            </a:r>
            <a:endParaRPr sz="1800">
              <a:latin typeface="Comic Sans MS"/>
              <a:ea typeface="Comic Sans MS"/>
              <a:cs typeface="Comic Sans MS"/>
              <a:sym typeface="Comic Sans MS"/>
            </a:endParaRPr>
          </a:p>
          <a:p>
            <a:pPr marL="0" lvl="0" indent="0" algn="l" rtl="0">
              <a:lnSpc>
                <a:spcPct val="120000"/>
              </a:lnSpc>
              <a:spcBef>
                <a:spcPts val="600"/>
              </a:spcBef>
              <a:spcAft>
                <a:spcPts val="0"/>
              </a:spcAft>
              <a:buClr>
                <a:schemeClr val="dk1"/>
              </a:buClr>
              <a:buSzPts val="1100"/>
              <a:buFont typeface="Arial"/>
              <a:buNone/>
            </a:pPr>
            <a:r>
              <a:rPr lang="en" sz="1600">
                <a:solidFill>
                  <a:srgbClr val="2A95B7"/>
                </a:solidFill>
                <a:latin typeface="Comic Sans MS"/>
                <a:ea typeface="Comic Sans MS"/>
                <a:cs typeface="Comic Sans MS"/>
                <a:sym typeface="Comic Sans MS"/>
              </a:rPr>
              <a:t>Solo una nota…Si envía un correo electrónico, haré todo lo posible para responderle dentro de las 24 horas.Revisaré mi correo electrónico antes y después de la escuela como mínimo.</a:t>
            </a:r>
            <a:endParaRPr sz="1600">
              <a:solidFill>
                <a:srgbClr val="2A95B7"/>
              </a:solidFill>
              <a:latin typeface="Comic Sans MS"/>
              <a:ea typeface="Comic Sans MS"/>
              <a:cs typeface="Comic Sans MS"/>
              <a:sym typeface="Comic Sans MS"/>
            </a:endParaRPr>
          </a:p>
          <a:p>
            <a:pPr marL="0" lvl="0" indent="0" algn="l" rtl="0">
              <a:spcBef>
                <a:spcPts val="2300"/>
              </a:spcBef>
              <a:spcAft>
                <a:spcPts val="0"/>
              </a:spcAft>
              <a:buClr>
                <a:schemeClr val="dk1"/>
              </a:buClr>
              <a:buSzPts val="1100"/>
              <a:buFont typeface="Arial"/>
              <a:buNone/>
            </a:pPr>
            <a:endParaRPr sz="1200">
              <a:latin typeface="Life Savers"/>
              <a:ea typeface="Life Savers"/>
              <a:cs typeface="Life Savers"/>
              <a:sym typeface="Life Savers"/>
            </a:endParaRPr>
          </a:p>
          <a:p>
            <a:pPr marL="0" lvl="0" indent="0" algn="l" rtl="0">
              <a:spcBef>
                <a:spcPts val="600"/>
              </a:spcBef>
              <a:spcAft>
                <a:spcPts val="0"/>
              </a:spcAft>
              <a:buClr>
                <a:schemeClr val="dk1"/>
              </a:buClr>
              <a:buSzPts val="1100"/>
              <a:buFont typeface="Arial"/>
              <a:buNone/>
            </a:pPr>
            <a:r>
              <a:rPr lang="en" sz="1200">
                <a:latin typeface="Patrick Hand"/>
                <a:ea typeface="Patrick Hand"/>
                <a:cs typeface="Patrick Hand"/>
                <a:sym typeface="Patrick Hand"/>
              </a:rPr>
              <a:t>     </a:t>
            </a:r>
            <a:endParaRPr sz="1200">
              <a:latin typeface="Patrick Hand"/>
              <a:ea typeface="Patrick Hand"/>
              <a:cs typeface="Patrick Hand"/>
              <a:sym typeface="Patrick Hand"/>
            </a:endParaRPr>
          </a:p>
          <a:p>
            <a:pPr marL="0" lvl="0" indent="0" algn="l" rtl="0">
              <a:spcBef>
                <a:spcPts val="600"/>
              </a:spcBef>
              <a:spcAft>
                <a:spcPts val="0"/>
              </a:spcAft>
              <a:buClr>
                <a:schemeClr val="dk1"/>
              </a:buClr>
              <a:buSzPts val="1100"/>
              <a:buFont typeface="Arial"/>
              <a:buNone/>
            </a:pPr>
            <a:endParaRPr sz="1200">
              <a:latin typeface="Patrick Hand"/>
              <a:ea typeface="Patrick Hand"/>
              <a:cs typeface="Patrick Hand"/>
              <a:sym typeface="Patrick Hand"/>
            </a:endParaRPr>
          </a:p>
          <a:p>
            <a:pPr marL="0" lvl="0" indent="0" algn="l" rtl="0">
              <a:spcBef>
                <a:spcPts val="600"/>
              </a:spcBef>
              <a:spcAft>
                <a:spcPts val="0"/>
              </a:spcAft>
              <a:buClr>
                <a:schemeClr val="dk1"/>
              </a:buClr>
              <a:buSzPts val="1100"/>
              <a:buFont typeface="Arial"/>
              <a:buNone/>
            </a:pPr>
            <a:endParaRPr sz="1200">
              <a:latin typeface="Patrick Hand"/>
              <a:ea typeface="Patrick Hand"/>
              <a:cs typeface="Patrick Hand"/>
              <a:sym typeface="Patrick Hand"/>
            </a:endParaRPr>
          </a:p>
        </p:txBody>
      </p:sp>
      <p:sp>
        <p:nvSpPr>
          <p:cNvPr id="160" name="Google Shape;160;p41"/>
          <p:cNvSpPr txBox="1">
            <a:spLocks noGrp="1"/>
          </p:cNvSpPr>
          <p:nvPr>
            <p:ph type="body" idx="4294967295"/>
          </p:nvPr>
        </p:nvSpPr>
        <p:spPr>
          <a:xfrm>
            <a:off x="493075" y="2129550"/>
            <a:ext cx="4170600" cy="2425800"/>
          </a:xfrm>
          <a:prstGeom prst="rect">
            <a:avLst/>
          </a:prstGeom>
          <a:solidFill>
            <a:srgbClr val="FFFFFF"/>
          </a:solidFill>
          <a:ln w="19050"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lvl="0" indent="457200" algn="l" rtl="0">
              <a:lnSpc>
                <a:spcPct val="150000"/>
              </a:lnSpc>
              <a:spcBef>
                <a:spcPts val="1000"/>
              </a:spcBef>
              <a:spcAft>
                <a:spcPts val="0"/>
              </a:spcAft>
              <a:buClr>
                <a:schemeClr val="dk1"/>
              </a:buClr>
              <a:buSzPts val="1100"/>
              <a:buFont typeface="Arial"/>
              <a:buNone/>
            </a:pPr>
            <a:r>
              <a:rPr lang="en" sz="1800">
                <a:solidFill>
                  <a:schemeClr val="dk2"/>
                </a:solidFill>
                <a:latin typeface="Life Savers"/>
                <a:ea typeface="Life Savers"/>
                <a:cs typeface="Life Savers"/>
                <a:sym typeface="Life Savers"/>
              </a:rPr>
              <a:t>    Email: </a:t>
            </a:r>
            <a:r>
              <a:rPr lang="en" sz="1900" u="sng">
                <a:solidFill>
                  <a:schemeClr val="hlink"/>
                </a:solidFill>
                <a:latin typeface="Life Savers"/>
                <a:ea typeface="Life Savers"/>
                <a:cs typeface="Life Savers"/>
                <a:sym typeface="Life Savers"/>
                <a:hlinkClick r:id="rId3"/>
              </a:rPr>
              <a:t>jennifer.kilian@sausdlearns.net</a:t>
            </a:r>
            <a:endParaRPr sz="1900">
              <a:solidFill>
                <a:schemeClr val="dk2"/>
              </a:solidFill>
              <a:latin typeface="Life Savers"/>
              <a:ea typeface="Life Savers"/>
              <a:cs typeface="Life Savers"/>
              <a:sym typeface="Life Savers"/>
            </a:endParaRPr>
          </a:p>
          <a:p>
            <a:pPr marL="0" lvl="0" indent="457200" algn="l" rtl="0">
              <a:lnSpc>
                <a:spcPct val="150000"/>
              </a:lnSpc>
              <a:spcBef>
                <a:spcPts val="1000"/>
              </a:spcBef>
              <a:spcAft>
                <a:spcPts val="0"/>
              </a:spcAft>
              <a:buClr>
                <a:schemeClr val="dk1"/>
              </a:buClr>
              <a:buSzPts val="1100"/>
              <a:buFont typeface="Arial"/>
              <a:buNone/>
            </a:pPr>
            <a:r>
              <a:rPr lang="en" sz="1900">
                <a:solidFill>
                  <a:schemeClr val="dk2"/>
                </a:solidFill>
                <a:latin typeface="Life Savers"/>
                <a:ea typeface="Life Savers"/>
                <a:cs typeface="Life Savers"/>
                <a:sym typeface="Life Savers"/>
              </a:rPr>
              <a:t>Jennifer.kilian@sausd.us</a:t>
            </a:r>
            <a:endParaRPr sz="1900">
              <a:solidFill>
                <a:schemeClr val="dk2"/>
              </a:solidFill>
              <a:latin typeface="Life Savers"/>
              <a:ea typeface="Life Savers"/>
              <a:cs typeface="Life Savers"/>
              <a:sym typeface="Life Savers"/>
            </a:endParaRPr>
          </a:p>
          <a:p>
            <a:pPr marL="0" lvl="0" indent="0" algn="l" rtl="0">
              <a:lnSpc>
                <a:spcPct val="150000"/>
              </a:lnSpc>
              <a:spcBef>
                <a:spcPts val="1000"/>
              </a:spcBef>
              <a:spcAft>
                <a:spcPts val="0"/>
              </a:spcAft>
              <a:buClr>
                <a:schemeClr val="dk1"/>
              </a:buClr>
              <a:buSzPts val="1100"/>
              <a:buFont typeface="Arial"/>
              <a:buNone/>
            </a:pPr>
            <a:r>
              <a:rPr lang="en" sz="1800">
                <a:solidFill>
                  <a:srgbClr val="666666"/>
                </a:solidFill>
                <a:latin typeface="Life Savers"/>
                <a:ea typeface="Life Savers"/>
                <a:cs typeface="Life Savers"/>
                <a:sym typeface="Life Savers"/>
              </a:rPr>
              <a:t>            </a:t>
            </a:r>
            <a:r>
              <a:rPr lang="en" sz="1800">
                <a:solidFill>
                  <a:schemeClr val="dk2"/>
                </a:solidFill>
                <a:latin typeface="Life Savers"/>
                <a:ea typeface="Life Savers"/>
                <a:cs typeface="Life Savers"/>
                <a:sym typeface="Life Savers"/>
              </a:rPr>
              <a:t> School Phone:   (714) 480-4800</a:t>
            </a:r>
            <a:endParaRPr sz="1800">
              <a:highlight>
                <a:schemeClr val="lt1"/>
              </a:highlight>
              <a:latin typeface="Life Savers"/>
              <a:ea typeface="Life Savers"/>
              <a:cs typeface="Life Savers"/>
              <a:sym typeface="Life Savers"/>
            </a:endParaRPr>
          </a:p>
          <a:p>
            <a:pPr marL="0" lvl="0" indent="0" algn="l" rtl="0">
              <a:lnSpc>
                <a:spcPct val="115000"/>
              </a:lnSpc>
              <a:spcBef>
                <a:spcPts val="1000"/>
              </a:spcBef>
              <a:spcAft>
                <a:spcPts val="0"/>
              </a:spcAft>
              <a:buClr>
                <a:schemeClr val="dk1"/>
              </a:buClr>
              <a:buSzPts val="1100"/>
              <a:buFont typeface="Arial"/>
              <a:buNone/>
            </a:pPr>
            <a:endParaRPr sz="1800">
              <a:solidFill>
                <a:srgbClr val="666666"/>
              </a:solidFill>
              <a:latin typeface="Life Savers"/>
              <a:ea typeface="Life Savers"/>
              <a:cs typeface="Life Savers"/>
              <a:sym typeface="Life Savers"/>
            </a:endParaRPr>
          </a:p>
          <a:p>
            <a:pPr marL="0" lvl="0" indent="0" algn="l" rtl="0">
              <a:spcBef>
                <a:spcPts val="1000"/>
              </a:spcBef>
              <a:spcAft>
                <a:spcPts val="0"/>
              </a:spcAft>
              <a:buClr>
                <a:schemeClr val="dk1"/>
              </a:buClr>
              <a:buSzPts val="1100"/>
              <a:buFont typeface="Arial"/>
              <a:buNone/>
            </a:pPr>
            <a:endParaRPr sz="1800" b="1">
              <a:solidFill>
                <a:srgbClr val="666666"/>
              </a:solidFill>
              <a:latin typeface="Life Savers"/>
              <a:ea typeface="Life Savers"/>
              <a:cs typeface="Life Savers"/>
              <a:sym typeface="Life Savers"/>
            </a:endParaRPr>
          </a:p>
          <a:p>
            <a:pPr marL="0" lvl="0" indent="0" algn="l" rtl="0">
              <a:spcBef>
                <a:spcPts val="1000"/>
              </a:spcBef>
              <a:spcAft>
                <a:spcPts val="0"/>
              </a:spcAft>
              <a:buClr>
                <a:schemeClr val="dk1"/>
              </a:buClr>
              <a:buSzPts val="1100"/>
              <a:buFont typeface="Arial"/>
              <a:buNone/>
            </a:pPr>
            <a:endParaRPr sz="1800" b="1">
              <a:solidFill>
                <a:srgbClr val="666666"/>
              </a:solidFill>
              <a:latin typeface="Life Savers"/>
              <a:ea typeface="Life Savers"/>
              <a:cs typeface="Life Savers"/>
              <a:sym typeface="Life Savers"/>
            </a:endParaRPr>
          </a:p>
          <a:p>
            <a:pPr marL="0" lvl="0" indent="0" algn="l" rtl="0">
              <a:spcBef>
                <a:spcPts val="1000"/>
              </a:spcBef>
              <a:spcAft>
                <a:spcPts val="1000"/>
              </a:spcAft>
              <a:buNone/>
            </a:pPr>
            <a:endParaRPr sz="1800">
              <a:solidFill>
                <a:srgbClr val="666666"/>
              </a:solidFill>
              <a:latin typeface="Life Savers"/>
              <a:ea typeface="Life Savers"/>
              <a:cs typeface="Life Savers"/>
              <a:sym typeface="Life Savers"/>
            </a:endParaRPr>
          </a:p>
        </p:txBody>
      </p:sp>
      <p:pic>
        <p:nvPicPr>
          <p:cNvPr id="161" name="Google Shape;161;p41"/>
          <p:cNvPicPr preferRelativeResize="0"/>
          <p:nvPr/>
        </p:nvPicPr>
        <p:blipFill>
          <a:blip r:embed="rId4">
            <a:alphaModFix/>
          </a:blip>
          <a:stretch>
            <a:fillRect/>
          </a:stretch>
        </p:blipFill>
        <p:spPr>
          <a:xfrm rot="-2870942" flipH="1">
            <a:off x="6796573" y="-173993"/>
            <a:ext cx="1067210" cy="1784239"/>
          </a:xfrm>
          <a:prstGeom prst="rect">
            <a:avLst/>
          </a:prstGeom>
          <a:noFill/>
          <a:ln>
            <a:noFill/>
          </a:ln>
        </p:spPr>
      </p:pic>
      <p:pic>
        <p:nvPicPr>
          <p:cNvPr id="162" name="Google Shape;162;p41"/>
          <p:cNvPicPr preferRelativeResize="0"/>
          <p:nvPr/>
        </p:nvPicPr>
        <p:blipFill>
          <a:blip r:embed="rId5">
            <a:alphaModFix/>
          </a:blip>
          <a:stretch>
            <a:fillRect/>
          </a:stretch>
        </p:blipFill>
        <p:spPr>
          <a:xfrm>
            <a:off x="618525" y="2239075"/>
            <a:ext cx="428950" cy="428950"/>
          </a:xfrm>
          <a:prstGeom prst="rect">
            <a:avLst/>
          </a:prstGeom>
          <a:noFill/>
          <a:ln>
            <a:noFill/>
          </a:ln>
        </p:spPr>
      </p:pic>
      <p:pic>
        <p:nvPicPr>
          <p:cNvPr id="163" name="Google Shape;163;p41"/>
          <p:cNvPicPr preferRelativeResize="0"/>
          <p:nvPr/>
        </p:nvPicPr>
        <p:blipFill>
          <a:blip r:embed="rId6">
            <a:alphaModFix/>
          </a:blip>
          <a:stretch>
            <a:fillRect/>
          </a:stretch>
        </p:blipFill>
        <p:spPr>
          <a:xfrm>
            <a:off x="598088" y="3788709"/>
            <a:ext cx="469800" cy="452100"/>
          </a:xfrm>
          <a:prstGeom prst="roundRect">
            <a:avLst>
              <a:gd name="adj" fmla="val 16667"/>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Effect transition="in" filter="fade">
                                      <p:cBhvr>
                                        <p:cTn id="22" dur="1000"/>
                                        <p:tgtEl>
                                          <p:spTgt spid="1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Effect transition="in" filter="fade">
                                      <p:cBhvr>
                                        <p:cTn id="27" dur="1000"/>
                                        <p:tgtEl>
                                          <p:spTgt spid="1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Effect transition="in" filter="fade">
                                      <p:cBhvr>
                                        <p:cTn id="32" dur="1000"/>
                                        <p:tgtEl>
                                          <p:spTgt spid="1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9">
                                            <p:txEl>
                                              <p:pRg st="6" end="6"/>
                                            </p:txEl>
                                          </p:spTgt>
                                        </p:tgtEl>
                                        <p:attrNameLst>
                                          <p:attrName>style.visibility</p:attrName>
                                        </p:attrNameLst>
                                      </p:cBhvr>
                                      <p:to>
                                        <p:strVal val="visible"/>
                                      </p:to>
                                    </p:set>
                                    <p:animEffect transition="in" filter="fade">
                                      <p:cBhvr>
                                        <p:cTn id="37" dur="1000"/>
                                        <p:tgtEl>
                                          <p:spTgt spid="1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9">
                                            <p:txEl>
                                              <p:pRg st="7" end="7"/>
                                            </p:txEl>
                                          </p:spTgt>
                                        </p:tgtEl>
                                        <p:attrNameLst>
                                          <p:attrName>style.visibility</p:attrName>
                                        </p:attrNameLst>
                                      </p:cBhvr>
                                      <p:to>
                                        <p:strVal val="visible"/>
                                      </p:to>
                                    </p:set>
                                    <p:animEffect transition="in" filter="fade">
                                      <p:cBhvr>
                                        <p:cTn id="42" dur="1000"/>
                                        <p:tgtEl>
                                          <p:spTgt spid="1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9">
                                            <p:txEl>
                                              <p:pRg st="8" end="8"/>
                                            </p:txEl>
                                          </p:spTgt>
                                        </p:tgtEl>
                                        <p:attrNameLst>
                                          <p:attrName>style.visibility</p:attrName>
                                        </p:attrNameLst>
                                      </p:cBhvr>
                                      <p:to>
                                        <p:strVal val="visible"/>
                                      </p:to>
                                    </p:set>
                                    <p:animEffect transition="in" filter="fade">
                                      <p:cBhvr>
                                        <p:cTn id="47" dur="1000"/>
                                        <p:tgtEl>
                                          <p:spTgt spid="1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42"/>
          <p:cNvSpPr txBox="1"/>
          <p:nvPr/>
        </p:nvSpPr>
        <p:spPr>
          <a:xfrm>
            <a:off x="112425" y="0"/>
            <a:ext cx="8923800" cy="486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r>
              <a:rPr lang="en" sz="1500">
                <a:solidFill>
                  <a:schemeClr val="dk1"/>
                </a:solidFill>
                <a:latin typeface="Poppins"/>
                <a:ea typeface="Poppins"/>
                <a:cs typeface="Poppins"/>
                <a:sym typeface="Poppins"/>
              </a:rPr>
              <a:t>To ensure students have a better experience during educational video streaming (YouTube, Google Meet, etc) please limit the amount of internet users in the household during that time.  </a:t>
            </a:r>
            <a:endParaRPr sz="1500">
              <a:solidFill>
                <a:schemeClr val="dk1"/>
              </a:solidFill>
              <a:latin typeface="Poppins"/>
              <a:ea typeface="Poppins"/>
              <a:cs typeface="Poppins"/>
              <a:sym typeface="Poppins"/>
            </a:endParaRPr>
          </a:p>
          <a:p>
            <a:pPr marL="0" lvl="0" indent="0" algn="l" rtl="0">
              <a:spcBef>
                <a:spcPts val="0"/>
              </a:spcBef>
              <a:spcAft>
                <a:spcPts val="0"/>
              </a:spcAft>
              <a:buNone/>
            </a:pPr>
            <a:endParaRPr sz="1500">
              <a:solidFill>
                <a:schemeClr val="dk1"/>
              </a:solidFill>
              <a:latin typeface="Poppins"/>
              <a:ea typeface="Poppins"/>
              <a:cs typeface="Poppins"/>
              <a:sym typeface="Poppins"/>
            </a:endParaRPr>
          </a:p>
          <a:p>
            <a:pPr marL="0" lvl="0" indent="0" algn="l" rtl="0">
              <a:spcBef>
                <a:spcPts val="0"/>
              </a:spcBef>
              <a:spcAft>
                <a:spcPts val="0"/>
              </a:spcAft>
              <a:buNone/>
            </a:pPr>
            <a:r>
              <a:rPr lang="en" sz="1500">
                <a:solidFill>
                  <a:schemeClr val="dk1"/>
                </a:solidFill>
                <a:latin typeface="Poppins"/>
                <a:ea typeface="Poppins"/>
                <a:cs typeface="Poppins"/>
                <a:sym typeface="Poppins"/>
              </a:rPr>
              <a:t>Video streaming services (Netflix, Hulu, Amazon Video, Hulu, Disney+, etc) reduce available bandwidth in the house, which will reduce the quality of video streaming or may even cause students to lose connection.</a:t>
            </a:r>
            <a:endParaRPr sz="1500">
              <a:solidFill>
                <a:schemeClr val="dk1"/>
              </a:solidFill>
              <a:latin typeface="Poppins"/>
              <a:ea typeface="Poppins"/>
              <a:cs typeface="Poppins"/>
              <a:sym typeface="Poppins"/>
            </a:endParaRPr>
          </a:p>
          <a:p>
            <a:pPr marL="0" lvl="0" indent="0" algn="l" rtl="0">
              <a:spcBef>
                <a:spcPts val="0"/>
              </a:spcBef>
              <a:spcAft>
                <a:spcPts val="0"/>
              </a:spcAft>
              <a:buNone/>
            </a:pPr>
            <a:endParaRPr sz="1500">
              <a:solidFill>
                <a:schemeClr val="dk1"/>
              </a:solidFill>
              <a:latin typeface="Poppins"/>
              <a:ea typeface="Poppins"/>
              <a:cs typeface="Poppins"/>
              <a:sym typeface="Poppins"/>
            </a:endParaRPr>
          </a:p>
          <a:p>
            <a:pPr marL="0" lvl="0" indent="0" algn="l" rtl="0">
              <a:lnSpc>
                <a:spcPct val="120000"/>
              </a:lnSpc>
              <a:spcBef>
                <a:spcPts val="0"/>
              </a:spcBef>
              <a:spcAft>
                <a:spcPts val="0"/>
              </a:spcAft>
              <a:buClr>
                <a:schemeClr val="dk1"/>
              </a:buClr>
              <a:buSzPts val="1100"/>
              <a:buFont typeface="Arial"/>
              <a:buNone/>
            </a:pPr>
            <a:r>
              <a:rPr lang="en">
                <a:solidFill>
                  <a:srgbClr val="2A95B7"/>
                </a:solidFill>
                <a:latin typeface="Poppins"/>
                <a:ea typeface="Poppins"/>
                <a:cs typeface="Poppins"/>
                <a:sym typeface="Poppins"/>
              </a:rPr>
              <a:t>Para garantizar que los estudiantes tengan una mejor experiencia durante la transmisión de videos educativos (YouTube, Google Meet, etc.), limite la cantidad de usuarios de Internet en el hogar durante ese tiempo.</a:t>
            </a:r>
            <a:endParaRPr>
              <a:solidFill>
                <a:srgbClr val="2A95B7"/>
              </a:solidFill>
              <a:latin typeface="Poppins"/>
              <a:ea typeface="Poppins"/>
              <a:cs typeface="Poppins"/>
              <a:sym typeface="Poppins"/>
            </a:endParaRPr>
          </a:p>
          <a:p>
            <a:pPr marL="0" lvl="0" indent="0" algn="l" rtl="0">
              <a:lnSpc>
                <a:spcPct val="120000"/>
              </a:lnSpc>
              <a:spcBef>
                <a:spcPts val="2300"/>
              </a:spcBef>
              <a:spcAft>
                <a:spcPts val="0"/>
              </a:spcAft>
              <a:buClr>
                <a:schemeClr val="dk1"/>
              </a:buClr>
              <a:buSzPts val="1100"/>
              <a:buFont typeface="Arial"/>
              <a:buNone/>
            </a:pPr>
            <a:r>
              <a:rPr lang="en">
                <a:solidFill>
                  <a:srgbClr val="2A95B7"/>
                </a:solidFill>
                <a:latin typeface="Poppins"/>
                <a:ea typeface="Poppins"/>
                <a:cs typeface="Poppins"/>
                <a:sym typeface="Poppins"/>
              </a:rPr>
              <a:t>Los servicios de transmisión de video (Netflix, Hulu, Amazon Video, Hulu, Disney +, etc.) reducen el ancho de banda disponible en la casa, lo que reducirá la calidad de la transmisión de video o incluso puede hacer que los estudiantes pierdan la conexión.</a:t>
            </a:r>
            <a:endParaRPr>
              <a:solidFill>
                <a:srgbClr val="2A95B7"/>
              </a:solidFill>
              <a:latin typeface="Poppins"/>
              <a:ea typeface="Poppins"/>
              <a:cs typeface="Poppins"/>
              <a:sym typeface="Poppins"/>
            </a:endParaRPr>
          </a:p>
          <a:p>
            <a:pPr marL="0" lvl="0" indent="0" algn="l" rtl="0">
              <a:spcBef>
                <a:spcPts val="2300"/>
              </a:spcBef>
              <a:spcAft>
                <a:spcPts val="0"/>
              </a:spcAft>
              <a:buNone/>
            </a:pPr>
            <a:endParaRPr sz="1500">
              <a:solidFill>
                <a:schemeClr val="dk1"/>
              </a:solidFill>
              <a:latin typeface="Poppins"/>
              <a:ea typeface="Poppins"/>
              <a:cs typeface="Poppins"/>
              <a:sym typeface="Poppins"/>
            </a:endParaRPr>
          </a:p>
        </p:txBody>
      </p:sp>
      <p:sp>
        <p:nvSpPr>
          <p:cNvPr id="169" name="Google Shape;169;p42"/>
          <p:cNvSpPr txBox="1"/>
          <p:nvPr/>
        </p:nvSpPr>
        <p:spPr>
          <a:xfrm>
            <a:off x="2234475" y="126475"/>
            <a:ext cx="4145700" cy="84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38761D"/>
              </a:solidFill>
              <a:latin typeface="Sniglet"/>
              <a:ea typeface="Sniglet"/>
              <a:cs typeface="Sniglet"/>
              <a:sym typeface="Sniglet"/>
            </a:endParaRPr>
          </a:p>
        </p:txBody>
      </p:sp>
      <p:sp>
        <p:nvSpPr>
          <p:cNvPr id="170" name="Google Shape;170;p42"/>
          <p:cNvSpPr txBox="1"/>
          <p:nvPr/>
        </p:nvSpPr>
        <p:spPr>
          <a:xfrm>
            <a:off x="112425" y="126475"/>
            <a:ext cx="8783100" cy="99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solidFill>
                  <a:srgbClr val="6AA84F"/>
                </a:solidFill>
                <a:latin typeface="Life Savers"/>
                <a:ea typeface="Life Savers"/>
                <a:cs typeface="Life Savers"/>
                <a:sym typeface="Life Savers"/>
              </a:rPr>
              <a:t>Get the most from your internet</a:t>
            </a:r>
            <a:endParaRPr sz="4800" b="1">
              <a:solidFill>
                <a:srgbClr val="6AA84F"/>
              </a:solidFill>
              <a:latin typeface="Life Savers"/>
              <a:ea typeface="Life Savers"/>
              <a:cs typeface="Life Savers"/>
              <a:sym typeface="Life Savers"/>
            </a:endParaRPr>
          </a:p>
        </p:txBody>
      </p:sp>
    </p:spTree>
  </p:cSld>
  <p:clrMapOvr>
    <a:masterClrMapping/>
  </p:clrMapOvr>
</p:sld>
</file>

<file path=ppt/theme/theme1.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922</Words>
  <Application>Microsoft Macintosh PowerPoint</Application>
  <PresentationFormat>On-screen Show (16:9)</PresentationFormat>
  <Paragraphs>103</Paragraphs>
  <Slides>11</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Sniglet</vt:lpstr>
      <vt:lpstr>Patrick Hand</vt:lpstr>
      <vt:lpstr>Amatic SC</vt:lpstr>
      <vt:lpstr>Poppins</vt:lpstr>
      <vt:lpstr>Montserrat</vt:lpstr>
      <vt:lpstr>Life Savers</vt:lpstr>
      <vt:lpstr>Coming Soon</vt:lpstr>
      <vt:lpstr>Bree Serif</vt:lpstr>
      <vt:lpstr>Patrick Hand SC</vt:lpstr>
      <vt:lpstr>Seyton template</vt:lpstr>
      <vt:lpstr>Seyton template</vt:lpstr>
      <vt:lpstr>Seyton template</vt:lpstr>
      <vt:lpstr>PowerPoint Presentation</vt:lpstr>
      <vt:lpstr>PowerPoint Presentation</vt:lpstr>
      <vt:lpstr>About your teacher</vt:lpstr>
      <vt:lpstr>Classroom Behavior Expectations</vt:lpstr>
      <vt:lpstr>Consequences</vt:lpstr>
      <vt:lpstr>PowerPoint Presentation</vt:lpstr>
      <vt:lpstr>How can you help your child at home?</vt:lpstr>
      <vt:lpstr>Communication</vt:lpstr>
      <vt:lpstr>PowerPoint Presentation</vt:lpstr>
      <vt:lpstr>PowerPoint Presentation</vt:lpstr>
      <vt:lpstr>Finally,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Jenny Kilian</cp:lastModifiedBy>
  <cp:revision>1</cp:revision>
  <dcterms:modified xsi:type="dcterms:W3CDTF">2021-09-14T15:50:00Z</dcterms:modified>
</cp:coreProperties>
</file>