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Anton"/>
      <p:regular r:id="rId27"/>
    </p:embeddedFont>
    <p:embeddedFont>
      <p:font typeface="Proxima Nova"/>
      <p:bold r:id="rId28"/>
      <p:boldItalic r:id="rId29"/>
    </p:embeddedFont>
    <p:embeddedFont>
      <p:font typeface="Amatic SC"/>
      <p:regular r:id="rId30"/>
      <p:bold r:id="rId31"/>
    </p:embeddedFont>
    <p:embeddedFont>
      <p:font typeface="Ribeye"/>
      <p:regular r:id="rId32"/>
    </p:embeddedFont>
    <p:embeddedFont>
      <p:font typeface="Questrial"/>
      <p:regular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bold.fntdata"/><Relationship Id="rId27" Type="http://schemas.openxmlformats.org/officeDocument/2006/relationships/font" Target="fonts/Anton-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roximaNov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maticSC-bold.fntdata"/><Relationship Id="rId30" Type="http://schemas.openxmlformats.org/officeDocument/2006/relationships/font" Target="fonts/AmaticSC-regular.fntdata"/><Relationship Id="rId11" Type="http://schemas.openxmlformats.org/officeDocument/2006/relationships/slide" Target="slides/slide5.xml"/><Relationship Id="rId33" Type="http://schemas.openxmlformats.org/officeDocument/2006/relationships/font" Target="fonts/Questrial-regular.fntdata"/><Relationship Id="rId10" Type="http://schemas.openxmlformats.org/officeDocument/2006/relationships/slide" Target="slides/slide4.xml"/><Relationship Id="rId32" Type="http://schemas.openxmlformats.org/officeDocument/2006/relationships/font" Target="fonts/Ribeye-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72b9e0cf2_2_75: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672b9e0cf2_2_7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672b9e0cf2_2_282: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3672b9e0cf2_2_28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672b9e0cf2_2_296: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3672b9e0cf2_2_29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672b9e0cf2_2_310: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3672b9e0cf2_2_31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672b9e0cf2_2_32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3672b9e0cf2_2_32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672b9e0cf2_2_33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3672b9e0cf2_2_33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672b9e0cf2_2_35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03" name="Google Shape;403;g3672b9e0cf2_2_35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404" name="Google Shape;404;g3672b9e0cf2_2_35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3672b9e0cf2_2_35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chemeClr val="dk1"/>
                </a:solidFill>
              </a:rPr>
              <a:t>Divide class into small groups of 3 to 5 students.  Give each group markers with a large piece of paper or chart paper.   Ask students to list 5 ways students can show school pride—today, this week, or all year?  </a:t>
            </a:r>
            <a:r>
              <a:rPr b="1" lang="en">
                <a:solidFill>
                  <a:schemeClr val="dk1"/>
                </a:solidFill>
              </a:rPr>
              <a:t>Share Out</a:t>
            </a:r>
            <a:r>
              <a:rPr lang="en">
                <a:solidFill>
                  <a:schemeClr val="dk1"/>
                </a:solidFill>
              </a:rPr>
              <a:t>: Each group presents their favorite 1–2 ideas.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06" name="Google Shape;406;g3672b9e0cf2_2_35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07" name="Google Shape;407;g3672b9e0cf2_2_35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672b9e0cf2_0_1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21" name="Google Shape;421;g3672b9e0cf2_0_1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422" name="Google Shape;422;g3672b9e0cf2_0_114: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3672b9e0cf2_0_11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Have students turn and talk with a partner, (or share in a small group), and reflect how school pride contributes to a positive school culture.  Have students share responses.</a:t>
            </a:r>
            <a:endParaRPr/>
          </a:p>
        </p:txBody>
      </p:sp>
      <p:sp>
        <p:nvSpPr>
          <p:cNvPr id="424" name="Google Shape;424;g3672b9e0cf2_0_114: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25" name="Google Shape;425;g3672b9e0cf2_0_11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3673e29e210_0_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39" name="Google Shape;439;g3673e29e210_0_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440" name="Google Shape;440;g3673e29e210_0_0: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3673e29e210_0_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Have students turn and talk with a partner, (or share in a small group), and reflect how school pride contributes to a positive school culture.  Have students share responses.</a:t>
            </a:r>
            <a:endParaRPr/>
          </a:p>
        </p:txBody>
      </p:sp>
      <p:sp>
        <p:nvSpPr>
          <p:cNvPr id="442" name="Google Shape;442;g3673e29e210_0_0: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443" name="Google Shape;443;g3673e29e210_0_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672b9e0cf2_2_370: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Teacher should provide students with examples such as “Teamwork Tuesday” and students can wear t-shirts or jerseys that represent their different extracurricular activities such as choir, band, football, cross country, volleyball, etc.</a:t>
            </a:r>
            <a:endParaRPr>
              <a:solidFill>
                <a:schemeClr val="dk1"/>
              </a:solidFill>
            </a:endParaRPr>
          </a:p>
          <a:p>
            <a:pPr indent="0" lvl="0" marL="0" rtl="0" algn="l">
              <a:spcBef>
                <a:spcPts val="0"/>
              </a:spcBef>
              <a:spcAft>
                <a:spcPts val="0"/>
              </a:spcAft>
              <a:buNone/>
            </a:pPr>
            <a:r>
              <a:t/>
            </a:r>
            <a:endParaRPr/>
          </a:p>
        </p:txBody>
      </p:sp>
      <p:sp>
        <p:nvSpPr>
          <p:cNvPr id="457" name="Google Shape;457;g3672b9e0cf2_2_37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672b9e0cf2_2_38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a:t>Ask students to talk with a parent or guardian: (1) “What was your school like when you were my age?” (2)  “What made you proud—or not proud—of your school?”  Then discuss ways in which students and adults can demonstrate school pride.</a:t>
            </a:r>
            <a:endParaRPr/>
          </a:p>
        </p:txBody>
      </p:sp>
      <p:sp>
        <p:nvSpPr>
          <p:cNvPr id="469" name="Google Shape;469;g3672b9e0cf2_2_38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672b9e0cf2_2_93: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672b9e0cf2_2_9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3672b9e0cf2_2_423: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School Laison can replace the words “School Pride” with the school mascot name or name of school by going to ‘Insert’ and selecting ‘Word Art’</a:t>
            </a:r>
            <a:endParaRPr/>
          </a:p>
        </p:txBody>
      </p:sp>
      <p:sp>
        <p:nvSpPr>
          <p:cNvPr id="501" name="Google Shape;501;g3672b9e0cf2_2_4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72b9e0cf2_2_107: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672b9e0cf2_2_10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72b9e0cf2_2_13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have students share some of the things they discussed and write responses on the board.  Some responses could include:  clean environment, friendly people, good sports teams, respectful students, safe space, strong academics, fun activities, etc.</a:t>
            </a:r>
            <a:endParaRPr/>
          </a:p>
          <a:p>
            <a:pPr indent="0" lvl="0" marL="0" rtl="0" algn="l">
              <a:spcBef>
                <a:spcPts val="0"/>
              </a:spcBef>
              <a:spcAft>
                <a:spcPts val="0"/>
              </a:spcAft>
              <a:buClr>
                <a:schemeClr val="dk1"/>
              </a:buClr>
              <a:buSzPts val="1100"/>
              <a:buFont typeface="Arial"/>
              <a:buNone/>
            </a:pPr>
            <a:r>
              <a:rPr b="1" lang="en">
                <a:solidFill>
                  <a:schemeClr val="dk1"/>
                </a:solidFill>
              </a:rPr>
              <a:t>Teacher Tie-In</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“School pride isn’t just about colors or mascots—it’s about how we treat each other, represent our school, and take care of it.”</a:t>
            </a:r>
            <a:endParaRPr/>
          </a:p>
        </p:txBody>
      </p:sp>
      <p:sp>
        <p:nvSpPr>
          <p:cNvPr id="187" name="Google Shape;187;g3672b9e0cf2_2_13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672b9e0cf2_0_76: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 have students share some of the things they discussed and write responses on the board.  Some responses could include:  clean environment, friendly people, good sports teams, respectful students, safe space, strong academics, fun activities, etc.</a:t>
            </a:r>
            <a:endParaRPr/>
          </a:p>
          <a:p>
            <a:pPr indent="0" lvl="0" marL="0" rtl="0" algn="l">
              <a:spcBef>
                <a:spcPts val="0"/>
              </a:spcBef>
              <a:spcAft>
                <a:spcPts val="0"/>
              </a:spcAft>
              <a:buNone/>
            </a:pPr>
            <a:r>
              <a:rPr b="1" lang="en">
                <a:solidFill>
                  <a:schemeClr val="dk1"/>
                </a:solidFill>
              </a:rPr>
              <a:t>Teacher Tie-In</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“School pride isn’t just about colors or mascots—it’s about how we treat each other, represent our school, and take care of it.”</a:t>
            </a:r>
            <a:endParaRPr/>
          </a:p>
        </p:txBody>
      </p:sp>
      <p:sp>
        <p:nvSpPr>
          <p:cNvPr id="213" name="Google Shape;213;g3672b9e0cf2_0_7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672b9e0cf2_2_16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
        <p:nvSpPr>
          <p:cNvPr id="239" name="Google Shape;239;g3672b9e0cf2_2_16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672b9e0cf2_2_18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0" name="Google Shape;260;g3672b9e0cf2_2_18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1.7.2013</a:t>
            </a:r>
            <a:endParaRPr/>
          </a:p>
        </p:txBody>
      </p:sp>
      <p:sp>
        <p:nvSpPr>
          <p:cNvPr id="261" name="Google Shape;261;g3672b9e0cf2_2_18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3672b9e0cf2_2_18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TEACHER NOTE:  Only </a:t>
            </a:r>
            <a:r>
              <a:rPr lang="en"/>
              <a:t>click ONCE and clouds will fly in.</a:t>
            </a:r>
            <a:endParaRPr/>
          </a:p>
          <a:p>
            <a:pPr indent="0" lvl="0" marL="0" rtl="0" algn="l">
              <a:spcBef>
                <a:spcPts val="0"/>
              </a:spcBef>
              <a:spcAft>
                <a:spcPts val="0"/>
              </a:spcAft>
              <a:buNone/>
            </a:pPr>
            <a:r>
              <a:rPr lang="en"/>
              <a:t>Brainstorm a list of ways that students can demonstrate school pride.  Students might mention attending games or performing arts, participating in spirit weeks, getting involved in school events, or simply supporting classmates.  Some ideas will appear on the screen.  Teacher should ask students to mention other ways that school pride is demonstrated.  </a:t>
            </a:r>
            <a:r>
              <a:rPr b="1" lang="en">
                <a:solidFill>
                  <a:schemeClr val="dk1"/>
                </a:solidFill>
              </a:rPr>
              <a:t>Explain</a:t>
            </a:r>
            <a:r>
              <a:rPr lang="en">
                <a:solidFill>
                  <a:schemeClr val="dk1"/>
                </a:solidFill>
              </a:rPr>
              <a:t>:   School pride is  shown through actions like participating in events, keeping the school clean, helping others, cheering on teams, and respecting staff and classmates.</a:t>
            </a:r>
            <a:endParaRPr/>
          </a:p>
        </p:txBody>
      </p:sp>
      <p:sp>
        <p:nvSpPr>
          <p:cNvPr id="263" name="Google Shape;263;g3672b9e0cf2_2_18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64" name="Google Shape;264;g3672b9e0cf2_2_18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672b9e0cf2_2_255: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Reflection:  </a:t>
            </a:r>
            <a:r>
              <a:rPr lang="en" sz="1200">
                <a:solidFill>
                  <a:schemeClr val="dk1"/>
                </a:solidFill>
              </a:rPr>
              <a:t>Why is SCHOOL PRIDE important?  Students could mention the following: (1) Improved Student Outcomes  (2) Positive School Environment  (3) Sense of Belonging  (4) Motivation and Success  (5) Stronger Relationships  (6) Positive School Culture</a:t>
            </a:r>
            <a:endParaRPr sz="1200">
              <a:solidFill>
                <a:schemeClr val="dk1"/>
              </a:solidFill>
            </a:endParaRPr>
          </a:p>
          <a:p>
            <a:pPr indent="0" lvl="0" marL="0" rtl="0" algn="l">
              <a:spcBef>
                <a:spcPts val="0"/>
              </a:spcBef>
              <a:spcAft>
                <a:spcPts val="0"/>
              </a:spcAft>
              <a:buNone/>
            </a:pPr>
            <a:r>
              <a:t/>
            </a:r>
            <a:endParaRPr/>
          </a:p>
        </p:txBody>
      </p:sp>
      <p:sp>
        <p:nvSpPr>
          <p:cNvPr id="298" name="Google Shape;298;g3672b9e0cf2_2_25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672b9e0cf2_2_26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3672b9e0cf2_2_26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8.jp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7.jp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3.jpg"/><Relationship Id="rId10" Type="http://schemas.openxmlformats.org/officeDocument/2006/relationships/image" Target="../media/image8.png"/><Relationship Id="rId9" Type="http://schemas.openxmlformats.org/officeDocument/2006/relationships/image" Target="../media/image18.gif"/><Relationship Id="rId5" Type="http://schemas.openxmlformats.org/officeDocument/2006/relationships/image" Target="../media/image1.png"/><Relationship Id="rId6" Type="http://schemas.openxmlformats.org/officeDocument/2006/relationships/image" Target="../media/image9.jpg"/><Relationship Id="rId7" Type="http://schemas.openxmlformats.org/officeDocument/2006/relationships/image" Target="../media/image11.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8.gif"/><Relationship Id="rId5" Type="http://schemas.openxmlformats.org/officeDocument/2006/relationships/image" Target="../media/image8.png"/><Relationship Id="rId6" Type="http://schemas.openxmlformats.org/officeDocument/2006/relationships/image" Target="../media/image16.jpg"/><Relationship Id="rId7" Type="http://schemas.openxmlformats.org/officeDocument/2006/relationships/image" Target="../media/image10.gif"/><Relationship Id="rId8"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8.gif"/><Relationship Id="rId5" Type="http://schemas.openxmlformats.org/officeDocument/2006/relationships/image" Target="../media/image8.png"/><Relationship Id="rId6" Type="http://schemas.openxmlformats.org/officeDocument/2006/relationships/image" Target="../media/image29.jpg"/><Relationship Id="rId7" Type="http://schemas.openxmlformats.org/officeDocument/2006/relationships/image" Target="../media/image13.jpg"/><Relationship Id="rId8"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hyperlink" Target="http://www.youtube.com/watch?v=OfbEmUTnUT0" TargetMode="External"/><Relationship Id="rId6"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128" name="Shape 128"/>
        <p:cNvGrpSpPr/>
        <p:nvPr/>
      </p:nvGrpSpPr>
      <p:grpSpPr>
        <a:xfrm>
          <a:off x="0" y="0"/>
          <a:ext cx="0" cy="0"/>
          <a:chOff x="0" y="0"/>
          <a:chExt cx="0" cy="0"/>
        </a:xfrm>
      </p:grpSpPr>
      <p:grpSp>
        <p:nvGrpSpPr>
          <p:cNvPr id="129" name="Google Shape;129;p25"/>
          <p:cNvGrpSpPr/>
          <p:nvPr/>
        </p:nvGrpSpPr>
        <p:grpSpPr>
          <a:xfrm>
            <a:off x="0" y="-90413"/>
            <a:ext cx="9144000" cy="604763"/>
            <a:chOff x="0" y="-47625"/>
            <a:chExt cx="4816593" cy="318558"/>
          </a:xfrm>
        </p:grpSpPr>
        <p:sp>
          <p:nvSpPr>
            <p:cNvPr id="130" name="Google Shape;130;p25"/>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1" name="Google Shape;131;p25"/>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32" name="Google Shape;132;p25"/>
          <p:cNvSpPr/>
          <p:nvPr/>
        </p:nvSpPr>
        <p:spPr>
          <a:xfrm>
            <a:off x="-3875" y="0"/>
            <a:ext cx="9151574" cy="4543458"/>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3" name="Google Shape;133;p25"/>
          <p:cNvSpPr/>
          <p:nvPr/>
        </p:nvSpPr>
        <p:spPr>
          <a:xfrm>
            <a:off x="421227" y="514344"/>
            <a:ext cx="1923695" cy="196797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4" name="Google Shape;134;p25"/>
          <p:cNvSpPr/>
          <p:nvPr/>
        </p:nvSpPr>
        <p:spPr>
          <a:xfrm>
            <a:off x="7054154" y="514344"/>
            <a:ext cx="1923694" cy="196797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5" name="Google Shape;135;p25"/>
          <p:cNvSpPr/>
          <p:nvPr/>
        </p:nvSpPr>
        <p:spPr>
          <a:xfrm>
            <a:off x="2662499" y="149453"/>
            <a:ext cx="3750430" cy="862274"/>
          </a:xfrm>
          <a:custGeom>
            <a:rect b="b" l="l" r="r" t="t"/>
            <a:pathLst>
              <a:path extrusionOk="0" h="1263405" w="6881523">
                <a:moveTo>
                  <a:pt x="0" y="0"/>
                </a:moveTo>
                <a:lnTo>
                  <a:pt x="6881524" y="0"/>
                </a:lnTo>
                <a:lnTo>
                  <a:pt x="6881524" y="1263405"/>
                </a:lnTo>
                <a:lnTo>
                  <a:pt x="0" y="1263405"/>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36" name="Google Shape;136;p25"/>
          <p:cNvSpPr txBox="1"/>
          <p:nvPr/>
        </p:nvSpPr>
        <p:spPr>
          <a:xfrm>
            <a:off x="4551660" y="2454269"/>
            <a:ext cx="40679" cy="21115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lang="en" sz="1200">
                <a:solidFill>
                  <a:srgbClr val="000000"/>
                </a:solidFill>
                <a:latin typeface="Proxima Nova"/>
                <a:ea typeface="Proxima Nova"/>
                <a:cs typeface="Proxima Nova"/>
                <a:sym typeface="Proxima Nova"/>
              </a:rPr>
              <a:t> </a:t>
            </a:r>
            <a:endParaRPr sz="700"/>
          </a:p>
        </p:txBody>
      </p:sp>
      <p:sp>
        <p:nvSpPr>
          <p:cNvPr id="137" name="Google Shape;137;p25"/>
          <p:cNvSpPr/>
          <p:nvPr/>
        </p:nvSpPr>
        <p:spPr>
          <a:xfrm>
            <a:off x="580150" y="2397967"/>
            <a:ext cx="4195885" cy="1390804"/>
          </a:xfrm>
          <a:prstGeom prst="rect">
            <a:avLst/>
          </a:prstGeom>
        </p:spPr>
        <p:txBody>
          <a:bodyPr>
            <a:prstTxWarp prst="textPlain"/>
          </a:bodyPr>
          <a:lstStyle/>
          <a:p>
            <a:pPr lvl="0" algn="ctr"/>
            <a:r>
              <a:rPr b="0" i="0">
                <a:ln cap="flat" cmpd="sng" w="76200">
                  <a:solidFill>
                    <a:schemeClr val="lt1"/>
                  </a:solidFill>
                  <a:prstDash val="solid"/>
                  <a:round/>
                  <a:headEnd len="sm" w="sm" type="none"/>
                  <a:tailEnd len="sm" w="sm" type="none"/>
                </a:ln>
                <a:solidFill>
                  <a:srgbClr val="B3852A"/>
                </a:solidFill>
                <a:latin typeface="Pacifico"/>
              </a:rPr>
              <a:t>School</a:t>
            </a:r>
          </a:p>
        </p:txBody>
      </p:sp>
      <p:sp>
        <p:nvSpPr>
          <p:cNvPr id="138" name="Google Shape;138;p25"/>
          <p:cNvSpPr/>
          <p:nvPr/>
        </p:nvSpPr>
        <p:spPr>
          <a:xfrm>
            <a:off x="4979075" y="2313388"/>
            <a:ext cx="3666977" cy="1559976"/>
          </a:xfrm>
          <a:prstGeom prst="rect">
            <a:avLst/>
          </a:prstGeom>
        </p:spPr>
        <p:txBody>
          <a:bodyPr>
            <a:prstTxWarp prst="textPlain"/>
          </a:bodyPr>
          <a:lstStyle/>
          <a:p>
            <a:pPr lvl="0" algn="ctr"/>
            <a:r>
              <a:rPr b="0" i="0">
                <a:ln cap="flat" cmpd="sng" w="76200">
                  <a:solidFill>
                    <a:schemeClr val="lt1"/>
                  </a:solidFill>
                  <a:prstDash val="solid"/>
                  <a:round/>
                  <a:headEnd len="sm" w="sm" type="none"/>
                  <a:tailEnd len="sm" w="sm" type="none"/>
                </a:ln>
                <a:solidFill>
                  <a:srgbClr val="B3852A"/>
                </a:solidFill>
                <a:latin typeface="Pacifico"/>
              </a:rPr>
              <a:t>Pride</a:t>
            </a:r>
          </a:p>
        </p:txBody>
      </p:sp>
      <p:sp>
        <p:nvSpPr>
          <p:cNvPr id="139" name="Google Shape;139;p25"/>
          <p:cNvSpPr/>
          <p:nvPr/>
        </p:nvSpPr>
        <p:spPr>
          <a:xfrm>
            <a:off x="2535550" y="1461576"/>
            <a:ext cx="4327975" cy="486537"/>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2"/>
                </a:solidFill>
                <a:latin typeface="Amatic SC"/>
              </a:rPr>
              <a:t>September Character Trait</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24" name="Shape 324"/>
        <p:cNvGrpSpPr/>
        <p:nvPr/>
      </p:nvGrpSpPr>
      <p:grpSpPr>
        <a:xfrm>
          <a:off x="0" y="0"/>
          <a:ext cx="0" cy="0"/>
          <a:chOff x="0" y="0"/>
          <a:chExt cx="0" cy="0"/>
        </a:xfrm>
      </p:grpSpPr>
      <p:grpSp>
        <p:nvGrpSpPr>
          <p:cNvPr id="325" name="Google Shape;325;p34"/>
          <p:cNvGrpSpPr/>
          <p:nvPr/>
        </p:nvGrpSpPr>
        <p:grpSpPr>
          <a:xfrm>
            <a:off x="0" y="-90413"/>
            <a:ext cx="9144000" cy="604763"/>
            <a:chOff x="0" y="-47625"/>
            <a:chExt cx="4816593" cy="318558"/>
          </a:xfrm>
        </p:grpSpPr>
        <p:sp>
          <p:nvSpPr>
            <p:cNvPr id="326" name="Google Shape;326;p34"/>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7" name="Google Shape;327;p34"/>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28" name="Google Shape;328;p34"/>
          <p:cNvSpPr/>
          <p:nvPr/>
        </p:nvSpPr>
        <p:spPr>
          <a:xfrm>
            <a:off x="0" y="0"/>
            <a:ext cx="9151574" cy="4498695"/>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29" name="Google Shape;329;p34"/>
          <p:cNvSpPr txBox="1"/>
          <p:nvPr/>
        </p:nvSpPr>
        <p:spPr>
          <a:xfrm>
            <a:off x="1539390" y="1730295"/>
            <a:ext cx="6072900" cy="1806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solidFill>
                  <a:srgbClr val="000000"/>
                </a:solidFill>
                <a:latin typeface="Anton"/>
                <a:ea typeface="Anton"/>
                <a:cs typeface="Anton"/>
                <a:sym typeface="Anton"/>
              </a:rPr>
              <a:t>You see trash on the floor in the hallway.  H</a:t>
            </a:r>
            <a:r>
              <a:rPr lang="en" sz="2500">
                <a:latin typeface="Anton"/>
                <a:ea typeface="Anton"/>
                <a:cs typeface="Anton"/>
                <a:sym typeface="Anton"/>
              </a:rPr>
              <a:t>o</a:t>
            </a:r>
            <a:r>
              <a:rPr lang="en" sz="2500">
                <a:solidFill>
                  <a:srgbClr val="000000"/>
                </a:solidFill>
                <a:latin typeface="Anton"/>
                <a:ea typeface="Anton"/>
                <a:cs typeface="Anton"/>
                <a:sym typeface="Anton"/>
              </a:rPr>
              <a:t>w would a person with </a:t>
            </a:r>
            <a:r>
              <a:rPr lang="en" sz="2500">
                <a:latin typeface="Anton"/>
                <a:ea typeface="Anton"/>
                <a:cs typeface="Anton"/>
                <a:sym typeface="Anton"/>
              </a:rPr>
              <a:t>SCHOOL PRIDE</a:t>
            </a:r>
            <a:r>
              <a:rPr lang="en" sz="2500">
                <a:solidFill>
                  <a:srgbClr val="000000"/>
                </a:solidFill>
                <a:latin typeface="Anton"/>
                <a:ea typeface="Anton"/>
                <a:cs typeface="Anton"/>
                <a:sym typeface="Anton"/>
              </a:rPr>
              <a:t> React?</a:t>
            </a:r>
            <a:endParaRPr sz="1200">
              <a:latin typeface="Anton"/>
              <a:ea typeface="Anton"/>
              <a:cs typeface="Anton"/>
              <a:sym typeface="Anton"/>
            </a:endParaRPr>
          </a:p>
        </p:txBody>
      </p:sp>
      <p:sp>
        <p:nvSpPr>
          <p:cNvPr id="330" name="Google Shape;330;p34"/>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31" name="Google Shape;331;p34"/>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Clr>
                <a:schemeClr val="dk1"/>
              </a:buClr>
              <a:buFont typeface="Arial"/>
              <a:buNone/>
            </a:pPr>
            <a:r>
              <a:rPr b="1" lang="en" sz="2600">
                <a:solidFill>
                  <a:schemeClr val="lt1"/>
                </a:solidFill>
                <a:latin typeface="Amatic SC"/>
                <a:ea typeface="Amatic SC"/>
                <a:cs typeface="Amatic SC"/>
                <a:sym typeface="Amatic SC"/>
              </a:rPr>
              <a:t>SCHOOL PRIDE</a:t>
            </a:r>
            <a:endParaRPr sz="700"/>
          </a:p>
        </p:txBody>
      </p:sp>
      <p:sp>
        <p:nvSpPr>
          <p:cNvPr id="332" name="Google Shape;332;p34"/>
          <p:cNvSpPr/>
          <p:nvPr/>
        </p:nvSpPr>
        <p:spPr>
          <a:xfrm>
            <a:off x="1012061" y="191826"/>
            <a:ext cx="7119704" cy="1154876"/>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Scenario #1</a:t>
            </a:r>
          </a:p>
        </p:txBody>
      </p:sp>
      <p:grpSp>
        <p:nvGrpSpPr>
          <p:cNvPr id="333" name="Google Shape;333;p34"/>
          <p:cNvGrpSpPr/>
          <p:nvPr/>
        </p:nvGrpSpPr>
        <p:grpSpPr>
          <a:xfrm>
            <a:off x="6853309" y="2822434"/>
            <a:ext cx="1811035" cy="1806725"/>
            <a:chOff x="1182316" y="2930185"/>
            <a:chExt cx="2034413" cy="2042420"/>
          </a:xfrm>
        </p:grpSpPr>
        <p:sp>
          <p:nvSpPr>
            <p:cNvPr id="334" name="Google Shape;334;p34"/>
            <p:cNvSpPr/>
            <p:nvPr/>
          </p:nvSpPr>
          <p:spPr>
            <a:xfrm rot="-1084825">
              <a:off x="1394279" y="3140056"/>
              <a:ext cx="1610488" cy="1622678"/>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Crumpled papers by trash can (Provided by Getty Images)" id="335" name="Google Shape;335;p34"/>
            <p:cNvPicPr preferRelativeResize="0"/>
            <p:nvPr/>
          </p:nvPicPr>
          <p:blipFill rotWithShape="1">
            <a:blip r:embed="rId5">
              <a:alphaModFix/>
            </a:blip>
            <a:srcRect b="0" l="0" r="12907" t="0"/>
            <a:stretch/>
          </p:blipFill>
          <p:spPr>
            <a:xfrm rot="-1139084">
              <a:off x="1493325" y="3345489"/>
              <a:ext cx="1359998" cy="1059075"/>
            </a:xfrm>
            <a:prstGeom prst="rect">
              <a:avLst/>
            </a:prstGeom>
            <a:noFill/>
            <a:ln cap="flat" cmpd="sng" w="9525">
              <a:solidFill>
                <a:schemeClr val="dk1"/>
              </a:solidFill>
              <a:prstDash val="solid"/>
              <a:round/>
              <a:headEnd len="sm" w="sm" type="none"/>
              <a:tailEnd len="sm" w="sm" type="none"/>
            </a:ln>
          </p:spPr>
        </p:pic>
      </p:grpSp>
      <p:sp>
        <p:nvSpPr>
          <p:cNvPr id="336" name="Google Shape;336;p34"/>
          <p:cNvSpPr/>
          <p:nvPr/>
        </p:nvSpPr>
        <p:spPr>
          <a:xfrm>
            <a:off x="397075" y="1346711"/>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32"/>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1000"/>
                                        <p:tgtEl>
                                          <p:spTgt spid="329"/>
                                        </p:tgtEl>
                                        <p:attrNameLst>
                                          <p:attrName>ppt_w</p:attrName>
                                        </p:attrNameLst>
                                      </p:cBhvr>
                                      <p:tavLst>
                                        <p:tav fmla="" tm="0">
                                          <p:val>
                                            <p:strVal val="0"/>
                                          </p:val>
                                        </p:tav>
                                        <p:tav fmla="" tm="100000">
                                          <p:val>
                                            <p:strVal val="#ppt_w"/>
                                          </p:val>
                                        </p:tav>
                                      </p:tavLst>
                                    </p:anim>
                                    <p:anim calcmode="lin" valueType="num">
                                      <p:cBhvr additive="base">
                                        <p:cTn dur="1000"/>
                                        <p:tgtEl>
                                          <p:spTgt spid="329"/>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1000"/>
                                        <p:tgtEl>
                                          <p:spTgt spid="3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40" name="Shape 340"/>
        <p:cNvGrpSpPr/>
        <p:nvPr/>
      </p:nvGrpSpPr>
      <p:grpSpPr>
        <a:xfrm>
          <a:off x="0" y="0"/>
          <a:ext cx="0" cy="0"/>
          <a:chOff x="0" y="0"/>
          <a:chExt cx="0" cy="0"/>
        </a:xfrm>
      </p:grpSpPr>
      <p:grpSp>
        <p:nvGrpSpPr>
          <p:cNvPr id="341" name="Google Shape;341;p35"/>
          <p:cNvGrpSpPr/>
          <p:nvPr/>
        </p:nvGrpSpPr>
        <p:grpSpPr>
          <a:xfrm>
            <a:off x="0" y="-90413"/>
            <a:ext cx="9144000" cy="604763"/>
            <a:chOff x="0" y="-47625"/>
            <a:chExt cx="4816593" cy="318558"/>
          </a:xfrm>
        </p:grpSpPr>
        <p:sp>
          <p:nvSpPr>
            <p:cNvPr id="342" name="Google Shape;342;p35"/>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3" name="Google Shape;343;p35"/>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44" name="Google Shape;344;p35"/>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5" name="Google Shape;345;p35"/>
          <p:cNvSpPr txBox="1"/>
          <p:nvPr/>
        </p:nvSpPr>
        <p:spPr>
          <a:xfrm>
            <a:off x="1257238" y="1829901"/>
            <a:ext cx="6637200" cy="2001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solidFill>
                  <a:srgbClr val="000000"/>
                </a:solidFill>
                <a:latin typeface="Anton"/>
                <a:ea typeface="Anton"/>
                <a:cs typeface="Anton"/>
                <a:sym typeface="Anton"/>
              </a:rPr>
              <a:t>A classmate is being disrespectful to a substitute teacher.  How would a student with </a:t>
            </a:r>
            <a:r>
              <a:rPr lang="en" sz="2500">
                <a:latin typeface="Anton"/>
                <a:ea typeface="Anton"/>
                <a:cs typeface="Anton"/>
                <a:sym typeface="Anton"/>
              </a:rPr>
              <a:t>SCHOOL PRIDE </a:t>
            </a:r>
            <a:r>
              <a:rPr lang="en" sz="2500">
                <a:solidFill>
                  <a:srgbClr val="000000"/>
                </a:solidFill>
                <a:latin typeface="Anton"/>
                <a:ea typeface="Anton"/>
                <a:cs typeface="Anton"/>
                <a:sym typeface="Anton"/>
              </a:rPr>
              <a:t>respond?</a:t>
            </a:r>
            <a:endParaRPr sz="1200">
              <a:latin typeface="Anton"/>
              <a:ea typeface="Anton"/>
              <a:cs typeface="Anton"/>
              <a:sym typeface="Anton"/>
            </a:endParaRPr>
          </a:p>
        </p:txBody>
      </p:sp>
      <p:sp>
        <p:nvSpPr>
          <p:cNvPr id="346" name="Google Shape;346;p35"/>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7" name="Google Shape;347;p35"/>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348" name="Google Shape;348;p35"/>
          <p:cNvSpPr/>
          <p:nvPr/>
        </p:nvSpPr>
        <p:spPr>
          <a:xfrm>
            <a:off x="554288" y="134677"/>
            <a:ext cx="7854949" cy="1339907"/>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Scenario #2</a:t>
            </a:r>
          </a:p>
        </p:txBody>
      </p:sp>
      <p:sp>
        <p:nvSpPr>
          <p:cNvPr id="349" name="Google Shape;349;p35"/>
          <p:cNvSpPr/>
          <p:nvPr/>
        </p:nvSpPr>
        <p:spPr>
          <a:xfrm>
            <a:off x="261925" y="1944086"/>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50" name="Google Shape;350;p35"/>
          <p:cNvGrpSpPr/>
          <p:nvPr/>
        </p:nvGrpSpPr>
        <p:grpSpPr>
          <a:xfrm>
            <a:off x="6598284" y="3026149"/>
            <a:ext cx="1810934" cy="1806707"/>
            <a:chOff x="6598284" y="3026149"/>
            <a:chExt cx="1810934" cy="1806707"/>
          </a:xfrm>
        </p:grpSpPr>
        <p:sp>
          <p:nvSpPr>
            <p:cNvPr id="351" name="Google Shape;351;p35"/>
            <p:cNvSpPr/>
            <p:nvPr/>
          </p:nvSpPr>
          <p:spPr>
            <a:xfrm rot="-1078449">
              <a:off x="6787385" y="3211361"/>
              <a:ext cx="1432730" cy="1436282"/>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portrait of a school boy (8-10) making faces in class (Provided by Getty Images)" id="352" name="Google Shape;352;p35"/>
            <p:cNvPicPr preferRelativeResize="0"/>
            <p:nvPr/>
          </p:nvPicPr>
          <p:blipFill rotWithShape="1">
            <a:blip r:embed="rId6">
              <a:alphaModFix/>
            </a:blip>
            <a:srcRect b="0" l="0" r="14464" t="0"/>
            <a:stretch/>
          </p:blipFill>
          <p:spPr>
            <a:xfrm rot="-1108741">
              <a:off x="6907997" y="3292195"/>
              <a:ext cx="1191521" cy="1021640"/>
            </a:xfrm>
            <a:prstGeom prst="rect">
              <a:avLst/>
            </a:prstGeom>
            <a:noFill/>
            <a:ln>
              <a:noFill/>
            </a:ln>
          </p:spPr>
        </p:pic>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48"/>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1000"/>
                                        <p:tgtEl>
                                          <p:spTgt spid="345"/>
                                        </p:tgtEl>
                                        <p:attrNameLst>
                                          <p:attrName>ppt_w</p:attrName>
                                        </p:attrNameLst>
                                      </p:cBhvr>
                                      <p:tavLst>
                                        <p:tav fmla="" tm="0">
                                          <p:val>
                                            <p:strVal val="0"/>
                                          </p:val>
                                        </p:tav>
                                        <p:tav fmla="" tm="100000">
                                          <p:val>
                                            <p:strVal val="#ppt_w"/>
                                          </p:val>
                                        </p:tav>
                                      </p:tavLst>
                                    </p:anim>
                                    <p:anim calcmode="lin" valueType="num">
                                      <p:cBhvr additive="base">
                                        <p:cTn dur="1000"/>
                                        <p:tgtEl>
                                          <p:spTgt spid="345"/>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1000"/>
                                        <p:tgtEl>
                                          <p:spTgt spid="35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56" name="Shape 356"/>
        <p:cNvGrpSpPr/>
        <p:nvPr/>
      </p:nvGrpSpPr>
      <p:grpSpPr>
        <a:xfrm>
          <a:off x="0" y="0"/>
          <a:ext cx="0" cy="0"/>
          <a:chOff x="0" y="0"/>
          <a:chExt cx="0" cy="0"/>
        </a:xfrm>
      </p:grpSpPr>
      <p:grpSp>
        <p:nvGrpSpPr>
          <p:cNvPr id="357" name="Google Shape;357;p36"/>
          <p:cNvGrpSpPr/>
          <p:nvPr/>
        </p:nvGrpSpPr>
        <p:grpSpPr>
          <a:xfrm>
            <a:off x="0" y="-90413"/>
            <a:ext cx="9144000" cy="604763"/>
            <a:chOff x="0" y="-47625"/>
            <a:chExt cx="4816593" cy="318558"/>
          </a:xfrm>
        </p:grpSpPr>
        <p:sp>
          <p:nvSpPr>
            <p:cNvPr id="358" name="Google Shape;358;p36"/>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9" name="Google Shape;359;p36"/>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60" name="Google Shape;360;p36"/>
          <p:cNvSpPr/>
          <p:nvPr/>
        </p:nvSpPr>
        <p:spPr>
          <a:xfrm>
            <a:off x="0" y="0"/>
            <a:ext cx="9151574" cy="452107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1" name="Google Shape;361;p36"/>
          <p:cNvSpPr txBox="1"/>
          <p:nvPr/>
        </p:nvSpPr>
        <p:spPr>
          <a:xfrm>
            <a:off x="1567000" y="1805325"/>
            <a:ext cx="6246900" cy="1933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solidFill>
                  <a:srgbClr val="000000"/>
                </a:solidFill>
                <a:latin typeface="Anton"/>
                <a:ea typeface="Anton"/>
                <a:cs typeface="Anton"/>
                <a:sym typeface="Anton"/>
              </a:rPr>
              <a:t>A friend is making fun of a new student’s clothes. How would a student with </a:t>
            </a:r>
            <a:r>
              <a:rPr lang="en" sz="2500">
                <a:latin typeface="Anton"/>
                <a:ea typeface="Anton"/>
                <a:cs typeface="Anton"/>
                <a:sym typeface="Anton"/>
              </a:rPr>
              <a:t>SCHOOL PRIDE</a:t>
            </a:r>
            <a:r>
              <a:rPr lang="en" sz="2500">
                <a:solidFill>
                  <a:srgbClr val="000000"/>
                </a:solidFill>
                <a:latin typeface="Anton"/>
                <a:ea typeface="Anton"/>
                <a:cs typeface="Anton"/>
                <a:sym typeface="Anton"/>
              </a:rPr>
              <a:t> respond?</a:t>
            </a:r>
            <a:endParaRPr sz="2500">
              <a:latin typeface="Anton"/>
              <a:ea typeface="Anton"/>
              <a:cs typeface="Anton"/>
              <a:sym typeface="Anton"/>
            </a:endParaRPr>
          </a:p>
        </p:txBody>
      </p:sp>
      <p:sp>
        <p:nvSpPr>
          <p:cNvPr id="362" name="Google Shape;362;p36"/>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63" name="Google Shape;363;p36"/>
          <p:cNvSpPr txBox="1"/>
          <p:nvPr/>
        </p:nvSpPr>
        <p:spPr>
          <a:xfrm>
            <a:off x="7317124" y="4673388"/>
            <a:ext cx="18267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364" name="Google Shape;364;p36"/>
          <p:cNvSpPr/>
          <p:nvPr/>
        </p:nvSpPr>
        <p:spPr>
          <a:xfrm>
            <a:off x="794213" y="177154"/>
            <a:ext cx="7792461" cy="1338036"/>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Scenario #3</a:t>
            </a:r>
          </a:p>
        </p:txBody>
      </p:sp>
      <p:sp>
        <p:nvSpPr>
          <p:cNvPr id="365" name="Google Shape;365;p36"/>
          <p:cNvSpPr/>
          <p:nvPr/>
        </p:nvSpPr>
        <p:spPr>
          <a:xfrm>
            <a:off x="499575" y="1672486"/>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66" name="Google Shape;366;p36"/>
          <p:cNvGrpSpPr/>
          <p:nvPr/>
        </p:nvGrpSpPr>
        <p:grpSpPr>
          <a:xfrm>
            <a:off x="5869030" y="2963724"/>
            <a:ext cx="2290883" cy="1933418"/>
            <a:chOff x="6853300" y="2801676"/>
            <a:chExt cx="1874700" cy="1827600"/>
          </a:xfrm>
        </p:grpSpPr>
        <p:sp>
          <p:nvSpPr>
            <p:cNvPr id="367" name="Google Shape;367;p36"/>
            <p:cNvSpPr/>
            <p:nvPr/>
          </p:nvSpPr>
          <p:spPr>
            <a:xfrm rot="-1078696">
              <a:off x="7040786" y="2997268"/>
              <a:ext cx="1499726" cy="1436415"/>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Group of elementary school kids mocking their classmate in the classroom. (Provided by Getty Images)" id="368" name="Google Shape;368;p36"/>
            <p:cNvPicPr preferRelativeResize="0"/>
            <p:nvPr/>
          </p:nvPicPr>
          <p:blipFill rotWithShape="1">
            <a:blip r:embed="rId6">
              <a:alphaModFix/>
            </a:blip>
            <a:srcRect b="0" l="0" r="13404" t="0"/>
            <a:stretch/>
          </p:blipFill>
          <p:spPr>
            <a:xfrm rot="-1159199">
              <a:off x="7119525" y="3130709"/>
              <a:ext cx="1278500" cy="984005"/>
            </a:xfrm>
            <a:prstGeom prst="rect">
              <a:avLst/>
            </a:prstGeom>
            <a:noFill/>
            <a:ln>
              <a:noFill/>
            </a:ln>
          </p:spPr>
        </p:pic>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64"/>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1000"/>
                                        <p:tgtEl>
                                          <p:spTgt spid="361"/>
                                        </p:tgtEl>
                                        <p:attrNameLst>
                                          <p:attrName>ppt_w</p:attrName>
                                        </p:attrNameLst>
                                      </p:cBhvr>
                                      <p:tavLst>
                                        <p:tav fmla="" tm="0">
                                          <p:val>
                                            <p:strVal val="0"/>
                                          </p:val>
                                        </p:tav>
                                        <p:tav fmla="" tm="100000">
                                          <p:val>
                                            <p:strVal val="#ppt_w"/>
                                          </p:val>
                                        </p:tav>
                                      </p:tavLst>
                                    </p:anim>
                                    <p:anim calcmode="lin" valueType="num">
                                      <p:cBhvr additive="base">
                                        <p:cTn dur="1000"/>
                                        <p:tgtEl>
                                          <p:spTgt spid="36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1000"/>
                                        <p:tgtEl>
                                          <p:spTgt spid="3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72" name="Shape 372"/>
        <p:cNvGrpSpPr/>
        <p:nvPr/>
      </p:nvGrpSpPr>
      <p:grpSpPr>
        <a:xfrm>
          <a:off x="0" y="0"/>
          <a:ext cx="0" cy="0"/>
          <a:chOff x="0" y="0"/>
          <a:chExt cx="0" cy="0"/>
        </a:xfrm>
      </p:grpSpPr>
      <p:grpSp>
        <p:nvGrpSpPr>
          <p:cNvPr id="373" name="Google Shape;373;p37"/>
          <p:cNvGrpSpPr/>
          <p:nvPr/>
        </p:nvGrpSpPr>
        <p:grpSpPr>
          <a:xfrm>
            <a:off x="0" y="-90413"/>
            <a:ext cx="9144000" cy="604763"/>
            <a:chOff x="0" y="-47625"/>
            <a:chExt cx="4816593" cy="318558"/>
          </a:xfrm>
        </p:grpSpPr>
        <p:sp>
          <p:nvSpPr>
            <p:cNvPr id="374" name="Google Shape;374;p37"/>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5" name="Google Shape;375;p37"/>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76" name="Google Shape;376;p37"/>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7" name="Google Shape;377;p37"/>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78" name="Google Shape;378;p37"/>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379" name="Google Shape;379;p37"/>
          <p:cNvSpPr txBox="1"/>
          <p:nvPr/>
        </p:nvSpPr>
        <p:spPr>
          <a:xfrm>
            <a:off x="1688240" y="1730245"/>
            <a:ext cx="6072900" cy="1806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solidFill>
                  <a:srgbClr val="000000"/>
                </a:solidFill>
                <a:latin typeface="Anton"/>
                <a:ea typeface="Anton"/>
                <a:cs typeface="Anton"/>
                <a:sym typeface="Anton"/>
              </a:rPr>
              <a:t>You see another student vandalizing a desk?  How would a student with </a:t>
            </a:r>
            <a:r>
              <a:rPr lang="en" sz="2500">
                <a:latin typeface="Anton"/>
                <a:ea typeface="Anton"/>
                <a:cs typeface="Anton"/>
                <a:sym typeface="Anton"/>
              </a:rPr>
              <a:t>SCHOOL PRIDE</a:t>
            </a:r>
            <a:r>
              <a:rPr lang="en" sz="2500">
                <a:solidFill>
                  <a:srgbClr val="000000"/>
                </a:solidFill>
                <a:latin typeface="Anton"/>
                <a:ea typeface="Anton"/>
                <a:cs typeface="Anton"/>
                <a:sym typeface="Anton"/>
              </a:rPr>
              <a:t> React?</a:t>
            </a:r>
            <a:endParaRPr sz="1200">
              <a:latin typeface="Anton"/>
              <a:ea typeface="Anton"/>
              <a:cs typeface="Anton"/>
              <a:sym typeface="Anton"/>
            </a:endParaRPr>
          </a:p>
        </p:txBody>
      </p:sp>
      <p:sp>
        <p:nvSpPr>
          <p:cNvPr id="380" name="Google Shape;380;p37"/>
          <p:cNvSpPr/>
          <p:nvPr/>
        </p:nvSpPr>
        <p:spPr>
          <a:xfrm>
            <a:off x="774725" y="143262"/>
            <a:ext cx="7899919" cy="1349719"/>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Scenario #4</a:t>
            </a:r>
          </a:p>
        </p:txBody>
      </p:sp>
      <p:sp>
        <p:nvSpPr>
          <p:cNvPr id="381" name="Google Shape;381;p37"/>
          <p:cNvSpPr/>
          <p:nvPr/>
        </p:nvSpPr>
        <p:spPr>
          <a:xfrm>
            <a:off x="469175" y="1587774"/>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82" name="Google Shape;382;p37"/>
          <p:cNvGrpSpPr/>
          <p:nvPr/>
        </p:nvGrpSpPr>
        <p:grpSpPr>
          <a:xfrm>
            <a:off x="6553613" y="2819288"/>
            <a:ext cx="2380915" cy="2075138"/>
            <a:chOff x="5699280" y="3184399"/>
            <a:chExt cx="2290883" cy="1933418"/>
          </a:xfrm>
        </p:grpSpPr>
        <p:sp>
          <p:nvSpPr>
            <p:cNvPr id="383" name="Google Shape;383;p37"/>
            <p:cNvSpPr/>
            <p:nvPr/>
          </p:nvSpPr>
          <p:spPr>
            <a:xfrm rot="-941480">
              <a:off x="5939391" y="3379051"/>
              <a:ext cx="1810661" cy="1544115"/>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High school students paying attention in class, sitting in their desks and writing notes, back to school concept. (Provided by Getty Images)" id="384" name="Google Shape;384;p37"/>
            <p:cNvPicPr preferRelativeResize="0"/>
            <p:nvPr/>
          </p:nvPicPr>
          <p:blipFill>
            <a:blip r:embed="rId6">
              <a:alphaModFix/>
            </a:blip>
            <a:stretch>
              <a:fillRect/>
            </a:stretch>
          </p:blipFill>
          <p:spPr>
            <a:xfrm rot="-1115207">
              <a:off x="6029234" y="3553428"/>
              <a:ext cx="1526279" cy="1017269"/>
            </a:xfrm>
            <a:prstGeom prst="rect">
              <a:avLst/>
            </a:prstGeom>
            <a:noFill/>
            <a:ln>
              <a:noFill/>
            </a:ln>
          </p:spPr>
        </p:pic>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80"/>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1000"/>
                                        <p:tgtEl>
                                          <p:spTgt spid="379"/>
                                        </p:tgtEl>
                                        <p:attrNameLst>
                                          <p:attrName>ppt_w</p:attrName>
                                        </p:attrNameLst>
                                      </p:cBhvr>
                                      <p:tavLst>
                                        <p:tav fmla="" tm="0">
                                          <p:val>
                                            <p:strVal val="0"/>
                                          </p:val>
                                        </p:tav>
                                        <p:tav fmla="" tm="100000">
                                          <p:val>
                                            <p:strVal val="#ppt_w"/>
                                          </p:val>
                                        </p:tav>
                                      </p:tavLst>
                                    </p:anim>
                                    <p:anim calcmode="lin" valueType="num">
                                      <p:cBhvr additive="base">
                                        <p:cTn dur="1000"/>
                                        <p:tgtEl>
                                          <p:spTgt spid="379"/>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382"/>
                                        </p:tgtEl>
                                        <p:attrNameLst>
                                          <p:attrName>style.visibility</p:attrName>
                                        </p:attrNameLst>
                                      </p:cBhvr>
                                      <p:to>
                                        <p:strVal val="visible"/>
                                      </p:to>
                                    </p:set>
                                    <p:anim calcmode="lin" valueType="num">
                                      <p:cBhvr additive="base">
                                        <p:cTn dur="1000"/>
                                        <p:tgtEl>
                                          <p:spTgt spid="3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88" name="Shape 388"/>
        <p:cNvGrpSpPr/>
        <p:nvPr/>
      </p:nvGrpSpPr>
      <p:grpSpPr>
        <a:xfrm>
          <a:off x="0" y="0"/>
          <a:ext cx="0" cy="0"/>
          <a:chOff x="0" y="0"/>
          <a:chExt cx="0" cy="0"/>
        </a:xfrm>
      </p:grpSpPr>
      <p:grpSp>
        <p:nvGrpSpPr>
          <p:cNvPr id="389" name="Google Shape;389;p38"/>
          <p:cNvGrpSpPr/>
          <p:nvPr/>
        </p:nvGrpSpPr>
        <p:grpSpPr>
          <a:xfrm>
            <a:off x="0" y="-90413"/>
            <a:ext cx="9144000" cy="604763"/>
            <a:chOff x="0" y="-47625"/>
            <a:chExt cx="4816593" cy="318558"/>
          </a:xfrm>
        </p:grpSpPr>
        <p:sp>
          <p:nvSpPr>
            <p:cNvPr id="390" name="Google Shape;390;p38"/>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91" name="Google Shape;391;p38"/>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92" name="Google Shape;392;p38"/>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93" name="Google Shape;393;p38"/>
          <p:cNvSpPr txBox="1"/>
          <p:nvPr/>
        </p:nvSpPr>
        <p:spPr>
          <a:xfrm>
            <a:off x="1535452" y="1534650"/>
            <a:ext cx="6072900" cy="207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solidFill>
                  <a:srgbClr val="000000"/>
                </a:solidFill>
                <a:latin typeface="Anton"/>
                <a:ea typeface="Anton"/>
                <a:cs typeface="Anton"/>
                <a:sym typeface="Anton"/>
              </a:rPr>
              <a:t>You see a friend</a:t>
            </a:r>
            <a:r>
              <a:rPr lang="en" sz="2500">
                <a:latin typeface="Anton"/>
                <a:ea typeface="Anton"/>
                <a:cs typeface="Anton"/>
                <a:sym typeface="Anton"/>
              </a:rPr>
              <a:t> </a:t>
            </a:r>
            <a:r>
              <a:rPr lang="en" sz="2500">
                <a:solidFill>
                  <a:srgbClr val="000000"/>
                </a:solidFill>
                <a:latin typeface="Anton"/>
                <a:ea typeface="Anton"/>
                <a:cs typeface="Anton"/>
                <a:sym typeface="Anton"/>
              </a:rPr>
              <a:t>vandalizing a wall in the bathroom. How would a student Demonstrate </a:t>
            </a:r>
            <a:r>
              <a:rPr lang="en" sz="2500">
                <a:latin typeface="Anton"/>
                <a:ea typeface="Anton"/>
                <a:cs typeface="Anton"/>
                <a:sym typeface="Anton"/>
              </a:rPr>
              <a:t>SCHOOL PRIDE</a:t>
            </a:r>
            <a:r>
              <a:rPr lang="en" sz="2500">
                <a:solidFill>
                  <a:srgbClr val="000000"/>
                </a:solidFill>
                <a:latin typeface="Anton"/>
                <a:ea typeface="Anton"/>
                <a:cs typeface="Anton"/>
                <a:sym typeface="Anton"/>
              </a:rPr>
              <a:t> in this scenario?</a:t>
            </a:r>
            <a:endParaRPr sz="1200">
              <a:latin typeface="Anton"/>
              <a:ea typeface="Anton"/>
              <a:cs typeface="Anton"/>
              <a:sym typeface="Anton"/>
            </a:endParaRPr>
          </a:p>
        </p:txBody>
      </p:sp>
      <p:sp>
        <p:nvSpPr>
          <p:cNvPr id="394" name="Google Shape;394;p38"/>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95" name="Google Shape;395;p38"/>
          <p:cNvSpPr txBox="1"/>
          <p:nvPr/>
        </p:nvSpPr>
        <p:spPr>
          <a:xfrm>
            <a:off x="7608350" y="4752750"/>
            <a:ext cx="15357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396" name="Google Shape;396;p38"/>
          <p:cNvSpPr/>
          <p:nvPr/>
        </p:nvSpPr>
        <p:spPr>
          <a:xfrm>
            <a:off x="668750" y="1"/>
            <a:ext cx="7806324" cy="1336667"/>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Scenario #5</a:t>
            </a:r>
          </a:p>
        </p:txBody>
      </p:sp>
      <p:sp>
        <p:nvSpPr>
          <p:cNvPr id="397" name="Google Shape;397;p38"/>
          <p:cNvSpPr/>
          <p:nvPr/>
        </p:nvSpPr>
        <p:spPr>
          <a:xfrm>
            <a:off x="397075" y="1492724"/>
            <a:ext cx="894518" cy="983987"/>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grpSp>
        <p:nvGrpSpPr>
          <p:cNvPr id="398" name="Google Shape;398;p38"/>
          <p:cNvGrpSpPr/>
          <p:nvPr/>
        </p:nvGrpSpPr>
        <p:grpSpPr>
          <a:xfrm>
            <a:off x="6093938" y="2925273"/>
            <a:ext cx="2381140" cy="2074904"/>
            <a:chOff x="6093938" y="3078048"/>
            <a:chExt cx="2381140" cy="2074904"/>
          </a:xfrm>
        </p:grpSpPr>
        <p:sp>
          <p:nvSpPr>
            <p:cNvPr id="399" name="Google Shape;399;p38"/>
            <p:cNvSpPr/>
            <p:nvPr/>
          </p:nvSpPr>
          <p:spPr>
            <a:xfrm rot="-970439">
              <a:off x="6341269" y="3290147"/>
              <a:ext cx="1886478" cy="1650704"/>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Teenage girl writing on bathroom wall in lipstick (Provided by Getty Images)" id="400" name="Google Shape;400;p38"/>
            <p:cNvPicPr preferRelativeResize="0"/>
            <p:nvPr/>
          </p:nvPicPr>
          <p:blipFill rotWithShape="1">
            <a:blip r:embed="rId6">
              <a:alphaModFix/>
            </a:blip>
            <a:srcRect b="0" l="4243" r="4298" t="0"/>
            <a:stretch/>
          </p:blipFill>
          <p:spPr>
            <a:xfrm rot="-1054856">
              <a:off x="6431031" y="3430427"/>
              <a:ext cx="1636369" cy="1193396"/>
            </a:xfrm>
            <a:prstGeom prst="rect">
              <a:avLst/>
            </a:prstGeom>
            <a:noFill/>
            <a:ln>
              <a:noFill/>
            </a:ln>
          </p:spPr>
        </p:pic>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96"/>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1000"/>
                                        <p:tgtEl>
                                          <p:spTgt spid="393"/>
                                        </p:tgtEl>
                                        <p:attrNameLst>
                                          <p:attrName>ppt_w</p:attrName>
                                        </p:attrNameLst>
                                      </p:cBhvr>
                                      <p:tavLst>
                                        <p:tav fmla="" tm="0">
                                          <p:val>
                                            <p:strVal val="0"/>
                                          </p:val>
                                        </p:tav>
                                        <p:tav fmla="" tm="100000">
                                          <p:val>
                                            <p:strVal val="#ppt_w"/>
                                          </p:val>
                                        </p:tav>
                                      </p:tavLst>
                                    </p:anim>
                                    <p:anim calcmode="lin" valueType="num">
                                      <p:cBhvr additive="base">
                                        <p:cTn dur="1000"/>
                                        <p:tgtEl>
                                          <p:spTgt spid="39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1000"/>
                                        <p:tgtEl>
                                          <p:spTgt spid="39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08" name="Shape 408"/>
        <p:cNvGrpSpPr/>
        <p:nvPr/>
      </p:nvGrpSpPr>
      <p:grpSpPr>
        <a:xfrm>
          <a:off x="0" y="0"/>
          <a:ext cx="0" cy="0"/>
          <a:chOff x="0" y="0"/>
          <a:chExt cx="0" cy="0"/>
        </a:xfrm>
      </p:grpSpPr>
      <p:grpSp>
        <p:nvGrpSpPr>
          <p:cNvPr id="409" name="Google Shape;409;p39"/>
          <p:cNvGrpSpPr/>
          <p:nvPr/>
        </p:nvGrpSpPr>
        <p:grpSpPr>
          <a:xfrm>
            <a:off x="0" y="-90413"/>
            <a:ext cx="9144000" cy="604763"/>
            <a:chOff x="0" y="-47625"/>
            <a:chExt cx="4816593" cy="318558"/>
          </a:xfrm>
        </p:grpSpPr>
        <p:sp>
          <p:nvSpPr>
            <p:cNvPr id="410" name="Google Shape;410;p39"/>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1" name="Google Shape;411;p39"/>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12" name="Google Shape;412;p39"/>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3" name="Google Shape;413;p39"/>
          <p:cNvSpPr txBox="1"/>
          <p:nvPr/>
        </p:nvSpPr>
        <p:spPr>
          <a:xfrm>
            <a:off x="1656425" y="1640685"/>
            <a:ext cx="5912100" cy="25479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09"/>
              </a:lnSpc>
              <a:spcBef>
                <a:spcPts val="0"/>
              </a:spcBef>
              <a:spcAft>
                <a:spcPts val="0"/>
              </a:spcAft>
              <a:buNone/>
            </a:pPr>
            <a:r>
              <a:rPr lang="en" sz="2500">
                <a:latin typeface="Anton"/>
                <a:ea typeface="Anton"/>
                <a:cs typeface="Anton"/>
                <a:sym typeface="Anton"/>
              </a:rPr>
              <a:t>“What are 5 ways students can show SCHOOL PRIDE—today, this week, or all year?”</a:t>
            </a:r>
            <a:endParaRPr sz="2500">
              <a:latin typeface="Anton"/>
              <a:ea typeface="Anton"/>
              <a:cs typeface="Anton"/>
              <a:sym typeface="Anton"/>
            </a:endParaRPr>
          </a:p>
        </p:txBody>
      </p:sp>
      <p:sp>
        <p:nvSpPr>
          <p:cNvPr id="414" name="Google Shape;414;p39"/>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15" name="Google Shape;415;p39"/>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416" name="Google Shape;416;p39"/>
          <p:cNvSpPr/>
          <p:nvPr/>
        </p:nvSpPr>
        <p:spPr>
          <a:xfrm>
            <a:off x="1852957" y="0"/>
            <a:ext cx="5519086" cy="1739712"/>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Team Up!</a:t>
            </a:r>
          </a:p>
        </p:txBody>
      </p:sp>
      <p:sp>
        <p:nvSpPr>
          <p:cNvPr id="417" name="Google Shape;417;p39"/>
          <p:cNvSpPr/>
          <p:nvPr/>
        </p:nvSpPr>
        <p:spPr>
          <a:xfrm>
            <a:off x="225200" y="1390975"/>
            <a:ext cx="1288875" cy="118078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sp>
        <p:nvSpPr>
          <p:cNvPr id="418" name="Google Shape;418;p39"/>
          <p:cNvSpPr/>
          <p:nvPr/>
        </p:nvSpPr>
        <p:spPr>
          <a:xfrm>
            <a:off x="7710900" y="3376700"/>
            <a:ext cx="1288875" cy="118078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416"/>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17"/>
                                        </p:tgtEl>
                                        <p:attrNameLst>
                                          <p:attrName>style.visibility</p:attrName>
                                        </p:attrNameLst>
                                      </p:cBhvr>
                                      <p:to>
                                        <p:strVal val="visible"/>
                                      </p:to>
                                    </p:set>
                                    <p:anim calcmode="lin" valueType="num">
                                      <p:cBhvr additive="base">
                                        <p:cTn dur="1000"/>
                                        <p:tgtEl>
                                          <p:spTgt spid="417"/>
                                        </p:tgtEl>
                                        <p:attrNameLst>
                                          <p:attrName>ppt_w</p:attrName>
                                        </p:attrNameLst>
                                      </p:cBhvr>
                                      <p:tavLst>
                                        <p:tav fmla="" tm="0">
                                          <p:val>
                                            <p:strVal val="0"/>
                                          </p:val>
                                        </p:tav>
                                        <p:tav fmla="" tm="100000">
                                          <p:val>
                                            <p:strVal val="#ppt_w"/>
                                          </p:val>
                                        </p:tav>
                                      </p:tavLst>
                                    </p:anim>
                                    <p:anim calcmode="lin" valueType="num">
                                      <p:cBhvr additive="base">
                                        <p:cTn dur="1000"/>
                                        <p:tgtEl>
                                          <p:spTgt spid="4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1000"/>
                                        <p:tgtEl>
                                          <p:spTgt spid="418"/>
                                        </p:tgtEl>
                                        <p:attrNameLst>
                                          <p:attrName>ppt_w</p:attrName>
                                        </p:attrNameLst>
                                      </p:cBhvr>
                                      <p:tavLst>
                                        <p:tav fmla="" tm="0">
                                          <p:val>
                                            <p:strVal val="0"/>
                                          </p:val>
                                        </p:tav>
                                        <p:tav fmla="" tm="100000">
                                          <p:val>
                                            <p:strVal val="#ppt_w"/>
                                          </p:val>
                                        </p:tav>
                                      </p:tavLst>
                                    </p:anim>
                                    <p:anim calcmode="lin" valueType="num">
                                      <p:cBhvr additive="base">
                                        <p:cTn dur="1000"/>
                                        <p:tgtEl>
                                          <p:spTgt spid="418"/>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1000"/>
                                        <p:tgtEl>
                                          <p:spTgt spid="413"/>
                                        </p:tgtEl>
                                        <p:attrNameLst>
                                          <p:attrName>ppt_w</p:attrName>
                                        </p:attrNameLst>
                                      </p:cBhvr>
                                      <p:tavLst>
                                        <p:tav fmla="" tm="0">
                                          <p:val>
                                            <p:strVal val="0"/>
                                          </p:val>
                                        </p:tav>
                                        <p:tav fmla="" tm="100000">
                                          <p:val>
                                            <p:strVal val="#ppt_w"/>
                                          </p:val>
                                        </p:tav>
                                      </p:tavLst>
                                    </p:anim>
                                    <p:anim calcmode="lin" valueType="num">
                                      <p:cBhvr additive="base">
                                        <p:cTn dur="1000"/>
                                        <p:tgtEl>
                                          <p:spTgt spid="4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26" name="Shape 426"/>
        <p:cNvGrpSpPr/>
        <p:nvPr/>
      </p:nvGrpSpPr>
      <p:grpSpPr>
        <a:xfrm>
          <a:off x="0" y="0"/>
          <a:ext cx="0" cy="0"/>
          <a:chOff x="0" y="0"/>
          <a:chExt cx="0" cy="0"/>
        </a:xfrm>
      </p:grpSpPr>
      <p:grpSp>
        <p:nvGrpSpPr>
          <p:cNvPr id="427" name="Google Shape;427;p40"/>
          <p:cNvGrpSpPr/>
          <p:nvPr/>
        </p:nvGrpSpPr>
        <p:grpSpPr>
          <a:xfrm>
            <a:off x="0" y="-90411"/>
            <a:ext cx="9143818" cy="604830"/>
            <a:chOff x="0" y="-47625"/>
            <a:chExt cx="4816592" cy="318600"/>
          </a:xfrm>
        </p:grpSpPr>
        <p:sp>
          <p:nvSpPr>
            <p:cNvPr id="428" name="Google Shape;428;p40"/>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29" name="Google Shape;429;p40"/>
            <p:cNvSpPr txBox="1"/>
            <p:nvPr/>
          </p:nvSpPr>
          <p:spPr>
            <a:xfrm>
              <a:off x="0" y="-47625"/>
              <a:ext cx="4816500" cy="3186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30" name="Google Shape;430;p40"/>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31" name="Google Shape;431;p40"/>
          <p:cNvSpPr txBox="1"/>
          <p:nvPr/>
        </p:nvSpPr>
        <p:spPr>
          <a:xfrm>
            <a:off x="1819549" y="1843639"/>
            <a:ext cx="5568900" cy="2181000"/>
          </a:xfrm>
          <a:prstGeom prst="rect">
            <a:avLst/>
          </a:prstGeom>
          <a:solidFill>
            <a:schemeClr val="lt1"/>
          </a:solidFill>
          <a:ln>
            <a:noFill/>
          </a:ln>
        </p:spPr>
        <p:txBody>
          <a:bodyPr anchorCtr="0" anchor="ctr" bIns="25400" lIns="25400" spcFirstLastPara="1" rIns="25400" wrap="square" tIns="25400">
            <a:noAutofit/>
          </a:bodyPr>
          <a:lstStyle/>
          <a:p>
            <a:pPr indent="0" lvl="0" marL="0" marR="0" rtl="0" algn="ctr">
              <a:lnSpc>
                <a:spcPct val="140009"/>
              </a:lnSpc>
              <a:spcBef>
                <a:spcPts val="0"/>
              </a:spcBef>
              <a:spcAft>
                <a:spcPts val="0"/>
              </a:spcAft>
              <a:buNone/>
            </a:pPr>
            <a:r>
              <a:rPr lang="en" sz="2500">
                <a:solidFill>
                  <a:srgbClr val="000000"/>
                </a:solidFill>
                <a:latin typeface="Anton"/>
                <a:ea typeface="Anton"/>
                <a:cs typeface="Anton"/>
                <a:sym typeface="Anton"/>
              </a:rPr>
              <a:t>Reflect with a partner on how </a:t>
            </a:r>
            <a:r>
              <a:rPr lang="en" sz="2500">
                <a:latin typeface="Anton"/>
                <a:ea typeface="Anton"/>
                <a:cs typeface="Anton"/>
                <a:sym typeface="Anton"/>
              </a:rPr>
              <a:t>SCHOOL PRIDE</a:t>
            </a:r>
            <a:r>
              <a:rPr lang="en" sz="2500">
                <a:solidFill>
                  <a:srgbClr val="000000"/>
                </a:solidFill>
                <a:latin typeface="Anton"/>
                <a:ea typeface="Anton"/>
                <a:cs typeface="Anton"/>
                <a:sym typeface="Anton"/>
              </a:rPr>
              <a:t> contributes to a positive school culture.</a:t>
            </a:r>
            <a:endParaRPr sz="2500">
              <a:latin typeface="Anton"/>
              <a:ea typeface="Anton"/>
              <a:cs typeface="Anton"/>
              <a:sym typeface="Anton"/>
            </a:endParaRPr>
          </a:p>
        </p:txBody>
      </p:sp>
      <p:sp>
        <p:nvSpPr>
          <p:cNvPr id="432" name="Google Shape;432;p40"/>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6" r="-46558"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33" name="Google Shape;433;p40"/>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434" name="Google Shape;434;p40"/>
          <p:cNvSpPr/>
          <p:nvPr/>
        </p:nvSpPr>
        <p:spPr>
          <a:xfrm>
            <a:off x="1378282" y="349500"/>
            <a:ext cx="6780210" cy="1862358"/>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Huddle Up!</a:t>
            </a:r>
          </a:p>
        </p:txBody>
      </p:sp>
      <p:sp>
        <p:nvSpPr>
          <p:cNvPr id="435" name="Google Shape;435;p40"/>
          <p:cNvSpPr/>
          <p:nvPr/>
        </p:nvSpPr>
        <p:spPr>
          <a:xfrm>
            <a:off x="225200" y="1390975"/>
            <a:ext cx="1288875" cy="118078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sp>
        <p:nvSpPr>
          <p:cNvPr id="436" name="Google Shape;436;p40"/>
          <p:cNvSpPr/>
          <p:nvPr/>
        </p:nvSpPr>
        <p:spPr>
          <a:xfrm>
            <a:off x="7693925" y="3571975"/>
            <a:ext cx="1288875" cy="1180784"/>
          </a:xfrm>
          <a:custGeom>
            <a:rect b="b" l="l" r="r" t="t"/>
            <a:pathLst>
              <a:path extrusionOk="0" h="3935947" w="3847389">
                <a:moveTo>
                  <a:pt x="0" y="0"/>
                </a:moveTo>
                <a:lnTo>
                  <a:pt x="3847388" y="0"/>
                </a:lnTo>
                <a:lnTo>
                  <a:pt x="3847388" y="3935947"/>
                </a:lnTo>
                <a:lnTo>
                  <a:pt x="0" y="3935947"/>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 sz="900">
                <a:solidFill>
                  <a:schemeClr val="dk1"/>
                </a:solidFill>
                <a:latin typeface="Calibri"/>
                <a:ea typeface="Calibri"/>
                <a:cs typeface="Calibri"/>
                <a:sym typeface="Calibri"/>
              </a:rPr>
              <a:t>C</a:t>
            </a:r>
            <a:endParaRPr sz="900">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434"/>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1000"/>
                                        <p:tgtEl>
                                          <p:spTgt spid="435"/>
                                        </p:tgtEl>
                                        <p:attrNameLst>
                                          <p:attrName>ppt_w</p:attrName>
                                        </p:attrNameLst>
                                      </p:cBhvr>
                                      <p:tavLst>
                                        <p:tav fmla="" tm="0">
                                          <p:val>
                                            <p:strVal val="0"/>
                                          </p:val>
                                        </p:tav>
                                        <p:tav fmla="" tm="100000">
                                          <p:val>
                                            <p:strVal val="#ppt_w"/>
                                          </p:val>
                                        </p:tav>
                                      </p:tavLst>
                                    </p:anim>
                                    <p:anim calcmode="lin" valueType="num">
                                      <p:cBhvr additive="base">
                                        <p:cTn dur="1000"/>
                                        <p:tgtEl>
                                          <p:spTgt spid="4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1000"/>
                                        <p:tgtEl>
                                          <p:spTgt spid="436"/>
                                        </p:tgtEl>
                                        <p:attrNameLst>
                                          <p:attrName>ppt_w</p:attrName>
                                        </p:attrNameLst>
                                      </p:cBhvr>
                                      <p:tavLst>
                                        <p:tav fmla="" tm="0">
                                          <p:val>
                                            <p:strVal val="0"/>
                                          </p:val>
                                        </p:tav>
                                        <p:tav fmla="" tm="100000">
                                          <p:val>
                                            <p:strVal val="#ppt_w"/>
                                          </p:val>
                                        </p:tav>
                                      </p:tavLst>
                                    </p:anim>
                                    <p:anim calcmode="lin" valueType="num">
                                      <p:cBhvr additive="base">
                                        <p:cTn dur="1000"/>
                                        <p:tgtEl>
                                          <p:spTgt spid="43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31"/>
                                        </p:tgtEl>
                                        <p:attrNameLst>
                                          <p:attrName>style.visibility</p:attrName>
                                        </p:attrNameLst>
                                      </p:cBhvr>
                                      <p:to>
                                        <p:strVal val="visible"/>
                                      </p:to>
                                    </p:set>
                                    <p:anim calcmode="lin" valueType="num">
                                      <p:cBhvr additive="base">
                                        <p:cTn dur="1000"/>
                                        <p:tgtEl>
                                          <p:spTgt spid="431"/>
                                        </p:tgtEl>
                                        <p:attrNameLst>
                                          <p:attrName>ppt_w</p:attrName>
                                        </p:attrNameLst>
                                      </p:cBhvr>
                                      <p:tavLst>
                                        <p:tav fmla="" tm="0">
                                          <p:val>
                                            <p:strVal val="0"/>
                                          </p:val>
                                        </p:tav>
                                        <p:tav fmla="" tm="100000">
                                          <p:val>
                                            <p:strVal val="#ppt_w"/>
                                          </p:val>
                                        </p:tav>
                                      </p:tavLst>
                                    </p:anim>
                                    <p:anim calcmode="lin" valueType="num">
                                      <p:cBhvr additive="base">
                                        <p:cTn dur="1000"/>
                                        <p:tgtEl>
                                          <p:spTgt spid="4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44" name="Shape 444"/>
        <p:cNvGrpSpPr/>
        <p:nvPr/>
      </p:nvGrpSpPr>
      <p:grpSpPr>
        <a:xfrm>
          <a:off x="0" y="0"/>
          <a:ext cx="0" cy="0"/>
          <a:chOff x="0" y="0"/>
          <a:chExt cx="0" cy="0"/>
        </a:xfrm>
      </p:grpSpPr>
      <p:grpSp>
        <p:nvGrpSpPr>
          <p:cNvPr id="445" name="Google Shape;445;p41"/>
          <p:cNvGrpSpPr/>
          <p:nvPr/>
        </p:nvGrpSpPr>
        <p:grpSpPr>
          <a:xfrm>
            <a:off x="0" y="-90411"/>
            <a:ext cx="9143818" cy="604830"/>
            <a:chOff x="0" y="-47625"/>
            <a:chExt cx="4816592" cy="318600"/>
          </a:xfrm>
        </p:grpSpPr>
        <p:sp>
          <p:nvSpPr>
            <p:cNvPr id="446" name="Google Shape;446;p41"/>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47" name="Google Shape;447;p41"/>
            <p:cNvSpPr txBox="1"/>
            <p:nvPr/>
          </p:nvSpPr>
          <p:spPr>
            <a:xfrm>
              <a:off x="0" y="-47625"/>
              <a:ext cx="4816500" cy="3186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48" name="Google Shape;448;p41"/>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49" name="Google Shape;449;p41"/>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6" r="-46558"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50" name="Google Shape;450;p41"/>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451" name="Google Shape;451;p41"/>
          <p:cNvSpPr/>
          <p:nvPr/>
        </p:nvSpPr>
        <p:spPr>
          <a:xfrm>
            <a:off x="26544" y="128800"/>
            <a:ext cx="9098493" cy="1398435"/>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PBIS Rewards</a:t>
            </a:r>
          </a:p>
        </p:txBody>
      </p:sp>
      <p:sp>
        <p:nvSpPr>
          <p:cNvPr id="452" name="Google Shape;452;p41"/>
          <p:cNvSpPr txBox="1"/>
          <p:nvPr/>
        </p:nvSpPr>
        <p:spPr>
          <a:xfrm>
            <a:off x="311225" y="1550400"/>
            <a:ext cx="8555400" cy="3078600"/>
          </a:xfrm>
          <a:prstGeom prst="rect">
            <a:avLst/>
          </a:prstGeom>
          <a:solidFill>
            <a:srgbClr val="D0C3F1">
              <a:alpha val="7547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Anton"/>
                <a:ea typeface="Anton"/>
                <a:cs typeface="Anton"/>
                <a:sym typeface="Anton"/>
              </a:rPr>
              <a:t>Teachers:  Please pass out PBIS awards to students who are showing School Pride.  Examples are:</a:t>
            </a:r>
            <a:endParaRPr sz="2500">
              <a:solidFill>
                <a:schemeClr val="dk1"/>
              </a:solidFill>
              <a:latin typeface="Anton"/>
              <a:ea typeface="Anton"/>
              <a:cs typeface="Anton"/>
              <a:sym typeface="Anton"/>
            </a:endParaRPr>
          </a:p>
          <a:p>
            <a:pPr indent="0" lvl="0" marL="0" rtl="0" algn="l">
              <a:spcBef>
                <a:spcPts val="0"/>
              </a:spcBef>
              <a:spcAft>
                <a:spcPts val="0"/>
              </a:spcAft>
              <a:buNone/>
            </a:pPr>
            <a:r>
              <a:t/>
            </a:r>
            <a:endParaRPr sz="2500">
              <a:solidFill>
                <a:schemeClr val="dk1"/>
              </a:solidFill>
              <a:latin typeface="Anton"/>
              <a:ea typeface="Anton"/>
              <a:cs typeface="Anton"/>
              <a:sym typeface="Anton"/>
            </a:endParaRPr>
          </a:p>
          <a:p>
            <a:pPr indent="0" lvl="0" marL="0" rtl="0" algn="l">
              <a:spcBef>
                <a:spcPts val="0"/>
              </a:spcBef>
              <a:spcAft>
                <a:spcPts val="0"/>
              </a:spcAft>
              <a:buNone/>
            </a:pPr>
            <a:r>
              <a:t/>
            </a:r>
            <a:endParaRPr sz="2500">
              <a:solidFill>
                <a:schemeClr val="dk1"/>
              </a:solidFill>
              <a:latin typeface="Anton"/>
              <a:ea typeface="Anton"/>
              <a:cs typeface="Anton"/>
              <a:sym typeface="Anton"/>
            </a:endParaRPr>
          </a:p>
        </p:txBody>
      </p:sp>
      <p:sp>
        <p:nvSpPr>
          <p:cNvPr id="453" name="Google Shape;453;p41"/>
          <p:cNvSpPr txBox="1"/>
          <p:nvPr/>
        </p:nvSpPr>
        <p:spPr>
          <a:xfrm>
            <a:off x="522938" y="2571750"/>
            <a:ext cx="8105700" cy="8121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Anton"/>
                <a:ea typeface="Anton"/>
                <a:cs typeface="Anton"/>
                <a:sym typeface="Anton"/>
              </a:rPr>
              <a:t>Example 1:  A student takes pride in completing an assignment and follows classroom procedures to turn it in.  </a:t>
            </a:r>
            <a:endParaRPr sz="2000">
              <a:solidFill>
                <a:schemeClr val="lt2"/>
              </a:solidFill>
              <a:latin typeface="Anton"/>
              <a:ea typeface="Anton"/>
              <a:cs typeface="Anton"/>
              <a:sym typeface="Anton"/>
            </a:endParaRPr>
          </a:p>
        </p:txBody>
      </p:sp>
      <p:sp>
        <p:nvSpPr>
          <p:cNvPr id="454" name="Google Shape;454;p41"/>
          <p:cNvSpPr txBox="1"/>
          <p:nvPr/>
        </p:nvSpPr>
        <p:spPr>
          <a:xfrm>
            <a:off x="557325" y="3600450"/>
            <a:ext cx="8105700" cy="8121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Anton"/>
                <a:ea typeface="Anton"/>
                <a:cs typeface="Anton"/>
                <a:sym typeface="Anton"/>
              </a:rPr>
              <a:t>Example 2:  A student helps the teacher prepare the classroom prior to a lesson, such as passing out materials.</a:t>
            </a:r>
            <a:endParaRPr sz="2000">
              <a:solidFill>
                <a:schemeClr val="lt2"/>
              </a:solidFill>
              <a:latin typeface="Anton"/>
              <a:ea typeface="Anton"/>
              <a:cs typeface="Anton"/>
              <a:sym typeface="Anton"/>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58" name="Shape 458"/>
        <p:cNvGrpSpPr/>
        <p:nvPr/>
      </p:nvGrpSpPr>
      <p:grpSpPr>
        <a:xfrm>
          <a:off x="0" y="0"/>
          <a:ext cx="0" cy="0"/>
          <a:chOff x="0" y="0"/>
          <a:chExt cx="0" cy="0"/>
        </a:xfrm>
      </p:grpSpPr>
      <p:grpSp>
        <p:nvGrpSpPr>
          <p:cNvPr id="459" name="Google Shape;459;p42"/>
          <p:cNvGrpSpPr/>
          <p:nvPr/>
        </p:nvGrpSpPr>
        <p:grpSpPr>
          <a:xfrm>
            <a:off x="0" y="-90413"/>
            <a:ext cx="9144000" cy="604763"/>
            <a:chOff x="0" y="-47625"/>
            <a:chExt cx="4816593" cy="318558"/>
          </a:xfrm>
        </p:grpSpPr>
        <p:sp>
          <p:nvSpPr>
            <p:cNvPr id="460" name="Google Shape;460;p42"/>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1" name="Google Shape;461;p42"/>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62" name="Google Shape;462;p42"/>
          <p:cNvSpPr/>
          <p:nvPr/>
        </p:nvSpPr>
        <p:spPr>
          <a:xfrm>
            <a:off x="-3787" y="0"/>
            <a:ext cx="9151574" cy="4431550"/>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3" name="Google Shape;463;p42"/>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464" name="Google Shape;464;p42"/>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65" name="Google Shape;465;p42"/>
          <p:cNvSpPr txBox="1"/>
          <p:nvPr/>
        </p:nvSpPr>
        <p:spPr>
          <a:xfrm>
            <a:off x="957963" y="1136938"/>
            <a:ext cx="7227900" cy="3424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400">
                <a:latin typeface="Anton"/>
                <a:ea typeface="Anton"/>
                <a:cs typeface="Anton"/>
                <a:sym typeface="Anton"/>
              </a:rPr>
              <a:t>W</a:t>
            </a:r>
            <a:r>
              <a:rPr lang="en" sz="2400">
                <a:solidFill>
                  <a:srgbClr val="000000"/>
                </a:solidFill>
                <a:latin typeface="Anton"/>
                <a:ea typeface="Anton"/>
                <a:cs typeface="Anton"/>
                <a:sym typeface="Anton"/>
              </a:rPr>
              <a:t>ork in a small group to create a School Spirit Week. The Spirit Week will be presented in a 1 slide presentation in Google Slides. The Spirit Week should focus on the school’s PBIS matrix and should have “5 Ways to Show School Pride” (one way to show </a:t>
            </a:r>
            <a:r>
              <a:rPr lang="en" sz="2400">
                <a:latin typeface="Anton"/>
                <a:ea typeface="Anton"/>
                <a:cs typeface="Anton"/>
                <a:sym typeface="Anton"/>
              </a:rPr>
              <a:t>school pride for each day of the week)</a:t>
            </a:r>
            <a:r>
              <a:rPr lang="en" sz="2400">
                <a:solidFill>
                  <a:srgbClr val="000000"/>
                </a:solidFill>
                <a:latin typeface="Anton"/>
                <a:ea typeface="Anton"/>
                <a:cs typeface="Anton"/>
                <a:sym typeface="Anton"/>
              </a:rPr>
              <a:t>.  Be creative and use illustrations.</a:t>
            </a:r>
            <a:endParaRPr sz="2000">
              <a:solidFill>
                <a:srgbClr val="000000"/>
              </a:solidFill>
            </a:endParaRPr>
          </a:p>
        </p:txBody>
      </p:sp>
      <p:sp>
        <p:nvSpPr>
          <p:cNvPr id="466" name="Google Shape;466;p42"/>
          <p:cNvSpPr/>
          <p:nvPr/>
        </p:nvSpPr>
        <p:spPr>
          <a:xfrm>
            <a:off x="217775" y="186725"/>
            <a:ext cx="8504569" cy="1069226"/>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Extension Activity</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466"/>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65"/>
                                        </p:tgtEl>
                                        <p:attrNameLst>
                                          <p:attrName>style.visibility</p:attrName>
                                        </p:attrNameLst>
                                      </p:cBhvr>
                                      <p:to>
                                        <p:strVal val="visible"/>
                                      </p:to>
                                    </p:set>
                                    <p:anim calcmode="lin" valueType="num">
                                      <p:cBhvr additive="base">
                                        <p:cTn dur="1000"/>
                                        <p:tgtEl>
                                          <p:spTgt spid="465"/>
                                        </p:tgtEl>
                                        <p:attrNameLst>
                                          <p:attrName>ppt_w</p:attrName>
                                        </p:attrNameLst>
                                      </p:cBhvr>
                                      <p:tavLst>
                                        <p:tav fmla="" tm="0">
                                          <p:val>
                                            <p:strVal val="0"/>
                                          </p:val>
                                        </p:tav>
                                        <p:tav fmla="" tm="100000">
                                          <p:val>
                                            <p:strVal val="#ppt_w"/>
                                          </p:val>
                                        </p:tav>
                                      </p:tavLst>
                                    </p:anim>
                                    <p:anim calcmode="lin" valueType="num">
                                      <p:cBhvr additive="base">
                                        <p:cTn dur="1000"/>
                                        <p:tgtEl>
                                          <p:spTgt spid="46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470" name="Shape 470"/>
        <p:cNvGrpSpPr/>
        <p:nvPr/>
      </p:nvGrpSpPr>
      <p:grpSpPr>
        <a:xfrm>
          <a:off x="0" y="0"/>
          <a:ext cx="0" cy="0"/>
          <a:chOff x="0" y="0"/>
          <a:chExt cx="0" cy="0"/>
        </a:xfrm>
      </p:grpSpPr>
      <p:grpSp>
        <p:nvGrpSpPr>
          <p:cNvPr id="471" name="Google Shape;471;p43"/>
          <p:cNvGrpSpPr/>
          <p:nvPr/>
        </p:nvGrpSpPr>
        <p:grpSpPr>
          <a:xfrm>
            <a:off x="0" y="-90413"/>
            <a:ext cx="9144000" cy="604763"/>
            <a:chOff x="0" y="-47625"/>
            <a:chExt cx="4816593" cy="318558"/>
          </a:xfrm>
        </p:grpSpPr>
        <p:sp>
          <p:nvSpPr>
            <p:cNvPr id="472" name="Google Shape;472;p43"/>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3" name="Google Shape;473;p43"/>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474" name="Google Shape;474;p43"/>
          <p:cNvSpPr/>
          <p:nvPr/>
        </p:nvSpPr>
        <p:spPr>
          <a:xfrm>
            <a:off x="0" y="0"/>
            <a:ext cx="9151574" cy="4498695"/>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5" name="Google Shape;475;p43"/>
          <p:cNvSpPr/>
          <p:nvPr/>
        </p:nvSpPr>
        <p:spPr>
          <a:xfrm>
            <a:off x="224000" y="2983200"/>
            <a:ext cx="2022686" cy="2025938"/>
          </a:xfrm>
          <a:custGeom>
            <a:rect b="b" l="l" r="r" t="t"/>
            <a:pathLst>
              <a:path extrusionOk="0" h="675876" w="586711">
                <a:moveTo>
                  <a:pt x="0" y="0"/>
                </a:moveTo>
                <a:lnTo>
                  <a:pt x="586711" y="0"/>
                </a:lnTo>
                <a:lnTo>
                  <a:pt x="586711" y="675876"/>
                </a:lnTo>
                <a:lnTo>
                  <a:pt x="0" y="675876"/>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6" name="Google Shape;476;p43"/>
          <p:cNvSpPr txBox="1"/>
          <p:nvPr/>
        </p:nvSpPr>
        <p:spPr>
          <a:xfrm>
            <a:off x="223900" y="2983200"/>
            <a:ext cx="2022600" cy="2025900"/>
          </a:xfrm>
          <a:prstGeom prst="rect">
            <a:avLst/>
          </a:prstGeom>
          <a:noFill/>
          <a:ln>
            <a:noFill/>
          </a:ln>
        </p:spPr>
        <p:txBody>
          <a:bodyPr anchorCtr="0" anchor="ctr" bIns="25400" lIns="25400" spcFirstLastPara="1" rIns="25400" wrap="square" tIns="25400">
            <a:noAutofit/>
          </a:bodyPr>
          <a:lstStyle/>
          <a:p>
            <a:pPr indent="0" lvl="0" marL="0" marR="0" rtl="0" algn="ctr">
              <a:lnSpc>
                <a:spcPct val="115000"/>
              </a:lnSpc>
              <a:spcBef>
                <a:spcPts val="0"/>
              </a:spcBef>
              <a:spcAft>
                <a:spcPts val="0"/>
              </a:spcAft>
              <a:buNone/>
            </a:pPr>
            <a:r>
              <a:rPr b="1" lang="en" sz="1300">
                <a:solidFill>
                  <a:srgbClr val="153482"/>
                </a:solidFill>
                <a:latin typeface="Proxima Nova"/>
                <a:ea typeface="Proxima Nova"/>
                <a:cs typeface="Proxima Nova"/>
                <a:sym typeface="Proxima Nova"/>
              </a:rPr>
              <a:t> Attending school events, volunteering when possible, and staying informed about school activities shows your child that school is a priority and you value its community.</a:t>
            </a:r>
            <a:endParaRPr sz="1300"/>
          </a:p>
        </p:txBody>
      </p:sp>
      <p:sp>
        <p:nvSpPr>
          <p:cNvPr id="477" name="Google Shape;477;p43"/>
          <p:cNvSpPr/>
          <p:nvPr/>
        </p:nvSpPr>
        <p:spPr>
          <a:xfrm>
            <a:off x="224000" y="2155150"/>
            <a:ext cx="2022686" cy="804746"/>
          </a:xfrm>
          <a:custGeom>
            <a:rect b="b" l="l" r="r" t="t"/>
            <a:pathLst>
              <a:path extrusionOk="0" h="248187" w="586711">
                <a:moveTo>
                  <a:pt x="0" y="0"/>
                </a:moveTo>
                <a:lnTo>
                  <a:pt x="586711" y="0"/>
                </a:lnTo>
                <a:lnTo>
                  <a:pt x="586711" y="248187"/>
                </a:lnTo>
                <a:lnTo>
                  <a:pt x="0" y="248187"/>
                </a:lnTo>
                <a:close/>
              </a:path>
            </a:pathLst>
          </a:custGeom>
          <a:solidFill>
            <a:srgbClr val="FCD147"/>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78" name="Google Shape;478;p43"/>
          <p:cNvSpPr txBox="1"/>
          <p:nvPr/>
        </p:nvSpPr>
        <p:spPr>
          <a:xfrm>
            <a:off x="300550" y="2219575"/>
            <a:ext cx="1869600" cy="6759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sz="1300">
                <a:solidFill>
                  <a:srgbClr val="000000"/>
                </a:solidFill>
                <a:latin typeface="Proxima Nova"/>
                <a:ea typeface="Proxima Nova"/>
                <a:cs typeface="Proxima Nova"/>
                <a:sym typeface="Proxima Nova"/>
              </a:rPr>
              <a:t>SUPPORT SCHOOL INITIATIVES AND EVENTS:</a:t>
            </a:r>
            <a:endParaRPr sz="1000"/>
          </a:p>
        </p:txBody>
      </p:sp>
      <p:sp>
        <p:nvSpPr>
          <p:cNvPr id="479" name="Google Shape;479;p43"/>
          <p:cNvSpPr/>
          <p:nvPr/>
        </p:nvSpPr>
        <p:spPr>
          <a:xfrm>
            <a:off x="2382576" y="2926875"/>
            <a:ext cx="2022686" cy="2138523"/>
          </a:xfrm>
          <a:custGeom>
            <a:rect b="b" l="l" r="r" t="t"/>
            <a:pathLst>
              <a:path extrusionOk="0" h="466163" w="586711">
                <a:moveTo>
                  <a:pt x="0" y="0"/>
                </a:moveTo>
                <a:lnTo>
                  <a:pt x="586711" y="0"/>
                </a:lnTo>
                <a:lnTo>
                  <a:pt x="586711" y="466163"/>
                </a:lnTo>
                <a:lnTo>
                  <a:pt x="0" y="466163"/>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0" name="Google Shape;480;p43"/>
          <p:cNvSpPr txBox="1"/>
          <p:nvPr/>
        </p:nvSpPr>
        <p:spPr>
          <a:xfrm>
            <a:off x="2434205" y="2927850"/>
            <a:ext cx="1947000" cy="2136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sz="1300">
                <a:solidFill>
                  <a:srgbClr val="153482"/>
                </a:solidFill>
                <a:latin typeface="Proxima Nova"/>
                <a:ea typeface="Proxima Nova"/>
                <a:cs typeface="Proxima Nova"/>
                <a:sym typeface="Proxima Nova"/>
              </a:rPr>
              <a:t>Talk about the school's accomplishments in areas like academics, sports, or arts, helping your child recognize the value of their school.</a:t>
            </a:r>
            <a:endParaRPr sz="1300"/>
          </a:p>
        </p:txBody>
      </p:sp>
      <p:grpSp>
        <p:nvGrpSpPr>
          <p:cNvPr id="481" name="Google Shape;481;p43"/>
          <p:cNvGrpSpPr/>
          <p:nvPr/>
        </p:nvGrpSpPr>
        <p:grpSpPr>
          <a:xfrm>
            <a:off x="2396351" y="2165556"/>
            <a:ext cx="2022688" cy="804792"/>
            <a:chOff x="-47505" y="-248561"/>
            <a:chExt cx="724588" cy="331750"/>
          </a:xfrm>
        </p:grpSpPr>
        <p:sp>
          <p:nvSpPr>
            <p:cNvPr id="482" name="Google Shape;482;p43"/>
            <p:cNvSpPr/>
            <p:nvPr/>
          </p:nvSpPr>
          <p:spPr>
            <a:xfrm>
              <a:off x="-47505" y="-248561"/>
              <a:ext cx="724588" cy="331750"/>
            </a:xfrm>
            <a:custGeom>
              <a:rect b="b" l="l" r="r" t="t"/>
              <a:pathLst>
                <a:path extrusionOk="0" h="175529" w="586711">
                  <a:moveTo>
                    <a:pt x="0" y="0"/>
                  </a:moveTo>
                  <a:lnTo>
                    <a:pt x="586711" y="0"/>
                  </a:lnTo>
                  <a:lnTo>
                    <a:pt x="586711" y="175529"/>
                  </a:lnTo>
                  <a:lnTo>
                    <a:pt x="0" y="175529"/>
                  </a:lnTo>
                  <a:close/>
                </a:path>
              </a:pathLst>
            </a:custGeom>
            <a:solidFill>
              <a:srgbClr val="FCD147"/>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3" name="Google Shape;483;p43"/>
            <p:cNvSpPr txBox="1"/>
            <p:nvPr/>
          </p:nvSpPr>
          <p:spPr>
            <a:xfrm>
              <a:off x="-35148" y="-176030"/>
              <a:ext cx="678600" cy="1755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a:solidFill>
                    <a:srgbClr val="000000"/>
                  </a:solidFill>
                  <a:latin typeface="Proxima Nova"/>
                  <a:ea typeface="Proxima Nova"/>
                  <a:cs typeface="Proxima Nova"/>
                  <a:sym typeface="Proxima Nova"/>
                </a:rPr>
                <a:t>HIGHLIGHT SCHOOL ACHIEVEMENTS</a:t>
              </a:r>
              <a:endParaRPr/>
            </a:p>
          </p:txBody>
        </p:sp>
      </p:grpSp>
      <p:sp>
        <p:nvSpPr>
          <p:cNvPr id="484" name="Google Shape;484;p43"/>
          <p:cNvSpPr/>
          <p:nvPr/>
        </p:nvSpPr>
        <p:spPr>
          <a:xfrm>
            <a:off x="624508" y="1125170"/>
            <a:ext cx="984025" cy="1006675"/>
          </a:xfrm>
          <a:custGeom>
            <a:rect b="b" l="l" r="r" t="t"/>
            <a:pathLst>
              <a:path extrusionOk="0" h="2013349" w="1968049">
                <a:moveTo>
                  <a:pt x="0" y="0"/>
                </a:moveTo>
                <a:lnTo>
                  <a:pt x="1968049" y="0"/>
                </a:lnTo>
                <a:lnTo>
                  <a:pt x="1968049" y="2013350"/>
                </a:lnTo>
                <a:lnTo>
                  <a:pt x="0" y="2013350"/>
                </a:lnTo>
                <a:lnTo>
                  <a:pt x="0" y="0"/>
                </a:lnTo>
                <a:close/>
              </a:path>
            </a:pathLst>
          </a:custGeom>
          <a:blipFill rotWithShape="1">
            <a:blip r:embed="rId4">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5" name="Google Shape;485;p43"/>
          <p:cNvSpPr/>
          <p:nvPr/>
        </p:nvSpPr>
        <p:spPr>
          <a:xfrm>
            <a:off x="2757000" y="1134663"/>
            <a:ext cx="961847" cy="983987"/>
          </a:xfrm>
          <a:custGeom>
            <a:rect b="b" l="l" r="r" t="t"/>
            <a:pathLst>
              <a:path extrusionOk="0" h="1967974" w="1923694">
                <a:moveTo>
                  <a:pt x="0" y="0"/>
                </a:moveTo>
                <a:lnTo>
                  <a:pt x="1923695" y="0"/>
                </a:lnTo>
                <a:lnTo>
                  <a:pt x="1923695" y="1967974"/>
                </a:lnTo>
                <a:lnTo>
                  <a:pt x="0" y="1967974"/>
                </a:lnTo>
                <a:lnTo>
                  <a:pt x="0" y="0"/>
                </a:lnTo>
                <a:close/>
              </a:path>
            </a:pathLst>
          </a:custGeom>
          <a:blipFill rotWithShape="1">
            <a:blip r:embed="rId5">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6" name="Google Shape;486;p43"/>
          <p:cNvSpPr/>
          <p:nvPr/>
        </p:nvSpPr>
        <p:spPr>
          <a:xfrm>
            <a:off x="4938312" y="1134663"/>
            <a:ext cx="961847" cy="983987"/>
          </a:xfrm>
          <a:custGeom>
            <a:rect b="b" l="l" r="r" t="t"/>
            <a:pathLst>
              <a:path extrusionOk="0" h="1967974" w="1923694">
                <a:moveTo>
                  <a:pt x="0" y="0"/>
                </a:moveTo>
                <a:lnTo>
                  <a:pt x="1923695" y="0"/>
                </a:lnTo>
                <a:lnTo>
                  <a:pt x="1923695" y="1967974"/>
                </a:lnTo>
                <a:lnTo>
                  <a:pt x="0" y="1967974"/>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7" name="Google Shape;487;p43"/>
          <p:cNvSpPr/>
          <p:nvPr/>
        </p:nvSpPr>
        <p:spPr>
          <a:xfrm>
            <a:off x="7278493" y="1134670"/>
            <a:ext cx="961847" cy="983987"/>
          </a:xfrm>
          <a:custGeom>
            <a:rect b="b" l="l" r="r" t="t"/>
            <a:pathLst>
              <a:path extrusionOk="0" h="1967974" w="1923694">
                <a:moveTo>
                  <a:pt x="0" y="0"/>
                </a:moveTo>
                <a:lnTo>
                  <a:pt x="1923695" y="0"/>
                </a:lnTo>
                <a:lnTo>
                  <a:pt x="1923695" y="1967974"/>
                </a:lnTo>
                <a:lnTo>
                  <a:pt x="0" y="1967974"/>
                </a:lnTo>
                <a:lnTo>
                  <a:pt x="0" y="0"/>
                </a:lnTo>
                <a:close/>
              </a:path>
            </a:pathLst>
          </a:custGeom>
          <a:blipFill rotWithShape="1">
            <a:blip r:embed="rId6">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8" name="Google Shape;488;p43"/>
          <p:cNvSpPr/>
          <p:nvPr/>
        </p:nvSpPr>
        <p:spPr>
          <a:xfrm>
            <a:off x="7859975" y="-32362"/>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7">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89" name="Google Shape;489;p43"/>
          <p:cNvSpPr/>
          <p:nvPr/>
        </p:nvSpPr>
        <p:spPr>
          <a:xfrm>
            <a:off x="624375" y="165800"/>
            <a:ext cx="7639388" cy="921815"/>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Home Connection</a:t>
            </a:r>
          </a:p>
        </p:txBody>
      </p:sp>
      <p:sp>
        <p:nvSpPr>
          <p:cNvPr id="490" name="Google Shape;490;p43"/>
          <p:cNvSpPr txBox="1"/>
          <p:nvPr/>
        </p:nvSpPr>
        <p:spPr>
          <a:xfrm>
            <a:off x="6844525" y="2927863"/>
            <a:ext cx="1947000" cy="2136600"/>
          </a:xfrm>
          <a:prstGeom prst="rect">
            <a:avLst/>
          </a:prstGeom>
          <a:solidFill>
            <a:schemeClr val="lt1"/>
          </a:solidFill>
          <a:ln>
            <a:noFill/>
          </a:ln>
        </p:spPr>
        <p:txBody>
          <a:bodyPr anchorCtr="0" anchor="ctr" bIns="25400" lIns="25400" spcFirstLastPara="1" rIns="25400" wrap="square" tIns="25400">
            <a:noAutofit/>
          </a:bodyPr>
          <a:lstStyle/>
          <a:p>
            <a:pPr indent="0" lvl="0" marL="0" rtl="0" algn="ctr">
              <a:lnSpc>
                <a:spcPct val="140000"/>
              </a:lnSpc>
              <a:spcBef>
                <a:spcPts val="0"/>
              </a:spcBef>
              <a:spcAft>
                <a:spcPts val="0"/>
              </a:spcAft>
              <a:buClr>
                <a:schemeClr val="dk1"/>
              </a:buClr>
              <a:buFont typeface="Arial"/>
              <a:buNone/>
            </a:pPr>
            <a:r>
              <a:rPr b="1" lang="en" sz="1300">
                <a:solidFill>
                  <a:srgbClr val="153482"/>
                </a:solidFill>
                <a:latin typeface="Proxima Nova"/>
                <a:ea typeface="Proxima Nova"/>
                <a:cs typeface="Proxima Nova"/>
                <a:sym typeface="Proxima Nova"/>
              </a:rPr>
              <a:t>Positive attitudes toward school staff and administration can foster a sense of trust and support for the entire school community. </a:t>
            </a:r>
            <a:endParaRPr sz="1200"/>
          </a:p>
        </p:txBody>
      </p:sp>
      <p:sp>
        <p:nvSpPr>
          <p:cNvPr id="491" name="Google Shape;491;p43"/>
          <p:cNvSpPr txBox="1"/>
          <p:nvPr/>
        </p:nvSpPr>
        <p:spPr>
          <a:xfrm>
            <a:off x="4645238" y="2927875"/>
            <a:ext cx="1947000" cy="2136600"/>
          </a:xfrm>
          <a:prstGeom prst="rect">
            <a:avLst/>
          </a:prstGeom>
          <a:solidFill>
            <a:schemeClr val="lt1"/>
          </a:solidFill>
          <a:ln>
            <a:noFill/>
          </a:ln>
        </p:spPr>
        <p:txBody>
          <a:bodyPr anchorCtr="0" anchor="ctr" bIns="25400" lIns="25400" spcFirstLastPara="1" rIns="25400" wrap="square" tIns="25400">
            <a:noAutofit/>
          </a:bodyPr>
          <a:lstStyle/>
          <a:p>
            <a:pPr indent="0" lvl="0" marL="0" rtl="0" algn="ctr">
              <a:lnSpc>
                <a:spcPct val="140000"/>
              </a:lnSpc>
              <a:spcBef>
                <a:spcPts val="0"/>
              </a:spcBef>
              <a:spcAft>
                <a:spcPts val="0"/>
              </a:spcAft>
              <a:buClr>
                <a:schemeClr val="dk1"/>
              </a:buClr>
              <a:buFont typeface="Arial"/>
              <a:buNone/>
            </a:pPr>
            <a:r>
              <a:rPr b="1" lang="en" sz="1300">
                <a:solidFill>
                  <a:srgbClr val="153482"/>
                </a:solidFill>
                <a:latin typeface="Proxima Nova"/>
                <a:ea typeface="Proxima Nova"/>
                <a:cs typeface="Proxima Nova"/>
                <a:sym typeface="Proxima Nova"/>
              </a:rPr>
              <a:t>Encourage your child to wear school colors or apparel, helping them visually represent their school pride.</a:t>
            </a:r>
            <a:endParaRPr sz="1300"/>
          </a:p>
        </p:txBody>
      </p:sp>
      <p:grpSp>
        <p:nvGrpSpPr>
          <p:cNvPr id="492" name="Google Shape;492;p43"/>
          <p:cNvGrpSpPr/>
          <p:nvPr/>
        </p:nvGrpSpPr>
        <p:grpSpPr>
          <a:xfrm>
            <a:off x="4658303" y="2165693"/>
            <a:ext cx="1946968" cy="804659"/>
            <a:chOff x="-47505" y="-248561"/>
            <a:chExt cx="724588" cy="331750"/>
          </a:xfrm>
        </p:grpSpPr>
        <p:sp>
          <p:nvSpPr>
            <p:cNvPr id="493" name="Google Shape;493;p43"/>
            <p:cNvSpPr/>
            <p:nvPr/>
          </p:nvSpPr>
          <p:spPr>
            <a:xfrm>
              <a:off x="-47505" y="-248561"/>
              <a:ext cx="724588" cy="331750"/>
            </a:xfrm>
            <a:custGeom>
              <a:rect b="b" l="l" r="r" t="t"/>
              <a:pathLst>
                <a:path extrusionOk="0" h="175529" w="586711">
                  <a:moveTo>
                    <a:pt x="0" y="0"/>
                  </a:moveTo>
                  <a:lnTo>
                    <a:pt x="586711" y="0"/>
                  </a:lnTo>
                  <a:lnTo>
                    <a:pt x="586711" y="175529"/>
                  </a:lnTo>
                  <a:lnTo>
                    <a:pt x="0" y="175529"/>
                  </a:lnTo>
                  <a:close/>
                </a:path>
              </a:pathLst>
            </a:custGeom>
            <a:solidFill>
              <a:srgbClr val="FCD147"/>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94" name="Google Shape;494;p43"/>
            <p:cNvSpPr txBox="1"/>
            <p:nvPr/>
          </p:nvSpPr>
          <p:spPr>
            <a:xfrm>
              <a:off x="-35148" y="-176030"/>
              <a:ext cx="678600" cy="1755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t/>
              </a:r>
              <a:endParaRPr/>
            </a:p>
          </p:txBody>
        </p:sp>
      </p:grpSp>
      <p:sp>
        <p:nvSpPr>
          <p:cNvPr id="495" name="Google Shape;495;p43"/>
          <p:cNvSpPr/>
          <p:nvPr/>
        </p:nvSpPr>
        <p:spPr>
          <a:xfrm>
            <a:off x="6844525" y="2120863"/>
            <a:ext cx="1946414" cy="804800"/>
          </a:xfrm>
          <a:custGeom>
            <a:rect b="b" l="l" r="r" t="t"/>
            <a:pathLst>
              <a:path extrusionOk="0" h="175529" w="586711">
                <a:moveTo>
                  <a:pt x="0" y="0"/>
                </a:moveTo>
                <a:lnTo>
                  <a:pt x="586711" y="0"/>
                </a:lnTo>
                <a:lnTo>
                  <a:pt x="586711" y="175529"/>
                </a:lnTo>
                <a:lnTo>
                  <a:pt x="0" y="175529"/>
                </a:lnTo>
                <a:close/>
              </a:path>
            </a:pathLst>
          </a:custGeom>
          <a:solidFill>
            <a:srgbClr val="FCD147"/>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96" name="Google Shape;496;p43"/>
          <p:cNvSpPr txBox="1"/>
          <p:nvPr/>
        </p:nvSpPr>
        <p:spPr>
          <a:xfrm>
            <a:off x="4696150" y="2212950"/>
            <a:ext cx="1947000" cy="71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a:solidFill>
                  <a:srgbClr val="000000"/>
                </a:solidFill>
                <a:latin typeface="Proxima Nova"/>
                <a:ea typeface="Proxima Nova"/>
                <a:cs typeface="Proxima Nova"/>
                <a:sym typeface="Proxima Nova"/>
              </a:rPr>
              <a:t>EMBRACE SCHOOL COLORS AND MERCHANDISE</a:t>
            </a:r>
            <a:endParaRPr sz="1100"/>
          </a:p>
        </p:txBody>
      </p:sp>
      <p:sp>
        <p:nvSpPr>
          <p:cNvPr id="497" name="Google Shape;497;p43"/>
          <p:cNvSpPr txBox="1"/>
          <p:nvPr/>
        </p:nvSpPr>
        <p:spPr>
          <a:xfrm>
            <a:off x="6842850" y="2165700"/>
            <a:ext cx="1947000" cy="804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1" lang="en" sz="1200">
                <a:solidFill>
                  <a:srgbClr val="000000"/>
                </a:solidFill>
                <a:latin typeface="Proxima Nova"/>
                <a:ea typeface="Proxima Nova"/>
                <a:cs typeface="Proxima Nova"/>
                <a:sym typeface="Proxima Nova"/>
              </a:rPr>
              <a:t>DEMONSTRATE RESPECT FOR THE SCHOOL AND ITS LEADERSHIP</a:t>
            </a:r>
            <a:endParaRPr sz="900"/>
          </a:p>
        </p:txBody>
      </p:sp>
      <p:sp>
        <p:nvSpPr>
          <p:cNvPr id="498" name="Google Shape;498;p43"/>
          <p:cNvSpPr txBox="1"/>
          <p:nvPr/>
        </p:nvSpPr>
        <p:spPr>
          <a:xfrm rot="-5400000">
            <a:off x="8096850" y="4048375"/>
            <a:ext cx="17862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143" name="Shape 143"/>
        <p:cNvGrpSpPr/>
        <p:nvPr/>
      </p:nvGrpSpPr>
      <p:grpSpPr>
        <a:xfrm>
          <a:off x="0" y="0"/>
          <a:ext cx="0" cy="0"/>
          <a:chOff x="0" y="0"/>
          <a:chExt cx="0" cy="0"/>
        </a:xfrm>
      </p:grpSpPr>
      <p:grpSp>
        <p:nvGrpSpPr>
          <p:cNvPr id="144" name="Google Shape;144;p26"/>
          <p:cNvGrpSpPr/>
          <p:nvPr/>
        </p:nvGrpSpPr>
        <p:grpSpPr>
          <a:xfrm>
            <a:off x="0" y="-90413"/>
            <a:ext cx="9144000" cy="604763"/>
            <a:chOff x="0" y="-47625"/>
            <a:chExt cx="4816593" cy="318558"/>
          </a:xfrm>
        </p:grpSpPr>
        <p:sp>
          <p:nvSpPr>
            <p:cNvPr id="145" name="Google Shape;145;p26"/>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46" name="Google Shape;146;p26"/>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47" name="Google Shape;147;p26"/>
          <p:cNvSpPr/>
          <p:nvPr/>
        </p:nvSpPr>
        <p:spPr>
          <a:xfrm>
            <a:off x="0" y="0"/>
            <a:ext cx="9151574" cy="4476313"/>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148" name="Google Shape;148;p26"/>
          <p:cNvGrpSpPr/>
          <p:nvPr/>
        </p:nvGrpSpPr>
        <p:grpSpPr>
          <a:xfrm>
            <a:off x="1395450" y="814902"/>
            <a:ext cx="6352906" cy="3814257"/>
            <a:chOff x="0" y="-47625"/>
            <a:chExt cx="2186360" cy="1406437"/>
          </a:xfrm>
        </p:grpSpPr>
        <p:sp>
          <p:nvSpPr>
            <p:cNvPr id="149" name="Google Shape;149;p26"/>
            <p:cNvSpPr/>
            <p:nvPr/>
          </p:nvSpPr>
          <p:spPr>
            <a:xfrm>
              <a:off x="0" y="0"/>
              <a:ext cx="2186360" cy="1358812"/>
            </a:xfrm>
            <a:custGeom>
              <a:rect b="b" l="l" r="r" t="t"/>
              <a:pathLst>
                <a:path extrusionOk="0" h="1358812" w="2186360">
                  <a:moveTo>
                    <a:pt x="0" y="0"/>
                  </a:moveTo>
                  <a:lnTo>
                    <a:pt x="2186360" y="0"/>
                  </a:lnTo>
                  <a:lnTo>
                    <a:pt x="2186360" y="1358812"/>
                  </a:lnTo>
                  <a:lnTo>
                    <a:pt x="0" y="1358812"/>
                  </a:lnTo>
                  <a:close/>
                </a:path>
              </a:pathLst>
            </a:custGeom>
            <a:solidFill>
              <a:srgbClr val="D0C3F1"/>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50" name="Google Shape;150;p26"/>
            <p:cNvSpPr txBox="1"/>
            <p:nvPr/>
          </p:nvSpPr>
          <p:spPr>
            <a:xfrm>
              <a:off x="0" y="-47625"/>
              <a:ext cx="2186360" cy="1406437"/>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51" name="Google Shape;151;p26"/>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52" name="Google Shape;152;p26"/>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b="1" sz="1300">
              <a:solidFill>
                <a:schemeClr val="lt1"/>
              </a:solidFill>
              <a:latin typeface="Amatic SC"/>
              <a:ea typeface="Amatic SC"/>
              <a:cs typeface="Amatic SC"/>
              <a:sym typeface="Amatic SC"/>
            </a:endParaRPr>
          </a:p>
        </p:txBody>
      </p:sp>
      <p:sp>
        <p:nvSpPr>
          <p:cNvPr id="153" name="Google Shape;153;p26"/>
          <p:cNvSpPr/>
          <p:nvPr/>
        </p:nvSpPr>
        <p:spPr>
          <a:xfrm>
            <a:off x="2097226" y="142250"/>
            <a:ext cx="4949347" cy="966800"/>
          </a:xfrm>
          <a:prstGeom prst="rect">
            <a:avLst/>
          </a:prstGeom>
        </p:spPr>
        <p:txBody>
          <a:bodyPr>
            <a:prstTxWarp prst="textPlain"/>
          </a:bodyPr>
          <a:lstStyle/>
          <a:p>
            <a:pPr lvl="0" algn="ctr"/>
            <a:r>
              <a:rPr b="0" i="0">
                <a:ln cap="flat" cmpd="sng" w="38100">
                  <a:solidFill>
                    <a:schemeClr val="lt2"/>
                  </a:solidFill>
                  <a:prstDash val="solid"/>
                  <a:round/>
                  <a:headEnd len="sm" w="sm" type="none"/>
                  <a:tailEnd len="sm" w="sm" type="none"/>
                </a:ln>
                <a:solidFill>
                  <a:srgbClr val="A38865"/>
                </a:solidFill>
                <a:latin typeface="Pacifico"/>
              </a:rPr>
              <a:t>Campus Matrix</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15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502" name="Shape 502"/>
        <p:cNvGrpSpPr/>
        <p:nvPr/>
      </p:nvGrpSpPr>
      <p:grpSpPr>
        <a:xfrm>
          <a:off x="0" y="0"/>
          <a:ext cx="0" cy="0"/>
          <a:chOff x="0" y="0"/>
          <a:chExt cx="0" cy="0"/>
        </a:xfrm>
      </p:grpSpPr>
      <p:grpSp>
        <p:nvGrpSpPr>
          <p:cNvPr id="503" name="Google Shape;503;p44"/>
          <p:cNvGrpSpPr/>
          <p:nvPr/>
        </p:nvGrpSpPr>
        <p:grpSpPr>
          <a:xfrm>
            <a:off x="0" y="-90413"/>
            <a:ext cx="9144000" cy="604763"/>
            <a:chOff x="0" y="-47625"/>
            <a:chExt cx="4816593" cy="318558"/>
          </a:xfrm>
        </p:grpSpPr>
        <p:sp>
          <p:nvSpPr>
            <p:cNvPr id="504" name="Google Shape;504;p44"/>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5" name="Google Shape;505;p44"/>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506" name="Google Shape;506;p44"/>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7" name="Google Shape;507;p44"/>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508" name="Google Shape;508;p44"/>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09" name="Google Shape;509;p44"/>
          <p:cNvSpPr/>
          <p:nvPr/>
        </p:nvSpPr>
        <p:spPr>
          <a:xfrm>
            <a:off x="385550" y="1611025"/>
            <a:ext cx="8583048" cy="1934788"/>
          </a:xfrm>
          <a:prstGeom prst="rect">
            <a:avLst/>
          </a:prstGeom>
        </p:spPr>
        <p:txBody>
          <a:bodyPr>
            <a:prstTxWarp prst="textPlain"/>
          </a:bodyPr>
          <a:lstStyle/>
          <a:p>
            <a:pPr lvl="0" algn="ctr"/>
            <a:r>
              <a:rPr b="0" i="0">
                <a:ln cap="flat" cmpd="sng" w="76200">
                  <a:solidFill>
                    <a:schemeClr val="lt1"/>
                  </a:solidFill>
                  <a:prstDash val="solid"/>
                  <a:round/>
                  <a:headEnd len="sm" w="sm" type="none"/>
                  <a:tailEnd len="sm" w="sm" type="none"/>
                </a:ln>
                <a:solidFill>
                  <a:srgbClr val="A38865"/>
                </a:solidFill>
                <a:latin typeface="Pacifico"/>
              </a:rPr>
              <a:t>Go School Pride!</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1000"/>
                                        <p:tgtEl>
                                          <p:spTgt spid="509"/>
                                        </p:tgtEl>
                                        <p:attrNameLst>
                                          <p:attrName>ppt_w</p:attrName>
                                        </p:attrNameLst>
                                      </p:cBhvr>
                                      <p:tavLst>
                                        <p:tav fmla="" tm="0">
                                          <p:val>
                                            <p:strVal val="0"/>
                                          </p:val>
                                        </p:tav>
                                        <p:tav fmla="" tm="100000">
                                          <p:val>
                                            <p:strVal val="#ppt_w"/>
                                          </p:val>
                                        </p:tav>
                                      </p:tavLst>
                                    </p:anim>
                                    <p:anim calcmode="lin" valueType="num">
                                      <p:cBhvr additive="base">
                                        <p:cTn dur="1000"/>
                                        <p:tgtEl>
                                          <p:spTgt spid="5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157" name="Shape 157"/>
        <p:cNvGrpSpPr/>
        <p:nvPr/>
      </p:nvGrpSpPr>
      <p:grpSpPr>
        <a:xfrm>
          <a:off x="0" y="0"/>
          <a:ext cx="0" cy="0"/>
          <a:chOff x="0" y="0"/>
          <a:chExt cx="0" cy="0"/>
        </a:xfrm>
      </p:grpSpPr>
      <p:grpSp>
        <p:nvGrpSpPr>
          <p:cNvPr id="158" name="Google Shape;158;p27"/>
          <p:cNvGrpSpPr/>
          <p:nvPr/>
        </p:nvGrpSpPr>
        <p:grpSpPr>
          <a:xfrm>
            <a:off x="0" y="-90413"/>
            <a:ext cx="9144000" cy="604763"/>
            <a:chOff x="0" y="-47625"/>
            <a:chExt cx="4816593" cy="318558"/>
          </a:xfrm>
        </p:grpSpPr>
        <p:sp>
          <p:nvSpPr>
            <p:cNvPr id="159" name="Google Shape;159;p27"/>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0" name="Google Shape;160;p27"/>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61" name="Google Shape;161;p27"/>
          <p:cNvSpPr/>
          <p:nvPr/>
        </p:nvSpPr>
        <p:spPr>
          <a:xfrm>
            <a:off x="0" y="-30350"/>
            <a:ext cx="9151574" cy="4543458"/>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2" name="Google Shape;162;p27"/>
          <p:cNvSpPr/>
          <p:nvPr/>
        </p:nvSpPr>
        <p:spPr>
          <a:xfrm>
            <a:off x="269523" y="1080991"/>
            <a:ext cx="1838872" cy="2217106"/>
          </a:xfrm>
          <a:custGeom>
            <a:rect b="b" l="l" r="r" t="t"/>
            <a:pathLst>
              <a:path extrusionOk="0" h="537639" w="445919">
                <a:moveTo>
                  <a:pt x="0" y="0"/>
                </a:moveTo>
                <a:lnTo>
                  <a:pt x="445919" y="0"/>
                </a:lnTo>
                <a:lnTo>
                  <a:pt x="445919" y="537639"/>
                </a:lnTo>
                <a:lnTo>
                  <a:pt x="0" y="537639"/>
                </a:lnTo>
                <a:close/>
              </a:path>
            </a:pathLst>
          </a:custGeom>
          <a:blipFill rotWithShape="1">
            <a:blip r:embed="rId4">
              <a:alphaModFix/>
            </a:blip>
            <a:stretch>
              <a:fillRect b="0" l="-10282" r="-10281" t="0"/>
            </a:stretch>
          </a:blipFill>
          <a:ln cap="sq" cmpd="sng" w="5715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163" name="Google Shape;163;p27"/>
          <p:cNvGrpSpPr/>
          <p:nvPr/>
        </p:nvGrpSpPr>
        <p:grpSpPr>
          <a:xfrm>
            <a:off x="474480" y="3128205"/>
            <a:ext cx="1423100" cy="545881"/>
            <a:chOff x="0" y="-76200"/>
            <a:chExt cx="586711" cy="225055"/>
          </a:xfrm>
        </p:grpSpPr>
        <p:sp>
          <p:nvSpPr>
            <p:cNvPr id="164" name="Google Shape;164;p27"/>
            <p:cNvSpPr/>
            <p:nvPr/>
          </p:nvSpPr>
          <p:spPr>
            <a:xfrm>
              <a:off x="0" y="0"/>
              <a:ext cx="586711" cy="148855"/>
            </a:xfrm>
            <a:custGeom>
              <a:rect b="b" l="l" r="r" t="t"/>
              <a:pathLst>
                <a:path extrusionOk="0" h="148855" w="586711">
                  <a:moveTo>
                    <a:pt x="0" y="0"/>
                  </a:moveTo>
                  <a:lnTo>
                    <a:pt x="586711" y="0"/>
                  </a:lnTo>
                  <a:lnTo>
                    <a:pt x="586711" y="148855"/>
                  </a:lnTo>
                  <a:lnTo>
                    <a:pt x="0" y="14885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5" name="Google Shape;165;p27"/>
            <p:cNvSpPr txBox="1"/>
            <p:nvPr/>
          </p:nvSpPr>
          <p:spPr>
            <a:xfrm>
              <a:off x="0" y="-76200"/>
              <a:ext cx="586711" cy="22505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lang="en" sz="1300">
                  <a:solidFill>
                    <a:srgbClr val="153482"/>
                  </a:solidFill>
                  <a:latin typeface="Arial"/>
                  <a:ea typeface="Arial"/>
                  <a:cs typeface="Arial"/>
                  <a:sym typeface="Arial"/>
                </a:rPr>
                <a:t>1</a:t>
              </a:r>
              <a:endParaRPr sz="700"/>
            </a:p>
          </p:txBody>
        </p:sp>
      </p:grpSp>
      <p:grpSp>
        <p:nvGrpSpPr>
          <p:cNvPr id="166" name="Google Shape;166;p27"/>
          <p:cNvGrpSpPr/>
          <p:nvPr/>
        </p:nvGrpSpPr>
        <p:grpSpPr>
          <a:xfrm>
            <a:off x="2743789" y="3956831"/>
            <a:ext cx="1423100" cy="545881"/>
            <a:chOff x="0" y="-76200"/>
            <a:chExt cx="586711" cy="225055"/>
          </a:xfrm>
        </p:grpSpPr>
        <p:sp>
          <p:nvSpPr>
            <p:cNvPr id="167" name="Google Shape;167;p27"/>
            <p:cNvSpPr/>
            <p:nvPr/>
          </p:nvSpPr>
          <p:spPr>
            <a:xfrm>
              <a:off x="0" y="0"/>
              <a:ext cx="586711" cy="148855"/>
            </a:xfrm>
            <a:custGeom>
              <a:rect b="b" l="l" r="r" t="t"/>
              <a:pathLst>
                <a:path extrusionOk="0" h="148855" w="586711">
                  <a:moveTo>
                    <a:pt x="0" y="0"/>
                  </a:moveTo>
                  <a:lnTo>
                    <a:pt x="586711" y="0"/>
                  </a:lnTo>
                  <a:lnTo>
                    <a:pt x="586711" y="148855"/>
                  </a:lnTo>
                  <a:lnTo>
                    <a:pt x="0" y="14885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8" name="Google Shape;168;p27"/>
            <p:cNvSpPr txBox="1"/>
            <p:nvPr/>
          </p:nvSpPr>
          <p:spPr>
            <a:xfrm>
              <a:off x="0" y="-76200"/>
              <a:ext cx="586711" cy="22505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lang="en" sz="1300">
                  <a:solidFill>
                    <a:srgbClr val="153482"/>
                  </a:solidFill>
                  <a:latin typeface="Arial"/>
                  <a:ea typeface="Arial"/>
                  <a:cs typeface="Arial"/>
                  <a:sym typeface="Arial"/>
                </a:rPr>
                <a:t>2</a:t>
              </a:r>
              <a:endParaRPr sz="700"/>
            </a:p>
          </p:txBody>
        </p:sp>
      </p:grpSp>
      <p:grpSp>
        <p:nvGrpSpPr>
          <p:cNvPr id="169" name="Google Shape;169;p27"/>
          <p:cNvGrpSpPr/>
          <p:nvPr/>
        </p:nvGrpSpPr>
        <p:grpSpPr>
          <a:xfrm>
            <a:off x="4926618" y="3814787"/>
            <a:ext cx="1423100" cy="545881"/>
            <a:chOff x="0" y="-76200"/>
            <a:chExt cx="586711" cy="225055"/>
          </a:xfrm>
        </p:grpSpPr>
        <p:sp>
          <p:nvSpPr>
            <p:cNvPr id="170" name="Google Shape;170;p27"/>
            <p:cNvSpPr/>
            <p:nvPr/>
          </p:nvSpPr>
          <p:spPr>
            <a:xfrm>
              <a:off x="0" y="0"/>
              <a:ext cx="586711" cy="148855"/>
            </a:xfrm>
            <a:custGeom>
              <a:rect b="b" l="l" r="r" t="t"/>
              <a:pathLst>
                <a:path extrusionOk="0" h="148855" w="586711">
                  <a:moveTo>
                    <a:pt x="0" y="0"/>
                  </a:moveTo>
                  <a:lnTo>
                    <a:pt x="586711" y="0"/>
                  </a:lnTo>
                  <a:lnTo>
                    <a:pt x="586711" y="148855"/>
                  </a:lnTo>
                  <a:lnTo>
                    <a:pt x="0" y="14885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1" name="Google Shape;171;p27"/>
            <p:cNvSpPr txBox="1"/>
            <p:nvPr/>
          </p:nvSpPr>
          <p:spPr>
            <a:xfrm>
              <a:off x="0" y="-76200"/>
              <a:ext cx="586711" cy="22505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lang="en" sz="1300">
                  <a:solidFill>
                    <a:srgbClr val="153482"/>
                  </a:solidFill>
                  <a:latin typeface="Arial"/>
                  <a:ea typeface="Arial"/>
                  <a:cs typeface="Arial"/>
                  <a:sym typeface="Arial"/>
                </a:rPr>
                <a:t>3</a:t>
              </a:r>
              <a:endParaRPr sz="700"/>
            </a:p>
          </p:txBody>
        </p:sp>
      </p:grpSp>
      <p:grpSp>
        <p:nvGrpSpPr>
          <p:cNvPr id="172" name="Google Shape;172;p27"/>
          <p:cNvGrpSpPr/>
          <p:nvPr/>
        </p:nvGrpSpPr>
        <p:grpSpPr>
          <a:xfrm>
            <a:off x="7246340" y="3276861"/>
            <a:ext cx="1423099" cy="545881"/>
            <a:chOff x="0" y="-76200"/>
            <a:chExt cx="586711" cy="225055"/>
          </a:xfrm>
        </p:grpSpPr>
        <p:sp>
          <p:nvSpPr>
            <p:cNvPr id="173" name="Google Shape;173;p27"/>
            <p:cNvSpPr/>
            <p:nvPr/>
          </p:nvSpPr>
          <p:spPr>
            <a:xfrm>
              <a:off x="0" y="0"/>
              <a:ext cx="586711" cy="148855"/>
            </a:xfrm>
            <a:custGeom>
              <a:rect b="b" l="l" r="r" t="t"/>
              <a:pathLst>
                <a:path extrusionOk="0" h="148855" w="586711">
                  <a:moveTo>
                    <a:pt x="0" y="0"/>
                  </a:moveTo>
                  <a:lnTo>
                    <a:pt x="586711" y="0"/>
                  </a:lnTo>
                  <a:lnTo>
                    <a:pt x="586711" y="148855"/>
                  </a:lnTo>
                  <a:lnTo>
                    <a:pt x="0" y="14885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4" name="Google Shape;174;p27"/>
            <p:cNvSpPr txBox="1"/>
            <p:nvPr/>
          </p:nvSpPr>
          <p:spPr>
            <a:xfrm>
              <a:off x="0" y="-76200"/>
              <a:ext cx="586711" cy="22505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lang="en" sz="1300">
                  <a:solidFill>
                    <a:srgbClr val="153482"/>
                  </a:solidFill>
                  <a:latin typeface="Arial"/>
                  <a:ea typeface="Arial"/>
                  <a:cs typeface="Arial"/>
                  <a:sym typeface="Arial"/>
                </a:rPr>
                <a:t>4</a:t>
              </a:r>
              <a:endParaRPr sz="700"/>
            </a:p>
          </p:txBody>
        </p:sp>
      </p:grpSp>
      <p:sp>
        <p:nvSpPr>
          <p:cNvPr id="175" name="Google Shape;175;p27"/>
          <p:cNvSpPr/>
          <p:nvPr/>
        </p:nvSpPr>
        <p:spPr>
          <a:xfrm>
            <a:off x="4718732" y="1782508"/>
            <a:ext cx="1838872" cy="2217106"/>
          </a:xfrm>
          <a:custGeom>
            <a:rect b="b" l="l" r="r" t="t"/>
            <a:pathLst>
              <a:path extrusionOk="0" h="537639" w="445919">
                <a:moveTo>
                  <a:pt x="0" y="0"/>
                </a:moveTo>
                <a:lnTo>
                  <a:pt x="445919" y="0"/>
                </a:lnTo>
                <a:lnTo>
                  <a:pt x="445919" y="537639"/>
                </a:lnTo>
                <a:lnTo>
                  <a:pt x="0" y="537639"/>
                </a:lnTo>
                <a:close/>
              </a:path>
            </a:pathLst>
          </a:custGeom>
          <a:blipFill rotWithShape="1">
            <a:blip r:embed="rId4">
              <a:alphaModFix/>
            </a:blip>
            <a:stretch>
              <a:fillRect b="0" l="-10282" r="-10281" t="0"/>
            </a:stretch>
          </a:blipFill>
          <a:ln cap="sq" cmpd="sng" w="5715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6" name="Google Shape;176;p27"/>
          <p:cNvSpPr/>
          <p:nvPr/>
        </p:nvSpPr>
        <p:spPr>
          <a:xfrm>
            <a:off x="2494127" y="1924551"/>
            <a:ext cx="1838872" cy="2217107"/>
          </a:xfrm>
          <a:custGeom>
            <a:rect b="b" l="l" r="r" t="t"/>
            <a:pathLst>
              <a:path extrusionOk="0" h="537639" w="445919">
                <a:moveTo>
                  <a:pt x="0" y="0"/>
                </a:moveTo>
                <a:lnTo>
                  <a:pt x="445919" y="0"/>
                </a:lnTo>
                <a:lnTo>
                  <a:pt x="445919" y="537639"/>
                </a:lnTo>
                <a:lnTo>
                  <a:pt x="0" y="537639"/>
                </a:lnTo>
                <a:close/>
              </a:path>
            </a:pathLst>
          </a:custGeom>
          <a:blipFill rotWithShape="1">
            <a:blip r:embed="rId4">
              <a:alphaModFix/>
            </a:blip>
            <a:stretch>
              <a:fillRect b="0" l="-10282" r="-10281" t="0"/>
            </a:stretch>
          </a:blipFill>
          <a:ln cap="sq" cmpd="sng" w="5715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7" name="Google Shape;177;p27"/>
          <p:cNvSpPr/>
          <p:nvPr/>
        </p:nvSpPr>
        <p:spPr>
          <a:xfrm>
            <a:off x="7038454" y="1221368"/>
            <a:ext cx="1838872" cy="2217106"/>
          </a:xfrm>
          <a:custGeom>
            <a:rect b="b" l="l" r="r" t="t"/>
            <a:pathLst>
              <a:path extrusionOk="0" h="537639" w="445919">
                <a:moveTo>
                  <a:pt x="0" y="0"/>
                </a:moveTo>
                <a:lnTo>
                  <a:pt x="445919" y="0"/>
                </a:lnTo>
                <a:lnTo>
                  <a:pt x="445919" y="537639"/>
                </a:lnTo>
                <a:lnTo>
                  <a:pt x="0" y="537639"/>
                </a:lnTo>
                <a:close/>
              </a:path>
            </a:pathLst>
          </a:custGeom>
          <a:blipFill rotWithShape="1">
            <a:blip r:embed="rId4">
              <a:alphaModFix/>
            </a:blip>
            <a:stretch>
              <a:fillRect b="0" l="-10282" r="-10281" t="0"/>
            </a:stretch>
          </a:blipFill>
          <a:ln cap="sq" cmpd="sng" w="5715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8" name="Google Shape;178;p27"/>
          <p:cNvSpPr txBox="1"/>
          <p:nvPr/>
        </p:nvSpPr>
        <p:spPr>
          <a:xfrm>
            <a:off x="393785" y="1441831"/>
            <a:ext cx="1584489" cy="1531938"/>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 sz="1700">
                <a:solidFill>
                  <a:srgbClr val="1A6CA4"/>
                </a:solidFill>
                <a:latin typeface="Proxima Nova"/>
                <a:ea typeface="Proxima Nova"/>
                <a:cs typeface="Proxima Nova"/>
                <a:sym typeface="Proxima Nova"/>
              </a:rPr>
              <a:t>Understand what school pride means and why it matters</a:t>
            </a:r>
            <a:endParaRPr sz="700"/>
          </a:p>
        </p:txBody>
      </p:sp>
      <p:sp>
        <p:nvSpPr>
          <p:cNvPr id="179" name="Google Shape;179;p27"/>
          <p:cNvSpPr txBox="1"/>
          <p:nvPr/>
        </p:nvSpPr>
        <p:spPr>
          <a:xfrm>
            <a:off x="2663094" y="2451711"/>
            <a:ext cx="1584490" cy="1222375"/>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 sz="1700">
                <a:solidFill>
                  <a:srgbClr val="1A6CA4"/>
                </a:solidFill>
                <a:latin typeface="Proxima Nova"/>
                <a:ea typeface="Proxima Nova"/>
                <a:cs typeface="Proxima Nova"/>
                <a:sym typeface="Proxima Nova"/>
              </a:rPr>
              <a:t>Identify ways you can show pride in your school</a:t>
            </a:r>
            <a:endParaRPr sz="700"/>
          </a:p>
        </p:txBody>
      </p:sp>
      <p:sp>
        <p:nvSpPr>
          <p:cNvPr id="180" name="Google Shape;180;p27"/>
          <p:cNvSpPr txBox="1"/>
          <p:nvPr/>
        </p:nvSpPr>
        <p:spPr>
          <a:xfrm>
            <a:off x="4885449" y="2239312"/>
            <a:ext cx="1584489" cy="1531938"/>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 sz="1700">
                <a:solidFill>
                  <a:srgbClr val="1A6CA4"/>
                </a:solidFill>
                <a:latin typeface="Proxima Nova"/>
                <a:ea typeface="Proxima Nova"/>
                <a:cs typeface="Proxima Nova"/>
                <a:sym typeface="Proxima Nova"/>
              </a:rPr>
              <a:t>Reflect on how school pride contributes to a positive school culture</a:t>
            </a:r>
            <a:endParaRPr sz="700"/>
          </a:p>
        </p:txBody>
      </p:sp>
      <p:sp>
        <p:nvSpPr>
          <p:cNvPr id="181" name="Google Shape;181;p27"/>
          <p:cNvSpPr txBox="1"/>
          <p:nvPr/>
        </p:nvSpPr>
        <p:spPr>
          <a:xfrm>
            <a:off x="7118619" y="1553708"/>
            <a:ext cx="1758707" cy="1531938"/>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1" lang="en" sz="1700">
                <a:solidFill>
                  <a:srgbClr val="1A6CA4"/>
                </a:solidFill>
                <a:latin typeface="Proxima Nova"/>
                <a:ea typeface="Proxima Nova"/>
                <a:cs typeface="Proxima Nova"/>
                <a:sym typeface="Proxima Nova"/>
              </a:rPr>
              <a:t>Commit to one personal action that shows personal pride in your school</a:t>
            </a:r>
            <a:endParaRPr sz="700"/>
          </a:p>
        </p:txBody>
      </p:sp>
      <p:sp>
        <p:nvSpPr>
          <p:cNvPr id="182" name="Google Shape;182;p27"/>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5">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83" name="Google Shape;183;p27"/>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184" name="Google Shape;184;p27"/>
          <p:cNvSpPr/>
          <p:nvPr/>
        </p:nvSpPr>
        <p:spPr>
          <a:xfrm>
            <a:off x="1894508" y="181675"/>
            <a:ext cx="5354808" cy="1811338"/>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B3852A"/>
                </a:solidFill>
                <a:latin typeface="Pacifico"/>
              </a:rPr>
              <a:t>Objectives</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188" name="Shape 188"/>
        <p:cNvGrpSpPr/>
        <p:nvPr/>
      </p:nvGrpSpPr>
      <p:grpSpPr>
        <a:xfrm>
          <a:off x="0" y="0"/>
          <a:ext cx="0" cy="0"/>
          <a:chOff x="0" y="0"/>
          <a:chExt cx="0" cy="0"/>
        </a:xfrm>
      </p:grpSpPr>
      <p:grpSp>
        <p:nvGrpSpPr>
          <p:cNvPr id="189" name="Google Shape;189;p28"/>
          <p:cNvGrpSpPr/>
          <p:nvPr/>
        </p:nvGrpSpPr>
        <p:grpSpPr>
          <a:xfrm>
            <a:off x="0" y="-90413"/>
            <a:ext cx="9144000" cy="604763"/>
            <a:chOff x="0" y="-47625"/>
            <a:chExt cx="4816593" cy="318558"/>
          </a:xfrm>
        </p:grpSpPr>
        <p:sp>
          <p:nvSpPr>
            <p:cNvPr id="190" name="Google Shape;190;p28"/>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1" name="Google Shape;191;p28"/>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192" name="Google Shape;192;p28"/>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193" name="Google Shape;193;p28"/>
          <p:cNvGrpSpPr/>
          <p:nvPr/>
        </p:nvGrpSpPr>
        <p:grpSpPr>
          <a:xfrm>
            <a:off x="2313171" y="1111724"/>
            <a:ext cx="4445597" cy="2847722"/>
            <a:chOff x="0" y="-38100"/>
            <a:chExt cx="2341713" cy="1500035"/>
          </a:xfrm>
        </p:grpSpPr>
        <p:sp>
          <p:nvSpPr>
            <p:cNvPr id="194" name="Google Shape;194;p28"/>
            <p:cNvSpPr/>
            <p:nvPr/>
          </p:nvSpPr>
          <p:spPr>
            <a:xfrm>
              <a:off x="0" y="0"/>
              <a:ext cx="2341713" cy="1461935"/>
            </a:xfrm>
            <a:custGeom>
              <a:rect b="b" l="l" r="r" t="t"/>
              <a:pathLst>
                <a:path extrusionOk="0" h="1461935" w="2341713">
                  <a:moveTo>
                    <a:pt x="0" y="0"/>
                  </a:moveTo>
                  <a:lnTo>
                    <a:pt x="2341713" y="0"/>
                  </a:lnTo>
                  <a:lnTo>
                    <a:pt x="2341713" y="1461935"/>
                  </a:lnTo>
                  <a:lnTo>
                    <a:pt x="0" y="146193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5" name="Google Shape;195;p28"/>
            <p:cNvSpPr txBox="1"/>
            <p:nvPr/>
          </p:nvSpPr>
          <p:spPr>
            <a:xfrm>
              <a:off x="0" y="-38100"/>
              <a:ext cx="2341713" cy="1500035"/>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96" name="Google Shape;196;p28"/>
          <p:cNvGrpSpPr/>
          <p:nvPr/>
        </p:nvGrpSpPr>
        <p:grpSpPr>
          <a:xfrm rot="-293569">
            <a:off x="1293958" y="1004791"/>
            <a:ext cx="1403994" cy="1115518"/>
            <a:chOff x="0" y="0"/>
            <a:chExt cx="3901440" cy="3099816"/>
          </a:xfrm>
        </p:grpSpPr>
        <p:sp>
          <p:nvSpPr>
            <p:cNvPr id="197" name="Google Shape;197;p28"/>
            <p:cNvSpPr/>
            <p:nvPr/>
          </p:nvSpPr>
          <p:spPr>
            <a:xfrm>
              <a:off x="127000" y="190500"/>
              <a:ext cx="3657600" cy="2413000"/>
            </a:xfrm>
            <a:custGeom>
              <a:rect b="b" l="l" r="r" t="t"/>
              <a:pathLst>
                <a:path extrusionOk="0" h="2413000" w="3657600">
                  <a:moveTo>
                    <a:pt x="3657600" y="2413000"/>
                  </a:moveTo>
                  <a:lnTo>
                    <a:pt x="0" y="2413000"/>
                  </a:lnTo>
                  <a:lnTo>
                    <a:pt x="0" y="0"/>
                  </a:lnTo>
                  <a:lnTo>
                    <a:pt x="3657600" y="0"/>
                  </a:lnTo>
                  <a:lnTo>
                    <a:pt x="3657600" y="2413000"/>
                  </a:lnTo>
                  <a:close/>
                </a:path>
              </a:pathLst>
            </a:custGeom>
            <a:blipFill rotWithShape="1">
              <a:blip r:embed="rId4">
                <a:alphaModFix/>
              </a:blip>
              <a:stretch>
                <a:fillRect b="-493" l="0" r="0" t="-493"/>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98" name="Google Shape;198;p28"/>
            <p:cNvSpPr/>
            <p:nvPr/>
          </p:nvSpPr>
          <p:spPr>
            <a:xfrm>
              <a:off x="0" y="0"/>
              <a:ext cx="3901440" cy="3099816"/>
            </a:xfrm>
            <a:custGeom>
              <a:rect b="b" l="l" r="r" t="t"/>
              <a:pathLst>
                <a:path extrusionOk="0" h="3099816" w="3901440">
                  <a:moveTo>
                    <a:pt x="3901440" y="3099816"/>
                  </a:moveTo>
                  <a:lnTo>
                    <a:pt x="0" y="3099816"/>
                  </a:lnTo>
                  <a:lnTo>
                    <a:pt x="0" y="0"/>
                  </a:lnTo>
                  <a:lnTo>
                    <a:pt x="3901440" y="0"/>
                  </a:lnTo>
                  <a:lnTo>
                    <a:pt x="3901440" y="3099816"/>
                  </a:lnTo>
                  <a:close/>
                </a:path>
              </a:pathLst>
            </a:custGeom>
            <a:blipFill rotWithShape="1">
              <a:blip r:embed="rId5">
                <a:alphaModFix/>
              </a:blip>
              <a:stretch>
                <a:fillRect b="-28" l="0" r="0" t="-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199" name="Google Shape;199;p28"/>
          <p:cNvGrpSpPr/>
          <p:nvPr/>
        </p:nvGrpSpPr>
        <p:grpSpPr>
          <a:xfrm rot="310788">
            <a:off x="6526550" y="3206754"/>
            <a:ext cx="1403994" cy="1115517"/>
            <a:chOff x="0" y="0"/>
            <a:chExt cx="3901440" cy="3099816"/>
          </a:xfrm>
        </p:grpSpPr>
        <p:sp>
          <p:nvSpPr>
            <p:cNvPr id="200" name="Google Shape;200;p28"/>
            <p:cNvSpPr/>
            <p:nvPr/>
          </p:nvSpPr>
          <p:spPr>
            <a:xfrm>
              <a:off x="127000" y="190500"/>
              <a:ext cx="3657600" cy="2413000"/>
            </a:xfrm>
            <a:custGeom>
              <a:rect b="b" l="l" r="r" t="t"/>
              <a:pathLst>
                <a:path extrusionOk="0" h="2413000" w="3657600">
                  <a:moveTo>
                    <a:pt x="3657600" y="2413000"/>
                  </a:moveTo>
                  <a:lnTo>
                    <a:pt x="0" y="2413000"/>
                  </a:lnTo>
                  <a:lnTo>
                    <a:pt x="0" y="0"/>
                  </a:lnTo>
                  <a:lnTo>
                    <a:pt x="3657600" y="0"/>
                  </a:lnTo>
                  <a:lnTo>
                    <a:pt x="3657600" y="2413000"/>
                  </a:lnTo>
                  <a:close/>
                </a:path>
              </a:pathLst>
            </a:custGeom>
            <a:blipFill rotWithShape="1">
              <a:blip r:embed="rId6">
                <a:alphaModFix/>
              </a:blip>
              <a:stretch>
                <a:fillRect b="-1820" l="0" r="0" t="-182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1" name="Google Shape;201;p28"/>
            <p:cNvSpPr/>
            <p:nvPr/>
          </p:nvSpPr>
          <p:spPr>
            <a:xfrm>
              <a:off x="0" y="0"/>
              <a:ext cx="3901440" cy="3099816"/>
            </a:xfrm>
            <a:custGeom>
              <a:rect b="b" l="l" r="r" t="t"/>
              <a:pathLst>
                <a:path extrusionOk="0" h="3099816" w="3901440">
                  <a:moveTo>
                    <a:pt x="3901440" y="3099816"/>
                  </a:moveTo>
                  <a:lnTo>
                    <a:pt x="0" y="3099816"/>
                  </a:lnTo>
                  <a:lnTo>
                    <a:pt x="0" y="0"/>
                  </a:lnTo>
                  <a:lnTo>
                    <a:pt x="3901440" y="0"/>
                  </a:lnTo>
                  <a:lnTo>
                    <a:pt x="3901440" y="3099816"/>
                  </a:lnTo>
                  <a:close/>
                </a:path>
              </a:pathLst>
            </a:custGeom>
            <a:blipFill rotWithShape="1">
              <a:blip r:embed="rId5">
                <a:alphaModFix/>
              </a:blip>
              <a:stretch>
                <a:fillRect b="-28" l="0" r="0" t="-28"/>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202" name="Google Shape;202;p28"/>
          <p:cNvSpPr/>
          <p:nvPr/>
        </p:nvSpPr>
        <p:spPr>
          <a:xfrm>
            <a:off x="6117075" y="1077901"/>
            <a:ext cx="1111472" cy="969296"/>
          </a:xfrm>
          <a:custGeom>
            <a:rect b="b" l="l" r="r" t="t"/>
            <a:pathLst>
              <a:path extrusionOk="0" h="1938593" w="2222944">
                <a:moveTo>
                  <a:pt x="0" y="0"/>
                </a:moveTo>
                <a:lnTo>
                  <a:pt x="2222944" y="0"/>
                </a:lnTo>
                <a:lnTo>
                  <a:pt x="2222944" y="1938593"/>
                </a:lnTo>
                <a:lnTo>
                  <a:pt x="0" y="1938593"/>
                </a:lnTo>
                <a:lnTo>
                  <a:pt x="0" y="0"/>
                </a:lnTo>
                <a:close/>
              </a:path>
            </a:pathLst>
          </a:custGeom>
          <a:blipFill rotWithShape="1">
            <a:blip r:embed="rId7">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3" name="Google Shape;203;p28"/>
          <p:cNvSpPr/>
          <p:nvPr/>
        </p:nvSpPr>
        <p:spPr>
          <a:xfrm>
            <a:off x="1831872" y="3262290"/>
            <a:ext cx="660742" cy="1103536"/>
          </a:xfrm>
          <a:custGeom>
            <a:rect b="b" l="l" r="r" t="t"/>
            <a:pathLst>
              <a:path extrusionOk="0" h="2207073" w="1321485">
                <a:moveTo>
                  <a:pt x="0" y="0"/>
                </a:moveTo>
                <a:lnTo>
                  <a:pt x="1321485" y="0"/>
                </a:lnTo>
                <a:lnTo>
                  <a:pt x="1321485" y="2207073"/>
                </a:lnTo>
                <a:lnTo>
                  <a:pt x="0" y="2207073"/>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04" name="Google Shape;204;p28"/>
          <p:cNvPicPr preferRelativeResize="0"/>
          <p:nvPr/>
        </p:nvPicPr>
        <p:blipFill rotWithShape="1">
          <a:blip r:embed="rId9">
            <a:alphaModFix/>
          </a:blip>
          <a:srcRect b="0" l="0" r="0" t="0"/>
          <a:stretch/>
        </p:blipFill>
        <p:spPr>
          <a:xfrm>
            <a:off x="7544285" y="2373442"/>
            <a:ext cx="1412430" cy="1989339"/>
          </a:xfrm>
          <a:prstGeom prst="rect">
            <a:avLst/>
          </a:prstGeom>
          <a:noFill/>
          <a:ln>
            <a:noFill/>
          </a:ln>
        </p:spPr>
      </p:pic>
      <p:pic>
        <p:nvPicPr>
          <p:cNvPr id="205" name="Google Shape;205;p28"/>
          <p:cNvPicPr preferRelativeResize="0"/>
          <p:nvPr/>
        </p:nvPicPr>
        <p:blipFill rotWithShape="1">
          <a:blip r:embed="rId9">
            <a:alphaModFix/>
          </a:blip>
          <a:srcRect b="0" l="0" r="0" t="0"/>
          <a:stretch/>
        </p:blipFill>
        <p:spPr>
          <a:xfrm>
            <a:off x="120173" y="2376488"/>
            <a:ext cx="1412431" cy="1989339"/>
          </a:xfrm>
          <a:prstGeom prst="rect">
            <a:avLst/>
          </a:prstGeom>
          <a:noFill/>
          <a:ln>
            <a:noFill/>
          </a:ln>
        </p:spPr>
      </p:pic>
      <p:sp>
        <p:nvSpPr>
          <p:cNvPr id="206" name="Google Shape;206;p28"/>
          <p:cNvSpPr txBox="1"/>
          <p:nvPr/>
        </p:nvSpPr>
        <p:spPr>
          <a:xfrm>
            <a:off x="2743166" y="1430538"/>
            <a:ext cx="3383700" cy="400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 sz="2600">
                <a:solidFill>
                  <a:srgbClr val="000000"/>
                </a:solidFill>
                <a:latin typeface="Ribeye"/>
                <a:ea typeface="Ribeye"/>
                <a:cs typeface="Ribeye"/>
                <a:sym typeface="Ribeye"/>
              </a:rPr>
              <a:t>Turn and talk:</a:t>
            </a:r>
            <a:endParaRPr sz="1600">
              <a:latin typeface="Ribeye"/>
              <a:ea typeface="Ribeye"/>
              <a:cs typeface="Ribeye"/>
              <a:sym typeface="Ribeye"/>
            </a:endParaRPr>
          </a:p>
        </p:txBody>
      </p:sp>
      <p:sp>
        <p:nvSpPr>
          <p:cNvPr id="207" name="Google Shape;207;p28"/>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10">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08" name="Google Shape;208;p28"/>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209" name="Google Shape;209;p28"/>
          <p:cNvSpPr txBox="1"/>
          <p:nvPr/>
        </p:nvSpPr>
        <p:spPr>
          <a:xfrm>
            <a:off x="2313175" y="1928900"/>
            <a:ext cx="44454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800">
                <a:solidFill>
                  <a:srgbClr val="000000"/>
                </a:solidFill>
                <a:latin typeface="Amatic SC"/>
                <a:ea typeface="Amatic SC"/>
                <a:cs typeface="Amatic SC"/>
                <a:sym typeface="Amatic SC"/>
              </a:rPr>
              <a:t>What does it mean to be proud of something?  </a:t>
            </a:r>
            <a:endParaRPr b="1" sz="2800">
              <a:latin typeface="Amatic SC"/>
              <a:ea typeface="Amatic SC"/>
              <a:cs typeface="Amatic SC"/>
              <a:sym typeface="Amatic SC"/>
            </a:endParaRPr>
          </a:p>
          <a:p>
            <a:pPr indent="0" lvl="0" marL="0" marR="0" rtl="0" algn="ctr">
              <a:lnSpc>
                <a:spcPct val="100000"/>
              </a:lnSpc>
              <a:spcBef>
                <a:spcPts val="0"/>
              </a:spcBef>
              <a:spcAft>
                <a:spcPts val="0"/>
              </a:spcAft>
              <a:buNone/>
            </a:pPr>
            <a:r>
              <a:rPr b="1" lang="en" sz="2800">
                <a:latin typeface="Amatic SC"/>
                <a:ea typeface="Amatic SC"/>
                <a:cs typeface="Amatic SC"/>
                <a:sym typeface="Amatic SC"/>
              </a:rPr>
              <a:t>What are some </a:t>
            </a:r>
            <a:r>
              <a:rPr b="1" lang="en" sz="2800">
                <a:latin typeface="Amatic SC"/>
                <a:ea typeface="Amatic SC"/>
                <a:cs typeface="Amatic SC"/>
                <a:sym typeface="Amatic SC"/>
              </a:rPr>
              <a:t>strengths</a:t>
            </a:r>
            <a:r>
              <a:rPr b="1" lang="en" sz="2800">
                <a:latin typeface="Amatic SC"/>
                <a:ea typeface="Amatic SC"/>
                <a:cs typeface="Amatic SC"/>
                <a:sym typeface="Amatic SC"/>
              </a:rPr>
              <a:t> that your school has that makes you proud?</a:t>
            </a:r>
            <a:endParaRPr b="1" sz="2800">
              <a:latin typeface="Amatic SC"/>
              <a:ea typeface="Amatic SC"/>
              <a:cs typeface="Amatic SC"/>
              <a:sym typeface="Amatic SC"/>
            </a:endParaRPr>
          </a:p>
        </p:txBody>
      </p:sp>
      <p:sp>
        <p:nvSpPr>
          <p:cNvPr id="210" name="Google Shape;210;p28"/>
          <p:cNvSpPr/>
          <p:nvPr/>
        </p:nvSpPr>
        <p:spPr>
          <a:xfrm>
            <a:off x="1831875" y="142425"/>
            <a:ext cx="5576422" cy="1288126"/>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"Team Up"</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10"/>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ppt_w</p:attrName>
                                        </p:attrNameLst>
                                      </p:cBhvr>
                                      <p:tavLst>
                                        <p:tav fmla="" tm="0">
                                          <p:val>
                                            <p:strVal val="0"/>
                                          </p:val>
                                        </p:tav>
                                        <p:tav fmla="" tm="100000">
                                          <p:val>
                                            <p:strVal val="#ppt_w"/>
                                          </p:val>
                                        </p:tav>
                                      </p:tavLst>
                                    </p:anim>
                                    <p:anim calcmode="lin" valueType="num">
                                      <p:cBhvr additive="base">
                                        <p:cTn dur="1000"/>
                                        <p:tgtEl>
                                          <p:spTgt spid="19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1">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000"/>
                                        <p:tgtEl>
                                          <p:spTgt spid="20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1000"/>
                                        <p:tgtEl>
                                          <p:spTgt spid="209"/>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214" name="Shape 214"/>
        <p:cNvGrpSpPr/>
        <p:nvPr/>
      </p:nvGrpSpPr>
      <p:grpSpPr>
        <a:xfrm>
          <a:off x="0" y="0"/>
          <a:ext cx="0" cy="0"/>
          <a:chOff x="0" y="0"/>
          <a:chExt cx="0" cy="0"/>
        </a:xfrm>
      </p:grpSpPr>
      <p:grpSp>
        <p:nvGrpSpPr>
          <p:cNvPr id="215" name="Google Shape;215;p29"/>
          <p:cNvGrpSpPr/>
          <p:nvPr/>
        </p:nvGrpSpPr>
        <p:grpSpPr>
          <a:xfrm>
            <a:off x="0" y="-90411"/>
            <a:ext cx="9143818" cy="604830"/>
            <a:chOff x="0" y="-47625"/>
            <a:chExt cx="4816592" cy="318600"/>
          </a:xfrm>
        </p:grpSpPr>
        <p:sp>
          <p:nvSpPr>
            <p:cNvPr id="216" name="Google Shape;216;p29"/>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17" name="Google Shape;217;p29"/>
            <p:cNvSpPr txBox="1"/>
            <p:nvPr/>
          </p:nvSpPr>
          <p:spPr>
            <a:xfrm>
              <a:off x="0" y="-47625"/>
              <a:ext cx="4816500" cy="318600"/>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218" name="Google Shape;218;p29"/>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219" name="Google Shape;219;p29"/>
          <p:cNvGrpSpPr/>
          <p:nvPr/>
        </p:nvGrpSpPr>
        <p:grpSpPr>
          <a:xfrm>
            <a:off x="2313171" y="1111725"/>
            <a:ext cx="4445673" cy="2847666"/>
            <a:chOff x="0" y="-38100"/>
            <a:chExt cx="2341800" cy="1500035"/>
          </a:xfrm>
        </p:grpSpPr>
        <p:sp>
          <p:nvSpPr>
            <p:cNvPr id="220" name="Google Shape;220;p29"/>
            <p:cNvSpPr/>
            <p:nvPr/>
          </p:nvSpPr>
          <p:spPr>
            <a:xfrm>
              <a:off x="0" y="0"/>
              <a:ext cx="2341713" cy="1461935"/>
            </a:xfrm>
            <a:custGeom>
              <a:rect b="b" l="l" r="r" t="t"/>
              <a:pathLst>
                <a:path extrusionOk="0" h="1461935" w="2341713">
                  <a:moveTo>
                    <a:pt x="0" y="0"/>
                  </a:moveTo>
                  <a:lnTo>
                    <a:pt x="2341713" y="0"/>
                  </a:lnTo>
                  <a:lnTo>
                    <a:pt x="2341713" y="1461935"/>
                  </a:lnTo>
                  <a:lnTo>
                    <a:pt x="0" y="1461935"/>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21" name="Google Shape;221;p29"/>
            <p:cNvSpPr txBox="1"/>
            <p:nvPr/>
          </p:nvSpPr>
          <p:spPr>
            <a:xfrm>
              <a:off x="0" y="-38100"/>
              <a:ext cx="2341800" cy="15000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sz="900">
                <a:solidFill>
                  <a:schemeClr val="dk1"/>
                </a:solidFill>
                <a:latin typeface="Calibri"/>
                <a:ea typeface="Calibri"/>
                <a:cs typeface="Calibri"/>
                <a:sym typeface="Calibri"/>
              </a:endParaRPr>
            </a:p>
          </p:txBody>
        </p:sp>
      </p:grpSp>
      <p:pic>
        <p:nvPicPr>
          <p:cNvPr id="222" name="Google Shape;222;p29"/>
          <p:cNvPicPr preferRelativeResize="0"/>
          <p:nvPr/>
        </p:nvPicPr>
        <p:blipFill rotWithShape="1">
          <a:blip r:embed="rId4">
            <a:alphaModFix/>
          </a:blip>
          <a:srcRect b="0" l="0" r="0" t="0"/>
          <a:stretch/>
        </p:blipFill>
        <p:spPr>
          <a:xfrm>
            <a:off x="7739135" y="2376492"/>
            <a:ext cx="1412430" cy="1989339"/>
          </a:xfrm>
          <a:prstGeom prst="rect">
            <a:avLst/>
          </a:prstGeom>
          <a:noFill/>
          <a:ln>
            <a:noFill/>
          </a:ln>
        </p:spPr>
      </p:pic>
      <p:pic>
        <p:nvPicPr>
          <p:cNvPr id="223" name="Google Shape;223;p29"/>
          <p:cNvPicPr preferRelativeResize="0"/>
          <p:nvPr/>
        </p:nvPicPr>
        <p:blipFill rotWithShape="1">
          <a:blip r:embed="rId4">
            <a:alphaModFix/>
          </a:blip>
          <a:srcRect b="0" l="0" r="0" t="0"/>
          <a:stretch/>
        </p:blipFill>
        <p:spPr>
          <a:xfrm>
            <a:off x="120173" y="2376488"/>
            <a:ext cx="1412430" cy="1989339"/>
          </a:xfrm>
          <a:prstGeom prst="rect">
            <a:avLst/>
          </a:prstGeom>
          <a:noFill/>
          <a:ln>
            <a:noFill/>
          </a:ln>
        </p:spPr>
      </p:pic>
      <p:sp>
        <p:nvSpPr>
          <p:cNvPr id="224" name="Google Shape;224;p29"/>
          <p:cNvSpPr txBox="1"/>
          <p:nvPr/>
        </p:nvSpPr>
        <p:spPr>
          <a:xfrm>
            <a:off x="2743166" y="1430538"/>
            <a:ext cx="3383700" cy="40020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lang="en" sz="2600">
                <a:latin typeface="Ribeye"/>
                <a:ea typeface="Ribeye"/>
                <a:cs typeface="Ribeye"/>
                <a:sym typeface="Ribeye"/>
              </a:rPr>
              <a:t>Let’s Chat</a:t>
            </a:r>
            <a:r>
              <a:rPr lang="en" sz="2600">
                <a:solidFill>
                  <a:srgbClr val="000000"/>
                </a:solidFill>
                <a:latin typeface="Ribeye"/>
                <a:ea typeface="Ribeye"/>
                <a:cs typeface="Ribeye"/>
                <a:sym typeface="Ribeye"/>
              </a:rPr>
              <a:t>:</a:t>
            </a:r>
            <a:endParaRPr sz="1600">
              <a:latin typeface="Ribeye"/>
              <a:ea typeface="Ribeye"/>
              <a:cs typeface="Ribeye"/>
              <a:sym typeface="Ribeye"/>
            </a:endParaRPr>
          </a:p>
        </p:txBody>
      </p:sp>
      <p:sp>
        <p:nvSpPr>
          <p:cNvPr id="225" name="Google Shape;225;p29"/>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5">
              <a:alphaModFix amt="50000"/>
            </a:blip>
            <a:stretch>
              <a:fillRect b="0" l="-59516" r="-46558"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26" name="Google Shape;226;p29"/>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227" name="Google Shape;227;p29"/>
          <p:cNvSpPr txBox="1"/>
          <p:nvPr/>
        </p:nvSpPr>
        <p:spPr>
          <a:xfrm>
            <a:off x="2313175" y="1928900"/>
            <a:ext cx="4445400" cy="43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800">
                <a:solidFill>
                  <a:srgbClr val="000000"/>
                </a:solidFill>
                <a:latin typeface="Amatic SC"/>
                <a:ea typeface="Amatic SC"/>
                <a:cs typeface="Amatic SC"/>
                <a:sym typeface="Amatic SC"/>
              </a:rPr>
              <a:t>What do</a:t>
            </a:r>
            <a:r>
              <a:rPr b="1" lang="en" sz="2800">
                <a:latin typeface="Amatic SC"/>
                <a:ea typeface="Amatic SC"/>
                <a:cs typeface="Amatic SC"/>
                <a:sym typeface="Amatic SC"/>
              </a:rPr>
              <a:t> you think School Pride Means</a:t>
            </a:r>
            <a:r>
              <a:rPr b="1" lang="en" sz="2800">
                <a:solidFill>
                  <a:srgbClr val="000000"/>
                </a:solidFill>
                <a:latin typeface="Amatic SC"/>
                <a:ea typeface="Amatic SC"/>
                <a:cs typeface="Amatic SC"/>
                <a:sym typeface="Amatic SC"/>
              </a:rPr>
              <a:t>?  </a:t>
            </a:r>
            <a:endParaRPr b="1" sz="2800">
              <a:latin typeface="Amatic SC"/>
              <a:ea typeface="Amatic SC"/>
              <a:cs typeface="Amatic SC"/>
              <a:sym typeface="Amatic SC"/>
            </a:endParaRPr>
          </a:p>
        </p:txBody>
      </p:sp>
      <p:sp>
        <p:nvSpPr>
          <p:cNvPr id="228" name="Google Shape;228;p29"/>
          <p:cNvSpPr/>
          <p:nvPr/>
        </p:nvSpPr>
        <p:spPr>
          <a:xfrm>
            <a:off x="236200" y="76300"/>
            <a:ext cx="8720534" cy="1035426"/>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What is School Pride?</a:t>
            </a:r>
          </a:p>
        </p:txBody>
      </p:sp>
      <p:sp>
        <p:nvSpPr>
          <p:cNvPr id="229" name="Google Shape;229;p29"/>
          <p:cNvSpPr txBox="1"/>
          <p:nvPr/>
        </p:nvSpPr>
        <p:spPr>
          <a:xfrm>
            <a:off x="2313175" y="2571750"/>
            <a:ext cx="44454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800">
                <a:latin typeface="Amatic SC"/>
                <a:ea typeface="Amatic SC"/>
                <a:cs typeface="Amatic SC"/>
                <a:sym typeface="Amatic SC"/>
              </a:rPr>
              <a:t>Have you ever seen someone show pride in our school?  What did that person do?</a:t>
            </a:r>
            <a:endParaRPr b="1" sz="2800">
              <a:latin typeface="Amatic SC"/>
              <a:ea typeface="Amatic SC"/>
              <a:cs typeface="Amatic SC"/>
              <a:sym typeface="Amatic SC"/>
            </a:endParaRPr>
          </a:p>
        </p:txBody>
      </p:sp>
      <p:grpSp>
        <p:nvGrpSpPr>
          <p:cNvPr id="230" name="Google Shape;230;p29"/>
          <p:cNvGrpSpPr/>
          <p:nvPr/>
        </p:nvGrpSpPr>
        <p:grpSpPr>
          <a:xfrm>
            <a:off x="622102" y="1034723"/>
            <a:ext cx="1809814" cy="1896796"/>
            <a:chOff x="622102" y="1034723"/>
            <a:chExt cx="1809814" cy="1896796"/>
          </a:xfrm>
        </p:grpSpPr>
        <p:sp>
          <p:nvSpPr>
            <p:cNvPr id="231" name="Google Shape;231;p29"/>
            <p:cNvSpPr/>
            <p:nvPr/>
          </p:nvSpPr>
          <p:spPr>
            <a:xfrm rot="-1129212">
              <a:off x="807571" y="1232626"/>
              <a:ext cx="1438875" cy="1500990"/>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volleyball player, approaching, white, net, volleyball, sport ..." id="232" name="Google Shape;232;p29"/>
            <p:cNvPicPr preferRelativeResize="0"/>
            <p:nvPr/>
          </p:nvPicPr>
          <p:blipFill rotWithShape="1">
            <a:blip r:embed="rId6">
              <a:alphaModFix/>
            </a:blip>
            <a:srcRect b="0" l="0" r="20515" t="0"/>
            <a:stretch/>
          </p:blipFill>
          <p:spPr>
            <a:xfrm rot="-1165812">
              <a:off x="909368" y="1375108"/>
              <a:ext cx="1235284" cy="1070600"/>
            </a:xfrm>
            <a:prstGeom prst="rect">
              <a:avLst/>
            </a:prstGeom>
            <a:noFill/>
            <a:ln>
              <a:noFill/>
            </a:ln>
          </p:spPr>
        </p:pic>
      </p:grpSp>
      <p:pic>
        <p:nvPicPr>
          <p:cNvPr descr="Drama Theatre Sticker (Provided by Tenor)" id="233" name="Google Shape;233;p29"/>
          <p:cNvPicPr preferRelativeResize="0"/>
          <p:nvPr/>
        </p:nvPicPr>
        <p:blipFill>
          <a:blip r:embed="rId7">
            <a:alphaModFix/>
          </a:blip>
          <a:stretch>
            <a:fillRect/>
          </a:stretch>
        </p:blipFill>
        <p:spPr>
          <a:xfrm rot="660664">
            <a:off x="6552825" y="1144437"/>
            <a:ext cx="1276350" cy="1323975"/>
          </a:xfrm>
          <a:prstGeom prst="rect">
            <a:avLst/>
          </a:prstGeom>
          <a:noFill/>
          <a:ln>
            <a:noFill/>
          </a:ln>
        </p:spPr>
      </p:pic>
      <p:grpSp>
        <p:nvGrpSpPr>
          <p:cNvPr id="234" name="Google Shape;234;p29"/>
          <p:cNvGrpSpPr/>
          <p:nvPr/>
        </p:nvGrpSpPr>
        <p:grpSpPr>
          <a:xfrm>
            <a:off x="6658174" y="3152863"/>
            <a:ext cx="1505777" cy="1237803"/>
            <a:chOff x="6623850" y="3101125"/>
            <a:chExt cx="1824300" cy="1448400"/>
          </a:xfrm>
        </p:grpSpPr>
        <p:sp>
          <p:nvSpPr>
            <p:cNvPr id="235" name="Google Shape;235;p29"/>
            <p:cNvSpPr/>
            <p:nvPr/>
          </p:nvSpPr>
          <p:spPr>
            <a:xfrm rot="-87607">
              <a:off x="6623554" y="3124375"/>
              <a:ext cx="1824893" cy="1401900"/>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four football players playing on a football field (Provided by Getty Images)" id="236" name="Google Shape;236;p29"/>
            <p:cNvPicPr preferRelativeResize="0"/>
            <p:nvPr/>
          </p:nvPicPr>
          <p:blipFill>
            <a:blip r:embed="rId8">
              <a:alphaModFix/>
            </a:blip>
            <a:stretch>
              <a:fillRect/>
            </a:stretch>
          </p:blipFill>
          <p:spPr>
            <a:xfrm>
              <a:off x="6788875" y="3274300"/>
              <a:ext cx="1494226" cy="1035426"/>
            </a:xfrm>
            <a:prstGeom prst="rect">
              <a:avLst/>
            </a:prstGeom>
            <a:solidFill>
              <a:srgbClr val="F9FFF9"/>
            </a:solidFill>
            <a:ln cap="flat" cmpd="sng" w="28575">
              <a:solidFill>
                <a:srgbClr val="75564C"/>
              </a:solidFill>
              <a:prstDash val="solid"/>
              <a:round/>
              <a:headEnd len="sm" w="sm" type="none"/>
              <a:tailEnd len="sm" w="sm" type="none"/>
            </a:ln>
          </p:spPr>
        </p:pic>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28"/>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1000"/>
                                        <p:tgtEl>
                                          <p:spTgt spid="219"/>
                                        </p:tgtEl>
                                        <p:attrNameLst>
                                          <p:attrName>ppt_w</p:attrName>
                                        </p:attrNameLst>
                                      </p:cBhvr>
                                      <p:tavLst>
                                        <p:tav fmla="" tm="0">
                                          <p:val>
                                            <p:strVal val="0"/>
                                          </p:val>
                                        </p:tav>
                                        <p:tav fmla="" tm="100000">
                                          <p:val>
                                            <p:strVal val="#ppt_w"/>
                                          </p:val>
                                        </p:tav>
                                      </p:tavLst>
                                    </p:anim>
                                    <p:anim calcmode="lin" valueType="num">
                                      <p:cBhvr additive="base">
                                        <p:cTn dur="1000"/>
                                        <p:tgtEl>
                                          <p:spTgt spid="219"/>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1000"/>
                                        <p:tgtEl>
                                          <p:spTgt spid="224"/>
                                        </p:tgtEl>
                                        <p:attrNameLst>
                                          <p:attrName>ppt_w</p:attrName>
                                        </p:attrNameLst>
                                      </p:cBhvr>
                                      <p:tavLst>
                                        <p:tav fmla="" tm="0">
                                          <p:val>
                                            <p:strVal val="0"/>
                                          </p:val>
                                        </p:tav>
                                        <p:tav fmla="" tm="100000">
                                          <p:val>
                                            <p:strVal val="#ppt_w"/>
                                          </p:val>
                                        </p:tav>
                                      </p:tavLst>
                                    </p:anim>
                                    <p:anim calcmode="lin" valueType="num">
                                      <p:cBhvr additive="base">
                                        <p:cTn dur="1000"/>
                                        <p:tgtEl>
                                          <p:spTgt spid="224"/>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1000"/>
                                        <p:tgtEl>
                                          <p:spTgt spid="22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1000"/>
                                        <p:tgtEl>
                                          <p:spTgt spid="229"/>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240" name="Shape 240"/>
        <p:cNvGrpSpPr/>
        <p:nvPr/>
      </p:nvGrpSpPr>
      <p:grpSpPr>
        <a:xfrm>
          <a:off x="0" y="0"/>
          <a:ext cx="0" cy="0"/>
          <a:chOff x="0" y="0"/>
          <a:chExt cx="0" cy="0"/>
        </a:xfrm>
      </p:grpSpPr>
      <p:grpSp>
        <p:nvGrpSpPr>
          <p:cNvPr id="241" name="Google Shape;241;p30"/>
          <p:cNvGrpSpPr/>
          <p:nvPr/>
        </p:nvGrpSpPr>
        <p:grpSpPr>
          <a:xfrm>
            <a:off x="0" y="-90413"/>
            <a:ext cx="9144000" cy="604763"/>
            <a:chOff x="0" y="-47625"/>
            <a:chExt cx="4816593" cy="318558"/>
          </a:xfrm>
        </p:grpSpPr>
        <p:sp>
          <p:nvSpPr>
            <p:cNvPr id="242" name="Google Shape;242;p30"/>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3" name="Google Shape;243;p30"/>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244" name="Google Shape;244;p30"/>
          <p:cNvSpPr/>
          <p:nvPr/>
        </p:nvSpPr>
        <p:spPr>
          <a:xfrm>
            <a:off x="0" y="0"/>
            <a:ext cx="9151574" cy="452107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245" name="Google Shape;245;p30"/>
          <p:cNvPicPr preferRelativeResize="0"/>
          <p:nvPr/>
        </p:nvPicPr>
        <p:blipFill rotWithShape="1">
          <a:blip r:embed="rId4">
            <a:alphaModFix/>
          </a:blip>
          <a:srcRect b="0" l="0" r="0" t="0"/>
          <a:stretch/>
        </p:blipFill>
        <p:spPr>
          <a:xfrm>
            <a:off x="7544285" y="2373442"/>
            <a:ext cx="1412430" cy="1989339"/>
          </a:xfrm>
          <a:prstGeom prst="rect">
            <a:avLst/>
          </a:prstGeom>
          <a:noFill/>
          <a:ln>
            <a:noFill/>
          </a:ln>
        </p:spPr>
      </p:pic>
      <p:pic>
        <p:nvPicPr>
          <p:cNvPr id="246" name="Google Shape;246;p30"/>
          <p:cNvPicPr preferRelativeResize="0"/>
          <p:nvPr/>
        </p:nvPicPr>
        <p:blipFill rotWithShape="1">
          <a:blip r:embed="rId4">
            <a:alphaModFix/>
          </a:blip>
          <a:srcRect b="0" l="0" r="0" t="0"/>
          <a:stretch/>
        </p:blipFill>
        <p:spPr>
          <a:xfrm>
            <a:off x="120173" y="2376488"/>
            <a:ext cx="1412431" cy="1989339"/>
          </a:xfrm>
          <a:prstGeom prst="rect">
            <a:avLst/>
          </a:prstGeom>
          <a:noFill/>
          <a:ln>
            <a:noFill/>
          </a:ln>
        </p:spPr>
      </p:pic>
      <p:sp>
        <p:nvSpPr>
          <p:cNvPr id="247" name="Google Shape;247;p30"/>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5">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48" name="Google Shape;248;p30"/>
          <p:cNvSpPr txBox="1"/>
          <p:nvPr/>
        </p:nvSpPr>
        <p:spPr>
          <a:xfrm>
            <a:off x="2217075" y="2249875"/>
            <a:ext cx="4449300" cy="507900"/>
          </a:xfrm>
          <a:prstGeom prst="rect">
            <a:avLst/>
          </a:prstGeom>
          <a:solidFill>
            <a:schemeClr val="lt1"/>
          </a:solidFill>
          <a:ln cap="flat" cmpd="sng" w="19050">
            <a:solidFill>
              <a:schemeClr val="dk2"/>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lang="en" sz="3300">
                <a:latin typeface="Amatic SC"/>
                <a:ea typeface="Amatic SC"/>
                <a:cs typeface="Amatic SC"/>
                <a:sym typeface="Amatic SC"/>
              </a:rPr>
              <a:t>Supporting One’s School</a:t>
            </a:r>
            <a:endParaRPr b="1" sz="3300">
              <a:latin typeface="Amatic SC"/>
              <a:ea typeface="Amatic SC"/>
              <a:cs typeface="Amatic SC"/>
              <a:sym typeface="Amatic SC"/>
            </a:endParaRPr>
          </a:p>
        </p:txBody>
      </p:sp>
      <p:sp>
        <p:nvSpPr>
          <p:cNvPr id="249" name="Google Shape;249;p30"/>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grpSp>
        <p:nvGrpSpPr>
          <p:cNvPr id="250" name="Google Shape;250;p30"/>
          <p:cNvGrpSpPr/>
          <p:nvPr/>
        </p:nvGrpSpPr>
        <p:grpSpPr>
          <a:xfrm rot="-1084825">
            <a:off x="394629" y="1509006"/>
            <a:ext cx="1610488" cy="1622678"/>
            <a:chOff x="6513700" y="1459475"/>
            <a:chExt cx="2442900" cy="2540100"/>
          </a:xfrm>
        </p:grpSpPr>
        <p:sp>
          <p:nvSpPr>
            <p:cNvPr id="251" name="Google Shape;251;p30"/>
            <p:cNvSpPr/>
            <p:nvPr/>
          </p:nvSpPr>
          <p:spPr>
            <a:xfrm>
              <a:off x="6513700" y="1459475"/>
              <a:ext cx="2442900" cy="2540100"/>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Youth sports: Sabers take to the soccer field &gt; Spangdahlem Air ..." id="252" name="Google Shape;252;p30"/>
            <p:cNvPicPr preferRelativeResize="0"/>
            <p:nvPr/>
          </p:nvPicPr>
          <p:blipFill rotWithShape="1">
            <a:blip r:embed="rId6">
              <a:alphaModFix/>
            </a:blip>
            <a:srcRect b="0" l="13554" r="8587" t="0"/>
            <a:stretch/>
          </p:blipFill>
          <p:spPr>
            <a:xfrm>
              <a:off x="6651350" y="1638888"/>
              <a:ext cx="2167625" cy="1989325"/>
            </a:xfrm>
            <a:prstGeom prst="rect">
              <a:avLst/>
            </a:prstGeom>
            <a:noFill/>
            <a:ln>
              <a:noFill/>
            </a:ln>
          </p:spPr>
        </p:pic>
      </p:grpSp>
      <p:sp>
        <p:nvSpPr>
          <p:cNvPr id="253" name="Google Shape;253;p30"/>
          <p:cNvSpPr/>
          <p:nvPr/>
        </p:nvSpPr>
        <p:spPr>
          <a:xfrm>
            <a:off x="1905940" y="621525"/>
            <a:ext cx="5331944" cy="1110335"/>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Definition</a:t>
            </a:r>
          </a:p>
        </p:txBody>
      </p:sp>
      <p:grpSp>
        <p:nvGrpSpPr>
          <p:cNvPr id="254" name="Google Shape;254;p30"/>
          <p:cNvGrpSpPr/>
          <p:nvPr/>
        </p:nvGrpSpPr>
        <p:grpSpPr>
          <a:xfrm rot="185906">
            <a:off x="5901286" y="3146608"/>
            <a:ext cx="2021608" cy="1429823"/>
            <a:chOff x="6799700" y="2286000"/>
            <a:chExt cx="2290800" cy="1519500"/>
          </a:xfrm>
        </p:grpSpPr>
        <p:sp>
          <p:nvSpPr>
            <p:cNvPr id="255" name="Google Shape;255;p30"/>
            <p:cNvSpPr/>
            <p:nvPr/>
          </p:nvSpPr>
          <p:spPr>
            <a:xfrm>
              <a:off x="6799700" y="2286000"/>
              <a:ext cx="2290800" cy="1519500"/>
            </a:xfrm>
            <a:prstGeom prst="rect">
              <a:avLst/>
            </a:prstGeom>
            <a:solidFill>
              <a:srgbClr val="F9FFF9"/>
            </a:solidFill>
            <a:ln cap="flat" cmpd="sng" w="28575">
              <a:solidFill>
                <a:srgbClr val="75564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Questrial"/>
                <a:ea typeface="Questrial"/>
                <a:cs typeface="Questrial"/>
                <a:sym typeface="Questrial"/>
              </a:endParaRPr>
            </a:p>
          </p:txBody>
        </p:sp>
        <p:pic>
          <p:nvPicPr>
            <p:cNvPr descr="HD wallpaper: parade, new orleans, racism, choir, trumpet, music ..." id="256" name="Google Shape;256;p30"/>
            <p:cNvPicPr preferRelativeResize="0"/>
            <p:nvPr/>
          </p:nvPicPr>
          <p:blipFill>
            <a:blip r:embed="rId7">
              <a:alphaModFix/>
            </a:blip>
            <a:stretch>
              <a:fillRect/>
            </a:stretch>
          </p:blipFill>
          <p:spPr>
            <a:xfrm>
              <a:off x="7014050" y="2418838"/>
              <a:ext cx="1862108" cy="1102937"/>
            </a:xfrm>
            <a:prstGeom prst="rect">
              <a:avLst/>
            </a:prstGeom>
            <a:solidFill>
              <a:srgbClr val="F9FFF9"/>
            </a:solidFill>
            <a:ln cap="flat" cmpd="sng" w="28575">
              <a:solidFill>
                <a:srgbClr val="75564C"/>
              </a:solidFill>
              <a:prstDash val="solid"/>
              <a:round/>
              <a:headEnd len="sm" w="sm" type="none"/>
              <a:tailEnd len="sm" w="sm" type="none"/>
            </a:ln>
          </p:spPr>
        </p:pic>
      </p:grpSp>
      <p:sp>
        <p:nvSpPr>
          <p:cNvPr id="257" name="Google Shape;257;p30"/>
          <p:cNvSpPr/>
          <p:nvPr/>
        </p:nvSpPr>
        <p:spPr>
          <a:xfrm rot="1193110">
            <a:off x="7189406" y="1253776"/>
            <a:ext cx="697721" cy="1100940"/>
          </a:xfrm>
          <a:custGeom>
            <a:rect b="b" l="l" r="r" t="t"/>
            <a:pathLst>
              <a:path extrusionOk="0" h="2202762" w="1396000">
                <a:moveTo>
                  <a:pt x="0" y="0"/>
                </a:moveTo>
                <a:lnTo>
                  <a:pt x="1396000" y="0"/>
                </a:lnTo>
                <a:lnTo>
                  <a:pt x="1396000" y="2202762"/>
                </a:lnTo>
                <a:lnTo>
                  <a:pt x="0" y="2202762"/>
                </a:lnTo>
                <a:lnTo>
                  <a:pt x="0" y="0"/>
                </a:lnTo>
                <a:close/>
              </a:path>
            </a:pathLst>
          </a:custGeom>
          <a:blipFill rotWithShape="1">
            <a:blip r:embed="rId8">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253"/>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1000"/>
                                        <p:tgtEl>
                                          <p:spTgt spid="248"/>
                                        </p:tgtEl>
                                        <p:attrNameLst>
                                          <p:attrName>ppt_w</p:attrName>
                                        </p:attrNameLst>
                                      </p:cBhvr>
                                      <p:tavLst>
                                        <p:tav fmla="" tm="0">
                                          <p:val>
                                            <p:strVal val="0"/>
                                          </p:val>
                                        </p:tav>
                                        <p:tav fmla="" tm="100000">
                                          <p:val>
                                            <p:strVal val="#ppt_w"/>
                                          </p:val>
                                        </p:tav>
                                      </p:tavLst>
                                    </p:anim>
                                    <p:anim calcmode="lin" valueType="num">
                                      <p:cBhvr additive="base">
                                        <p:cTn dur="1000"/>
                                        <p:tgtEl>
                                          <p:spTgt spid="248"/>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265" name="Shape 265"/>
        <p:cNvGrpSpPr/>
        <p:nvPr/>
      </p:nvGrpSpPr>
      <p:grpSpPr>
        <a:xfrm>
          <a:off x="0" y="0"/>
          <a:ext cx="0" cy="0"/>
          <a:chOff x="0" y="0"/>
          <a:chExt cx="0" cy="0"/>
        </a:xfrm>
      </p:grpSpPr>
      <p:grpSp>
        <p:nvGrpSpPr>
          <p:cNvPr id="266" name="Google Shape;266;p31"/>
          <p:cNvGrpSpPr/>
          <p:nvPr/>
        </p:nvGrpSpPr>
        <p:grpSpPr>
          <a:xfrm>
            <a:off x="0" y="-90413"/>
            <a:ext cx="9144000" cy="604763"/>
            <a:chOff x="0" y="-47625"/>
            <a:chExt cx="4816593" cy="318558"/>
          </a:xfrm>
        </p:grpSpPr>
        <p:sp>
          <p:nvSpPr>
            <p:cNvPr id="267" name="Google Shape;267;p31"/>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8" name="Google Shape;268;p31"/>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269" name="Google Shape;269;p31"/>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0" name="Google Shape;270;p31"/>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1" name="Google Shape;271;p31"/>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272" name="Google Shape;272;p31"/>
          <p:cNvSpPr txBox="1"/>
          <p:nvPr/>
        </p:nvSpPr>
        <p:spPr>
          <a:xfrm>
            <a:off x="3863380" y="2454275"/>
            <a:ext cx="4763" cy="211138"/>
          </a:xfrm>
          <a:prstGeom prst="rect">
            <a:avLst/>
          </a:prstGeom>
          <a:noFill/>
          <a:ln>
            <a:noFill/>
          </a:ln>
        </p:spPr>
        <p:txBody>
          <a:bodyPr anchorCtr="0" anchor="t" bIns="0" lIns="0" spcFirstLastPara="1" rIns="0" wrap="square" tIns="0">
            <a:spAutoFit/>
          </a:bodyPr>
          <a:lstStyle/>
          <a:p>
            <a:pPr indent="0" lvl="0" marL="0" marR="0" rtl="0" algn="l">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sp>
        <p:nvSpPr>
          <p:cNvPr id="273" name="Google Shape;273;p31"/>
          <p:cNvSpPr/>
          <p:nvPr/>
        </p:nvSpPr>
        <p:spPr>
          <a:xfrm>
            <a:off x="1088663" y="112800"/>
            <a:ext cx="7148464" cy="1081908"/>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153482"/>
                </a:solidFill>
                <a:latin typeface="Pacifico"/>
              </a:rPr>
              <a:t>Brainstorm</a:t>
            </a:r>
          </a:p>
        </p:txBody>
      </p:sp>
      <p:grpSp>
        <p:nvGrpSpPr>
          <p:cNvPr id="274" name="Google Shape;274;p31"/>
          <p:cNvGrpSpPr/>
          <p:nvPr/>
        </p:nvGrpSpPr>
        <p:grpSpPr>
          <a:xfrm>
            <a:off x="1169663" y="1963949"/>
            <a:ext cx="6532891" cy="2523458"/>
            <a:chOff x="1305463" y="1956474"/>
            <a:chExt cx="6532891" cy="2523458"/>
          </a:xfrm>
        </p:grpSpPr>
        <p:sp>
          <p:nvSpPr>
            <p:cNvPr id="275" name="Google Shape;275;p31"/>
            <p:cNvSpPr/>
            <p:nvPr/>
          </p:nvSpPr>
          <p:spPr>
            <a:xfrm>
              <a:off x="1305463" y="1956474"/>
              <a:ext cx="6532891" cy="2523458"/>
            </a:xfrm>
            <a:custGeom>
              <a:rect b="b" l="l" r="r" t="t"/>
              <a:pathLst>
                <a:path extrusionOk="0" h="537638" w="1368202">
                  <a:moveTo>
                    <a:pt x="768211" y="0"/>
                  </a:moveTo>
                  <a:cubicBezTo>
                    <a:pt x="783052" y="0"/>
                    <a:pt x="797982" y="0"/>
                    <a:pt x="812793" y="0"/>
                  </a:cubicBezTo>
                  <a:cubicBezTo>
                    <a:pt x="930879" y="8909"/>
                    <a:pt x="1004678" y="38564"/>
                    <a:pt x="1038292" y="87090"/>
                  </a:cubicBezTo>
                  <a:cubicBezTo>
                    <a:pt x="1235161" y="80618"/>
                    <a:pt x="1368202" y="172373"/>
                    <a:pt x="1291066" y="262426"/>
                  </a:cubicBezTo>
                  <a:cubicBezTo>
                    <a:pt x="1320073" y="281349"/>
                    <a:pt x="1344273" y="302517"/>
                    <a:pt x="1353013" y="330926"/>
                  </a:cubicBezTo>
                  <a:cubicBezTo>
                    <a:pt x="1353013" y="339065"/>
                    <a:pt x="1353013" y="347184"/>
                    <a:pt x="1353013" y="355321"/>
                  </a:cubicBezTo>
                  <a:cubicBezTo>
                    <a:pt x="1326968" y="427627"/>
                    <a:pt x="1214894" y="476486"/>
                    <a:pt x="1030899" y="463333"/>
                  </a:cubicBezTo>
                  <a:cubicBezTo>
                    <a:pt x="983558" y="500459"/>
                    <a:pt x="899320" y="537638"/>
                    <a:pt x="768239" y="533008"/>
                  </a:cubicBezTo>
                  <a:cubicBezTo>
                    <a:pt x="700484" y="530570"/>
                    <a:pt x="653349" y="516453"/>
                    <a:pt x="612080" y="499302"/>
                  </a:cubicBezTo>
                  <a:cubicBezTo>
                    <a:pt x="568612" y="513559"/>
                    <a:pt x="521536" y="524747"/>
                    <a:pt x="453517" y="524871"/>
                  </a:cubicBezTo>
                  <a:cubicBezTo>
                    <a:pt x="296156" y="525082"/>
                    <a:pt x="190887" y="470155"/>
                    <a:pt x="188335" y="394815"/>
                  </a:cubicBezTo>
                  <a:cubicBezTo>
                    <a:pt x="87172" y="377190"/>
                    <a:pt x="18655" y="344291"/>
                    <a:pt x="0" y="287995"/>
                  </a:cubicBezTo>
                  <a:cubicBezTo>
                    <a:pt x="0" y="279858"/>
                    <a:pt x="0" y="271704"/>
                    <a:pt x="0" y="263601"/>
                  </a:cubicBezTo>
                  <a:cubicBezTo>
                    <a:pt x="20590" y="207816"/>
                    <a:pt x="85383" y="172776"/>
                    <a:pt x="193262" y="157922"/>
                  </a:cubicBezTo>
                  <a:cubicBezTo>
                    <a:pt x="186780" y="63818"/>
                    <a:pt x="402570" y="5016"/>
                    <a:pt x="579846" y="46474"/>
                  </a:cubicBezTo>
                  <a:cubicBezTo>
                    <a:pt x="622054" y="25973"/>
                    <a:pt x="681771" y="3613"/>
                    <a:pt x="768211" y="0"/>
                  </a:cubicBezTo>
                  <a:close/>
                </a:path>
              </a:pathLst>
            </a:custGeom>
            <a:solidFill>
              <a:schemeClr val="lt1"/>
            </a:solidFill>
            <a:ln cap="flat" cmpd="sng" w="9525">
              <a:solidFill>
                <a:schemeClr val="accen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6" name="Google Shape;276;p31"/>
            <p:cNvSpPr/>
            <p:nvPr/>
          </p:nvSpPr>
          <p:spPr>
            <a:xfrm>
              <a:off x="2707313" y="2139788"/>
              <a:ext cx="4254700" cy="1102616"/>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School</a:t>
              </a:r>
            </a:p>
          </p:txBody>
        </p:sp>
        <p:sp>
          <p:nvSpPr>
            <p:cNvPr id="277" name="Google Shape;277;p31"/>
            <p:cNvSpPr/>
            <p:nvPr/>
          </p:nvSpPr>
          <p:spPr>
            <a:xfrm>
              <a:off x="2975174" y="3156911"/>
              <a:ext cx="3570457" cy="1247526"/>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rgbClr val="A38865"/>
                  </a:solidFill>
                  <a:latin typeface="Pacifico"/>
                </a:rPr>
                <a:t>Pride</a:t>
              </a:r>
            </a:p>
          </p:txBody>
        </p:sp>
      </p:grpSp>
      <p:grpSp>
        <p:nvGrpSpPr>
          <p:cNvPr id="278" name="Google Shape;278;p31"/>
          <p:cNvGrpSpPr/>
          <p:nvPr/>
        </p:nvGrpSpPr>
        <p:grpSpPr>
          <a:xfrm>
            <a:off x="2187700" y="1185289"/>
            <a:ext cx="2393388" cy="1080972"/>
            <a:chOff x="9019500" y="645052"/>
            <a:chExt cx="2393388" cy="1080972"/>
          </a:xfrm>
        </p:grpSpPr>
        <p:sp>
          <p:nvSpPr>
            <p:cNvPr id="279" name="Google Shape;279;p31"/>
            <p:cNvSpPr/>
            <p:nvPr/>
          </p:nvSpPr>
          <p:spPr>
            <a:xfrm>
              <a:off x="9019500" y="645052"/>
              <a:ext cx="2393388" cy="1080972"/>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0" name="Google Shape;280;p31"/>
            <p:cNvSpPr txBox="1"/>
            <p:nvPr/>
          </p:nvSpPr>
          <p:spPr>
            <a:xfrm>
              <a:off x="9129900" y="893038"/>
              <a:ext cx="2172600" cy="523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 sz="3400">
                  <a:solidFill>
                    <a:schemeClr val="dk2"/>
                  </a:solidFill>
                  <a:latin typeface="Ribeye"/>
                  <a:ea typeface="Ribeye"/>
                  <a:cs typeface="Ribeye"/>
                  <a:sym typeface="Ribeye"/>
                </a:rPr>
                <a:t>What is</a:t>
              </a:r>
              <a:r>
                <a:rPr lang="en" sz="3400">
                  <a:solidFill>
                    <a:schemeClr val="dk2"/>
                  </a:solidFill>
                  <a:latin typeface="Ribeye"/>
                  <a:ea typeface="Ribeye"/>
                  <a:cs typeface="Ribeye"/>
                  <a:sym typeface="Ribeye"/>
                </a:rPr>
                <a:t>….</a:t>
              </a:r>
              <a:endParaRPr sz="2500">
                <a:solidFill>
                  <a:schemeClr val="dk2"/>
                </a:solidFill>
                <a:latin typeface="Arial"/>
                <a:ea typeface="Arial"/>
                <a:cs typeface="Arial"/>
                <a:sym typeface="Arial"/>
              </a:endParaRPr>
            </a:p>
          </p:txBody>
        </p:sp>
      </p:grpSp>
      <p:grpSp>
        <p:nvGrpSpPr>
          <p:cNvPr id="281" name="Google Shape;281;p31"/>
          <p:cNvGrpSpPr/>
          <p:nvPr/>
        </p:nvGrpSpPr>
        <p:grpSpPr>
          <a:xfrm>
            <a:off x="-485900" y="1534843"/>
            <a:ext cx="3193236" cy="1590948"/>
            <a:chOff x="-2132500" y="930305"/>
            <a:chExt cx="3193236" cy="1590948"/>
          </a:xfrm>
        </p:grpSpPr>
        <p:sp>
          <p:nvSpPr>
            <p:cNvPr id="282" name="Google Shape;282;p31"/>
            <p:cNvSpPr/>
            <p:nvPr/>
          </p:nvSpPr>
          <p:spPr>
            <a:xfrm>
              <a:off x="-2132500" y="930305"/>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3" name="Google Shape;283;p31"/>
            <p:cNvSpPr txBox="1"/>
            <p:nvPr/>
          </p:nvSpPr>
          <p:spPr>
            <a:xfrm>
              <a:off x="-1645142" y="1282382"/>
              <a:ext cx="2218500" cy="8868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solidFill>
                    <a:srgbClr val="000000"/>
                  </a:solidFill>
                  <a:latin typeface="Anton"/>
                  <a:ea typeface="Anton"/>
                  <a:cs typeface="Anton"/>
                  <a:sym typeface="Anton"/>
                </a:rPr>
                <a:t>Attend </a:t>
              </a:r>
              <a:endParaRPr sz="2400">
                <a:solidFill>
                  <a:srgbClr val="000000"/>
                </a:solidFill>
                <a:latin typeface="Anton"/>
                <a:ea typeface="Anton"/>
                <a:cs typeface="Anton"/>
                <a:sym typeface="Anton"/>
              </a:endParaRPr>
            </a:p>
            <a:p>
              <a:pPr indent="0" lvl="0" marL="0" marR="0" rtl="0" algn="ctr">
                <a:lnSpc>
                  <a:spcPct val="140016"/>
                </a:lnSpc>
                <a:spcBef>
                  <a:spcPts val="0"/>
                </a:spcBef>
                <a:spcAft>
                  <a:spcPts val="0"/>
                </a:spcAft>
                <a:buNone/>
              </a:pPr>
              <a:r>
                <a:rPr lang="en" sz="2400">
                  <a:solidFill>
                    <a:srgbClr val="000000"/>
                  </a:solidFill>
                  <a:latin typeface="Anton"/>
                  <a:ea typeface="Anton"/>
                  <a:cs typeface="Anton"/>
                  <a:sym typeface="Anton"/>
                </a:rPr>
                <a:t>Performances</a:t>
              </a:r>
              <a:endParaRPr sz="2400">
                <a:latin typeface="Anton"/>
                <a:ea typeface="Anton"/>
                <a:cs typeface="Anton"/>
                <a:sym typeface="Anton"/>
              </a:endParaRPr>
            </a:p>
          </p:txBody>
        </p:sp>
      </p:grpSp>
      <p:grpSp>
        <p:nvGrpSpPr>
          <p:cNvPr id="284" name="Google Shape;284;p31"/>
          <p:cNvGrpSpPr/>
          <p:nvPr/>
        </p:nvGrpSpPr>
        <p:grpSpPr>
          <a:xfrm>
            <a:off x="108322" y="2937260"/>
            <a:ext cx="2511480" cy="1306009"/>
            <a:chOff x="-2132500" y="2779730"/>
            <a:chExt cx="3193236" cy="1590948"/>
          </a:xfrm>
        </p:grpSpPr>
        <p:sp>
          <p:nvSpPr>
            <p:cNvPr id="285" name="Google Shape;285;p31"/>
            <p:cNvSpPr/>
            <p:nvPr/>
          </p:nvSpPr>
          <p:spPr>
            <a:xfrm>
              <a:off x="-2132500" y="2779730"/>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6" name="Google Shape;286;p31"/>
            <p:cNvSpPr txBox="1"/>
            <p:nvPr/>
          </p:nvSpPr>
          <p:spPr>
            <a:xfrm>
              <a:off x="-1796469" y="3035198"/>
              <a:ext cx="2521200" cy="10800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latin typeface="Anton"/>
                  <a:ea typeface="Anton"/>
                  <a:cs typeface="Anton"/>
                  <a:sym typeface="Anton"/>
                </a:rPr>
                <a:t>W</a:t>
              </a:r>
              <a:r>
                <a:rPr lang="en" sz="2400">
                  <a:latin typeface="Anton"/>
                  <a:ea typeface="Anton"/>
                  <a:cs typeface="Anton"/>
                  <a:sym typeface="Anton"/>
                </a:rPr>
                <a:t>e</a:t>
              </a:r>
              <a:r>
                <a:rPr lang="en" sz="2400">
                  <a:solidFill>
                    <a:srgbClr val="000000"/>
                  </a:solidFill>
                  <a:latin typeface="Anton"/>
                  <a:ea typeface="Anton"/>
                  <a:cs typeface="Anton"/>
                  <a:sym typeface="Anton"/>
                </a:rPr>
                <a:t>ar </a:t>
              </a:r>
              <a:r>
                <a:rPr lang="en" sz="2400">
                  <a:latin typeface="Anton"/>
                  <a:ea typeface="Anton"/>
                  <a:cs typeface="Anton"/>
                  <a:sym typeface="Anton"/>
                </a:rPr>
                <a:t>S</a:t>
              </a:r>
              <a:r>
                <a:rPr lang="en" sz="2400">
                  <a:solidFill>
                    <a:srgbClr val="000000"/>
                  </a:solidFill>
                  <a:latin typeface="Anton"/>
                  <a:ea typeface="Anton"/>
                  <a:cs typeface="Anton"/>
                  <a:sym typeface="Anton"/>
                </a:rPr>
                <a:t>chool </a:t>
              </a:r>
              <a:r>
                <a:rPr lang="en" sz="2400">
                  <a:latin typeface="Anton"/>
                  <a:ea typeface="Anton"/>
                  <a:cs typeface="Anton"/>
                  <a:sym typeface="Anton"/>
                </a:rPr>
                <a:t>C</a:t>
              </a:r>
              <a:r>
                <a:rPr lang="en" sz="2400">
                  <a:solidFill>
                    <a:srgbClr val="000000"/>
                  </a:solidFill>
                  <a:latin typeface="Anton"/>
                  <a:ea typeface="Anton"/>
                  <a:cs typeface="Anton"/>
                  <a:sym typeface="Anton"/>
                </a:rPr>
                <a:t>olors</a:t>
              </a:r>
              <a:endParaRPr sz="1900">
                <a:latin typeface="Anton"/>
                <a:ea typeface="Anton"/>
                <a:cs typeface="Anton"/>
                <a:sym typeface="Anton"/>
              </a:endParaRPr>
            </a:p>
          </p:txBody>
        </p:sp>
      </p:grpSp>
      <p:grpSp>
        <p:nvGrpSpPr>
          <p:cNvPr id="287" name="Google Shape;287;p31"/>
          <p:cNvGrpSpPr/>
          <p:nvPr/>
        </p:nvGrpSpPr>
        <p:grpSpPr>
          <a:xfrm>
            <a:off x="5958337" y="1040143"/>
            <a:ext cx="3193236" cy="1590948"/>
            <a:chOff x="6402088" y="992818"/>
            <a:chExt cx="3193236" cy="1590948"/>
          </a:xfrm>
        </p:grpSpPr>
        <p:sp>
          <p:nvSpPr>
            <p:cNvPr id="288" name="Google Shape;288;p31"/>
            <p:cNvSpPr/>
            <p:nvPr/>
          </p:nvSpPr>
          <p:spPr>
            <a:xfrm>
              <a:off x="6402087" y="992818"/>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9" name="Google Shape;289;p31"/>
            <p:cNvSpPr txBox="1"/>
            <p:nvPr/>
          </p:nvSpPr>
          <p:spPr>
            <a:xfrm>
              <a:off x="6721444" y="1541084"/>
              <a:ext cx="2554500" cy="369300"/>
            </a:xfrm>
            <a:prstGeom prst="rect">
              <a:avLst/>
            </a:prstGeom>
            <a:solidFill>
              <a:srgbClr val="E9E9E9"/>
            </a:solid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solidFill>
                    <a:srgbClr val="000000"/>
                  </a:solidFill>
                  <a:latin typeface="Anton"/>
                  <a:ea typeface="Anton"/>
                  <a:cs typeface="Anton"/>
                  <a:sym typeface="Anton"/>
                </a:rPr>
                <a:t>Take Care of Building</a:t>
              </a:r>
              <a:endParaRPr sz="2400">
                <a:latin typeface="Anton"/>
                <a:ea typeface="Anton"/>
                <a:cs typeface="Anton"/>
                <a:sym typeface="Anton"/>
              </a:endParaRPr>
            </a:p>
          </p:txBody>
        </p:sp>
      </p:grpSp>
      <p:grpSp>
        <p:nvGrpSpPr>
          <p:cNvPr id="290" name="Google Shape;290;p31"/>
          <p:cNvGrpSpPr/>
          <p:nvPr/>
        </p:nvGrpSpPr>
        <p:grpSpPr>
          <a:xfrm>
            <a:off x="6500542" y="3434979"/>
            <a:ext cx="2651025" cy="1194166"/>
            <a:chOff x="6168675" y="2896455"/>
            <a:chExt cx="3193236" cy="1590948"/>
          </a:xfrm>
        </p:grpSpPr>
        <p:sp>
          <p:nvSpPr>
            <p:cNvPr id="291" name="Google Shape;291;p31"/>
            <p:cNvSpPr/>
            <p:nvPr/>
          </p:nvSpPr>
          <p:spPr>
            <a:xfrm>
              <a:off x="6168675" y="2896455"/>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2" name="Google Shape;292;p31"/>
            <p:cNvSpPr txBox="1"/>
            <p:nvPr/>
          </p:nvSpPr>
          <p:spPr>
            <a:xfrm>
              <a:off x="6622637" y="3390558"/>
              <a:ext cx="2521200" cy="492300"/>
            </a:xfrm>
            <a:prstGeom prst="rect">
              <a:avLst/>
            </a:prstGeom>
            <a:solidFill>
              <a:schemeClr val="lt2"/>
            </a:solid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solidFill>
                    <a:srgbClr val="000000"/>
                  </a:solidFill>
                  <a:latin typeface="Anton"/>
                  <a:ea typeface="Anton"/>
                  <a:cs typeface="Anton"/>
                  <a:sym typeface="Anton"/>
                </a:rPr>
                <a:t>Attend Games</a:t>
              </a:r>
              <a:endParaRPr sz="2400">
                <a:latin typeface="Anton"/>
                <a:ea typeface="Anton"/>
                <a:cs typeface="Anton"/>
                <a:sym typeface="Anton"/>
              </a:endParaRPr>
            </a:p>
          </p:txBody>
        </p:sp>
      </p:grpSp>
      <p:grpSp>
        <p:nvGrpSpPr>
          <p:cNvPr id="293" name="Google Shape;293;p31"/>
          <p:cNvGrpSpPr/>
          <p:nvPr/>
        </p:nvGrpSpPr>
        <p:grpSpPr>
          <a:xfrm>
            <a:off x="1088673" y="3923667"/>
            <a:ext cx="2651025" cy="1194166"/>
            <a:chOff x="9236450" y="1185305"/>
            <a:chExt cx="3193236" cy="1590948"/>
          </a:xfrm>
        </p:grpSpPr>
        <p:sp>
          <p:nvSpPr>
            <p:cNvPr id="294" name="Google Shape;294;p31"/>
            <p:cNvSpPr/>
            <p:nvPr/>
          </p:nvSpPr>
          <p:spPr>
            <a:xfrm>
              <a:off x="9236450" y="1185305"/>
              <a:ext cx="3193236" cy="15909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5" name="Google Shape;295;p31"/>
            <p:cNvSpPr txBox="1"/>
            <p:nvPr/>
          </p:nvSpPr>
          <p:spPr>
            <a:xfrm>
              <a:off x="9572485" y="1481914"/>
              <a:ext cx="2521200" cy="11814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 sz="2400">
                  <a:solidFill>
                    <a:srgbClr val="000000"/>
                  </a:solidFill>
                  <a:latin typeface="Anton"/>
                  <a:ea typeface="Anton"/>
                  <a:cs typeface="Anton"/>
                  <a:sym typeface="Anton"/>
                </a:rPr>
                <a:t>Get involved in School Clubs</a:t>
              </a:r>
              <a:endParaRPr sz="2400">
                <a:latin typeface="Anton"/>
                <a:ea typeface="Anton"/>
                <a:cs typeface="Anton"/>
                <a:sym typeface="Anton"/>
              </a:endParaRPr>
            </a:p>
          </p:txBody>
        </p:sp>
      </p:gr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1300"/>
                                        <p:tgtEl>
                                          <p:spTgt spid="278"/>
                                        </p:tgtEl>
                                        <p:attrNameLst>
                                          <p:attrName>ppt_y</p:attrName>
                                        </p:attrNameLst>
                                      </p:cBhvr>
                                      <p:tavLst>
                                        <p:tav fmla="" tm="0">
                                          <p:val>
                                            <p:strVal val="#ppt_y-1"/>
                                          </p:val>
                                        </p:tav>
                                        <p:tav fmla="" tm="100000">
                                          <p:val>
                                            <p:strVal val="#ppt_y"/>
                                          </p:val>
                                        </p:tav>
                                      </p:tavLst>
                                    </p:anim>
                                  </p:childTnLst>
                                </p:cTn>
                              </p:par>
                            </p:childTnLst>
                          </p:cTn>
                        </p:par>
                        <p:par>
                          <p:cTn fill="hold">
                            <p:stCondLst>
                              <p:cond delay="1300"/>
                            </p:stCondLst>
                            <p:childTnLst>
                              <p:par>
                                <p:cTn fill="hold" nodeType="after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par>
                          <p:cTn fill="hold">
                            <p:stCondLst>
                              <p:cond delay="2400"/>
                            </p:stCondLst>
                            <p:childTnLst>
                              <p:par>
                                <p:cTn fill="hold" nodeType="afterEffect" presetClass="entr" presetID="2" presetSubtype="2">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1000"/>
                                        <p:tgtEl>
                                          <p:spTgt spid="287"/>
                                        </p:tgtEl>
                                        <p:attrNameLst>
                                          <p:attrName>ppt_x</p:attrName>
                                        </p:attrNameLst>
                                      </p:cBhvr>
                                      <p:tavLst>
                                        <p:tav fmla="" tm="0">
                                          <p:val>
                                            <p:strVal val="#ppt_x+1"/>
                                          </p:val>
                                        </p:tav>
                                        <p:tav fmla="" tm="100000">
                                          <p:val>
                                            <p:strVal val="#ppt_x"/>
                                          </p:val>
                                        </p:tav>
                                      </p:tavLst>
                                    </p:anim>
                                  </p:childTnLst>
                                </p:cTn>
                              </p:par>
                            </p:childTnLst>
                          </p:cTn>
                        </p:par>
                        <p:par>
                          <p:cTn fill="hold">
                            <p:stCondLst>
                              <p:cond delay="3400"/>
                            </p:stCondLst>
                            <p:childTnLst>
                              <p:par>
                                <p:cTn fill="hold" nodeType="afterEffect" presetClass="entr" presetID="2" presetSubtype="8">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1200"/>
                                        <p:tgtEl>
                                          <p:spTgt spid="281"/>
                                        </p:tgtEl>
                                        <p:attrNameLst>
                                          <p:attrName>ppt_x</p:attrName>
                                        </p:attrNameLst>
                                      </p:cBhvr>
                                      <p:tavLst>
                                        <p:tav fmla="" tm="0">
                                          <p:val>
                                            <p:strVal val="#ppt_x-1"/>
                                          </p:val>
                                        </p:tav>
                                        <p:tav fmla="" tm="100000">
                                          <p:val>
                                            <p:strVal val="#ppt_x"/>
                                          </p:val>
                                        </p:tav>
                                      </p:tavLst>
                                    </p:anim>
                                  </p:childTnLst>
                                </p:cTn>
                              </p:par>
                            </p:childTnLst>
                          </p:cTn>
                        </p:par>
                        <p:par>
                          <p:cTn fill="hold">
                            <p:stCondLst>
                              <p:cond delay="4600"/>
                            </p:stCondLst>
                            <p:childTnLst>
                              <p:par>
                                <p:cTn fill="hold" nodeType="afterEffect" presetClass="entr" presetID="2" presetSubtype="4">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300"/>
                                        <p:tgtEl>
                                          <p:spTgt spid="293"/>
                                        </p:tgtEl>
                                        <p:attrNameLst>
                                          <p:attrName>ppt_y</p:attrName>
                                        </p:attrNameLst>
                                      </p:cBhvr>
                                      <p:tavLst>
                                        <p:tav fmla="" tm="0">
                                          <p:val>
                                            <p:strVal val="#ppt_y+1"/>
                                          </p:val>
                                        </p:tav>
                                        <p:tav fmla="" tm="100000">
                                          <p:val>
                                            <p:strVal val="#ppt_y"/>
                                          </p:val>
                                        </p:tav>
                                      </p:tavLst>
                                    </p:anim>
                                  </p:childTnLst>
                                </p:cTn>
                              </p:par>
                            </p:childTnLst>
                          </p:cTn>
                        </p:par>
                        <p:par>
                          <p:cTn fill="hold">
                            <p:stCondLst>
                              <p:cond delay="5900"/>
                            </p:stCondLst>
                            <p:childTnLst>
                              <p:par>
                                <p:cTn fill="hold" nodeType="afterEffect" presetClass="entr" presetID="2" presetSubtype="2">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1200"/>
                                        <p:tgtEl>
                                          <p:spTgt spid="290"/>
                                        </p:tgtEl>
                                        <p:attrNameLst>
                                          <p:attrName>ppt_x</p:attrName>
                                        </p:attrNameLst>
                                      </p:cBhvr>
                                      <p:tavLst>
                                        <p:tav fmla="" tm="0">
                                          <p:val>
                                            <p:strVal val="#ppt_x+1"/>
                                          </p:val>
                                        </p:tav>
                                        <p:tav fmla="" tm="100000">
                                          <p:val>
                                            <p:strVal val="#ppt_x"/>
                                          </p:val>
                                        </p:tav>
                                      </p:tavLst>
                                    </p:anim>
                                  </p:childTnLst>
                                </p:cTn>
                              </p:par>
                            </p:childTnLst>
                          </p:cTn>
                        </p:par>
                        <p:par>
                          <p:cTn fill="hold">
                            <p:stCondLst>
                              <p:cond delay="7100"/>
                            </p:stCondLst>
                            <p:childTnLst>
                              <p:par>
                                <p:cTn fill="hold" nodeType="afterEffect" presetClass="entr" presetID="2" presetSubtype="8">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1000"/>
                                        <p:tgtEl>
                                          <p:spTgt spid="28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299" name="Shape 299"/>
        <p:cNvGrpSpPr/>
        <p:nvPr/>
      </p:nvGrpSpPr>
      <p:grpSpPr>
        <a:xfrm>
          <a:off x="0" y="0"/>
          <a:ext cx="0" cy="0"/>
          <a:chOff x="0" y="0"/>
          <a:chExt cx="0" cy="0"/>
        </a:xfrm>
      </p:grpSpPr>
      <p:grpSp>
        <p:nvGrpSpPr>
          <p:cNvPr id="300" name="Google Shape;300;p32"/>
          <p:cNvGrpSpPr/>
          <p:nvPr/>
        </p:nvGrpSpPr>
        <p:grpSpPr>
          <a:xfrm>
            <a:off x="0" y="-90413"/>
            <a:ext cx="9144000" cy="604763"/>
            <a:chOff x="0" y="-47625"/>
            <a:chExt cx="4816593" cy="318558"/>
          </a:xfrm>
        </p:grpSpPr>
        <p:sp>
          <p:nvSpPr>
            <p:cNvPr id="301" name="Google Shape;301;p32"/>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2" name="Google Shape;302;p32"/>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03" name="Google Shape;303;p32"/>
          <p:cNvSpPr/>
          <p:nvPr/>
        </p:nvSpPr>
        <p:spPr>
          <a:xfrm>
            <a:off x="-35525" y="0"/>
            <a:ext cx="9151574" cy="4632984"/>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4" name="Google Shape;304;p32"/>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05" name="Google Shape;305;p32"/>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pic>
        <p:nvPicPr>
          <p:cNvPr id="306" name="Google Shape;306;p32" title="September | School Pride | Secondary">
            <a:hlinkClick r:id="rId5"/>
          </p:cNvPr>
          <p:cNvPicPr preferRelativeResize="0"/>
          <p:nvPr/>
        </p:nvPicPr>
        <p:blipFill>
          <a:blip r:embed="rId6">
            <a:alphaModFix/>
          </a:blip>
          <a:stretch>
            <a:fillRect/>
          </a:stretch>
        </p:blipFill>
        <p:spPr>
          <a:xfrm>
            <a:off x="608250" y="342138"/>
            <a:ext cx="7927500" cy="445922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963C"/>
        </a:solidFill>
      </p:bgPr>
    </p:bg>
    <p:spTree>
      <p:nvGrpSpPr>
        <p:cNvPr id="310" name="Shape 310"/>
        <p:cNvGrpSpPr/>
        <p:nvPr/>
      </p:nvGrpSpPr>
      <p:grpSpPr>
        <a:xfrm>
          <a:off x="0" y="0"/>
          <a:ext cx="0" cy="0"/>
          <a:chOff x="0" y="0"/>
          <a:chExt cx="0" cy="0"/>
        </a:xfrm>
      </p:grpSpPr>
      <p:grpSp>
        <p:nvGrpSpPr>
          <p:cNvPr id="311" name="Google Shape;311;p33"/>
          <p:cNvGrpSpPr/>
          <p:nvPr/>
        </p:nvGrpSpPr>
        <p:grpSpPr>
          <a:xfrm>
            <a:off x="0" y="-90413"/>
            <a:ext cx="9144000" cy="604763"/>
            <a:chOff x="0" y="-47625"/>
            <a:chExt cx="4816593" cy="318558"/>
          </a:xfrm>
        </p:grpSpPr>
        <p:sp>
          <p:nvSpPr>
            <p:cNvPr id="312" name="Google Shape;312;p33"/>
            <p:cNvSpPr/>
            <p:nvPr/>
          </p:nvSpPr>
          <p:spPr>
            <a:xfrm>
              <a:off x="0" y="0"/>
              <a:ext cx="4816592" cy="270933"/>
            </a:xfrm>
            <a:custGeom>
              <a:rect b="b" l="l" r="r" t="t"/>
              <a:pathLst>
                <a:path extrusionOk="0" h="270933" w="4816592">
                  <a:moveTo>
                    <a:pt x="0" y="0"/>
                  </a:moveTo>
                  <a:lnTo>
                    <a:pt x="4816592" y="0"/>
                  </a:lnTo>
                  <a:lnTo>
                    <a:pt x="4816592" y="270933"/>
                  </a:lnTo>
                  <a:lnTo>
                    <a:pt x="0" y="270933"/>
                  </a:lnTo>
                  <a:close/>
                </a:path>
              </a:pathLst>
            </a:custGeom>
            <a:solidFill>
              <a:srgbClr val="E9E9E9"/>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3" name="Google Shape;313;p33"/>
            <p:cNvSpPr txBox="1"/>
            <p:nvPr/>
          </p:nvSpPr>
          <p:spPr>
            <a:xfrm>
              <a:off x="0" y="-47625"/>
              <a:ext cx="4816593" cy="318558"/>
            </a:xfrm>
            <a:prstGeom prst="rect">
              <a:avLst/>
            </a:prstGeom>
            <a:noFill/>
            <a:ln>
              <a:noFill/>
            </a:ln>
          </p:spPr>
          <p:txBody>
            <a:bodyPr anchorCtr="0" anchor="ctr" bIns="25400" lIns="25400" spcFirstLastPara="1" rIns="25400" wrap="square" tIns="25400">
              <a:noAutofit/>
            </a:bodyPr>
            <a:lstStyle/>
            <a:p>
              <a:pPr indent="0" lvl="0" marL="0" marR="0" rtl="0" algn="ctr">
                <a:lnSpc>
                  <a:spcPct val="194388"/>
                </a:lnSpc>
                <a:spcBef>
                  <a:spcPts val="0"/>
                </a:spcBef>
                <a:spcAft>
                  <a:spcPts val="0"/>
                </a:spcAft>
                <a:buNone/>
              </a:pPr>
              <a:r>
                <a:t/>
              </a:r>
              <a:endParaRPr sz="900">
                <a:solidFill>
                  <a:schemeClr val="dk1"/>
                </a:solidFill>
                <a:latin typeface="Calibri"/>
                <a:ea typeface="Calibri"/>
                <a:cs typeface="Calibri"/>
                <a:sym typeface="Calibri"/>
              </a:endParaRPr>
            </a:p>
          </p:txBody>
        </p:sp>
      </p:grpSp>
      <p:sp>
        <p:nvSpPr>
          <p:cNvPr id="314" name="Google Shape;314;p33"/>
          <p:cNvSpPr/>
          <p:nvPr/>
        </p:nvSpPr>
        <p:spPr>
          <a:xfrm>
            <a:off x="0" y="0"/>
            <a:ext cx="9151574" cy="4812036"/>
          </a:xfrm>
          <a:custGeom>
            <a:rect b="b" l="l" r="r" t="t"/>
            <a:pathLst>
              <a:path extrusionOk="0" h="8952626" w="15915780">
                <a:moveTo>
                  <a:pt x="0" y="0"/>
                </a:moveTo>
                <a:lnTo>
                  <a:pt x="15915780" y="0"/>
                </a:lnTo>
                <a:lnTo>
                  <a:pt x="15915780" y="8952626"/>
                </a:lnTo>
                <a:lnTo>
                  <a:pt x="0" y="895262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315" name="Google Shape;315;p33"/>
          <p:cNvGrpSpPr/>
          <p:nvPr/>
        </p:nvGrpSpPr>
        <p:grpSpPr>
          <a:xfrm>
            <a:off x="789213" y="1456799"/>
            <a:ext cx="7565400" cy="2222838"/>
            <a:chOff x="789213" y="1456799"/>
            <a:chExt cx="7565400" cy="2222838"/>
          </a:xfrm>
        </p:grpSpPr>
        <p:sp>
          <p:nvSpPr>
            <p:cNvPr id="316" name="Google Shape;316;p33"/>
            <p:cNvSpPr/>
            <p:nvPr/>
          </p:nvSpPr>
          <p:spPr>
            <a:xfrm>
              <a:off x="789225" y="1456799"/>
              <a:ext cx="7565371" cy="2222838"/>
            </a:xfrm>
            <a:custGeom>
              <a:rect b="b" l="l" r="r" t="t"/>
              <a:pathLst>
                <a:path extrusionOk="0" h="773161" w="3314511">
                  <a:moveTo>
                    <a:pt x="0" y="0"/>
                  </a:moveTo>
                  <a:lnTo>
                    <a:pt x="3314511" y="0"/>
                  </a:lnTo>
                  <a:lnTo>
                    <a:pt x="3314511" y="773161"/>
                  </a:lnTo>
                  <a:lnTo>
                    <a:pt x="0" y="773161"/>
                  </a:lnTo>
                  <a:close/>
                </a:path>
              </a:pathLst>
            </a:custGeom>
            <a:solidFill>
              <a:srgbClr val="FFFFFF"/>
            </a:solid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7" name="Google Shape;317;p33"/>
            <p:cNvSpPr txBox="1"/>
            <p:nvPr/>
          </p:nvSpPr>
          <p:spPr>
            <a:xfrm>
              <a:off x="789213" y="1587900"/>
              <a:ext cx="7565400" cy="2091300"/>
            </a:xfrm>
            <a:prstGeom prst="rect">
              <a:avLst/>
            </a:prstGeom>
            <a:noFill/>
            <a:ln>
              <a:noFill/>
            </a:ln>
          </p:spPr>
          <p:txBody>
            <a:bodyPr anchorCtr="0" anchor="ctr" bIns="25400" lIns="25400" spcFirstLastPara="1" rIns="25400" wrap="square" tIns="25400">
              <a:noAutofit/>
            </a:bodyPr>
            <a:lstStyle/>
            <a:p>
              <a:pPr indent="0" lvl="0" marL="0" marR="0" rtl="0" algn="ctr">
                <a:lnSpc>
                  <a:spcPct val="140010"/>
                </a:lnSpc>
                <a:spcBef>
                  <a:spcPts val="0"/>
                </a:spcBef>
                <a:spcAft>
                  <a:spcPts val="0"/>
                </a:spcAft>
                <a:buNone/>
              </a:pPr>
              <a:r>
                <a:rPr lang="en" sz="2500">
                  <a:solidFill>
                    <a:srgbClr val="000000"/>
                  </a:solidFill>
                  <a:latin typeface="Anton"/>
                  <a:ea typeface="Anton"/>
                  <a:cs typeface="Anton"/>
                  <a:sym typeface="Anton"/>
                </a:rPr>
                <a:t>Read each scenario on the </a:t>
              </a:r>
              <a:r>
                <a:rPr lang="en" sz="2500">
                  <a:latin typeface="Anton"/>
                  <a:ea typeface="Anton"/>
                  <a:cs typeface="Anton"/>
                  <a:sym typeface="Anton"/>
                </a:rPr>
                <a:t>following</a:t>
              </a:r>
              <a:r>
                <a:rPr lang="en" sz="2500">
                  <a:solidFill>
                    <a:srgbClr val="000000"/>
                  </a:solidFill>
                  <a:latin typeface="Anton"/>
                  <a:ea typeface="Anton"/>
                  <a:cs typeface="Anton"/>
                  <a:sym typeface="Anton"/>
                </a:rPr>
                <a:t> slides.  </a:t>
              </a:r>
              <a:r>
                <a:rPr lang="en" sz="2500">
                  <a:latin typeface="Anton"/>
                  <a:ea typeface="Anton"/>
                  <a:cs typeface="Anton"/>
                  <a:sym typeface="Anton"/>
                </a:rPr>
                <a:t>T</a:t>
              </a:r>
              <a:r>
                <a:rPr lang="en" sz="2500">
                  <a:solidFill>
                    <a:srgbClr val="000000"/>
                  </a:solidFill>
                  <a:latin typeface="Anton"/>
                  <a:ea typeface="Anton"/>
                  <a:cs typeface="Anton"/>
                  <a:sym typeface="Anton"/>
                </a:rPr>
                <a:t>hen, decide</a:t>
              </a:r>
              <a:endParaRPr sz="2500">
                <a:latin typeface="Anton"/>
                <a:ea typeface="Anton"/>
                <a:cs typeface="Anton"/>
                <a:sym typeface="Anton"/>
              </a:endParaRPr>
            </a:p>
            <a:p>
              <a:pPr indent="0" lvl="0" marL="0" marR="0" rtl="0" algn="ctr">
                <a:lnSpc>
                  <a:spcPct val="140010"/>
                </a:lnSpc>
                <a:spcBef>
                  <a:spcPts val="0"/>
                </a:spcBef>
                <a:spcAft>
                  <a:spcPts val="0"/>
                </a:spcAft>
                <a:buNone/>
              </a:pPr>
              <a:r>
                <a:rPr lang="en" sz="2500">
                  <a:latin typeface="Anton"/>
                  <a:ea typeface="Anton"/>
                  <a:cs typeface="Anton"/>
                  <a:sym typeface="Anton"/>
                </a:rPr>
                <a:t>w</a:t>
              </a:r>
              <a:r>
                <a:rPr lang="en" sz="2500">
                  <a:solidFill>
                    <a:srgbClr val="000000"/>
                  </a:solidFill>
                  <a:latin typeface="Anton"/>
                  <a:ea typeface="Anton"/>
                  <a:cs typeface="Anton"/>
                  <a:sym typeface="Anton"/>
                </a:rPr>
                <a:t>hat would someone with school pride do in the following situations?</a:t>
              </a:r>
              <a:endParaRPr sz="2500">
                <a:latin typeface="Anton"/>
                <a:ea typeface="Anton"/>
                <a:cs typeface="Anton"/>
                <a:sym typeface="Anton"/>
              </a:endParaRPr>
            </a:p>
          </p:txBody>
        </p:sp>
      </p:grpSp>
      <p:sp>
        <p:nvSpPr>
          <p:cNvPr id="318" name="Google Shape;318;p33"/>
          <p:cNvSpPr/>
          <p:nvPr/>
        </p:nvSpPr>
        <p:spPr>
          <a:xfrm>
            <a:off x="0" y="4629150"/>
            <a:ext cx="1291604" cy="488682"/>
          </a:xfrm>
          <a:custGeom>
            <a:rect b="b" l="l" r="r" t="t"/>
            <a:pathLst>
              <a:path extrusionOk="0" h="977363" w="2583207">
                <a:moveTo>
                  <a:pt x="0" y="0"/>
                </a:moveTo>
                <a:lnTo>
                  <a:pt x="2583207" y="0"/>
                </a:lnTo>
                <a:lnTo>
                  <a:pt x="2583207" y="977363"/>
                </a:lnTo>
                <a:lnTo>
                  <a:pt x="0" y="977363"/>
                </a:lnTo>
                <a:lnTo>
                  <a:pt x="0" y="0"/>
                </a:lnTo>
                <a:close/>
              </a:path>
            </a:pathLst>
          </a:custGeom>
          <a:blipFill rotWithShape="1">
            <a:blip r:embed="rId4">
              <a:alphaModFix amt="50000"/>
            </a:blip>
            <a:stretch>
              <a:fillRect b="0" l="-59519" r="-46551"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19" name="Google Shape;319;p33"/>
          <p:cNvSpPr txBox="1"/>
          <p:nvPr/>
        </p:nvSpPr>
        <p:spPr>
          <a:xfrm>
            <a:off x="6853295" y="4752757"/>
            <a:ext cx="2290800" cy="400200"/>
          </a:xfrm>
          <a:prstGeom prst="rect">
            <a:avLst/>
          </a:prstGeom>
          <a:noFill/>
          <a:ln>
            <a:noFill/>
          </a:ln>
        </p:spPr>
        <p:txBody>
          <a:bodyPr anchorCtr="0" anchor="t" bIns="0" lIns="0" spcFirstLastPara="1" rIns="0" wrap="square" tIns="0">
            <a:spAutoFit/>
          </a:bodyPr>
          <a:lstStyle/>
          <a:p>
            <a:pPr indent="0" lvl="0" marL="0" rtl="0" algn="ctr">
              <a:lnSpc>
                <a:spcPct val="140010"/>
              </a:lnSpc>
              <a:spcBef>
                <a:spcPts val="0"/>
              </a:spcBef>
              <a:spcAft>
                <a:spcPts val="0"/>
              </a:spcAft>
              <a:buNone/>
            </a:pPr>
            <a:r>
              <a:rPr b="1" lang="en" sz="2600">
                <a:solidFill>
                  <a:schemeClr val="lt1"/>
                </a:solidFill>
                <a:latin typeface="Amatic SC"/>
                <a:ea typeface="Amatic SC"/>
                <a:cs typeface="Amatic SC"/>
                <a:sym typeface="Amatic SC"/>
              </a:rPr>
              <a:t>SCHOOL PRIDE</a:t>
            </a:r>
            <a:endParaRPr sz="2000">
              <a:solidFill>
                <a:srgbClr val="142CC8"/>
              </a:solidFill>
            </a:endParaRPr>
          </a:p>
        </p:txBody>
      </p:sp>
      <p:sp>
        <p:nvSpPr>
          <p:cNvPr id="320" name="Google Shape;320;p33"/>
          <p:cNvSpPr/>
          <p:nvPr/>
        </p:nvSpPr>
        <p:spPr>
          <a:xfrm>
            <a:off x="740463" y="169655"/>
            <a:ext cx="7662878" cy="1287142"/>
          </a:xfrm>
          <a:prstGeom prst="rect">
            <a:avLst/>
          </a:prstGeom>
        </p:spPr>
        <p:txBody>
          <a:bodyPr>
            <a:prstTxWarp prst="textPlain"/>
          </a:bodyPr>
          <a:lstStyle/>
          <a:p>
            <a:pPr lvl="0" algn="ctr"/>
            <a:r>
              <a:rPr b="0" i="0">
                <a:ln cap="flat" cmpd="sng" w="38100">
                  <a:solidFill>
                    <a:schemeClr val="lt1"/>
                  </a:solidFill>
                  <a:prstDash val="solid"/>
                  <a:round/>
                  <a:headEnd len="sm" w="sm" type="none"/>
                  <a:tailEnd len="sm" w="sm" type="none"/>
                </a:ln>
                <a:solidFill>
                  <a:schemeClr val="dk2"/>
                </a:solidFill>
                <a:latin typeface="Pacifico"/>
              </a:rPr>
              <a:t>Scenario Challenge!</a:t>
            </a: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000" fill="hold"/>
                                        <p:tgtEl>
                                          <p:spTgt spid="320"/>
                                        </p:tgtEl>
                                        <p:attrNameLst>
                                          <p:attrName>r</p:attrName>
                                        </p:attrNameLst>
                                      </p:cBhvr>
                                    </p:animRo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1000"/>
                                        <p:tgtEl>
                                          <p:spTgt spid="315"/>
                                        </p:tgtEl>
                                        <p:attrNameLst>
                                          <p:attrName>ppt_w</p:attrName>
                                        </p:attrNameLst>
                                      </p:cBhvr>
                                      <p:tavLst>
                                        <p:tav fmla="" tm="0">
                                          <p:val>
                                            <p:strVal val="0"/>
                                          </p:val>
                                        </p:tav>
                                        <p:tav fmla="" tm="100000">
                                          <p:val>
                                            <p:strVal val="#ppt_w"/>
                                          </p:val>
                                        </p:tav>
                                      </p:tavLst>
                                    </p:anim>
                                    <p:anim calcmode="lin" valueType="num">
                                      <p:cBhvr additive="base">
                                        <p:cTn dur="1000"/>
                                        <p:tgtEl>
                                          <p:spTgt spid="3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