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Oswald" panose="020B0604020202020204" charset="0"/>
      <p:regular r:id="rId21"/>
      <p:bold r:id="rId22"/>
    </p:embeddedFont>
    <p:embeddedFont>
      <p:font typeface="Averag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21011db6c_0_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21011db6c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21011db6c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21011db6c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21011db6c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21011db6c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21011db6c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21011db6c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21011db6c_0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21011db6c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21011db6c_0_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21011db6c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21011db6c_0_9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21011db6c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21011db6c_0_9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21011db6c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521011db6c_0_9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521011db6c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21011db6c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21011db6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21011db6c_0_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21011db6c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21011db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521011db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21011db6c_0_7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21011db6c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521011db6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521011db6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21011db6c_0_8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21011db6c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21011db6c_0_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21011db6c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21011db6c_0_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21011db6c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ZXpoBP3Op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www.erinslaw.org" TargetMode="External"/><Relationship Id="rId3" Type="http://schemas.openxmlformats.org/officeDocument/2006/relationships/hyperlink" Target="mailto:nmolby@sd12.org" TargetMode="External"/><Relationship Id="rId7" Type="http://schemas.openxmlformats.org/officeDocument/2006/relationships/hyperlink" Target="http://www.nwcasa.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tlawson@sd12.org" TargetMode="External"/><Relationship Id="rId5" Type="http://schemas.openxmlformats.org/officeDocument/2006/relationships/hyperlink" Target="mailto:gmeyer@sd12.org" TargetMode="External"/><Relationship Id="rId4" Type="http://schemas.openxmlformats.org/officeDocument/2006/relationships/hyperlink" Target="mailto:kpetelle@sd12.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rinslaw.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erinslaw.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PH_AlfpWx7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Understanding Erin’s Law</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 Parent’s Guide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Warning signs of a child being abused:</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Clr>
                <a:schemeClr val="dk1"/>
              </a:buClr>
              <a:buSzPts val="1100"/>
              <a:buFont typeface="Arial"/>
              <a:buNone/>
            </a:pPr>
            <a:endParaRPr>
              <a:latin typeface="Oswald"/>
              <a:ea typeface="Oswald"/>
              <a:cs typeface="Oswald"/>
              <a:sym typeface="Oswald"/>
            </a:endParaRPr>
          </a:p>
          <a:p>
            <a:pPr marL="457200" lvl="0" indent="-342900" algn="ctr" rtl="0">
              <a:spcBef>
                <a:spcPts val="1200"/>
              </a:spcBef>
              <a:spcAft>
                <a:spcPts val="0"/>
              </a:spcAft>
              <a:buSzPts val="1800"/>
              <a:buFont typeface="Oswald"/>
              <a:buChar char="●"/>
            </a:pPr>
            <a:r>
              <a:rPr lang="en">
                <a:latin typeface="Oswald"/>
                <a:ea typeface="Oswald"/>
                <a:cs typeface="Oswald"/>
                <a:sym typeface="Oswald"/>
              </a:rPr>
              <a:t>A child receiving special attention; from one human consistently</a:t>
            </a:r>
            <a:endParaRPr>
              <a:latin typeface="Oswald"/>
              <a:ea typeface="Oswald"/>
              <a:cs typeface="Oswald"/>
              <a:sym typeface="Oswald"/>
            </a:endParaRPr>
          </a:p>
          <a:p>
            <a:pPr marL="0" lvl="0" indent="0" algn="ctr" rtl="0">
              <a:spcBef>
                <a:spcPts val="1200"/>
              </a:spcBef>
              <a:spcAft>
                <a:spcPts val="0"/>
              </a:spcAft>
              <a:buClr>
                <a:schemeClr val="dk1"/>
              </a:buClr>
              <a:buSzPts val="1100"/>
              <a:buFont typeface="Arial"/>
              <a:buNone/>
            </a:pPr>
            <a:r>
              <a:rPr lang="en">
                <a:latin typeface="Oswald"/>
                <a:ea typeface="Oswald"/>
                <a:cs typeface="Oswald"/>
                <a:sym typeface="Oswald"/>
              </a:rPr>
              <a:t>● An adult creating opportunities to spend alone time with child</a:t>
            </a:r>
            <a:endParaRPr>
              <a:latin typeface="Oswald"/>
              <a:ea typeface="Oswald"/>
              <a:cs typeface="Oswald"/>
              <a:sym typeface="Oswald"/>
            </a:endParaRPr>
          </a:p>
          <a:p>
            <a:pPr marL="0" lvl="0" indent="0" algn="ctr" rtl="0">
              <a:spcBef>
                <a:spcPts val="1200"/>
              </a:spcBef>
              <a:spcAft>
                <a:spcPts val="0"/>
              </a:spcAft>
              <a:buClr>
                <a:schemeClr val="dk1"/>
              </a:buClr>
              <a:buSzPts val="1100"/>
              <a:buFont typeface="Arial"/>
              <a:buNone/>
            </a:pPr>
            <a:r>
              <a:rPr lang="en">
                <a:latin typeface="Oswald"/>
                <a:ea typeface="Oswald"/>
                <a:cs typeface="Oswald"/>
                <a:sym typeface="Oswald"/>
              </a:rPr>
              <a:t>● Buying a child expensive gifts or giving them money</a:t>
            </a:r>
            <a:endParaRPr>
              <a:latin typeface="Oswald"/>
              <a:ea typeface="Oswald"/>
              <a:cs typeface="Oswald"/>
              <a:sym typeface="Oswald"/>
            </a:endParaRPr>
          </a:p>
          <a:p>
            <a:pPr marL="0" lvl="0" indent="0" algn="ctr" rtl="0">
              <a:spcBef>
                <a:spcPts val="1200"/>
              </a:spcBef>
              <a:spcAft>
                <a:spcPts val="0"/>
              </a:spcAft>
              <a:buClr>
                <a:schemeClr val="dk1"/>
              </a:buClr>
              <a:buSzPts val="1100"/>
              <a:buFont typeface="Arial"/>
              <a:buNone/>
            </a:pPr>
            <a:r>
              <a:rPr lang="en">
                <a:latin typeface="Oswald"/>
                <a:ea typeface="Oswald"/>
                <a:cs typeface="Oswald"/>
                <a:sym typeface="Oswald"/>
              </a:rPr>
              <a:t>● Favoritism towards that child</a:t>
            </a:r>
            <a:endParaRPr>
              <a:latin typeface="Oswald"/>
              <a:ea typeface="Oswald"/>
              <a:cs typeface="Oswald"/>
              <a:sym typeface="Oswald"/>
            </a:endParaRPr>
          </a:p>
          <a:p>
            <a:pPr marL="0" lvl="0" indent="0" algn="ctr" rtl="0">
              <a:spcBef>
                <a:spcPts val="1200"/>
              </a:spcBef>
              <a:spcAft>
                <a:spcPts val="0"/>
              </a:spcAft>
              <a:buClr>
                <a:schemeClr val="dk1"/>
              </a:buClr>
              <a:buSzPts val="1100"/>
              <a:buFont typeface="Arial"/>
              <a:buNone/>
            </a:pPr>
            <a:r>
              <a:rPr lang="en">
                <a:latin typeface="Oswald"/>
                <a:ea typeface="Oswald"/>
                <a:cs typeface="Oswald"/>
                <a:sym typeface="Oswald"/>
              </a:rPr>
              <a:t>● Physical affection towards that child: Kissing, hugging, holding hands, or wanting to be very close to a child</a:t>
            </a:r>
            <a:endParaRPr>
              <a:latin typeface="Oswald"/>
              <a:ea typeface="Oswald"/>
              <a:cs typeface="Oswald"/>
              <a:sym typeface="Oswald"/>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are the abusers? </a:t>
            </a:r>
            <a:endParaRPr/>
          </a:p>
        </p:txBody>
      </p:sp>
      <p:sp>
        <p:nvSpPr>
          <p:cNvPr id="121" name="Google Shape;121;p2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swald"/>
                <a:ea typeface="Oswald"/>
                <a:cs typeface="Oswald"/>
                <a:sym typeface="Oswald"/>
              </a:rPr>
              <a:t>Abusers can be in any relationship to the child including an older sibling or playmate, family member, a teacher, a coach or instructor, a caretaker, or the parent of another child </a:t>
            </a:r>
            <a:endParaRPr>
              <a:latin typeface="Oswald"/>
              <a:ea typeface="Oswald"/>
              <a:cs typeface="Oswald"/>
              <a:sym typeface="Oswald"/>
            </a:endParaRPr>
          </a:p>
          <a:p>
            <a:pPr marL="0" lvl="0" indent="0" algn="l" rtl="0">
              <a:spcBef>
                <a:spcPts val="1200"/>
              </a:spcBef>
              <a:spcAft>
                <a:spcPts val="0"/>
              </a:spcAft>
              <a:buNone/>
            </a:pPr>
            <a:endParaRPr>
              <a:latin typeface="Oswald"/>
              <a:ea typeface="Oswald"/>
              <a:cs typeface="Oswald"/>
              <a:sym typeface="Oswald"/>
            </a:endParaRPr>
          </a:p>
          <a:p>
            <a:pPr marL="0" lvl="0" indent="0" algn="l" rtl="0">
              <a:spcBef>
                <a:spcPts val="1200"/>
              </a:spcBef>
              <a:spcAft>
                <a:spcPts val="0"/>
              </a:spcAft>
              <a:buNone/>
            </a:pPr>
            <a:r>
              <a:rPr lang="en">
                <a:latin typeface="Oswald"/>
                <a:ea typeface="Oswald"/>
                <a:cs typeface="Oswald"/>
                <a:sym typeface="Oswald"/>
              </a:rPr>
              <a:t>Perpetrators can be any gender identity, race, sexual orientation, or age</a:t>
            </a:r>
            <a:endParaRPr>
              <a:latin typeface="Oswald"/>
              <a:ea typeface="Oswald"/>
              <a:cs typeface="Oswald"/>
              <a:sym typeface="Oswald"/>
            </a:endParaRPr>
          </a:p>
          <a:p>
            <a:pPr marL="0" lvl="0" indent="0" algn="l" rtl="0">
              <a:spcBef>
                <a:spcPts val="1200"/>
              </a:spcBef>
              <a:spcAft>
                <a:spcPts val="1200"/>
              </a:spcAft>
              <a:buNone/>
            </a:pPr>
            <a:endParaRPr/>
          </a:p>
        </p:txBody>
      </p:sp>
      <p:pic>
        <p:nvPicPr>
          <p:cNvPr id="122" name="Google Shape;122;p23"/>
          <p:cNvPicPr preferRelativeResize="0"/>
          <p:nvPr/>
        </p:nvPicPr>
        <p:blipFill>
          <a:blip r:embed="rId3">
            <a:alphaModFix/>
          </a:blip>
          <a:stretch>
            <a:fillRect/>
          </a:stretch>
        </p:blipFill>
        <p:spPr>
          <a:xfrm>
            <a:off x="4514550" y="851250"/>
            <a:ext cx="4190224" cy="334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Talk with your kids about explicit content online</a:t>
            </a:r>
            <a:endParaRPr/>
          </a:p>
        </p:txBody>
      </p:sp>
      <p:sp>
        <p:nvSpPr>
          <p:cNvPr id="128" name="Google Shape;128;p24"/>
          <p:cNvSpPr txBox="1">
            <a:spLocks noGrp="1"/>
          </p:cNvSpPr>
          <p:nvPr>
            <p:ph type="body" idx="1"/>
          </p:nvPr>
        </p:nvSpPr>
        <p:spPr>
          <a:xfrm>
            <a:off x="311700" y="4078050"/>
            <a:ext cx="8520600" cy="490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700">
                <a:solidFill>
                  <a:schemeClr val="dk1"/>
                </a:solidFill>
                <a:latin typeface="Oswald"/>
                <a:ea typeface="Oswald"/>
                <a:cs typeface="Oswald"/>
                <a:sym typeface="Oswald"/>
              </a:rPr>
              <a:t>Wouldn’t you rather them ask you the questions instead of Google? </a:t>
            </a:r>
            <a:endParaRPr sz="2700">
              <a:solidFill>
                <a:schemeClr val="dk1"/>
              </a:solidFill>
              <a:latin typeface="Oswald"/>
              <a:ea typeface="Oswald"/>
              <a:cs typeface="Oswald"/>
              <a:sym typeface="Oswald"/>
            </a:endParaRPr>
          </a:p>
        </p:txBody>
      </p:sp>
      <p:pic>
        <p:nvPicPr>
          <p:cNvPr id="129" name="Google Shape;129;p24"/>
          <p:cNvPicPr preferRelativeResize="0"/>
          <p:nvPr/>
        </p:nvPicPr>
        <p:blipFill>
          <a:blip r:embed="rId3">
            <a:alphaModFix/>
          </a:blip>
          <a:stretch>
            <a:fillRect/>
          </a:stretch>
        </p:blipFill>
        <p:spPr>
          <a:xfrm>
            <a:off x="4895475" y="1421825"/>
            <a:ext cx="3236825" cy="2299850"/>
          </a:xfrm>
          <a:prstGeom prst="rect">
            <a:avLst/>
          </a:prstGeom>
          <a:noFill/>
          <a:ln>
            <a:noFill/>
          </a:ln>
        </p:spPr>
      </p:pic>
      <p:pic>
        <p:nvPicPr>
          <p:cNvPr id="130" name="Google Shape;130;p24"/>
          <p:cNvPicPr preferRelativeResize="0"/>
          <p:nvPr/>
        </p:nvPicPr>
        <p:blipFill>
          <a:blip r:embed="rId4">
            <a:alphaModFix/>
          </a:blip>
          <a:stretch>
            <a:fillRect/>
          </a:stretch>
        </p:blipFill>
        <p:spPr>
          <a:xfrm>
            <a:off x="805217" y="1421825"/>
            <a:ext cx="3833083" cy="2299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Talking to your child about sexual predators: </a:t>
            </a:r>
            <a:endParaRPr/>
          </a:p>
        </p:txBody>
      </p:sp>
      <p:pic>
        <p:nvPicPr>
          <p:cNvPr id="136" name="Google Shape;136;p25" descr="Research shows that talking to your kids about touching safety is the best way to keep them safe from sexual abuse. Yes, it can be uncomfortable and awkward. But you can do it—just like you talk to them about avoiding drugs or wearing a helmet. This video will show you how. Find tips, tools, and resources to help keep kids safe at http://hotchocolatetalk.org.&#10;&#10;© 2018 Committee for Children." title="How to Talk with Kids About Sexual Abuse">
            <a:hlinkClick r:id="rId3"/>
          </p:cNvPr>
          <p:cNvPicPr preferRelativeResize="0"/>
          <p:nvPr/>
        </p:nvPicPr>
        <p:blipFill>
          <a:blip r:embed="rId4">
            <a:alphaModFix/>
          </a:blip>
          <a:stretch>
            <a:fillRect/>
          </a:stretch>
        </p:blipFill>
        <p:spPr>
          <a:xfrm>
            <a:off x="2286000" y="1316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to do if your child discloses abuse: </a:t>
            </a:r>
            <a:endParaRPr/>
          </a:p>
        </p:txBody>
      </p:sp>
      <p:sp>
        <p:nvSpPr>
          <p:cNvPr id="142" name="Google Shape;14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a:latin typeface="Oswald"/>
                <a:ea typeface="Oswald"/>
                <a:cs typeface="Oswald"/>
                <a:sym typeface="Oswald"/>
              </a:rPr>
              <a:t>1. Listen to the child</a:t>
            </a:r>
            <a:endParaRPr sz="1700">
              <a:latin typeface="Oswald"/>
              <a:ea typeface="Oswald"/>
              <a:cs typeface="Oswald"/>
              <a:sym typeface="Oswald"/>
            </a:endParaRPr>
          </a:p>
          <a:p>
            <a:pPr marL="0" lvl="0" indent="0" algn="l" rtl="0">
              <a:spcBef>
                <a:spcPts val="1200"/>
              </a:spcBef>
              <a:spcAft>
                <a:spcPts val="0"/>
              </a:spcAft>
              <a:buClr>
                <a:schemeClr val="dk1"/>
              </a:buClr>
              <a:buSzPts val="1100"/>
              <a:buFont typeface="Arial"/>
              <a:buNone/>
            </a:pPr>
            <a:r>
              <a:rPr lang="en" sz="1700">
                <a:latin typeface="Oswald"/>
                <a:ea typeface="Oswald"/>
                <a:cs typeface="Oswald"/>
                <a:sym typeface="Oswald"/>
              </a:rPr>
              <a:t>2. Thank them for sharing with you</a:t>
            </a:r>
            <a:endParaRPr sz="1700">
              <a:latin typeface="Oswald"/>
              <a:ea typeface="Oswald"/>
              <a:cs typeface="Oswald"/>
              <a:sym typeface="Oswald"/>
            </a:endParaRPr>
          </a:p>
          <a:p>
            <a:pPr marL="0" lvl="0" indent="0" algn="l" rtl="0">
              <a:spcBef>
                <a:spcPts val="1200"/>
              </a:spcBef>
              <a:spcAft>
                <a:spcPts val="0"/>
              </a:spcAft>
              <a:buClr>
                <a:schemeClr val="dk1"/>
              </a:buClr>
              <a:buSzPts val="1100"/>
              <a:buFont typeface="Arial"/>
              <a:buNone/>
            </a:pPr>
            <a:r>
              <a:rPr lang="en" sz="1700">
                <a:latin typeface="Oswald"/>
                <a:ea typeface="Oswald"/>
                <a:cs typeface="Oswald"/>
                <a:sym typeface="Oswald"/>
              </a:rPr>
              <a:t>3. Reassure them it is not their fault</a:t>
            </a:r>
            <a:endParaRPr sz="1700">
              <a:latin typeface="Oswald"/>
              <a:ea typeface="Oswald"/>
              <a:cs typeface="Oswald"/>
              <a:sym typeface="Oswald"/>
            </a:endParaRPr>
          </a:p>
          <a:p>
            <a:pPr marL="0" lvl="0" indent="0" algn="l" rtl="0">
              <a:spcBef>
                <a:spcPts val="1200"/>
              </a:spcBef>
              <a:spcAft>
                <a:spcPts val="0"/>
              </a:spcAft>
              <a:buClr>
                <a:schemeClr val="dk1"/>
              </a:buClr>
              <a:buSzPts val="1100"/>
              <a:buFont typeface="Arial"/>
              <a:buNone/>
            </a:pPr>
            <a:r>
              <a:rPr lang="en" sz="1700">
                <a:latin typeface="Oswald"/>
                <a:ea typeface="Oswald"/>
                <a:cs typeface="Oswald"/>
                <a:sym typeface="Oswald"/>
              </a:rPr>
              <a:t>4. Explain that you will work to develop a plan to keep them safe</a:t>
            </a:r>
            <a:endParaRPr sz="1700">
              <a:latin typeface="Oswald"/>
              <a:ea typeface="Oswald"/>
              <a:cs typeface="Oswald"/>
              <a:sym typeface="Oswald"/>
            </a:endParaRPr>
          </a:p>
          <a:p>
            <a:pPr marL="0" lvl="0" indent="0" algn="l" rtl="0">
              <a:spcBef>
                <a:spcPts val="1200"/>
              </a:spcBef>
              <a:spcAft>
                <a:spcPts val="0"/>
              </a:spcAft>
              <a:buClr>
                <a:schemeClr val="dk1"/>
              </a:buClr>
              <a:buSzPts val="1100"/>
              <a:buFont typeface="Arial"/>
              <a:buNone/>
            </a:pPr>
            <a:r>
              <a:rPr lang="en" sz="1700">
                <a:latin typeface="Oswald"/>
                <a:ea typeface="Oswald"/>
                <a:cs typeface="Oswald"/>
                <a:sym typeface="Oswald"/>
              </a:rPr>
              <a:t>5. Review confidentiality</a:t>
            </a:r>
            <a:endParaRPr sz="1700">
              <a:latin typeface="Oswald"/>
              <a:ea typeface="Oswald"/>
              <a:cs typeface="Oswald"/>
              <a:sym typeface="Oswald"/>
            </a:endParaRPr>
          </a:p>
          <a:p>
            <a:pPr marL="0" lvl="0" indent="0" algn="l" rtl="0">
              <a:spcBef>
                <a:spcPts val="1200"/>
              </a:spcBef>
              <a:spcAft>
                <a:spcPts val="0"/>
              </a:spcAft>
              <a:buClr>
                <a:schemeClr val="dk1"/>
              </a:buClr>
              <a:buSzPts val="1100"/>
              <a:buFont typeface="Arial"/>
              <a:buNone/>
            </a:pPr>
            <a:r>
              <a:rPr lang="en" sz="1700">
                <a:latin typeface="Oswald"/>
                <a:ea typeface="Oswald"/>
                <a:cs typeface="Oswald"/>
                <a:sym typeface="Oswald"/>
              </a:rPr>
              <a:t>6. Report abuse immediately</a:t>
            </a:r>
            <a:endParaRPr sz="1700">
              <a:latin typeface="Oswald"/>
              <a:ea typeface="Oswald"/>
              <a:cs typeface="Oswald"/>
              <a:sym typeface="Oswald"/>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can you help if you suspect Child Sexual Abuse?</a:t>
            </a:r>
            <a:endParaRPr/>
          </a:p>
        </p:txBody>
      </p:sp>
      <p:sp>
        <p:nvSpPr>
          <p:cNvPr id="148" name="Google Shape;14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688"/>
              <a:buNone/>
            </a:pPr>
            <a:r>
              <a:rPr lang="en" sz="1325">
                <a:latin typeface="Oswald"/>
                <a:ea typeface="Oswald"/>
                <a:cs typeface="Oswald"/>
                <a:sym typeface="Oswald"/>
              </a:rPr>
              <a:t>Pick your time and place carefully, be aware of your tone. Talk to the child directly, listen and follow up. Avoid judgment and blame, reassure the child, be patient. Tell them you are so proud of them for telling you and that you are not mad at them. Let the child know it is not their fault and they are not in any trouble. Tell the child that you’re going to talk to someone who can help. The child may not want you to report and may be frightened, especially if the perpetrator has threatened them or their loved ones. </a:t>
            </a:r>
            <a:endParaRPr sz="1325">
              <a:latin typeface="Oswald"/>
              <a:ea typeface="Oswald"/>
              <a:cs typeface="Oswald"/>
              <a:sym typeface="Oswald"/>
            </a:endParaRPr>
          </a:p>
          <a:p>
            <a:pPr marL="0" lvl="0" indent="0" algn="ctr" rtl="0">
              <a:lnSpc>
                <a:spcPct val="95000"/>
              </a:lnSpc>
              <a:spcBef>
                <a:spcPts val="1200"/>
              </a:spcBef>
              <a:spcAft>
                <a:spcPts val="0"/>
              </a:spcAft>
              <a:buSzPts val="688"/>
              <a:buNone/>
            </a:pPr>
            <a:endParaRPr sz="1325">
              <a:latin typeface="Oswald"/>
              <a:ea typeface="Oswald"/>
              <a:cs typeface="Oswald"/>
              <a:sym typeface="Oswald"/>
            </a:endParaRPr>
          </a:p>
          <a:p>
            <a:pPr marL="0" lvl="0" indent="0" algn="ctr" rtl="0">
              <a:lnSpc>
                <a:spcPct val="95000"/>
              </a:lnSpc>
              <a:spcBef>
                <a:spcPts val="1200"/>
              </a:spcBef>
              <a:spcAft>
                <a:spcPts val="0"/>
              </a:spcAft>
              <a:buSzPts val="688"/>
              <a:buNone/>
            </a:pPr>
            <a:r>
              <a:rPr lang="en" sz="1253" i="1">
                <a:latin typeface="Oswald"/>
                <a:ea typeface="Oswald"/>
                <a:cs typeface="Oswald"/>
                <a:sym typeface="Oswald"/>
              </a:rPr>
              <a:t>**If you suspect child sexual abuse has occurred, or your child or another party reports/states that child sexual abuse has occurred: </a:t>
            </a:r>
            <a:endParaRPr sz="1253" i="1">
              <a:latin typeface="Oswald"/>
              <a:ea typeface="Oswald"/>
              <a:cs typeface="Oswald"/>
              <a:sym typeface="Oswald"/>
            </a:endParaRPr>
          </a:p>
          <a:p>
            <a:pPr marL="0" lvl="0" indent="0" algn="ctr" rtl="0">
              <a:lnSpc>
                <a:spcPct val="95000"/>
              </a:lnSpc>
              <a:spcBef>
                <a:spcPts val="1200"/>
              </a:spcBef>
              <a:spcAft>
                <a:spcPts val="0"/>
              </a:spcAft>
              <a:buSzPts val="688"/>
              <a:buNone/>
            </a:pPr>
            <a:endParaRPr sz="1325">
              <a:latin typeface="Oswald"/>
              <a:ea typeface="Oswald"/>
              <a:cs typeface="Oswald"/>
              <a:sym typeface="Oswald"/>
            </a:endParaRPr>
          </a:p>
          <a:p>
            <a:pPr marL="0" lvl="0" indent="0" algn="ctr" rtl="0">
              <a:lnSpc>
                <a:spcPct val="95000"/>
              </a:lnSpc>
              <a:spcBef>
                <a:spcPts val="1200"/>
              </a:spcBef>
              <a:spcAft>
                <a:spcPts val="0"/>
              </a:spcAft>
              <a:buSzPts val="688"/>
              <a:buNone/>
            </a:pPr>
            <a:r>
              <a:rPr lang="en" sz="1325">
                <a:latin typeface="Oswald"/>
                <a:ea typeface="Oswald"/>
                <a:cs typeface="Oswald"/>
                <a:sym typeface="Oswald"/>
              </a:rPr>
              <a:t>Do not attempt to do your own investigation. Leave that for the professionals. </a:t>
            </a:r>
            <a:endParaRPr sz="1325">
              <a:latin typeface="Oswald"/>
              <a:ea typeface="Oswald"/>
              <a:cs typeface="Oswald"/>
              <a:sym typeface="Oswald"/>
            </a:endParaRPr>
          </a:p>
          <a:p>
            <a:pPr marL="0" lvl="0" indent="0" algn="ctr" rtl="0">
              <a:lnSpc>
                <a:spcPct val="95000"/>
              </a:lnSpc>
              <a:spcBef>
                <a:spcPts val="1200"/>
              </a:spcBef>
              <a:spcAft>
                <a:spcPts val="0"/>
              </a:spcAft>
              <a:buSzPts val="688"/>
              <a:buNone/>
            </a:pPr>
            <a:r>
              <a:rPr lang="en" sz="1325">
                <a:latin typeface="Oswald"/>
                <a:ea typeface="Oswald"/>
                <a:cs typeface="Oswald"/>
                <a:sym typeface="Oswald"/>
              </a:rPr>
              <a:t>Go to the nearest emergency room, or your child’s pediatric doctor  </a:t>
            </a:r>
            <a:endParaRPr sz="1325">
              <a:latin typeface="Oswald"/>
              <a:ea typeface="Oswald"/>
              <a:cs typeface="Oswald"/>
              <a:sym typeface="Oswald"/>
            </a:endParaRPr>
          </a:p>
          <a:p>
            <a:pPr marL="0" lvl="0" indent="0" algn="ctr" rtl="0">
              <a:lnSpc>
                <a:spcPct val="95000"/>
              </a:lnSpc>
              <a:spcBef>
                <a:spcPts val="1200"/>
              </a:spcBef>
              <a:spcAft>
                <a:spcPts val="0"/>
              </a:spcAft>
              <a:buSzPts val="688"/>
              <a:buNone/>
            </a:pPr>
            <a:r>
              <a:rPr lang="en" sz="1325">
                <a:latin typeface="Oswald"/>
                <a:ea typeface="Oswald"/>
                <a:cs typeface="Oswald"/>
                <a:sym typeface="Oswald"/>
              </a:rPr>
              <a:t>24 Hour Confidential Hotline: (888) 802-8890</a:t>
            </a:r>
            <a:endParaRPr sz="1325">
              <a:latin typeface="Oswald"/>
              <a:ea typeface="Oswald"/>
              <a:cs typeface="Oswald"/>
              <a:sym typeface="Oswald"/>
            </a:endParaRPr>
          </a:p>
          <a:p>
            <a:pPr marL="0" lvl="0" indent="0" algn="ctr" rtl="0">
              <a:lnSpc>
                <a:spcPct val="95000"/>
              </a:lnSpc>
              <a:spcBef>
                <a:spcPts val="1200"/>
              </a:spcBef>
              <a:spcAft>
                <a:spcPts val="0"/>
              </a:spcAft>
              <a:buSzPts val="688"/>
              <a:buNone/>
            </a:pPr>
            <a:r>
              <a:rPr lang="en" sz="1325">
                <a:latin typeface="Oswald"/>
                <a:ea typeface="Oswald"/>
                <a:cs typeface="Oswald"/>
                <a:sym typeface="Oswald"/>
              </a:rPr>
              <a:t>Call your local Child Advocacy Center [CAC] for support, information, and a forensic interview  </a:t>
            </a:r>
            <a:endParaRPr sz="1325">
              <a:latin typeface="Oswald"/>
              <a:ea typeface="Oswald"/>
              <a:cs typeface="Oswald"/>
              <a:sym typeface="Oswald"/>
            </a:endParaRPr>
          </a:p>
          <a:p>
            <a:pPr marL="0" lvl="0" indent="0" algn="ctr" rtl="0">
              <a:lnSpc>
                <a:spcPct val="95000"/>
              </a:lnSpc>
              <a:spcBef>
                <a:spcPts val="1200"/>
              </a:spcBef>
              <a:spcAft>
                <a:spcPts val="1200"/>
              </a:spcAft>
              <a:buSzPts val="688"/>
              <a:buNone/>
            </a:pPr>
            <a:r>
              <a:rPr lang="en" sz="1325">
                <a:latin typeface="Oswald"/>
                <a:ea typeface="Oswald"/>
                <a:cs typeface="Oswald"/>
                <a:sym typeface="Oswald"/>
              </a:rPr>
              <a:t>Call or go to your nearest police station</a:t>
            </a:r>
            <a:endParaRPr sz="1325">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Why they don’t tell </a:t>
            </a:r>
            <a:endParaRPr/>
          </a:p>
          <a:p>
            <a:pPr marL="0" lvl="0" indent="0" algn="l" rtl="0">
              <a:spcBef>
                <a:spcPts val="0"/>
              </a:spcBef>
              <a:spcAft>
                <a:spcPts val="0"/>
              </a:spcAft>
              <a:buNone/>
            </a:pPr>
            <a:endParaRPr/>
          </a:p>
        </p:txBody>
      </p:sp>
      <p:sp>
        <p:nvSpPr>
          <p:cNvPr id="154" name="Google Shape;15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fontScale="92500"/>
          </a:bodyPr>
          <a:lstStyle/>
          <a:p>
            <a:pPr marL="0" lvl="0" indent="0" algn="ctr" rtl="0">
              <a:spcBef>
                <a:spcPts val="0"/>
              </a:spcBef>
              <a:spcAft>
                <a:spcPts val="0"/>
              </a:spcAft>
              <a:buNone/>
            </a:pPr>
            <a:r>
              <a:rPr lang="en">
                <a:latin typeface="Oswald"/>
                <a:ea typeface="Oswald"/>
                <a:cs typeface="Oswald"/>
                <a:sym typeface="Oswald"/>
              </a:rPr>
              <a:t>They may care about the abuser and be afraid of what will happen to the abuser if they tell. </a:t>
            </a:r>
            <a:endParaRPr>
              <a:latin typeface="Oswald"/>
              <a:ea typeface="Oswald"/>
              <a:cs typeface="Oswald"/>
              <a:sym typeface="Oswald"/>
            </a:endParaRPr>
          </a:p>
          <a:p>
            <a:pPr marL="0" lvl="0" indent="0" algn="ctr" rtl="0">
              <a:spcBef>
                <a:spcPts val="1200"/>
              </a:spcBef>
              <a:spcAft>
                <a:spcPts val="0"/>
              </a:spcAft>
              <a:buNone/>
            </a:pPr>
            <a:r>
              <a:rPr lang="en">
                <a:latin typeface="Oswald"/>
                <a:ea typeface="Oswald"/>
                <a:cs typeface="Oswald"/>
                <a:sym typeface="Oswald"/>
              </a:rPr>
              <a:t>They may also be concerned about other family members' reactions, fearing they won’t be believed or will be accused of doing something wrong. </a:t>
            </a:r>
            <a:endParaRPr>
              <a:latin typeface="Oswald"/>
              <a:ea typeface="Oswald"/>
              <a:cs typeface="Oswald"/>
              <a:sym typeface="Oswald"/>
            </a:endParaRPr>
          </a:p>
          <a:p>
            <a:pPr marL="0" lvl="0" indent="0" algn="ctr" rtl="0">
              <a:spcBef>
                <a:spcPts val="1200"/>
              </a:spcBef>
              <a:spcAft>
                <a:spcPts val="0"/>
              </a:spcAft>
              <a:buNone/>
            </a:pPr>
            <a:r>
              <a:rPr lang="en">
                <a:latin typeface="Oswald"/>
                <a:ea typeface="Oswald"/>
                <a:cs typeface="Oswald"/>
                <a:sym typeface="Oswald"/>
              </a:rPr>
              <a:t>They may have already tried to tell someone what happened, but the abuse was ignored or minimized. </a:t>
            </a:r>
            <a:endParaRPr>
              <a:latin typeface="Oswald"/>
              <a:ea typeface="Oswald"/>
              <a:cs typeface="Oswald"/>
              <a:sym typeface="Oswald"/>
            </a:endParaRPr>
          </a:p>
          <a:p>
            <a:pPr marL="0" lvl="0" indent="0" algn="ctr" rtl="0">
              <a:spcBef>
                <a:spcPts val="1200"/>
              </a:spcBef>
              <a:spcAft>
                <a:spcPts val="0"/>
              </a:spcAft>
              <a:buNone/>
            </a:pPr>
            <a:r>
              <a:rPr lang="en">
                <a:latin typeface="Oswald"/>
                <a:ea typeface="Oswald"/>
                <a:cs typeface="Oswald"/>
                <a:sym typeface="Oswald"/>
              </a:rPr>
              <a:t>They have been told by the perpetrator that what is happening is normal or happens in every family, and they don’t realize that it is a form of abuse. [grooming] </a:t>
            </a:r>
            <a:endParaRPr>
              <a:latin typeface="Oswald"/>
              <a:ea typeface="Oswald"/>
              <a:cs typeface="Oswald"/>
              <a:sym typeface="Oswald"/>
            </a:endParaRPr>
          </a:p>
          <a:p>
            <a:pPr marL="0" lvl="0" indent="0" algn="ctr" rtl="0">
              <a:spcBef>
                <a:spcPts val="1200"/>
              </a:spcBef>
              <a:spcAft>
                <a:spcPts val="0"/>
              </a:spcAft>
              <a:buNone/>
            </a:pPr>
            <a:r>
              <a:rPr lang="en">
                <a:latin typeface="Oswald"/>
                <a:ea typeface="Oswald"/>
                <a:cs typeface="Oswald"/>
                <a:sym typeface="Oswald"/>
              </a:rPr>
              <a:t>They may not know that help is available, or they don’t know who to trust. </a:t>
            </a:r>
            <a:endParaRPr>
              <a:latin typeface="Oswald"/>
              <a:ea typeface="Oswald"/>
              <a:cs typeface="Oswald"/>
              <a:sym typeface="Oswald"/>
            </a:endParaRPr>
          </a:p>
          <a:p>
            <a:pPr marL="0" lvl="0" indent="0" algn="ctr" rtl="0">
              <a:spcBef>
                <a:spcPts val="1200"/>
              </a:spcBef>
              <a:spcAft>
                <a:spcPts val="1200"/>
              </a:spcAft>
              <a:buNone/>
            </a:pPr>
            <a:r>
              <a:rPr lang="en">
                <a:latin typeface="Oswald"/>
                <a:ea typeface="Oswald"/>
                <a:cs typeface="Oswald"/>
                <a:sym typeface="Oswald"/>
              </a:rPr>
              <a:t>They may be afraid of getting in trouble for telling, or that the abuser will follow through with threats.</a:t>
            </a:r>
            <a:endParaRPr>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is the Ravens plan? </a:t>
            </a:r>
            <a:endParaRPr/>
          </a:p>
        </p:txBody>
      </p:sp>
      <p:sp>
        <p:nvSpPr>
          <p:cNvPr id="160" name="Google Shape;16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ts val="275"/>
              <a:buFont typeface="Arial"/>
              <a:buNone/>
            </a:pPr>
            <a:r>
              <a:rPr lang="en" sz="5200">
                <a:latin typeface="Oswald"/>
                <a:ea typeface="Oswald"/>
                <a:cs typeface="Oswald"/>
                <a:sym typeface="Oswald"/>
              </a:rPr>
              <a:t>Our social worker along with our health teacher will be co-teaching lessons in grades 6-8 during the months of September and October. Lessons will be age appropriate and will focus on age-appropriate techniques to recognize:</a:t>
            </a:r>
            <a:endParaRPr sz="5200">
              <a:latin typeface="Oswald"/>
              <a:ea typeface="Oswald"/>
              <a:cs typeface="Oswald"/>
              <a:sym typeface="Oswald"/>
            </a:endParaRPr>
          </a:p>
          <a:p>
            <a:pPr marL="457200" lvl="0" indent="-311150" algn="l" rtl="0">
              <a:spcBef>
                <a:spcPts val="1200"/>
              </a:spcBef>
              <a:spcAft>
                <a:spcPts val="0"/>
              </a:spcAft>
              <a:buSzPct val="100000"/>
              <a:buFont typeface="Oswald"/>
              <a:buChar char="-"/>
            </a:pPr>
            <a:r>
              <a:rPr lang="en" sz="5200">
                <a:latin typeface="Oswald"/>
                <a:ea typeface="Oswald"/>
                <a:cs typeface="Oswald"/>
                <a:sym typeface="Oswald"/>
              </a:rPr>
              <a:t>child sexual abuse</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sexual harassment</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personal safety and telling a trusted adult</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Awareness of body safety and personal boundaries</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Safe vs. Unsafe Touches</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Online Safety</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3 step rule to getting help (No, Go, Tell) </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Identifying trusted adults at school &amp; at home</a:t>
            </a:r>
            <a:endParaRPr sz="5200">
              <a:latin typeface="Oswald"/>
              <a:ea typeface="Oswald"/>
              <a:cs typeface="Oswald"/>
              <a:sym typeface="Oswald"/>
            </a:endParaRPr>
          </a:p>
          <a:p>
            <a:pPr marL="457200" lvl="0" indent="-311150" algn="l" rtl="0">
              <a:spcBef>
                <a:spcPts val="0"/>
              </a:spcBef>
              <a:spcAft>
                <a:spcPts val="0"/>
              </a:spcAft>
              <a:buSzPct val="100000"/>
              <a:buFont typeface="Oswald"/>
              <a:buChar char="-"/>
            </a:pPr>
            <a:r>
              <a:rPr lang="en" sz="5200">
                <a:latin typeface="Oswald"/>
                <a:ea typeface="Oswald"/>
                <a:cs typeface="Oswald"/>
                <a:sym typeface="Oswald"/>
              </a:rPr>
              <a:t>what healthy vs. unhealthy relationships look like</a:t>
            </a:r>
            <a:endParaRPr sz="5200">
              <a:latin typeface="Oswald"/>
              <a:ea typeface="Oswald"/>
              <a:cs typeface="Oswald"/>
              <a:sym typeface="Oswald"/>
            </a:endParaRPr>
          </a:p>
          <a:p>
            <a:pPr marL="0" lvl="0" indent="0" algn="l" rtl="0">
              <a:spcBef>
                <a:spcPts val="1200"/>
              </a:spcBef>
              <a:spcAft>
                <a:spcPts val="0"/>
              </a:spcAft>
              <a:buNone/>
            </a:pPr>
            <a:endParaRPr sz="5200">
              <a:latin typeface="Oswald"/>
              <a:ea typeface="Oswald"/>
              <a:cs typeface="Oswald"/>
              <a:sym typeface="Oswald"/>
            </a:endParaRPr>
          </a:p>
          <a:p>
            <a:pPr marL="0" lvl="0" indent="0" algn="l" rtl="0">
              <a:spcBef>
                <a:spcPts val="1200"/>
              </a:spcBef>
              <a:spcAft>
                <a:spcPts val="0"/>
              </a:spcAft>
              <a:buNone/>
            </a:pPr>
            <a:endParaRPr sz="5200">
              <a:latin typeface="Oswald"/>
              <a:ea typeface="Oswald"/>
              <a:cs typeface="Oswald"/>
              <a:sym typeface="Oswald"/>
            </a:endParaRPr>
          </a:p>
          <a:p>
            <a:pPr marL="0" lvl="0" indent="0" algn="l" rtl="0">
              <a:spcBef>
                <a:spcPts val="1200"/>
              </a:spcBef>
              <a:spcAft>
                <a:spcPts val="0"/>
              </a:spcAft>
              <a:buNone/>
            </a:pPr>
            <a:r>
              <a:rPr lang="en" sz="5200">
                <a:latin typeface="Oswald"/>
                <a:ea typeface="Oswald"/>
                <a:cs typeface="Oswald"/>
                <a:sym typeface="Oswald"/>
              </a:rPr>
              <a:t>Students will make further connections to these techniques in our SEL and Health lessons. </a:t>
            </a:r>
            <a:endParaRPr sz="5200">
              <a:latin typeface="Oswald"/>
              <a:ea typeface="Oswald"/>
              <a:cs typeface="Oswald"/>
              <a:sym typeface="Oswald"/>
            </a:endParaRPr>
          </a:p>
          <a:p>
            <a:pPr marL="0" lvl="0" indent="0" algn="l" rtl="0">
              <a:spcBef>
                <a:spcPts val="1200"/>
              </a:spcBef>
              <a:spcAft>
                <a:spcPts val="0"/>
              </a:spcAft>
              <a:buClr>
                <a:schemeClr val="dk1"/>
              </a:buClr>
              <a:buSzPts val="275"/>
              <a:buFont typeface="Arial"/>
              <a:buNone/>
            </a:pPr>
            <a:r>
              <a:rPr lang="en" sz="5200">
                <a:latin typeface="Oswald"/>
                <a:ea typeface="Oswald"/>
                <a:cs typeface="Oswald"/>
                <a:sym typeface="Oswald"/>
              </a:rPr>
              <a:t>Our students should always feel safe and comfortable going to their trusted adult in the school building.</a:t>
            </a:r>
            <a:endParaRPr sz="5200">
              <a:latin typeface="Oswald"/>
              <a:ea typeface="Oswald"/>
              <a:cs typeface="Oswald"/>
              <a:sym typeface="Oswald"/>
            </a:endParaRPr>
          </a:p>
          <a:p>
            <a:pPr marL="0" lvl="0" indent="0" algn="l" rtl="0">
              <a:spcBef>
                <a:spcPts val="1200"/>
              </a:spcBef>
              <a:spcAft>
                <a:spcPts val="1200"/>
              </a:spcAft>
              <a:buNone/>
            </a:pPr>
            <a:endParaRPr>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can I call if I need support? </a:t>
            </a:r>
            <a:endParaRPr/>
          </a:p>
        </p:txBody>
      </p:sp>
      <p:sp>
        <p:nvSpPr>
          <p:cNvPr id="166" name="Google Shape;166;p30"/>
          <p:cNvSpPr txBox="1">
            <a:spLocks noGrp="1"/>
          </p:cNvSpPr>
          <p:nvPr>
            <p:ph type="body" idx="1"/>
          </p:nvPr>
        </p:nvSpPr>
        <p:spPr>
          <a:xfrm>
            <a:off x="311700" y="1152475"/>
            <a:ext cx="8520600" cy="386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Our staff is here to help and always ready to support our families.</a:t>
            </a:r>
            <a:endParaRPr/>
          </a:p>
          <a:p>
            <a:pPr marL="0" lvl="0" indent="0" algn="l" rtl="0">
              <a:spcBef>
                <a:spcPts val="1200"/>
              </a:spcBef>
              <a:spcAft>
                <a:spcPts val="0"/>
              </a:spcAft>
              <a:buNone/>
            </a:pPr>
            <a:r>
              <a:rPr lang="en"/>
              <a:t>Please reach out to any of the following if you would like more information about talking to your children about safe and unsafe touching.</a:t>
            </a:r>
            <a:endParaRPr/>
          </a:p>
          <a:p>
            <a:pPr marL="0" lvl="0" indent="0" algn="l" rtl="0">
              <a:spcBef>
                <a:spcPts val="1200"/>
              </a:spcBef>
              <a:spcAft>
                <a:spcPts val="0"/>
              </a:spcAft>
              <a:buNone/>
            </a:pPr>
            <a:endParaRPr/>
          </a:p>
          <a:p>
            <a:pPr marL="0" lvl="0" indent="0" algn="ctr" rtl="0">
              <a:spcBef>
                <a:spcPts val="1200"/>
              </a:spcBef>
              <a:spcAft>
                <a:spcPts val="0"/>
              </a:spcAft>
              <a:buNone/>
            </a:pPr>
            <a:r>
              <a:rPr lang="en"/>
              <a:t>Mr. Molby, Principal </a:t>
            </a:r>
            <a:r>
              <a:rPr lang="en" u="sng">
                <a:solidFill>
                  <a:schemeClr val="hlink"/>
                </a:solidFill>
                <a:hlinkClick r:id="rId3"/>
              </a:rPr>
              <a:t>nmolby@sd12.org</a:t>
            </a:r>
            <a:endParaRPr/>
          </a:p>
          <a:p>
            <a:pPr marL="0" lvl="0" indent="0" algn="ctr" rtl="0">
              <a:spcBef>
                <a:spcPts val="1200"/>
              </a:spcBef>
              <a:spcAft>
                <a:spcPts val="0"/>
              </a:spcAft>
              <a:buNone/>
            </a:pPr>
            <a:r>
              <a:rPr lang="en"/>
              <a:t>Ms. Petelle, Assistant Principal </a:t>
            </a:r>
            <a:r>
              <a:rPr lang="en" u="sng">
                <a:solidFill>
                  <a:schemeClr val="hlink"/>
                </a:solidFill>
                <a:hlinkClick r:id="rId4"/>
              </a:rPr>
              <a:t>kpetelle@sd12.org</a:t>
            </a:r>
            <a:r>
              <a:rPr lang="en"/>
              <a:t> </a:t>
            </a:r>
            <a:endParaRPr/>
          </a:p>
          <a:p>
            <a:pPr marL="0" lvl="0" indent="0" algn="ctr" rtl="0">
              <a:spcBef>
                <a:spcPts val="1200"/>
              </a:spcBef>
              <a:spcAft>
                <a:spcPts val="0"/>
              </a:spcAft>
              <a:buNone/>
            </a:pPr>
            <a:r>
              <a:rPr lang="en"/>
              <a:t>Mrs. Meyer, Social Worker </a:t>
            </a:r>
            <a:r>
              <a:rPr lang="en" u="sng">
                <a:solidFill>
                  <a:schemeClr val="hlink"/>
                </a:solidFill>
                <a:hlinkClick r:id="rId5"/>
              </a:rPr>
              <a:t>gmeyer@sd12.org</a:t>
            </a:r>
            <a:endParaRPr/>
          </a:p>
          <a:p>
            <a:pPr marL="0" lvl="0" indent="0" algn="ctr" rtl="0">
              <a:spcBef>
                <a:spcPts val="1200"/>
              </a:spcBef>
              <a:spcAft>
                <a:spcPts val="0"/>
              </a:spcAft>
              <a:buNone/>
            </a:pPr>
            <a:r>
              <a:rPr lang="en"/>
              <a:t>Ms. Lawson, PE/Health Teacher </a:t>
            </a:r>
            <a:r>
              <a:rPr lang="en" u="sng">
                <a:solidFill>
                  <a:schemeClr val="hlink"/>
                </a:solidFill>
                <a:hlinkClick r:id="rId6"/>
              </a:rPr>
              <a:t>tlawson@sd12.org</a:t>
            </a:r>
            <a:r>
              <a:rPr lang="en"/>
              <a:t> </a:t>
            </a:r>
            <a:endParaRPr/>
          </a:p>
          <a:p>
            <a:pPr marL="0" lvl="0" indent="0" algn="ctr" rtl="0">
              <a:spcBef>
                <a:spcPts val="1200"/>
              </a:spcBef>
              <a:spcAft>
                <a:spcPts val="0"/>
              </a:spcAft>
              <a:buNone/>
            </a:pPr>
            <a:r>
              <a:rPr lang="en"/>
              <a:t>24 Hour Confidential Hotline: </a:t>
            </a:r>
            <a:r>
              <a:rPr lang="en">
                <a:solidFill>
                  <a:srgbClr val="FF0000"/>
                </a:solidFill>
              </a:rPr>
              <a:t>(888) 802-8890</a:t>
            </a:r>
            <a:endParaRPr>
              <a:solidFill>
                <a:srgbClr val="FF0000"/>
              </a:solidFill>
            </a:endParaRPr>
          </a:p>
          <a:p>
            <a:pPr marL="0" lvl="0" indent="0" algn="ctr" rtl="0">
              <a:spcBef>
                <a:spcPts val="1200"/>
              </a:spcBef>
              <a:spcAft>
                <a:spcPts val="0"/>
              </a:spcAft>
              <a:buNone/>
            </a:pPr>
            <a:r>
              <a:rPr lang="en" u="sng">
                <a:solidFill>
                  <a:schemeClr val="hlink"/>
                </a:solidFill>
                <a:hlinkClick r:id="rId7"/>
              </a:rPr>
              <a:t>www.nwcasa.org</a:t>
            </a:r>
            <a:r>
              <a:rPr lang="en"/>
              <a:t> or </a:t>
            </a:r>
            <a:r>
              <a:rPr lang="en" u="sng">
                <a:solidFill>
                  <a:schemeClr val="hlink"/>
                </a:solidFill>
                <a:hlinkClick r:id="rId8"/>
              </a:rPr>
              <a:t>www.erinslaw.org</a:t>
            </a:r>
            <a:r>
              <a:rPr lang="en"/>
              <a:t> </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is Erin’s Law?</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swald"/>
                <a:ea typeface="Oswald"/>
                <a:cs typeface="Oswald"/>
                <a:sym typeface="Oswald"/>
              </a:rPr>
              <a:t>Erin’s Law is named after childhood sexual assault survivor, author, speaker and activist Erin Merryn, who is the founder and President of Erin’s Law, which is registered with the State of Illinois and the IRS as a 501 (c)(4) non-profit social welfare organization. </a:t>
            </a:r>
            <a:endParaRPr>
              <a:latin typeface="Oswald"/>
              <a:ea typeface="Oswald"/>
              <a:cs typeface="Oswald"/>
              <a:sym typeface="Oswald"/>
            </a:endParaRPr>
          </a:p>
          <a:p>
            <a:pPr marL="0" lvl="0" indent="0" algn="l" rtl="0">
              <a:spcBef>
                <a:spcPts val="1200"/>
              </a:spcBef>
              <a:spcAft>
                <a:spcPts val="0"/>
              </a:spcAft>
              <a:buNone/>
            </a:pPr>
            <a:r>
              <a:rPr lang="en">
                <a:latin typeface="Oswald"/>
                <a:ea typeface="Oswald"/>
                <a:cs typeface="Oswald"/>
                <a:sym typeface="Oswald"/>
              </a:rPr>
              <a:t>Erin’s Law requires public schools to teach child sexual abuse and exploitation prevention classes to students in kindergarten through eighth grade. </a:t>
            </a:r>
            <a:endParaRPr>
              <a:latin typeface="Oswald"/>
              <a:ea typeface="Oswald"/>
              <a:cs typeface="Oswald"/>
              <a:sym typeface="Oswald"/>
            </a:endParaRPr>
          </a:p>
          <a:p>
            <a:pPr marL="0" lvl="0" indent="0" algn="l" rtl="0">
              <a:spcBef>
                <a:spcPts val="1200"/>
              </a:spcBef>
              <a:spcAft>
                <a:spcPts val="0"/>
              </a:spcAft>
              <a:buNone/>
            </a:pPr>
            <a:endParaRPr>
              <a:latin typeface="Oswald"/>
              <a:ea typeface="Oswald"/>
              <a:cs typeface="Oswald"/>
              <a:sym typeface="Oswald"/>
            </a:endParaRPr>
          </a:p>
          <a:p>
            <a:pPr marL="0" lvl="0" indent="0" algn="l" rtl="0">
              <a:spcBef>
                <a:spcPts val="1200"/>
              </a:spcBef>
              <a:spcAft>
                <a:spcPts val="0"/>
              </a:spcAft>
              <a:buNone/>
            </a:pPr>
            <a:endParaRPr>
              <a:latin typeface="Oswald"/>
              <a:ea typeface="Oswald"/>
              <a:cs typeface="Oswald"/>
              <a:sym typeface="Oswald"/>
            </a:endParaRPr>
          </a:p>
          <a:p>
            <a:pPr marL="0" lvl="0" indent="0" algn="l" rtl="0">
              <a:spcBef>
                <a:spcPts val="1200"/>
              </a:spcBef>
              <a:spcAft>
                <a:spcPts val="1200"/>
              </a:spcAft>
              <a:buNone/>
            </a:pPr>
            <a:r>
              <a:rPr lang="en">
                <a:latin typeface="Oswald"/>
                <a:ea typeface="Oswald"/>
                <a:cs typeface="Oswald"/>
                <a:sym typeface="Oswald"/>
              </a:rPr>
              <a:t>Source: </a:t>
            </a:r>
            <a:r>
              <a:rPr lang="en" u="sng">
                <a:solidFill>
                  <a:schemeClr val="hlink"/>
                </a:solidFill>
                <a:latin typeface="Oswald"/>
                <a:ea typeface="Oswald"/>
                <a:cs typeface="Oswald"/>
                <a:sym typeface="Oswald"/>
                <a:hlinkClick r:id="rId3"/>
              </a:rPr>
              <a:t>Erinslaw.org</a:t>
            </a:r>
            <a:r>
              <a:rPr lang="en">
                <a:latin typeface="Oswald"/>
                <a:ea typeface="Oswald"/>
                <a:cs typeface="Oswald"/>
                <a:sym typeface="Oswald"/>
              </a:rPr>
              <a:t> </a:t>
            </a:r>
            <a:endParaRPr>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320"/>
              <a:t>What are the district’s requirements under the new legislation?</a:t>
            </a:r>
            <a:endParaRPr sz="2320"/>
          </a:p>
          <a:p>
            <a:pPr marL="0" lvl="0" indent="0" algn="l" rtl="0">
              <a:spcBef>
                <a:spcPts val="0"/>
              </a:spcBef>
              <a:spcAft>
                <a:spcPts val="0"/>
              </a:spcAft>
              <a:buSzPts val="990"/>
              <a:buNone/>
            </a:pPr>
            <a:endParaRPr sz="2320"/>
          </a:p>
        </p:txBody>
      </p:sp>
      <p:sp>
        <p:nvSpPr>
          <p:cNvPr id="72" name="Google Shape;72;p15"/>
          <p:cNvSpPr txBox="1">
            <a:spLocks noGrp="1"/>
          </p:cNvSpPr>
          <p:nvPr>
            <p:ph type="body" idx="1"/>
          </p:nvPr>
        </p:nvSpPr>
        <p:spPr>
          <a:xfrm>
            <a:off x="311700" y="1152475"/>
            <a:ext cx="8520600" cy="38787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Clr>
                <a:schemeClr val="dk1"/>
              </a:buClr>
              <a:buSzPct val="27500"/>
              <a:buFont typeface="Arial"/>
              <a:buNone/>
            </a:pPr>
            <a:r>
              <a:rPr lang="en" sz="4000">
                <a:latin typeface="Oswald"/>
                <a:ea typeface="Oswald"/>
                <a:cs typeface="Oswald"/>
                <a:sym typeface="Oswald"/>
              </a:rPr>
              <a:t>“Erin’s Law” requires that all public schools in each state implement a prevention-oriented child</a:t>
            </a:r>
            <a:endParaRPr sz="4000">
              <a:latin typeface="Oswald"/>
              <a:ea typeface="Oswald"/>
              <a:cs typeface="Oswald"/>
              <a:sym typeface="Oswald"/>
            </a:endParaRPr>
          </a:p>
          <a:p>
            <a:pPr marL="0" lvl="0" indent="0" algn="l" rtl="0">
              <a:spcBef>
                <a:spcPts val="1200"/>
              </a:spcBef>
              <a:spcAft>
                <a:spcPts val="0"/>
              </a:spcAft>
              <a:buClr>
                <a:schemeClr val="dk1"/>
              </a:buClr>
              <a:buSzPct val="27500"/>
              <a:buFont typeface="Arial"/>
              <a:buNone/>
            </a:pPr>
            <a:r>
              <a:rPr lang="en" sz="4000">
                <a:latin typeface="Oswald"/>
                <a:ea typeface="Oswald"/>
                <a:cs typeface="Oswald"/>
                <a:sym typeface="Oswald"/>
              </a:rPr>
              <a:t>sexual abuse program which teaches:</a:t>
            </a:r>
            <a:endParaRPr sz="4000">
              <a:latin typeface="Oswald"/>
              <a:ea typeface="Oswald"/>
              <a:cs typeface="Oswald"/>
              <a:sym typeface="Oswald"/>
            </a:endParaRPr>
          </a:p>
          <a:p>
            <a:pPr marL="0" lvl="0" indent="0" algn="l" rtl="0">
              <a:spcBef>
                <a:spcPts val="1200"/>
              </a:spcBef>
              <a:spcAft>
                <a:spcPts val="0"/>
              </a:spcAft>
              <a:buClr>
                <a:schemeClr val="dk1"/>
              </a:buClr>
              <a:buSzPct val="27500"/>
              <a:buFont typeface="Arial"/>
              <a:buNone/>
            </a:pPr>
            <a:r>
              <a:rPr lang="en" sz="4000">
                <a:latin typeface="Oswald"/>
                <a:ea typeface="Oswald"/>
                <a:cs typeface="Oswald"/>
                <a:sym typeface="Oswald"/>
              </a:rPr>
              <a:t>● 1 Students in grades K – 8th grade, age-appropriate techniques to recognize child sexual abuse and tell a trusted adult</a:t>
            </a:r>
            <a:endParaRPr sz="4000">
              <a:latin typeface="Oswald"/>
              <a:ea typeface="Oswald"/>
              <a:cs typeface="Oswald"/>
              <a:sym typeface="Oswald"/>
            </a:endParaRPr>
          </a:p>
          <a:p>
            <a:pPr marL="0" lvl="0" indent="0" algn="l" rtl="0">
              <a:spcBef>
                <a:spcPts val="1200"/>
              </a:spcBef>
              <a:spcAft>
                <a:spcPts val="0"/>
              </a:spcAft>
              <a:buClr>
                <a:schemeClr val="dk1"/>
              </a:buClr>
              <a:buSzPct val="27500"/>
              <a:buFont typeface="Arial"/>
              <a:buNone/>
            </a:pPr>
            <a:r>
              <a:rPr lang="en" sz="4000">
                <a:latin typeface="Oswald"/>
                <a:ea typeface="Oswald"/>
                <a:cs typeface="Oswald"/>
                <a:sym typeface="Oswald"/>
              </a:rPr>
              <a:t>● 2 School personnel all about child sexual abuse</a:t>
            </a:r>
            <a:endParaRPr sz="4000">
              <a:latin typeface="Oswald"/>
              <a:ea typeface="Oswald"/>
              <a:cs typeface="Oswald"/>
              <a:sym typeface="Oswald"/>
            </a:endParaRPr>
          </a:p>
          <a:p>
            <a:pPr marL="0" lvl="0" indent="0" algn="l" rtl="0">
              <a:spcBef>
                <a:spcPts val="1200"/>
              </a:spcBef>
              <a:spcAft>
                <a:spcPts val="0"/>
              </a:spcAft>
              <a:buNone/>
            </a:pPr>
            <a:r>
              <a:rPr lang="en" sz="4000">
                <a:latin typeface="Oswald"/>
                <a:ea typeface="Oswald"/>
                <a:cs typeface="Oswald"/>
                <a:sym typeface="Oswald"/>
              </a:rPr>
              <a:t>● 3 Parents &amp; guardians the warning signs of child sexual abuse, plus needed assistance, referral or resource information to support sexually abused children and their families </a:t>
            </a:r>
            <a:endParaRPr sz="4000">
              <a:latin typeface="Oswald"/>
              <a:ea typeface="Oswald"/>
              <a:cs typeface="Oswald"/>
              <a:sym typeface="Oswald"/>
            </a:endParaRPr>
          </a:p>
          <a:p>
            <a:pPr marL="0" lvl="0" indent="0" algn="l" rtl="0">
              <a:spcBef>
                <a:spcPts val="1200"/>
              </a:spcBef>
              <a:spcAft>
                <a:spcPts val="0"/>
              </a:spcAft>
              <a:buNone/>
            </a:pPr>
            <a:endParaRPr sz="4000">
              <a:latin typeface="Oswald"/>
              <a:ea typeface="Oswald"/>
              <a:cs typeface="Oswald"/>
              <a:sym typeface="Oswald"/>
            </a:endParaRPr>
          </a:p>
          <a:p>
            <a:pPr marL="0" lvl="0" indent="0" algn="l" rtl="0">
              <a:spcBef>
                <a:spcPts val="1200"/>
              </a:spcBef>
              <a:spcAft>
                <a:spcPts val="0"/>
              </a:spcAft>
              <a:buNone/>
            </a:pPr>
            <a:endParaRPr sz="4000">
              <a:latin typeface="Oswald"/>
              <a:ea typeface="Oswald"/>
              <a:cs typeface="Oswald"/>
              <a:sym typeface="Oswald"/>
            </a:endParaRPr>
          </a:p>
          <a:p>
            <a:pPr marL="0" lvl="0" indent="0" algn="l" rtl="0">
              <a:spcBef>
                <a:spcPts val="1200"/>
              </a:spcBef>
              <a:spcAft>
                <a:spcPts val="0"/>
              </a:spcAft>
              <a:buNone/>
            </a:pPr>
            <a:r>
              <a:rPr lang="en" sz="4000">
                <a:latin typeface="Oswald"/>
                <a:ea typeface="Oswald"/>
                <a:cs typeface="Oswald"/>
                <a:sym typeface="Oswald"/>
              </a:rPr>
              <a:t>Source: </a:t>
            </a:r>
            <a:r>
              <a:rPr lang="en" sz="4000" u="sng">
                <a:solidFill>
                  <a:schemeClr val="accent5"/>
                </a:solidFill>
                <a:latin typeface="Oswald"/>
                <a:ea typeface="Oswald"/>
                <a:cs typeface="Oswald"/>
                <a:sym typeface="Oswal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Erinslaw.org</a:t>
            </a:r>
            <a:r>
              <a:rPr lang="en" sz="4000">
                <a:latin typeface="Oswald"/>
                <a:ea typeface="Oswald"/>
                <a:cs typeface="Oswald"/>
                <a:sym typeface="Oswald"/>
              </a:rPr>
              <a:t> </a:t>
            </a:r>
            <a:endParaRPr sz="4000">
              <a:latin typeface="Oswald"/>
              <a:ea typeface="Oswald"/>
              <a:cs typeface="Oswald"/>
              <a:sym typeface="Oswald"/>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321450" y="349674"/>
            <a:ext cx="8413326" cy="323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2045300" y="597838"/>
            <a:ext cx="5053399" cy="3947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can parents do? </a:t>
            </a:r>
            <a:endParaRPr/>
          </a:p>
        </p:txBody>
      </p:sp>
      <p:sp>
        <p:nvSpPr>
          <p:cNvPr id="88" name="Google Shape;88;p18"/>
          <p:cNvSpPr txBox="1">
            <a:spLocks noGrp="1"/>
          </p:cNvSpPr>
          <p:nvPr>
            <p:ph type="body" idx="1"/>
          </p:nvPr>
        </p:nvSpPr>
        <p:spPr>
          <a:xfrm>
            <a:off x="311700" y="1152475"/>
            <a:ext cx="8520600" cy="36681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sz="2000">
                <a:latin typeface="Oswald"/>
                <a:ea typeface="Oswald"/>
                <a:cs typeface="Oswald"/>
                <a:sym typeface="Oswald"/>
              </a:rPr>
              <a:t>Talk to your child regularly about body safety:</a:t>
            </a:r>
            <a:endParaRPr sz="2000">
              <a:latin typeface="Oswald"/>
              <a:ea typeface="Oswald"/>
              <a:cs typeface="Oswald"/>
              <a:sym typeface="Oswald"/>
            </a:endParaRPr>
          </a:p>
          <a:p>
            <a:pPr marL="0" lvl="0" indent="0" algn="ctr" rtl="0">
              <a:spcBef>
                <a:spcPts val="1200"/>
              </a:spcBef>
              <a:spcAft>
                <a:spcPts val="0"/>
              </a:spcAft>
              <a:buNone/>
            </a:pPr>
            <a:r>
              <a:rPr lang="en" sz="2000">
                <a:latin typeface="Oswald"/>
                <a:ea typeface="Oswald"/>
                <a:cs typeface="Oswald"/>
                <a:sym typeface="Oswald"/>
              </a:rPr>
              <a:t>● Start the conversation early: as soon as language starts and can be understood, it is a great time to begin.</a:t>
            </a:r>
            <a:endParaRPr sz="2000">
              <a:latin typeface="Oswald"/>
              <a:ea typeface="Oswald"/>
              <a:cs typeface="Oswald"/>
              <a:sym typeface="Oswald"/>
            </a:endParaRPr>
          </a:p>
          <a:p>
            <a:pPr marL="0" lvl="0" indent="0" algn="ctr" rtl="0">
              <a:spcBef>
                <a:spcPts val="1200"/>
              </a:spcBef>
              <a:spcAft>
                <a:spcPts val="0"/>
              </a:spcAft>
              <a:buNone/>
            </a:pPr>
            <a:r>
              <a:rPr lang="en" sz="2000">
                <a:latin typeface="Oswald"/>
                <a:ea typeface="Oswald"/>
                <a:cs typeface="Oswald"/>
                <a:sym typeface="Oswald"/>
              </a:rPr>
              <a:t>● Talk to your child about trusting their intuition. That feeling in your tummy that something doesn’t seem right likely isn’t. Even if nothing has happened empower your child that they can leave a situation and find another safe adult. That might mean calling someone if they are alone with only one adult making them feel uneasy. </a:t>
            </a:r>
            <a:endParaRPr sz="2000">
              <a:latin typeface="Oswald"/>
              <a:ea typeface="Oswald"/>
              <a:cs typeface="Oswald"/>
              <a:sym typeface="Oswald"/>
            </a:endParaRPr>
          </a:p>
          <a:p>
            <a:pPr marL="0" lvl="0" indent="0" algn="ctr" rtl="0">
              <a:spcBef>
                <a:spcPts val="1200"/>
              </a:spcBef>
              <a:spcAft>
                <a:spcPts val="0"/>
              </a:spcAft>
              <a:buNone/>
            </a:pPr>
            <a:r>
              <a:rPr lang="en" sz="2000">
                <a:latin typeface="Oswald"/>
                <a:ea typeface="Oswald"/>
                <a:cs typeface="Oswald"/>
                <a:sym typeface="Oswald"/>
              </a:rPr>
              <a:t>Abusers almost always tell a child to keep it a secret. They may tell them they will be in trouble if they tell anyone. Get across to your child they will not be in trouble. That this is not their fault. Abusers can threaten children to stay silent by saying they will hurt them or someone in their family. Let your child know no matter what they have been told you don’t keep this is a secret. You will be protected once you report it. Teach them the differences between safe and unsafe secrets.</a:t>
            </a:r>
            <a:endParaRPr sz="2000">
              <a:latin typeface="Oswald"/>
              <a:ea typeface="Oswald"/>
              <a:cs typeface="Oswald"/>
              <a:sym typeface="Oswald"/>
            </a:endParaRPr>
          </a:p>
          <a:p>
            <a:pPr marL="0" lvl="0" indent="0" algn="ctr" rtl="0">
              <a:spcBef>
                <a:spcPts val="1200"/>
              </a:spcBef>
              <a:spcAft>
                <a:spcPts val="0"/>
              </a:spcAft>
              <a:buNone/>
            </a:pPr>
            <a:endParaRPr>
              <a:latin typeface="Oswald"/>
              <a:ea typeface="Oswald"/>
              <a:cs typeface="Oswald"/>
              <a:sym typeface="Oswald"/>
            </a:endParaRPr>
          </a:p>
          <a:p>
            <a:pPr marL="0" lvl="0" indent="0" algn="ctr" rtl="0">
              <a:spcBef>
                <a:spcPts val="1200"/>
              </a:spcBef>
              <a:spcAft>
                <a:spcPts val="0"/>
              </a:spcAft>
              <a:buNone/>
            </a:pPr>
            <a:endParaRPr>
              <a:latin typeface="Oswald"/>
              <a:ea typeface="Oswald"/>
              <a:cs typeface="Oswald"/>
              <a:sym typeface="Oswald"/>
            </a:endParaRPr>
          </a:p>
          <a:p>
            <a:pPr marL="0" lvl="0" indent="0" algn="ctr" rtl="0">
              <a:spcBef>
                <a:spcPts val="1200"/>
              </a:spcBef>
              <a:spcAft>
                <a:spcPts val="1200"/>
              </a:spcAft>
              <a:buNone/>
            </a:pPr>
            <a:r>
              <a:rPr lang="en" sz="2058" b="1">
                <a:latin typeface="Oswald"/>
                <a:ea typeface="Oswald"/>
                <a:cs typeface="Oswald"/>
                <a:sym typeface="Oswald"/>
              </a:rPr>
              <a:t>Use simple language</a:t>
            </a:r>
            <a:endParaRPr sz="2058" b="1">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Healthy Touches </a:t>
            </a:r>
            <a:endParaRPr/>
          </a:p>
        </p:txBody>
      </p:sp>
      <p:sp>
        <p:nvSpPr>
          <p:cNvPr id="94" name="Google Shape;94;p19"/>
          <p:cNvSpPr txBox="1">
            <a:spLocks noGrp="1"/>
          </p:cNvSpPr>
          <p:nvPr>
            <p:ph type="body" idx="1"/>
          </p:nvPr>
        </p:nvSpPr>
        <p:spPr>
          <a:xfrm>
            <a:off x="311700" y="1152475"/>
            <a:ext cx="2949900" cy="27690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50174"/>
              <a:buFont typeface="Arial"/>
              <a:buNone/>
            </a:pPr>
            <a:r>
              <a:rPr lang="en" sz="2192">
                <a:latin typeface="Oswald"/>
                <a:ea typeface="Oswald"/>
                <a:cs typeface="Oswald"/>
                <a:sym typeface="Oswald"/>
              </a:rPr>
              <a:t>Talk to your kids about safe and unsafe touches.</a:t>
            </a:r>
            <a:endParaRPr sz="2192">
              <a:latin typeface="Oswald"/>
              <a:ea typeface="Oswald"/>
              <a:cs typeface="Oswald"/>
              <a:sym typeface="Oswald"/>
            </a:endParaRPr>
          </a:p>
          <a:p>
            <a:pPr marL="0" lvl="0" indent="0" algn="l" rtl="0">
              <a:spcBef>
                <a:spcPts val="1200"/>
              </a:spcBef>
              <a:spcAft>
                <a:spcPts val="0"/>
              </a:spcAft>
              <a:buClr>
                <a:schemeClr val="dk1"/>
              </a:buClr>
              <a:buSzPct val="50174"/>
              <a:buFont typeface="Arial"/>
              <a:buNone/>
            </a:pPr>
            <a:endParaRPr sz="2192">
              <a:latin typeface="Oswald"/>
              <a:ea typeface="Oswald"/>
              <a:cs typeface="Oswald"/>
              <a:sym typeface="Oswald"/>
            </a:endParaRPr>
          </a:p>
          <a:p>
            <a:pPr marL="0" lvl="0" indent="0" algn="l" rtl="0">
              <a:spcBef>
                <a:spcPts val="1200"/>
              </a:spcBef>
              <a:spcAft>
                <a:spcPts val="0"/>
              </a:spcAft>
              <a:buClr>
                <a:schemeClr val="dk1"/>
              </a:buClr>
              <a:buSzPct val="50174"/>
              <a:buFont typeface="Arial"/>
              <a:buNone/>
            </a:pPr>
            <a:r>
              <a:rPr lang="en" sz="2192">
                <a:latin typeface="Oswald"/>
                <a:ea typeface="Oswald"/>
                <a:cs typeface="Oswald"/>
                <a:sym typeface="Oswald"/>
              </a:rPr>
              <a:t>Examples of safe touches:</a:t>
            </a:r>
            <a:endParaRPr sz="2192">
              <a:latin typeface="Oswald"/>
              <a:ea typeface="Oswald"/>
              <a:cs typeface="Oswald"/>
              <a:sym typeface="Oswald"/>
            </a:endParaRPr>
          </a:p>
          <a:p>
            <a:pPr marL="0" lvl="0" indent="0" algn="l" rtl="0">
              <a:spcBef>
                <a:spcPts val="1200"/>
              </a:spcBef>
              <a:spcAft>
                <a:spcPts val="0"/>
              </a:spcAft>
              <a:buClr>
                <a:schemeClr val="dk1"/>
              </a:buClr>
              <a:buSzPct val="50174"/>
              <a:buFont typeface="Arial"/>
              <a:buNone/>
            </a:pPr>
            <a:r>
              <a:rPr lang="en" sz="2192">
                <a:latin typeface="Oswald"/>
                <a:ea typeface="Oswald"/>
                <a:cs typeface="Oswald"/>
                <a:sym typeface="Oswald"/>
              </a:rPr>
              <a:t>● Giving a hug.</a:t>
            </a:r>
            <a:endParaRPr sz="2192">
              <a:latin typeface="Oswald"/>
              <a:ea typeface="Oswald"/>
              <a:cs typeface="Oswald"/>
              <a:sym typeface="Oswald"/>
            </a:endParaRPr>
          </a:p>
          <a:p>
            <a:pPr marL="0" lvl="0" indent="0" algn="l" rtl="0">
              <a:spcBef>
                <a:spcPts val="1200"/>
              </a:spcBef>
              <a:spcAft>
                <a:spcPts val="0"/>
              </a:spcAft>
              <a:buClr>
                <a:schemeClr val="dk1"/>
              </a:buClr>
              <a:buSzPct val="50174"/>
              <a:buFont typeface="Arial"/>
              <a:buNone/>
            </a:pPr>
            <a:r>
              <a:rPr lang="en" sz="2192">
                <a:latin typeface="Oswald"/>
                <a:ea typeface="Oswald"/>
                <a:cs typeface="Oswald"/>
                <a:sym typeface="Oswald"/>
              </a:rPr>
              <a:t>● Giving a high five.</a:t>
            </a:r>
            <a:endParaRPr sz="2192">
              <a:latin typeface="Oswald"/>
              <a:ea typeface="Oswald"/>
              <a:cs typeface="Oswald"/>
              <a:sym typeface="Oswald"/>
            </a:endParaRPr>
          </a:p>
          <a:p>
            <a:pPr marL="0" lvl="0" indent="0" algn="l" rtl="0">
              <a:spcBef>
                <a:spcPts val="1200"/>
              </a:spcBef>
              <a:spcAft>
                <a:spcPts val="0"/>
              </a:spcAft>
              <a:buClr>
                <a:schemeClr val="dk1"/>
              </a:buClr>
              <a:buSzPct val="50174"/>
              <a:buFont typeface="Arial"/>
              <a:buNone/>
            </a:pPr>
            <a:endParaRPr sz="2192">
              <a:latin typeface="Oswald"/>
              <a:ea typeface="Oswald"/>
              <a:cs typeface="Oswald"/>
              <a:sym typeface="Oswald"/>
            </a:endParaRPr>
          </a:p>
          <a:p>
            <a:pPr marL="0" lvl="0" indent="0" algn="l" rtl="0">
              <a:spcBef>
                <a:spcPts val="1200"/>
              </a:spcBef>
              <a:spcAft>
                <a:spcPts val="1200"/>
              </a:spcAft>
              <a:buNone/>
            </a:pPr>
            <a:endParaRPr/>
          </a:p>
        </p:txBody>
      </p:sp>
      <p:pic>
        <p:nvPicPr>
          <p:cNvPr id="95" name="Google Shape;95;p19" descr="Can you spare 2 minutes for child protection?&#10;&#10;This two-minute video explains how teaching children and youth healthy touch is crucial for protecting them from sexual abuse. For more in-depth learning, take our 30-minute Healthy Touch for Children training. &#10;&#10;Together, we can protect children from sexual abuse! To learn how you can help us keep kids safe, visit our website at www.D2L.org/get-trained." title="Asking Permission to Touch">
            <a:hlinkClick r:id="rId3"/>
          </p:cNvPr>
          <p:cNvPicPr preferRelativeResize="0"/>
          <p:nvPr/>
        </p:nvPicPr>
        <p:blipFill>
          <a:blip r:embed="rId4">
            <a:alphaModFix/>
          </a:blip>
          <a:stretch>
            <a:fillRect/>
          </a:stretch>
        </p:blipFill>
        <p:spPr>
          <a:xfrm>
            <a:off x="5473075" y="188075"/>
            <a:ext cx="3431333" cy="2573500"/>
          </a:xfrm>
          <a:prstGeom prst="rect">
            <a:avLst/>
          </a:prstGeom>
          <a:noFill/>
          <a:ln>
            <a:noFill/>
          </a:ln>
        </p:spPr>
      </p:pic>
      <p:sp>
        <p:nvSpPr>
          <p:cNvPr id="96" name="Google Shape;96;p19"/>
          <p:cNvSpPr txBox="1"/>
          <p:nvPr/>
        </p:nvSpPr>
        <p:spPr>
          <a:xfrm>
            <a:off x="311700" y="3271200"/>
            <a:ext cx="2949900" cy="157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350">
                <a:solidFill>
                  <a:schemeClr val="accent3"/>
                </a:solidFill>
                <a:latin typeface="Oswald"/>
                <a:ea typeface="Oswald"/>
                <a:cs typeface="Oswald"/>
                <a:sym typeface="Oswald"/>
              </a:rPr>
              <a:t>Examples of unsafe touches.</a:t>
            </a:r>
            <a:endParaRPr sz="1350">
              <a:solidFill>
                <a:schemeClr val="accent3"/>
              </a:solidFill>
              <a:latin typeface="Oswald"/>
              <a:ea typeface="Oswald"/>
              <a:cs typeface="Oswald"/>
              <a:sym typeface="Oswald"/>
            </a:endParaRPr>
          </a:p>
          <a:p>
            <a:pPr marL="0" lvl="0" indent="0" algn="l" rtl="0">
              <a:lnSpc>
                <a:spcPct val="115000"/>
              </a:lnSpc>
              <a:spcBef>
                <a:spcPts val="1200"/>
              </a:spcBef>
              <a:spcAft>
                <a:spcPts val="0"/>
              </a:spcAft>
              <a:buClr>
                <a:schemeClr val="dk1"/>
              </a:buClr>
              <a:buSzPts val="1100"/>
              <a:buFont typeface="Arial"/>
              <a:buNone/>
            </a:pPr>
            <a:r>
              <a:rPr lang="en" sz="1350">
                <a:solidFill>
                  <a:schemeClr val="accent3"/>
                </a:solidFill>
                <a:latin typeface="Oswald"/>
                <a:ea typeface="Oswald"/>
                <a:cs typeface="Oswald"/>
                <a:sym typeface="Oswald"/>
              </a:rPr>
              <a:t>● Touching your private parts.</a:t>
            </a:r>
            <a:endParaRPr sz="1350">
              <a:solidFill>
                <a:schemeClr val="accent3"/>
              </a:solidFill>
              <a:latin typeface="Oswald"/>
              <a:ea typeface="Oswald"/>
              <a:cs typeface="Oswald"/>
              <a:sym typeface="Oswald"/>
            </a:endParaRPr>
          </a:p>
          <a:p>
            <a:pPr marL="0" lvl="0" indent="0" algn="l" rtl="0">
              <a:lnSpc>
                <a:spcPct val="115000"/>
              </a:lnSpc>
              <a:spcBef>
                <a:spcPts val="1200"/>
              </a:spcBef>
              <a:spcAft>
                <a:spcPts val="0"/>
              </a:spcAft>
              <a:buClr>
                <a:schemeClr val="dk1"/>
              </a:buClr>
              <a:buSzPts val="1100"/>
              <a:buFont typeface="Arial"/>
              <a:buNone/>
            </a:pPr>
            <a:r>
              <a:rPr lang="en" sz="1350">
                <a:solidFill>
                  <a:schemeClr val="accent3"/>
                </a:solidFill>
                <a:latin typeface="Oswald"/>
                <a:ea typeface="Oswald"/>
                <a:cs typeface="Oswald"/>
                <a:sym typeface="Oswald"/>
              </a:rPr>
              <a:t>● Getting kicked.</a:t>
            </a:r>
            <a:endParaRPr sz="1350">
              <a:solidFill>
                <a:schemeClr val="accent3"/>
              </a:solidFill>
              <a:latin typeface="Oswald"/>
              <a:ea typeface="Oswald"/>
              <a:cs typeface="Oswald"/>
              <a:sym typeface="Oswald"/>
            </a:endParaRPr>
          </a:p>
          <a:p>
            <a:pPr marL="0" lvl="0" indent="0" algn="l" rtl="0">
              <a:lnSpc>
                <a:spcPct val="115000"/>
              </a:lnSpc>
              <a:spcBef>
                <a:spcPts val="1200"/>
              </a:spcBef>
              <a:spcAft>
                <a:spcPts val="1200"/>
              </a:spcAft>
              <a:buClr>
                <a:schemeClr val="dk1"/>
              </a:buClr>
              <a:buSzPts val="1100"/>
              <a:buFont typeface="Arial"/>
              <a:buNone/>
            </a:pPr>
            <a:r>
              <a:rPr lang="en" sz="1350">
                <a:solidFill>
                  <a:schemeClr val="accent3"/>
                </a:solidFill>
                <a:latin typeface="Oswald"/>
                <a:ea typeface="Oswald"/>
                <a:cs typeface="Oswald"/>
                <a:sym typeface="Oswald"/>
              </a:rPr>
              <a:t>● Hair pulling.</a:t>
            </a:r>
            <a:endParaRPr sz="1350">
              <a:latin typeface="Average"/>
              <a:ea typeface="Average"/>
              <a:cs typeface="Average"/>
              <a:sym typeface="Average"/>
            </a:endParaRPr>
          </a:p>
        </p:txBody>
      </p:sp>
      <p:sp>
        <p:nvSpPr>
          <p:cNvPr id="97" name="Google Shape;97;p19"/>
          <p:cNvSpPr txBox="1"/>
          <p:nvPr/>
        </p:nvSpPr>
        <p:spPr>
          <a:xfrm>
            <a:off x="3611200" y="3271200"/>
            <a:ext cx="5293200" cy="136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accent3"/>
                </a:solidFill>
                <a:latin typeface="Oswald"/>
                <a:ea typeface="Oswald"/>
                <a:cs typeface="Oswald"/>
                <a:sym typeface="Oswald"/>
              </a:rPr>
              <a:t>Never force children to give hugs and kisses. Let them make that decision. Empower them to know they are the boss of their bodies and decisions about their body.</a:t>
            </a:r>
            <a:endParaRPr sz="1500">
              <a:solidFill>
                <a:schemeClr val="accent3"/>
              </a:solidFill>
              <a:latin typeface="Oswald"/>
              <a:ea typeface="Oswald"/>
              <a:cs typeface="Oswald"/>
              <a:sym typeface="Oswald"/>
            </a:endParaRPr>
          </a:p>
          <a:p>
            <a:pPr marL="0" lvl="0" indent="0" algn="l" rtl="0">
              <a:lnSpc>
                <a:spcPct val="115000"/>
              </a:lnSpc>
              <a:spcBef>
                <a:spcPts val="1200"/>
              </a:spcBef>
              <a:spcAft>
                <a:spcPts val="1200"/>
              </a:spcAft>
              <a:buClr>
                <a:schemeClr val="dk1"/>
              </a:buClr>
              <a:buSzPts val="1100"/>
              <a:buFont typeface="Arial"/>
              <a:buNone/>
            </a:pPr>
            <a:r>
              <a:rPr lang="en" sz="1500">
                <a:solidFill>
                  <a:schemeClr val="accent3"/>
                </a:solidFill>
                <a:latin typeface="Oswald"/>
                <a:ea typeface="Oswald"/>
                <a:cs typeface="Oswald"/>
                <a:sym typeface="Oswald"/>
              </a:rPr>
              <a:t>Make the conversation an ongoing one.</a:t>
            </a:r>
            <a:endParaRPr sz="1500">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420"/>
              <a:t>Recognizing the signs and symptoms of child sexual abuse</a:t>
            </a:r>
            <a:endParaRPr sz="2420"/>
          </a:p>
        </p:txBody>
      </p:sp>
      <p:sp>
        <p:nvSpPr>
          <p:cNvPr id="103" name="Google Shape;103;p20"/>
          <p:cNvSpPr txBox="1">
            <a:spLocks noGrp="1"/>
          </p:cNvSpPr>
          <p:nvPr>
            <p:ph type="body" idx="1"/>
          </p:nvPr>
        </p:nvSpPr>
        <p:spPr>
          <a:xfrm>
            <a:off x="311700" y="1017725"/>
            <a:ext cx="8520600" cy="4281300"/>
          </a:xfrm>
          <a:prstGeom prst="rect">
            <a:avLst/>
          </a:prstGeom>
        </p:spPr>
        <p:txBody>
          <a:bodyPr spcFirstLastPara="1" wrap="square" lIns="91425" tIns="91425" rIns="91425" bIns="91425" anchor="t" anchorCtr="0">
            <a:normAutofit fontScale="47500" lnSpcReduction="10000"/>
          </a:bodyPr>
          <a:lstStyle/>
          <a:p>
            <a:pPr marL="0" lvl="0" indent="0" algn="ctr" rtl="0">
              <a:spcBef>
                <a:spcPts val="0"/>
              </a:spcBef>
              <a:spcAft>
                <a:spcPts val="0"/>
              </a:spcAft>
              <a:buClr>
                <a:schemeClr val="dk1"/>
              </a:buClr>
              <a:buSzPct val="40740"/>
              <a:buFont typeface="Arial"/>
              <a:buNone/>
            </a:pPr>
            <a:r>
              <a:rPr lang="en" sz="2700">
                <a:latin typeface="Oswald"/>
                <a:ea typeface="Oswald"/>
                <a:cs typeface="Oswald"/>
                <a:sym typeface="Oswald"/>
              </a:rPr>
              <a:t>May include but not limited to:</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Nightmares</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Trouble sleeping</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Bed wetting</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Change in appetite</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Fear of certain people, places, activites</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Mood swings: rage, anger, fear, anxiety, insecure or withdrawn</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Depression</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Suicidal thoughts</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Acting out sexually</a:t>
            </a:r>
            <a:endParaRPr sz="2700">
              <a:latin typeface="Oswald"/>
              <a:ea typeface="Oswald"/>
              <a:cs typeface="Oswald"/>
              <a:sym typeface="Oswald"/>
            </a:endParaRPr>
          </a:p>
          <a:p>
            <a:pPr marL="0" lvl="0" indent="0" algn="ctr" rtl="0">
              <a:spcBef>
                <a:spcPts val="1200"/>
              </a:spcBef>
              <a:spcAft>
                <a:spcPts val="0"/>
              </a:spcAft>
              <a:buClr>
                <a:schemeClr val="dk1"/>
              </a:buClr>
              <a:buSzPct val="40740"/>
              <a:buFont typeface="Arial"/>
              <a:buNone/>
            </a:pPr>
            <a:r>
              <a:rPr lang="en" sz="2700">
                <a:latin typeface="Oswald"/>
                <a:ea typeface="Oswald"/>
                <a:cs typeface="Oswald"/>
                <a:sym typeface="Oswald"/>
              </a:rPr>
              <a:t>● Exhibits adult sexual behaviors, knowledge, and language</a:t>
            </a:r>
            <a:endParaRPr sz="2700">
              <a:latin typeface="Oswald"/>
              <a:ea typeface="Oswald"/>
              <a:cs typeface="Oswald"/>
              <a:sym typeface="Oswald"/>
            </a:endParaRPr>
          </a:p>
          <a:p>
            <a:pPr marL="0" lvl="0" indent="0" algn="ctr"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Signs more common in adolescents:</a:t>
            </a:r>
            <a:endParaRPr/>
          </a:p>
        </p:txBody>
      </p:sp>
      <p:sp>
        <p:nvSpPr>
          <p:cNvPr id="109" name="Google Shape;109;p21"/>
          <p:cNvSpPr txBox="1">
            <a:spLocks noGrp="1"/>
          </p:cNvSpPr>
          <p:nvPr>
            <p:ph type="body" idx="1"/>
          </p:nvPr>
        </p:nvSpPr>
        <p:spPr>
          <a:xfrm>
            <a:off x="311700" y="1061700"/>
            <a:ext cx="8520600" cy="3969300"/>
          </a:xfrm>
          <a:prstGeom prst="rect">
            <a:avLst/>
          </a:prstGeom>
        </p:spPr>
        <p:txBody>
          <a:bodyPr spcFirstLastPara="1" wrap="square" lIns="91425" tIns="91425" rIns="91425" bIns="91425" anchor="t" anchorCtr="0">
            <a:normAutofit fontScale="32500" lnSpcReduction="10000"/>
          </a:bodyPr>
          <a:lstStyle/>
          <a:p>
            <a:pPr marL="0" lvl="0" indent="0" algn="ctr" rtl="0">
              <a:spcBef>
                <a:spcPts val="0"/>
              </a:spcBef>
              <a:spcAft>
                <a:spcPts val="0"/>
              </a:spcAft>
              <a:buClr>
                <a:schemeClr val="dk1"/>
              </a:buClr>
              <a:buSzPct val="27500"/>
              <a:buFont typeface="Arial"/>
              <a:buNone/>
            </a:pPr>
            <a:r>
              <a:rPr lang="en" sz="4000">
                <a:latin typeface="Oswald"/>
                <a:ea typeface="Oswald"/>
                <a:cs typeface="Oswald"/>
                <a:sym typeface="Oswald"/>
              </a:rPr>
              <a:t>May include but not limited to:</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Eating disorders</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Self-injurious behavior</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Drug and alcohol abuse</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Promiscuous activity</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Running away</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Suicidal (ideation/thoughts)</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Depression and anxiety</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Fear (unrealistic/abnormal)</a:t>
            </a:r>
            <a:endParaRPr sz="4000">
              <a:latin typeface="Oswald"/>
              <a:ea typeface="Oswald"/>
              <a:cs typeface="Oswald"/>
              <a:sym typeface="Oswald"/>
            </a:endParaRPr>
          </a:p>
          <a:p>
            <a:pPr marL="0" lvl="0" indent="0" algn="ctr" rtl="0">
              <a:spcBef>
                <a:spcPts val="1200"/>
              </a:spcBef>
              <a:spcAft>
                <a:spcPts val="0"/>
              </a:spcAft>
              <a:buClr>
                <a:schemeClr val="dk1"/>
              </a:buClr>
              <a:buSzPct val="27500"/>
              <a:buFont typeface="Arial"/>
              <a:buNone/>
            </a:pPr>
            <a:r>
              <a:rPr lang="en" sz="4000">
                <a:latin typeface="Oswald"/>
                <a:ea typeface="Oswald"/>
                <a:cs typeface="Oswald"/>
                <a:sym typeface="Oswald"/>
              </a:rPr>
              <a:t>● Change in academic performance</a:t>
            </a:r>
            <a:endParaRPr sz="4000">
              <a:latin typeface="Oswald"/>
              <a:ea typeface="Oswald"/>
              <a:cs typeface="Oswald"/>
              <a:sym typeface="Oswald"/>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On-screen Show (16:9)</PresentationFormat>
  <Paragraphs>123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Oswald</vt:lpstr>
      <vt:lpstr>Average</vt:lpstr>
      <vt:lpstr>Arial</vt:lpstr>
      <vt:lpstr>Slate</vt:lpstr>
      <vt:lpstr>Understanding Erin’s Law</vt:lpstr>
      <vt:lpstr>What is Erin’s Law?</vt:lpstr>
      <vt:lpstr>What are the district’s requirements under the new legislation? </vt:lpstr>
      <vt:lpstr>PowerPoint Presentation</vt:lpstr>
      <vt:lpstr>PowerPoint Presentation</vt:lpstr>
      <vt:lpstr>What can parents do? </vt:lpstr>
      <vt:lpstr>Healthy Touches </vt:lpstr>
      <vt:lpstr>Recognizing the signs and symptoms of child sexual abuse</vt:lpstr>
      <vt:lpstr>Signs more common in adolescents:</vt:lpstr>
      <vt:lpstr>Warning signs of a child being abused:</vt:lpstr>
      <vt:lpstr>Who are the abusers? </vt:lpstr>
      <vt:lpstr>Talk with your kids about explicit content online</vt:lpstr>
      <vt:lpstr>Talking to your child about sexual predators: </vt:lpstr>
      <vt:lpstr>What to do if your child discloses abuse: </vt:lpstr>
      <vt:lpstr>How can you help if you suspect Child Sexual Abuse?</vt:lpstr>
      <vt:lpstr>Why they don’t tell  </vt:lpstr>
      <vt:lpstr>What is the Ravens plan? </vt:lpstr>
      <vt:lpstr>Who can I call if I need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Erin’s Law</dc:title>
  <dc:creator>Kelly Lynn</dc:creator>
  <cp:lastModifiedBy>Kelly Lynn</cp:lastModifiedBy>
  <cp:revision>1</cp:revision>
  <dcterms:modified xsi:type="dcterms:W3CDTF">2023-02-28T16:32:10Z</dcterms:modified>
</cp:coreProperties>
</file>