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1"/>
  </p:notesMasterIdLst>
  <p:sldIdLst>
    <p:sldId id="298" r:id="rId5"/>
    <p:sldId id="350" r:id="rId6"/>
    <p:sldId id="327" r:id="rId7"/>
    <p:sldId id="348" r:id="rId8"/>
    <p:sldId id="300" r:id="rId9"/>
    <p:sldId id="328" r:id="rId10"/>
    <p:sldId id="302" r:id="rId11"/>
    <p:sldId id="303" r:id="rId12"/>
    <p:sldId id="346" r:id="rId13"/>
    <p:sldId id="339" r:id="rId14"/>
    <p:sldId id="340" r:id="rId15"/>
    <p:sldId id="341" r:id="rId16"/>
    <p:sldId id="274" r:id="rId17"/>
    <p:sldId id="343" r:id="rId18"/>
    <p:sldId id="344" r:id="rId19"/>
    <p:sldId id="304" r:id="rId20"/>
    <p:sldId id="347" r:id="rId21"/>
    <p:sldId id="333" r:id="rId22"/>
    <p:sldId id="334" r:id="rId23"/>
    <p:sldId id="335" r:id="rId24"/>
    <p:sldId id="336" r:id="rId25"/>
    <p:sldId id="338" r:id="rId26"/>
    <p:sldId id="306" r:id="rId27"/>
    <p:sldId id="342" r:id="rId28"/>
    <p:sldId id="326" r:id="rId29"/>
    <p:sldId id="323" r:id="rId30"/>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39" d="100"/>
          <a:sy n="39" d="100"/>
        </p:scale>
        <p:origin x="898" y="32"/>
      </p:cViewPr>
      <p:guideLst/>
    </p:cSldViewPr>
  </p:slideViewPr>
  <p:notesTextViewPr>
    <p:cViewPr>
      <p:scale>
        <a:sx n="3" d="2"/>
        <a:sy n="3" d="2"/>
      </p:scale>
      <p:origin x="0" y="0"/>
    </p:cViewPr>
  </p:notesTextViewPr>
  <p:notesViewPr>
    <p:cSldViewPr snapToGrid="0">
      <p:cViewPr varScale="1">
        <p:scale>
          <a:sx n="109" d="100"/>
          <a:sy n="109" d="100"/>
        </p:scale>
        <p:origin x="253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56925554760201"/>
          <c:y val="0"/>
          <c:w val="0.8320620575837111"/>
          <c:h val="0.60149442085009841"/>
        </c:manualLayout>
      </c:layout>
      <c:barChart>
        <c:barDir val="bar"/>
        <c:grouping val="clustered"/>
        <c:varyColors val="0"/>
        <c:ser>
          <c:idx val="0"/>
          <c:order val="0"/>
          <c:tx>
            <c:strRef>
              <c:f>Sheet1!$B$1</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OPERATING</c:v>
                </c:pt>
                <c:pt idx="1">
                  <c:v>DEBT SERVICE</c:v>
                </c:pt>
                <c:pt idx="2">
                  <c:v>TOTAL MILLS</c:v>
                </c:pt>
              </c:strCache>
            </c:strRef>
          </c:cat>
          <c:val>
            <c:numRef>
              <c:f>Sheet1!$B$2:$B$4</c:f>
              <c:numCache>
                <c:formatCode>General</c:formatCode>
                <c:ptCount val="3"/>
                <c:pt idx="0">
                  <c:v>31.38</c:v>
                </c:pt>
                <c:pt idx="1">
                  <c:v>2.42</c:v>
                </c:pt>
                <c:pt idx="2">
                  <c:v>33.799999999999997</c:v>
                </c:pt>
              </c:numCache>
            </c:numRef>
          </c:val>
          <c:extLst>
            <c:ext xmlns:c16="http://schemas.microsoft.com/office/drawing/2014/chart" uri="{C3380CC4-5D6E-409C-BE32-E72D297353CC}">
              <c16:uniqueId val="{00000000-C3DF-4842-BF19-2B4C4914AE6C}"/>
            </c:ext>
          </c:extLst>
        </c:ser>
        <c:ser>
          <c:idx val="1"/>
          <c:order val="1"/>
          <c:tx>
            <c:strRef>
              <c:f>Sheet1!$C$1</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OPERATING</c:v>
                </c:pt>
                <c:pt idx="1">
                  <c:v>DEBT SERVICE</c:v>
                </c:pt>
                <c:pt idx="2">
                  <c:v>TOTAL MILLS</c:v>
                </c:pt>
              </c:strCache>
            </c:strRef>
          </c:cat>
          <c:val>
            <c:numRef>
              <c:f>Sheet1!$C$2:$C$4</c:f>
              <c:numCache>
                <c:formatCode>General</c:formatCode>
                <c:ptCount val="3"/>
                <c:pt idx="0">
                  <c:v>31.38</c:v>
                </c:pt>
                <c:pt idx="1">
                  <c:v>2.42</c:v>
                </c:pt>
                <c:pt idx="2">
                  <c:v>33.799999999999997</c:v>
                </c:pt>
              </c:numCache>
            </c:numRef>
          </c:val>
          <c:extLst>
            <c:ext xmlns:c16="http://schemas.microsoft.com/office/drawing/2014/chart" uri="{C3380CC4-5D6E-409C-BE32-E72D297353CC}">
              <c16:uniqueId val="{00000001-C3DF-4842-BF19-2B4C4914AE6C}"/>
            </c:ext>
          </c:extLst>
        </c:ser>
        <c:ser>
          <c:idx val="2"/>
          <c:order val="2"/>
          <c:tx>
            <c:strRef>
              <c:f>Sheet1!$D$1</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OPERATING</c:v>
                </c:pt>
                <c:pt idx="1">
                  <c:v>DEBT SERVICE</c:v>
                </c:pt>
                <c:pt idx="2">
                  <c:v>TOTAL MILLS</c:v>
                </c:pt>
              </c:strCache>
            </c:strRef>
          </c:cat>
          <c:val>
            <c:numRef>
              <c:f>Sheet1!$D$2:$D$4</c:f>
              <c:numCache>
                <c:formatCode>General</c:formatCode>
                <c:ptCount val="3"/>
                <c:pt idx="0">
                  <c:v>31.37</c:v>
                </c:pt>
                <c:pt idx="1">
                  <c:v>2.4300000000000002</c:v>
                </c:pt>
                <c:pt idx="2">
                  <c:v>33.800000000000004</c:v>
                </c:pt>
              </c:numCache>
            </c:numRef>
          </c:val>
          <c:extLst>
            <c:ext xmlns:c16="http://schemas.microsoft.com/office/drawing/2014/chart" uri="{C3380CC4-5D6E-409C-BE32-E72D297353CC}">
              <c16:uniqueId val="{00000002-C3DF-4842-BF19-2B4C4914AE6C}"/>
            </c:ext>
          </c:extLst>
        </c:ser>
        <c:ser>
          <c:idx val="3"/>
          <c:order val="3"/>
          <c:tx>
            <c:strRef>
              <c:f>Sheet1!$E$1</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OPERATING</c:v>
                </c:pt>
                <c:pt idx="1">
                  <c:v>DEBT SERVICE</c:v>
                </c:pt>
                <c:pt idx="2">
                  <c:v>TOTAL MILLS</c:v>
                </c:pt>
              </c:strCache>
            </c:strRef>
          </c:cat>
          <c:val>
            <c:numRef>
              <c:f>Sheet1!$E$2:$E$4</c:f>
              <c:numCache>
                <c:formatCode>General</c:formatCode>
                <c:ptCount val="3"/>
                <c:pt idx="0">
                  <c:v>31.28</c:v>
                </c:pt>
                <c:pt idx="1">
                  <c:v>2.52</c:v>
                </c:pt>
                <c:pt idx="2">
                  <c:v>33.800000000000004</c:v>
                </c:pt>
              </c:numCache>
            </c:numRef>
          </c:val>
          <c:extLst>
            <c:ext xmlns:c16="http://schemas.microsoft.com/office/drawing/2014/chart" uri="{C3380CC4-5D6E-409C-BE32-E72D297353CC}">
              <c16:uniqueId val="{00000003-C3DF-4842-BF19-2B4C4914AE6C}"/>
            </c:ext>
          </c:extLst>
        </c:ser>
        <c:ser>
          <c:idx val="4"/>
          <c:order val="4"/>
          <c:tx>
            <c:strRef>
              <c:f>Sheet1!$F$1</c:f>
              <c:strCache>
                <c:ptCount val="1"/>
                <c:pt idx="0">
                  <c:v>2024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OPERATING</c:v>
                </c:pt>
                <c:pt idx="1">
                  <c:v>DEBT SERVICE</c:v>
                </c:pt>
                <c:pt idx="2">
                  <c:v>TOTAL MILLS</c:v>
                </c:pt>
              </c:strCache>
            </c:strRef>
          </c:cat>
          <c:val>
            <c:numRef>
              <c:f>Sheet1!$F$2:$F$4</c:f>
              <c:numCache>
                <c:formatCode>General</c:formatCode>
                <c:ptCount val="3"/>
                <c:pt idx="0">
                  <c:v>34.200000000000003</c:v>
                </c:pt>
                <c:pt idx="1">
                  <c:v>3.56</c:v>
                </c:pt>
                <c:pt idx="2">
                  <c:v>37.760000000000005</c:v>
                </c:pt>
              </c:numCache>
            </c:numRef>
          </c:val>
          <c:extLst>
            <c:ext xmlns:c16="http://schemas.microsoft.com/office/drawing/2014/chart" uri="{C3380CC4-5D6E-409C-BE32-E72D297353CC}">
              <c16:uniqueId val="{00000004-C3DF-4842-BF19-2B4C4914AE6C}"/>
            </c:ext>
          </c:extLst>
        </c:ser>
        <c:ser>
          <c:idx val="5"/>
          <c:order val="5"/>
          <c:tx>
            <c:strRef>
              <c:f>Sheet1!$G$1</c:f>
              <c:strCache>
                <c:ptCount val="1"/>
                <c:pt idx="0">
                  <c:v>2025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OPERATING</c:v>
                </c:pt>
                <c:pt idx="1">
                  <c:v>DEBT SERVICE</c:v>
                </c:pt>
                <c:pt idx="2">
                  <c:v>TOTAL MILLS</c:v>
                </c:pt>
              </c:strCache>
            </c:strRef>
          </c:cat>
          <c:val>
            <c:numRef>
              <c:f>Sheet1!$G$2:$G$4</c:f>
              <c:numCache>
                <c:formatCode>General</c:formatCode>
                <c:ptCount val="3"/>
                <c:pt idx="0">
                  <c:v>34.94</c:v>
                </c:pt>
                <c:pt idx="1">
                  <c:v>2.82</c:v>
                </c:pt>
                <c:pt idx="2">
                  <c:v>37.76</c:v>
                </c:pt>
              </c:numCache>
            </c:numRef>
          </c:val>
          <c:extLst>
            <c:ext xmlns:c16="http://schemas.microsoft.com/office/drawing/2014/chart" uri="{C3380CC4-5D6E-409C-BE32-E72D297353CC}">
              <c16:uniqueId val="{00000005-C3DF-4842-BF19-2B4C4914AE6C}"/>
            </c:ext>
          </c:extLst>
        </c:ser>
        <c:dLbls>
          <c:dLblPos val="outEnd"/>
          <c:showLegendKey val="0"/>
          <c:showVal val="1"/>
          <c:showCatName val="0"/>
          <c:showSerName val="0"/>
          <c:showPercent val="0"/>
          <c:showBubbleSize val="0"/>
        </c:dLbls>
        <c:gapWidth val="182"/>
        <c:axId val="1508923039"/>
        <c:axId val="1508913055"/>
      </c:barChart>
      <c:catAx>
        <c:axId val="15089230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08913055"/>
        <c:crosses val="autoZero"/>
        <c:auto val="1"/>
        <c:lblAlgn val="ctr"/>
        <c:lblOffset val="100"/>
        <c:noMultiLvlLbl val="0"/>
      </c:catAx>
      <c:valAx>
        <c:axId val="150891305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0892303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Revenue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64B-41FD-9E3E-9730FDAA2DA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64B-41FD-9E3E-9730FDAA2DA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B56-47D9-B9C0-D6D779C0CDD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64B-41FD-9E3E-9730FDAA2DA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Sheet1!$A$2:$A$5</c:f>
              <c:strCache>
                <c:ptCount val="4"/>
                <c:pt idx="0">
                  <c:v>Local</c:v>
                </c:pt>
                <c:pt idx="1">
                  <c:v>State</c:v>
                </c:pt>
                <c:pt idx="2">
                  <c:v>Federal</c:v>
                </c:pt>
                <c:pt idx="3">
                  <c:v>16th Section</c:v>
                </c:pt>
              </c:strCache>
            </c:strRef>
          </c:cat>
          <c:val>
            <c:numRef>
              <c:f>Sheet1!$B$2:$B$5</c:f>
              <c:numCache>
                <c:formatCode>0%</c:formatCode>
                <c:ptCount val="4"/>
                <c:pt idx="0">
                  <c:v>0.38</c:v>
                </c:pt>
                <c:pt idx="1">
                  <c:v>0.45</c:v>
                </c:pt>
                <c:pt idx="2">
                  <c:v>0.15</c:v>
                </c:pt>
                <c:pt idx="3">
                  <c:v>0.02</c:v>
                </c:pt>
              </c:numCache>
            </c:numRef>
          </c:val>
          <c:extLst>
            <c:ext xmlns:c16="http://schemas.microsoft.com/office/drawing/2014/chart" uri="{C3380CC4-5D6E-409C-BE32-E72D297353CC}">
              <c16:uniqueId val="{00000000-5B56-47D9-B9C0-D6D779C0CDD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District Maintenance</a:t>
            </a:r>
          </a:p>
          <a:p>
            <a:pPr>
              <a:defRPr b="1"/>
            </a:pPr>
            <a:endParaRPr lang="en-US" b="1" dirty="0"/>
          </a:p>
        </c:rich>
      </c:tx>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District Maintenance Funds</c:v>
                </c:pt>
              </c:strCache>
            </c:strRef>
          </c:tx>
          <c:spPr>
            <a:solidFill>
              <a:schemeClr val="accent1"/>
            </a:solidFill>
            <a:ln>
              <a:noFill/>
            </a:ln>
            <a:effectLst/>
          </c:spPr>
          <c:invertIfNegative val="0"/>
          <c:cat>
            <c:numRef>
              <c:f>Sheet1!$A$2:$A$6</c:f>
              <c:numCache>
                <c:formatCode>General</c:formatCode>
                <c:ptCount val="5"/>
                <c:pt idx="0">
                  <c:v>2021</c:v>
                </c:pt>
                <c:pt idx="1">
                  <c:v>2022</c:v>
                </c:pt>
                <c:pt idx="2">
                  <c:v>2023</c:v>
                </c:pt>
                <c:pt idx="3">
                  <c:v>2024</c:v>
                </c:pt>
                <c:pt idx="4">
                  <c:v>2025</c:v>
                </c:pt>
              </c:numCache>
            </c:numRef>
          </c:cat>
          <c:val>
            <c:numRef>
              <c:f>Sheet1!$B$2:$B$6</c:f>
              <c:numCache>
                <c:formatCode>"$"#,##0</c:formatCode>
                <c:ptCount val="5"/>
                <c:pt idx="0">
                  <c:v>3051495</c:v>
                </c:pt>
                <c:pt idx="1">
                  <c:v>3661535</c:v>
                </c:pt>
                <c:pt idx="2">
                  <c:v>3185199</c:v>
                </c:pt>
                <c:pt idx="3">
                  <c:v>3097538</c:v>
                </c:pt>
                <c:pt idx="4">
                  <c:v>4622698</c:v>
                </c:pt>
              </c:numCache>
            </c:numRef>
          </c:val>
          <c:extLst>
            <c:ext xmlns:c16="http://schemas.microsoft.com/office/drawing/2014/chart" uri="{C3380CC4-5D6E-409C-BE32-E72D297353CC}">
              <c16:uniqueId val="{00000000-7847-414A-9D0D-D4949F125D72}"/>
            </c:ext>
          </c:extLst>
        </c:ser>
        <c:dLbls>
          <c:showLegendKey val="0"/>
          <c:showVal val="0"/>
          <c:showCatName val="0"/>
          <c:showSerName val="0"/>
          <c:showPercent val="0"/>
          <c:showBubbleSize val="0"/>
        </c:dLbls>
        <c:gapWidth val="219"/>
        <c:overlap val="-27"/>
        <c:axId val="1059370607"/>
        <c:axId val="1059358543"/>
      </c:barChart>
      <c:catAx>
        <c:axId val="1059370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9358543"/>
        <c:crosses val="autoZero"/>
        <c:auto val="1"/>
        <c:lblAlgn val="ctr"/>
        <c:lblOffset val="100"/>
        <c:noMultiLvlLbl val="0"/>
      </c:catAx>
      <c:valAx>
        <c:axId val="105935854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937060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CBF8B-51F9-40F7-B281-0B5353CE3215}"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5CD1CFD2-320F-4149-B6FB-FBC576795286}">
      <dgm:prSet phldrT="[Text]"/>
      <dgm:spPr/>
      <dgm:t>
        <a:bodyPr/>
        <a:lstStyle/>
        <a:p>
          <a:pPr>
            <a:lnSpc>
              <a:spcPct val="100000"/>
            </a:lnSpc>
          </a:pPr>
          <a:r>
            <a:rPr lang="en-US" dirty="0"/>
            <a:t>Budget</a:t>
          </a:r>
        </a:p>
      </dgm:t>
    </dgm:pt>
    <dgm:pt modelId="{74D3B959-DF2F-4758-9E67-C737C222C485}" type="parTrans" cxnId="{9C65621D-8644-41CA-9680-C656E32ECEEA}">
      <dgm:prSet/>
      <dgm:spPr/>
      <dgm:t>
        <a:bodyPr/>
        <a:lstStyle/>
        <a:p>
          <a:endParaRPr lang="en-US"/>
        </a:p>
      </dgm:t>
    </dgm:pt>
    <dgm:pt modelId="{E8824086-8FD9-4CB8-8FAF-0102F3996088}" type="sibTrans" cxnId="{9C65621D-8644-41CA-9680-C656E32ECEEA}">
      <dgm:prSet/>
      <dgm:spPr/>
      <dgm:t>
        <a:bodyPr/>
        <a:lstStyle/>
        <a:p>
          <a:endParaRPr lang="en-US"/>
        </a:p>
      </dgm:t>
    </dgm:pt>
    <dgm:pt modelId="{70D67966-247C-412A-B174-519B10C3D9F0}">
      <dgm:prSet phldrT="[Text]"/>
      <dgm:spPr/>
      <dgm:t>
        <a:bodyPr/>
        <a:lstStyle/>
        <a:p>
          <a:pPr>
            <a:lnSpc>
              <a:spcPct val="100000"/>
            </a:lnSpc>
          </a:pPr>
          <a:r>
            <a:rPr lang="en-US" dirty="0"/>
            <a:t>Individual funds, revenues and expenditures</a:t>
          </a:r>
        </a:p>
      </dgm:t>
    </dgm:pt>
    <dgm:pt modelId="{C9424B1D-856D-4F78-AB30-E069BD34F7EC}" type="parTrans" cxnId="{45A5B337-CB68-4AC1-89D4-E36C649DE846}">
      <dgm:prSet/>
      <dgm:spPr/>
      <dgm:t>
        <a:bodyPr/>
        <a:lstStyle/>
        <a:p>
          <a:endParaRPr lang="en-US"/>
        </a:p>
      </dgm:t>
    </dgm:pt>
    <dgm:pt modelId="{5AB71D8F-61EB-4712-93E6-66364A41A102}" type="sibTrans" cxnId="{45A5B337-CB68-4AC1-89D4-E36C649DE846}">
      <dgm:prSet/>
      <dgm:spPr/>
      <dgm:t>
        <a:bodyPr/>
        <a:lstStyle/>
        <a:p>
          <a:endParaRPr lang="en-US"/>
        </a:p>
      </dgm:t>
    </dgm:pt>
    <dgm:pt modelId="{4D168ABA-5EA9-461E-837C-A83114F03E1B}">
      <dgm:prSet phldrT="[Text]"/>
      <dgm:spPr/>
      <dgm:t>
        <a:bodyPr/>
        <a:lstStyle/>
        <a:p>
          <a:pPr>
            <a:lnSpc>
              <a:spcPct val="100000"/>
            </a:lnSpc>
          </a:pPr>
          <a:r>
            <a:rPr lang="en-US" dirty="0"/>
            <a:t>Funds</a:t>
          </a:r>
        </a:p>
      </dgm:t>
    </dgm:pt>
    <dgm:pt modelId="{E88DAD6D-86FE-4888-9A42-CEA45F72635D}" type="parTrans" cxnId="{CC17C9A5-66D4-4518-9755-D81421A02C78}">
      <dgm:prSet/>
      <dgm:spPr/>
      <dgm:t>
        <a:bodyPr/>
        <a:lstStyle/>
        <a:p>
          <a:endParaRPr lang="en-US"/>
        </a:p>
      </dgm:t>
    </dgm:pt>
    <dgm:pt modelId="{1E218944-F4D4-4C0D-BC0E-9E171EBAC1B4}" type="sibTrans" cxnId="{CC17C9A5-66D4-4518-9755-D81421A02C78}">
      <dgm:prSet/>
      <dgm:spPr/>
      <dgm:t>
        <a:bodyPr/>
        <a:lstStyle/>
        <a:p>
          <a:endParaRPr lang="en-US"/>
        </a:p>
      </dgm:t>
    </dgm:pt>
    <dgm:pt modelId="{520F8BB6-E603-4167-A016-E915EE90BC2C}">
      <dgm:prSet phldrT="[Text]"/>
      <dgm:spPr/>
      <dgm:t>
        <a:bodyPr/>
        <a:lstStyle/>
        <a:p>
          <a:pPr>
            <a:lnSpc>
              <a:spcPct val="100000"/>
            </a:lnSpc>
          </a:pPr>
          <a:r>
            <a:rPr lang="en-US" dirty="0"/>
            <a:t>Self-balancing set of accounts that capture and report transactions</a:t>
          </a:r>
        </a:p>
      </dgm:t>
    </dgm:pt>
    <dgm:pt modelId="{1523C9CD-C6CF-4073-868E-4AFF4030A7F8}" type="parTrans" cxnId="{3A20368C-5AAA-44E8-892F-D75113EB29A8}">
      <dgm:prSet/>
      <dgm:spPr/>
      <dgm:t>
        <a:bodyPr/>
        <a:lstStyle/>
        <a:p>
          <a:endParaRPr lang="en-US"/>
        </a:p>
      </dgm:t>
    </dgm:pt>
    <dgm:pt modelId="{87114117-8572-4575-916F-AE3FA74827F8}" type="sibTrans" cxnId="{3A20368C-5AAA-44E8-892F-D75113EB29A8}">
      <dgm:prSet/>
      <dgm:spPr/>
      <dgm:t>
        <a:bodyPr/>
        <a:lstStyle/>
        <a:p>
          <a:endParaRPr lang="en-US"/>
        </a:p>
      </dgm:t>
    </dgm:pt>
    <dgm:pt modelId="{7F847A94-49C2-489A-8B02-3D911D368DB4}">
      <dgm:prSet phldrT="[Text]"/>
      <dgm:spPr/>
      <dgm:t>
        <a:bodyPr/>
        <a:lstStyle/>
        <a:p>
          <a:pPr>
            <a:lnSpc>
              <a:spcPct val="100000"/>
            </a:lnSpc>
          </a:pPr>
          <a:r>
            <a:rPr lang="en-US" dirty="0"/>
            <a:t>Composition</a:t>
          </a:r>
        </a:p>
      </dgm:t>
    </dgm:pt>
    <dgm:pt modelId="{BFCED0FE-E83C-4075-86F1-BFD446D49871}" type="parTrans" cxnId="{38539E45-5E1D-49F0-86C7-611DFFE66667}">
      <dgm:prSet/>
      <dgm:spPr/>
      <dgm:t>
        <a:bodyPr/>
        <a:lstStyle/>
        <a:p>
          <a:endParaRPr lang="en-US"/>
        </a:p>
      </dgm:t>
    </dgm:pt>
    <dgm:pt modelId="{7AD0022E-8829-4409-B354-303ABD2544D1}" type="sibTrans" cxnId="{38539E45-5E1D-49F0-86C7-611DFFE66667}">
      <dgm:prSet/>
      <dgm:spPr/>
      <dgm:t>
        <a:bodyPr/>
        <a:lstStyle/>
        <a:p>
          <a:endParaRPr lang="en-US"/>
        </a:p>
      </dgm:t>
    </dgm:pt>
    <dgm:pt modelId="{F2500561-D5ED-4E22-96AA-40B60036F5A8}">
      <dgm:prSet phldrT="[Text]"/>
      <dgm:spPr/>
      <dgm:t>
        <a:bodyPr/>
        <a:lstStyle/>
        <a:p>
          <a:pPr>
            <a:lnSpc>
              <a:spcPct val="100000"/>
            </a:lnSpc>
          </a:pPr>
          <a:r>
            <a:rPr lang="en-US" dirty="0"/>
            <a:t>13 General Funds, 29 Special Revenue Funds, 2 Debt Service and 1 Permanent Trust Fund</a:t>
          </a:r>
        </a:p>
      </dgm:t>
    </dgm:pt>
    <dgm:pt modelId="{C5E25956-C4F0-4EBE-8A73-B0EDFB4DBF9E}" type="parTrans" cxnId="{9109E583-B9E9-49DD-A560-03E475AB3345}">
      <dgm:prSet/>
      <dgm:spPr/>
      <dgm:t>
        <a:bodyPr/>
        <a:lstStyle/>
        <a:p>
          <a:endParaRPr lang="en-US"/>
        </a:p>
      </dgm:t>
    </dgm:pt>
    <dgm:pt modelId="{A2FD9437-0ED4-4C47-A485-AD5E13F27333}" type="sibTrans" cxnId="{9109E583-B9E9-49DD-A560-03E475AB3345}">
      <dgm:prSet/>
      <dgm:spPr/>
      <dgm:t>
        <a:bodyPr/>
        <a:lstStyle/>
        <a:p>
          <a:endParaRPr lang="en-US"/>
        </a:p>
      </dgm:t>
    </dgm:pt>
    <dgm:pt modelId="{9B8E37D2-C114-4FE6-82B0-80019BDDFAC8}" type="pres">
      <dgm:prSet presAssocID="{7EECBF8B-51F9-40F7-B281-0B5353CE3215}" presName="diagram" presStyleCnt="0">
        <dgm:presLayoutVars>
          <dgm:chPref val="1"/>
          <dgm:dir/>
          <dgm:animOne val="branch"/>
          <dgm:animLvl val="lvl"/>
          <dgm:resizeHandles/>
        </dgm:presLayoutVars>
      </dgm:prSet>
      <dgm:spPr/>
      <dgm:t>
        <a:bodyPr/>
        <a:lstStyle/>
        <a:p>
          <a:endParaRPr lang="en-US"/>
        </a:p>
      </dgm:t>
    </dgm:pt>
    <dgm:pt modelId="{6B66E95D-319B-4B7B-BFEB-C1EB85505F0F}" type="pres">
      <dgm:prSet presAssocID="{5CD1CFD2-320F-4149-B6FB-FBC576795286}" presName="root" presStyleCnt="0"/>
      <dgm:spPr/>
    </dgm:pt>
    <dgm:pt modelId="{8639D55D-3651-4364-9E2C-EDF421E47AF7}" type="pres">
      <dgm:prSet presAssocID="{5CD1CFD2-320F-4149-B6FB-FBC576795286}" presName="rootComposite" presStyleCnt="0"/>
      <dgm:spPr/>
    </dgm:pt>
    <dgm:pt modelId="{5D871612-3761-47D4-B9CB-ABC3EBCF057E}" type="pres">
      <dgm:prSet presAssocID="{5CD1CFD2-320F-4149-B6FB-FBC576795286}" presName="rootText" presStyleLbl="node1" presStyleIdx="0" presStyleCnt="3"/>
      <dgm:spPr/>
      <dgm:t>
        <a:bodyPr/>
        <a:lstStyle/>
        <a:p>
          <a:endParaRPr lang="en-US"/>
        </a:p>
      </dgm:t>
    </dgm:pt>
    <dgm:pt modelId="{74C85975-3BCD-48BB-A643-BFFA144772DF}" type="pres">
      <dgm:prSet presAssocID="{5CD1CFD2-320F-4149-B6FB-FBC576795286}" presName="rootConnector" presStyleLbl="node1" presStyleIdx="0" presStyleCnt="3"/>
      <dgm:spPr/>
      <dgm:t>
        <a:bodyPr/>
        <a:lstStyle/>
        <a:p>
          <a:endParaRPr lang="en-US"/>
        </a:p>
      </dgm:t>
    </dgm:pt>
    <dgm:pt modelId="{CF254082-1685-483B-9327-4E5330F9F85E}" type="pres">
      <dgm:prSet presAssocID="{5CD1CFD2-320F-4149-B6FB-FBC576795286}" presName="childShape" presStyleCnt="0"/>
      <dgm:spPr/>
    </dgm:pt>
    <dgm:pt modelId="{153FFA01-7742-4DCF-948B-87099DD46CFB}" type="pres">
      <dgm:prSet presAssocID="{C9424B1D-856D-4F78-AB30-E069BD34F7EC}" presName="Name13" presStyleLbl="parChTrans1D2" presStyleIdx="0" presStyleCnt="3"/>
      <dgm:spPr/>
      <dgm:t>
        <a:bodyPr/>
        <a:lstStyle/>
        <a:p>
          <a:endParaRPr lang="en-US"/>
        </a:p>
      </dgm:t>
    </dgm:pt>
    <dgm:pt modelId="{36C29D16-DF96-4AB2-8DB0-1F591B7F3387}" type="pres">
      <dgm:prSet presAssocID="{70D67966-247C-412A-B174-519B10C3D9F0}" presName="childText" presStyleLbl="bgAcc1" presStyleIdx="0" presStyleCnt="3">
        <dgm:presLayoutVars>
          <dgm:bulletEnabled val="1"/>
        </dgm:presLayoutVars>
      </dgm:prSet>
      <dgm:spPr/>
      <dgm:t>
        <a:bodyPr/>
        <a:lstStyle/>
        <a:p>
          <a:endParaRPr lang="en-US"/>
        </a:p>
      </dgm:t>
    </dgm:pt>
    <dgm:pt modelId="{63B43F07-5AA4-4A7F-8294-45269C0E2D47}" type="pres">
      <dgm:prSet presAssocID="{4D168ABA-5EA9-461E-837C-A83114F03E1B}" presName="root" presStyleCnt="0"/>
      <dgm:spPr/>
    </dgm:pt>
    <dgm:pt modelId="{BAB8FA8E-1300-4FB7-AC29-69498A669973}" type="pres">
      <dgm:prSet presAssocID="{4D168ABA-5EA9-461E-837C-A83114F03E1B}" presName="rootComposite" presStyleCnt="0"/>
      <dgm:spPr/>
    </dgm:pt>
    <dgm:pt modelId="{5D7F9DE5-82CE-49FC-B5DC-F70FA811D682}" type="pres">
      <dgm:prSet presAssocID="{4D168ABA-5EA9-461E-837C-A83114F03E1B}" presName="rootText" presStyleLbl="node1" presStyleIdx="1" presStyleCnt="3"/>
      <dgm:spPr/>
      <dgm:t>
        <a:bodyPr/>
        <a:lstStyle/>
        <a:p>
          <a:endParaRPr lang="en-US"/>
        </a:p>
      </dgm:t>
    </dgm:pt>
    <dgm:pt modelId="{BF04C6B4-BDB9-44EE-AC54-3205939C337E}" type="pres">
      <dgm:prSet presAssocID="{4D168ABA-5EA9-461E-837C-A83114F03E1B}" presName="rootConnector" presStyleLbl="node1" presStyleIdx="1" presStyleCnt="3"/>
      <dgm:spPr/>
      <dgm:t>
        <a:bodyPr/>
        <a:lstStyle/>
        <a:p>
          <a:endParaRPr lang="en-US"/>
        </a:p>
      </dgm:t>
    </dgm:pt>
    <dgm:pt modelId="{9C20CDE7-6B82-4829-AD60-1B8E2728B880}" type="pres">
      <dgm:prSet presAssocID="{4D168ABA-5EA9-461E-837C-A83114F03E1B}" presName="childShape" presStyleCnt="0"/>
      <dgm:spPr/>
    </dgm:pt>
    <dgm:pt modelId="{985003C8-7973-470C-B1A6-10BC50A58AB5}" type="pres">
      <dgm:prSet presAssocID="{1523C9CD-C6CF-4073-868E-4AFF4030A7F8}" presName="Name13" presStyleLbl="parChTrans1D2" presStyleIdx="1" presStyleCnt="3"/>
      <dgm:spPr/>
      <dgm:t>
        <a:bodyPr/>
        <a:lstStyle/>
        <a:p>
          <a:endParaRPr lang="en-US"/>
        </a:p>
      </dgm:t>
    </dgm:pt>
    <dgm:pt modelId="{D9617ECE-7C1E-4830-9962-B8A409B77BAE}" type="pres">
      <dgm:prSet presAssocID="{520F8BB6-E603-4167-A016-E915EE90BC2C}" presName="childText" presStyleLbl="bgAcc1" presStyleIdx="1" presStyleCnt="3">
        <dgm:presLayoutVars>
          <dgm:bulletEnabled val="1"/>
        </dgm:presLayoutVars>
      </dgm:prSet>
      <dgm:spPr/>
      <dgm:t>
        <a:bodyPr/>
        <a:lstStyle/>
        <a:p>
          <a:endParaRPr lang="en-US"/>
        </a:p>
      </dgm:t>
    </dgm:pt>
    <dgm:pt modelId="{620CA68E-8817-4FE8-B1A3-5BBE862EAD5F}" type="pres">
      <dgm:prSet presAssocID="{7F847A94-49C2-489A-8B02-3D911D368DB4}" presName="root" presStyleCnt="0"/>
      <dgm:spPr/>
    </dgm:pt>
    <dgm:pt modelId="{4F25EF47-04B4-451B-A805-83F37586B55B}" type="pres">
      <dgm:prSet presAssocID="{7F847A94-49C2-489A-8B02-3D911D368DB4}" presName="rootComposite" presStyleCnt="0"/>
      <dgm:spPr/>
    </dgm:pt>
    <dgm:pt modelId="{BC056A53-B120-42BC-AA0C-1803454A0192}" type="pres">
      <dgm:prSet presAssocID="{7F847A94-49C2-489A-8B02-3D911D368DB4}" presName="rootText" presStyleLbl="node1" presStyleIdx="2" presStyleCnt="3"/>
      <dgm:spPr/>
      <dgm:t>
        <a:bodyPr/>
        <a:lstStyle/>
        <a:p>
          <a:endParaRPr lang="en-US"/>
        </a:p>
      </dgm:t>
    </dgm:pt>
    <dgm:pt modelId="{41BF070D-DCFD-495E-AE5F-C3957710D692}" type="pres">
      <dgm:prSet presAssocID="{7F847A94-49C2-489A-8B02-3D911D368DB4}" presName="rootConnector" presStyleLbl="node1" presStyleIdx="2" presStyleCnt="3"/>
      <dgm:spPr/>
      <dgm:t>
        <a:bodyPr/>
        <a:lstStyle/>
        <a:p>
          <a:endParaRPr lang="en-US"/>
        </a:p>
      </dgm:t>
    </dgm:pt>
    <dgm:pt modelId="{E68FAB35-61D6-45C4-ABD1-7404AFEC7190}" type="pres">
      <dgm:prSet presAssocID="{7F847A94-49C2-489A-8B02-3D911D368DB4}" presName="childShape" presStyleCnt="0"/>
      <dgm:spPr/>
    </dgm:pt>
    <dgm:pt modelId="{2C62DBA5-87A9-4737-9B00-4F727D7B72D0}" type="pres">
      <dgm:prSet presAssocID="{C5E25956-C4F0-4EBE-8A73-B0EDFB4DBF9E}" presName="Name13" presStyleLbl="parChTrans1D2" presStyleIdx="2" presStyleCnt="3"/>
      <dgm:spPr/>
      <dgm:t>
        <a:bodyPr/>
        <a:lstStyle/>
        <a:p>
          <a:endParaRPr lang="en-US"/>
        </a:p>
      </dgm:t>
    </dgm:pt>
    <dgm:pt modelId="{05450409-1AEF-4303-A92B-BEC3E311C4F3}" type="pres">
      <dgm:prSet presAssocID="{F2500561-D5ED-4E22-96AA-40B60036F5A8}" presName="childText" presStyleLbl="bgAcc1" presStyleIdx="2" presStyleCnt="3">
        <dgm:presLayoutVars>
          <dgm:bulletEnabled val="1"/>
        </dgm:presLayoutVars>
      </dgm:prSet>
      <dgm:spPr/>
      <dgm:t>
        <a:bodyPr/>
        <a:lstStyle/>
        <a:p>
          <a:endParaRPr lang="en-US"/>
        </a:p>
      </dgm:t>
    </dgm:pt>
  </dgm:ptLst>
  <dgm:cxnLst>
    <dgm:cxn modelId="{3CB62E69-D2FE-4FDB-9324-5B04584254BC}" type="presOf" srcId="{7F847A94-49C2-489A-8B02-3D911D368DB4}" destId="{41BF070D-DCFD-495E-AE5F-C3957710D692}" srcOrd="1" destOrd="0" presId="urn:microsoft.com/office/officeart/2005/8/layout/hierarchy3"/>
    <dgm:cxn modelId="{4CCE9DE7-DA1E-484C-B7CB-A9D6762FF64D}" type="presOf" srcId="{4D168ABA-5EA9-461E-837C-A83114F03E1B}" destId="{BF04C6B4-BDB9-44EE-AC54-3205939C337E}" srcOrd="1" destOrd="0" presId="urn:microsoft.com/office/officeart/2005/8/layout/hierarchy3"/>
    <dgm:cxn modelId="{11C5A821-30F7-46B9-B82B-E116FF77CBC3}" type="presOf" srcId="{C5E25956-C4F0-4EBE-8A73-B0EDFB4DBF9E}" destId="{2C62DBA5-87A9-4737-9B00-4F727D7B72D0}" srcOrd="0" destOrd="0" presId="urn:microsoft.com/office/officeart/2005/8/layout/hierarchy3"/>
    <dgm:cxn modelId="{A6EB7090-531C-4344-8493-40C04665E1B1}" type="presOf" srcId="{1523C9CD-C6CF-4073-868E-4AFF4030A7F8}" destId="{985003C8-7973-470C-B1A6-10BC50A58AB5}" srcOrd="0" destOrd="0" presId="urn:microsoft.com/office/officeart/2005/8/layout/hierarchy3"/>
    <dgm:cxn modelId="{BED00491-7EF1-43F1-A6A1-2BB0CEDDD78A}" type="presOf" srcId="{7F847A94-49C2-489A-8B02-3D911D368DB4}" destId="{BC056A53-B120-42BC-AA0C-1803454A0192}" srcOrd="0" destOrd="0" presId="urn:microsoft.com/office/officeart/2005/8/layout/hierarchy3"/>
    <dgm:cxn modelId="{9F38BC10-FBFE-4D75-BD1F-045FF0AF562D}" type="presOf" srcId="{F2500561-D5ED-4E22-96AA-40B60036F5A8}" destId="{05450409-1AEF-4303-A92B-BEC3E311C4F3}" srcOrd="0" destOrd="0" presId="urn:microsoft.com/office/officeart/2005/8/layout/hierarchy3"/>
    <dgm:cxn modelId="{9109E583-B9E9-49DD-A560-03E475AB3345}" srcId="{7F847A94-49C2-489A-8B02-3D911D368DB4}" destId="{F2500561-D5ED-4E22-96AA-40B60036F5A8}" srcOrd="0" destOrd="0" parTransId="{C5E25956-C4F0-4EBE-8A73-B0EDFB4DBF9E}" sibTransId="{A2FD9437-0ED4-4C47-A485-AD5E13F27333}"/>
    <dgm:cxn modelId="{C68332B8-C3B7-4475-A81C-B8ECAC922A16}" type="presOf" srcId="{C9424B1D-856D-4F78-AB30-E069BD34F7EC}" destId="{153FFA01-7742-4DCF-948B-87099DD46CFB}" srcOrd="0" destOrd="0" presId="urn:microsoft.com/office/officeart/2005/8/layout/hierarchy3"/>
    <dgm:cxn modelId="{4DECC682-1060-4963-9BB3-CE1EEF8D86FA}" type="presOf" srcId="{5CD1CFD2-320F-4149-B6FB-FBC576795286}" destId="{5D871612-3761-47D4-B9CB-ABC3EBCF057E}" srcOrd="0" destOrd="0" presId="urn:microsoft.com/office/officeart/2005/8/layout/hierarchy3"/>
    <dgm:cxn modelId="{45A5B337-CB68-4AC1-89D4-E36C649DE846}" srcId="{5CD1CFD2-320F-4149-B6FB-FBC576795286}" destId="{70D67966-247C-412A-B174-519B10C3D9F0}" srcOrd="0" destOrd="0" parTransId="{C9424B1D-856D-4F78-AB30-E069BD34F7EC}" sibTransId="{5AB71D8F-61EB-4712-93E6-66364A41A102}"/>
    <dgm:cxn modelId="{9C65621D-8644-41CA-9680-C656E32ECEEA}" srcId="{7EECBF8B-51F9-40F7-B281-0B5353CE3215}" destId="{5CD1CFD2-320F-4149-B6FB-FBC576795286}" srcOrd="0" destOrd="0" parTransId="{74D3B959-DF2F-4758-9E67-C737C222C485}" sibTransId="{E8824086-8FD9-4CB8-8FAF-0102F3996088}"/>
    <dgm:cxn modelId="{38539E45-5E1D-49F0-86C7-611DFFE66667}" srcId="{7EECBF8B-51F9-40F7-B281-0B5353CE3215}" destId="{7F847A94-49C2-489A-8B02-3D911D368DB4}" srcOrd="2" destOrd="0" parTransId="{BFCED0FE-E83C-4075-86F1-BFD446D49871}" sibTransId="{7AD0022E-8829-4409-B354-303ABD2544D1}"/>
    <dgm:cxn modelId="{6E0E8C61-9296-4DAD-92C8-F8502266F22C}" type="presOf" srcId="{5CD1CFD2-320F-4149-B6FB-FBC576795286}" destId="{74C85975-3BCD-48BB-A643-BFFA144772DF}" srcOrd="1" destOrd="0" presId="urn:microsoft.com/office/officeart/2005/8/layout/hierarchy3"/>
    <dgm:cxn modelId="{B7DC9E6E-C538-48AC-B71D-748D0CFAD89E}" type="presOf" srcId="{520F8BB6-E603-4167-A016-E915EE90BC2C}" destId="{D9617ECE-7C1E-4830-9962-B8A409B77BAE}" srcOrd="0" destOrd="0" presId="urn:microsoft.com/office/officeart/2005/8/layout/hierarchy3"/>
    <dgm:cxn modelId="{B2B9806B-6CDD-463C-9615-8BFAB7FD8A9B}" type="presOf" srcId="{4D168ABA-5EA9-461E-837C-A83114F03E1B}" destId="{5D7F9DE5-82CE-49FC-B5DC-F70FA811D682}" srcOrd="0" destOrd="0" presId="urn:microsoft.com/office/officeart/2005/8/layout/hierarchy3"/>
    <dgm:cxn modelId="{CC17C9A5-66D4-4518-9755-D81421A02C78}" srcId="{7EECBF8B-51F9-40F7-B281-0B5353CE3215}" destId="{4D168ABA-5EA9-461E-837C-A83114F03E1B}" srcOrd="1" destOrd="0" parTransId="{E88DAD6D-86FE-4888-9A42-CEA45F72635D}" sibTransId="{1E218944-F4D4-4C0D-BC0E-9E171EBAC1B4}"/>
    <dgm:cxn modelId="{425E19EC-CE71-49A1-A545-28D4736BAD2E}" type="presOf" srcId="{70D67966-247C-412A-B174-519B10C3D9F0}" destId="{36C29D16-DF96-4AB2-8DB0-1F591B7F3387}" srcOrd="0" destOrd="0" presId="urn:microsoft.com/office/officeart/2005/8/layout/hierarchy3"/>
    <dgm:cxn modelId="{5B216C1E-5D76-48FD-A5D3-8647B498C8F2}" type="presOf" srcId="{7EECBF8B-51F9-40F7-B281-0B5353CE3215}" destId="{9B8E37D2-C114-4FE6-82B0-80019BDDFAC8}" srcOrd="0" destOrd="0" presId="urn:microsoft.com/office/officeart/2005/8/layout/hierarchy3"/>
    <dgm:cxn modelId="{3A20368C-5AAA-44E8-892F-D75113EB29A8}" srcId="{4D168ABA-5EA9-461E-837C-A83114F03E1B}" destId="{520F8BB6-E603-4167-A016-E915EE90BC2C}" srcOrd="0" destOrd="0" parTransId="{1523C9CD-C6CF-4073-868E-4AFF4030A7F8}" sibTransId="{87114117-8572-4575-916F-AE3FA74827F8}"/>
    <dgm:cxn modelId="{D19553A4-F656-4D66-9A5C-EB7F5D2AF85E}" type="presParOf" srcId="{9B8E37D2-C114-4FE6-82B0-80019BDDFAC8}" destId="{6B66E95D-319B-4B7B-BFEB-C1EB85505F0F}" srcOrd="0" destOrd="0" presId="urn:microsoft.com/office/officeart/2005/8/layout/hierarchy3"/>
    <dgm:cxn modelId="{14540F81-800F-4368-849B-BF5923EE108C}" type="presParOf" srcId="{6B66E95D-319B-4B7B-BFEB-C1EB85505F0F}" destId="{8639D55D-3651-4364-9E2C-EDF421E47AF7}" srcOrd="0" destOrd="0" presId="urn:microsoft.com/office/officeart/2005/8/layout/hierarchy3"/>
    <dgm:cxn modelId="{A4E85C2E-9233-4F19-8F84-DAF3B0684409}" type="presParOf" srcId="{8639D55D-3651-4364-9E2C-EDF421E47AF7}" destId="{5D871612-3761-47D4-B9CB-ABC3EBCF057E}" srcOrd="0" destOrd="0" presId="urn:microsoft.com/office/officeart/2005/8/layout/hierarchy3"/>
    <dgm:cxn modelId="{F39E639B-A2FF-4839-A438-9B2EF71D4C31}" type="presParOf" srcId="{8639D55D-3651-4364-9E2C-EDF421E47AF7}" destId="{74C85975-3BCD-48BB-A643-BFFA144772DF}" srcOrd="1" destOrd="0" presId="urn:microsoft.com/office/officeart/2005/8/layout/hierarchy3"/>
    <dgm:cxn modelId="{F7FEBC6F-2620-493D-AE23-48D60A433411}" type="presParOf" srcId="{6B66E95D-319B-4B7B-BFEB-C1EB85505F0F}" destId="{CF254082-1685-483B-9327-4E5330F9F85E}" srcOrd="1" destOrd="0" presId="urn:microsoft.com/office/officeart/2005/8/layout/hierarchy3"/>
    <dgm:cxn modelId="{097F3C93-97D8-4C41-B791-5C1F26B8143D}" type="presParOf" srcId="{CF254082-1685-483B-9327-4E5330F9F85E}" destId="{153FFA01-7742-4DCF-948B-87099DD46CFB}" srcOrd="0" destOrd="0" presId="urn:microsoft.com/office/officeart/2005/8/layout/hierarchy3"/>
    <dgm:cxn modelId="{53D3E9A8-841D-4CCD-A6FA-33AFCCA3CB32}" type="presParOf" srcId="{CF254082-1685-483B-9327-4E5330F9F85E}" destId="{36C29D16-DF96-4AB2-8DB0-1F591B7F3387}" srcOrd="1" destOrd="0" presId="urn:microsoft.com/office/officeart/2005/8/layout/hierarchy3"/>
    <dgm:cxn modelId="{D7F675DD-E2A8-4242-B058-500985C233AF}" type="presParOf" srcId="{9B8E37D2-C114-4FE6-82B0-80019BDDFAC8}" destId="{63B43F07-5AA4-4A7F-8294-45269C0E2D47}" srcOrd="1" destOrd="0" presId="urn:microsoft.com/office/officeart/2005/8/layout/hierarchy3"/>
    <dgm:cxn modelId="{D674AC9E-266F-42B1-B5AD-82E9519360E6}" type="presParOf" srcId="{63B43F07-5AA4-4A7F-8294-45269C0E2D47}" destId="{BAB8FA8E-1300-4FB7-AC29-69498A669973}" srcOrd="0" destOrd="0" presId="urn:microsoft.com/office/officeart/2005/8/layout/hierarchy3"/>
    <dgm:cxn modelId="{E812A689-62D6-4A7F-9302-96B6170C3000}" type="presParOf" srcId="{BAB8FA8E-1300-4FB7-AC29-69498A669973}" destId="{5D7F9DE5-82CE-49FC-B5DC-F70FA811D682}" srcOrd="0" destOrd="0" presId="urn:microsoft.com/office/officeart/2005/8/layout/hierarchy3"/>
    <dgm:cxn modelId="{6008581B-E98B-49CC-A6A0-9E1598E99A03}" type="presParOf" srcId="{BAB8FA8E-1300-4FB7-AC29-69498A669973}" destId="{BF04C6B4-BDB9-44EE-AC54-3205939C337E}" srcOrd="1" destOrd="0" presId="urn:microsoft.com/office/officeart/2005/8/layout/hierarchy3"/>
    <dgm:cxn modelId="{8F35C665-A2BD-4B6F-92FA-597F63379731}" type="presParOf" srcId="{63B43F07-5AA4-4A7F-8294-45269C0E2D47}" destId="{9C20CDE7-6B82-4829-AD60-1B8E2728B880}" srcOrd="1" destOrd="0" presId="urn:microsoft.com/office/officeart/2005/8/layout/hierarchy3"/>
    <dgm:cxn modelId="{6D1FC615-2BAB-49F2-AFAB-AF0F01199203}" type="presParOf" srcId="{9C20CDE7-6B82-4829-AD60-1B8E2728B880}" destId="{985003C8-7973-470C-B1A6-10BC50A58AB5}" srcOrd="0" destOrd="0" presId="urn:microsoft.com/office/officeart/2005/8/layout/hierarchy3"/>
    <dgm:cxn modelId="{2A13F09D-48E1-4719-B17D-8BE7694D48F3}" type="presParOf" srcId="{9C20CDE7-6B82-4829-AD60-1B8E2728B880}" destId="{D9617ECE-7C1E-4830-9962-B8A409B77BAE}" srcOrd="1" destOrd="0" presId="urn:microsoft.com/office/officeart/2005/8/layout/hierarchy3"/>
    <dgm:cxn modelId="{D997D641-1D09-4A1E-9AB6-FF964F413EB0}" type="presParOf" srcId="{9B8E37D2-C114-4FE6-82B0-80019BDDFAC8}" destId="{620CA68E-8817-4FE8-B1A3-5BBE862EAD5F}" srcOrd="2" destOrd="0" presId="urn:microsoft.com/office/officeart/2005/8/layout/hierarchy3"/>
    <dgm:cxn modelId="{6E639594-12EB-4DFD-BC20-B7F082904953}" type="presParOf" srcId="{620CA68E-8817-4FE8-B1A3-5BBE862EAD5F}" destId="{4F25EF47-04B4-451B-A805-83F37586B55B}" srcOrd="0" destOrd="0" presId="urn:microsoft.com/office/officeart/2005/8/layout/hierarchy3"/>
    <dgm:cxn modelId="{0498C059-3F9F-42C5-AEBA-0A765675D83C}" type="presParOf" srcId="{4F25EF47-04B4-451B-A805-83F37586B55B}" destId="{BC056A53-B120-42BC-AA0C-1803454A0192}" srcOrd="0" destOrd="0" presId="urn:microsoft.com/office/officeart/2005/8/layout/hierarchy3"/>
    <dgm:cxn modelId="{C523056A-66CB-4ACE-81FB-063B11BDBE72}" type="presParOf" srcId="{4F25EF47-04B4-451B-A805-83F37586B55B}" destId="{41BF070D-DCFD-495E-AE5F-C3957710D692}" srcOrd="1" destOrd="0" presId="urn:microsoft.com/office/officeart/2005/8/layout/hierarchy3"/>
    <dgm:cxn modelId="{3B78AD6C-61D6-4BF1-9172-A03857C6BEB2}" type="presParOf" srcId="{620CA68E-8817-4FE8-B1A3-5BBE862EAD5F}" destId="{E68FAB35-61D6-45C4-ABD1-7404AFEC7190}" srcOrd="1" destOrd="0" presId="urn:microsoft.com/office/officeart/2005/8/layout/hierarchy3"/>
    <dgm:cxn modelId="{A4D57F34-3BD7-4CCC-9742-F613704666C0}" type="presParOf" srcId="{E68FAB35-61D6-45C4-ABD1-7404AFEC7190}" destId="{2C62DBA5-87A9-4737-9B00-4F727D7B72D0}" srcOrd="0" destOrd="0" presId="urn:microsoft.com/office/officeart/2005/8/layout/hierarchy3"/>
    <dgm:cxn modelId="{95E90D79-401F-4146-80C1-841DE7B749FF}" type="presParOf" srcId="{E68FAB35-61D6-45C4-ABD1-7404AFEC7190}" destId="{05450409-1AEF-4303-A92B-BEC3E311C4F3}"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71612-3761-47D4-B9CB-ABC3EBCF057E}">
      <dsp:nvSpPr>
        <dsp:cNvPr id="0" name=""/>
        <dsp:cNvSpPr/>
      </dsp:nvSpPr>
      <dsp:spPr>
        <a:xfrm>
          <a:off x="1227" y="276906"/>
          <a:ext cx="2873126" cy="143656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100000"/>
            </a:lnSpc>
            <a:spcBef>
              <a:spcPct val="0"/>
            </a:spcBef>
            <a:spcAft>
              <a:spcPct val="35000"/>
            </a:spcAft>
          </a:pPr>
          <a:r>
            <a:rPr lang="en-US" sz="3900" kern="1200" dirty="0"/>
            <a:t>Budget</a:t>
          </a:r>
        </a:p>
      </dsp:txBody>
      <dsp:txXfrm>
        <a:off x="43302" y="318981"/>
        <a:ext cx="2788976" cy="1352413"/>
      </dsp:txXfrm>
    </dsp:sp>
    <dsp:sp modelId="{153FFA01-7742-4DCF-948B-87099DD46CFB}">
      <dsp:nvSpPr>
        <dsp:cNvPr id="0" name=""/>
        <dsp:cNvSpPr/>
      </dsp:nvSpPr>
      <dsp:spPr>
        <a:xfrm>
          <a:off x="288540" y="1713469"/>
          <a:ext cx="287312" cy="1077422"/>
        </a:xfrm>
        <a:custGeom>
          <a:avLst/>
          <a:gdLst/>
          <a:ahLst/>
          <a:cxnLst/>
          <a:rect l="0" t="0" r="0" b="0"/>
          <a:pathLst>
            <a:path>
              <a:moveTo>
                <a:pt x="0" y="0"/>
              </a:moveTo>
              <a:lnTo>
                <a:pt x="0" y="1077422"/>
              </a:lnTo>
              <a:lnTo>
                <a:pt x="287312" y="1077422"/>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C29D16-DF96-4AB2-8DB0-1F591B7F3387}">
      <dsp:nvSpPr>
        <dsp:cNvPr id="0" name=""/>
        <dsp:cNvSpPr/>
      </dsp:nvSpPr>
      <dsp:spPr>
        <a:xfrm>
          <a:off x="575853" y="2072610"/>
          <a:ext cx="2298501" cy="1436563"/>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100000"/>
            </a:lnSpc>
            <a:spcBef>
              <a:spcPct val="0"/>
            </a:spcBef>
            <a:spcAft>
              <a:spcPct val="35000"/>
            </a:spcAft>
          </a:pPr>
          <a:r>
            <a:rPr lang="en-US" sz="1800" kern="1200" dirty="0"/>
            <a:t>Individual funds, revenues and expenditures</a:t>
          </a:r>
        </a:p>
      </dsp:txBody>
      <dsp:txXfrm>
        <a:off x="617928" y="2114685"/>
        <a:ext cx="2214351" cy="1352413"/>
      </dsp:txXfrm>
    </dsp:sp>
    <dsp:sp modelId="{5D7F9DE5-82CE-49FC-B5DC-F70FA811D682}">
      <dsp:nvSpPr>
        <dsp:cNvPr id="0" name=""/>
        <dsp:cNvSpPr/>
      </dsp:nvSpPr>
      <dsp:spPr>
        <a:xfrm>
          <a:off x="3592636" y="276906"/>
          <a:ext cx="2873126" cy="1436563"/>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100000"/>
            </a:lnSpc>
            <a:spcBef>
              <a:spcPct val="0"/>
            </a:spcBef>
            <a:spcAft>
              <a:spcPct val="35000"/>
            </a:spcAft>
          </a:pPr>
          <a:r>
            <a:rPr lang="en-US" sz="3900" kern="1200" dirty="0"/>
            <a:t>Funds</a:t>
          </a:r>
        </a:p>
      </dsp:txBody>
      <dsp:txXfrm>
        <a:off x="3634711" y="318981"/>
        <a:ext cx="2788976" cy="1352413"/>
      </dsp:txXfrm>
    </dsp:sp>
    <dsp:sp modelId="{985003C8-7973-470C-B1A6-10BC50A58AB5}">
      <dsp:nvSpPr>
        <dsp:cNvPr id="0" name=""/>
        <dsp:cNvSpPr/>
      </dsp:nvSpPr>
      <dsp:spPr>
        <a:xfrm>
          <a:off x="3879949" y="1713469"/>
          <a:ext cx="287312" cy="1077422"/>
        </a:xfrm>
        <a:custGeom>
          <a:avLst/>
          <a:gdLst/>
          <a:ahLst/>
          <a:cxnLst/>
          <a:rect l="0" t="0" r="0" b="0"/>
          <a:pathLst>
            <a:path>
              <a:moveTo>
                <a:pt x="0" y="0"/>
              </a:moveTo>
              <a:lnTo>
                <a:pt x="0" y="1077422"/>
              </a:lnTo>
              <a:lnTo>
                <a:pt x="287312" y="1077422"/>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617ECE-7C1E-4830-9962-B8A409B77BAE}">
      <dsp:nvSpPr>
        <dsp:cNvPr id="0" name=""/>
        <dsp:cNvSpPr/>
      </dsp:nvSpPr>
      <dsp:spPr>
        <a:xfrm>
          <a:off x="4167261" y="2072610"/>
          <a:ext cx="2298501" cy="1436563"/>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100000"/>
            </a:lnSpc>
            <a:spcBef>
              <a:spcPct val="0"/>
            </a:spcBef>
            <a:spcAft>
              <a:spcPct val="35000"/>
            </a:spcAft>
          </a:pPr>
          <a:r>
            <a:rPr lang="en-US" sz="1800" kern="1200" dirty="0"/>
            <a:t>Self-balancing set of accounts that capture and report transactions</a:t>
          </a:r>
        </a:p>
      </dsp:txBody>
      <dsp:txXfrm>
        <a:off x="4209336" y="2114685"/>
        <a:ext cx="2214351" cy="1352413"/>
      </dsp:txXfrm>
    </dsp:sp>
    <dsp:sp modelId="{BC056A53-B120-42BC-AA0C-1803454A0192}">
      <dsp:nvSpPr>
        <dsp:cNvPr id="0" name=""/>
        <dsp:cNvSpPr/>
      </dsp:nvSpPr>
      <dsp:spPr>
        <a:xfrm>
          <a:off x="7184045" y="276906"/>
          <a:ext cx="2873126" cy="1436563"/>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100000"/>
            </a:lnSpc>
            <a:spcBef>
              <a:spcPct val="0"/>
            </a:spcBef>
            <a:spcAft>
              <a:spcPct val="35000"/>
            </a:spcAft>
          </a:pPr>
          <a:r>
            <a:rPr lang="en-US" sz="3900" kern="1200" dirty="0"/>
            <a:t>Composition</a:t>
          </a:r>
        </a:p>
      </dsp:txBody>
      <dsp:txXfrm>
        <a:off x="7226120" y="318981"/>
        <a:ext cx="2788976" cy="1352413"/>
      </dsp:txXfrm>
    </dsp:sp>
    <dsp:sp modelId="{2C62DBA5-87A9-4737-9B00-4F727D7B72D0}">
      <dsp:nvSpPr>
        <dsp:cNvPr id="0" name=""/>
        <dsp:cNvSpPr/>
      </dsp:nvSpPr>
      <dsp:spPr>
        <a:xfrm>
          <a:off x="7471357" y="1713469"/>
          <a:ext cx="287312" cy="1077422"/>
        </a:xfrm>
        <a:custGeom>
          <a:avLst/>
          <a:gdLst/>
          <a:ahLst/>
          <a:cxnLst/>
          <a:rect l="0" t="0" r="0" b="0"/>
          <a:pathLst>
            <a:path>
              <a:moveTo>
                <a:pt x="0" y="0"/>
              </a:moveTo>
              <a:lnTo>
                <a:pt x="0" y="1077422"/>
              </a:lnTo>
              <a:lnTo>
                <a:pt x="287312" y="1077422"/>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450409-1AEF-4303-A92B-BEC3E311C4F3}">
      <dsp:nvSpPr>
        <dsp:cNvPr id="0" name=""/>
        <dsp:cNvSpPr/>
      </dsp:nvSpPr>
      <dsp:spPr>
        <a:xfrm>
          <a:off x="7758670" y="2072610"/>
          <a:ext cx="2298501" cy="1436563"/>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100000"/>
            </a:lnSpc>
            <a:spcBef>
              <a:spcPct val="0"/>
            </a:spcBef>
            <a:spcAft>
              <a:spcPct val="35000"/>
            </a:spcAft>
          </a:pPr>
          <a:r>
            <a:rPr lang="en-US" sz="1800" kern="1200" dirty="0"/>
            <a:t>13 General Funds, 29 Special Revenue Funds, 2 Debt Service and 1 Permanent Trust Fund</a:t>
          </a:r>
        </a:p>
      </dsp:txBody>
      <dsp:txXfrm>
        <a:off x="7800745" y="2114685"/>
        <a:ext cx="2214351" cy="135241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002299" cy="351737"/>
          </a:xfrm>
          <a:prstGeom prst="rect">
            <a:avLst/>
          </a:prstGeom>
        </p:spPr>
        <p:txBody>
          <a:bodyPr vert="horz" lIns="92307" tIns="46153" rIns="92307" bIns="46153" rtlCol="0"/>
          <a:lstStyle>
            <a:lvl1pPr algn="l">
              <a:defRPr sz="1200"/>
            </a:lvl1pPr>
          </a:lstStyle>
          <a:p>
            <a:endParaRPr lang="en-US" dirty="0"/>
          </a:p>
        </p:txBody>
      </p:sp>
      <p:sp>
        <p:nvSpPr>
          <p:cNvPr id="3" name="Date Placeholder 2"/>
          <p:cNvSpPr>
            <a:spLocks noGrp="1"/>
          </p:cNvSpPr>
          <p:nvPr>
            <p:ph type="dt" idx="1"/>
          </p:nvPr>
        </p:nvSpPr>
        <p:spPr>
          <a:xfrm>
            <a:off x="5231641" y="2"/>
            <a:ext cx="4002299" cy="351737"/>
          </a:xfrm>
          <a:prstGeom prst="rect">
            <a:avLst/>
          </a:prstGeom>
        </p:spPr>
        <p:txBody>
          <a:bodyPr vert="horz" lIns="92307" tIns="46153" rIns="92307" bIns="46153" rtlCol="0"/>
          <a:lstStyle>
            <a:lvl1pPr algn="r">
              <a:defRPr sz="1200"/>
            </a:lvl1pPr>
          </a:lstStyle>
          <a:p>
            <a:fld id="{3CFE7DCC-76CC-48DB-B855-DCC7D39699B3}" type="datetimeFigureOut">
              <a:rPr lang="en-US" smtClean="0"/>
              <a:t>8/6/2025</a:t>
            </a:fld>
            <a:endParaRPr lang="en-US" dirty="0"/>
          </a:p>
        </p:txBody>
      </p:sp>
      <p:sp>
        <p:nvSpPr>
          <p:cNvPr id="4" name="Slide Image Placeholder 3"/>
          <p:cNvSpPr>
            <a:spLocks noGrp="1" noRot="1" noChangeAspect="1"/>
          </p:cNvSpPr>
          <p:nvPr>
            <p:ph type="sldImg" idx="2"/>
          </p:nvPr>
        </p:nvSpPr>
        <p:spPr>
          <a:xfrm>
            <a:off x="2516188" y="876300"/>
            <a:ext cx="4203700" cy="2365375"/>
          </a:xfrm>
          <a:prstGeom prst="rect">
            <a:avLst/>
          </a:prstGeom>
          <a:noFill/>
          <a:ln w="12700">
            <a:solidFill>
              <a:prstClr val="black"/>
            </a:solidFill>
          </a:ln>
        </p:spPr>
        <p:txBody>
          <a:bodyPr vert="horz" lIns="92307" tIns="46153" rIns="92307" bIns="46153" rtlCol="0" anchor="ctr"/>
          <a:lstStyle/>
          <a:p>
            <a:endParaRPr lang="en-US" dirty="0"/>
          </a:p>
        </p:txBody>
      </p:sp>
      <p:sp>
        <p:nvSpPr>
          <p:cNvPr id="5" name="Notes Placeholder 4"/>
          <p:cNvSpPr>
            <a:spLocks noGrp="1"/>
          </p:cNvSpPr>
          <p:nvPr>
            <p:ph type="body" sz="quarter" idx="3"/>
          </p:nvPr>
        </p:nvSpPr>
        <p:spPr>
          <a:xfrm>
            <a:off x="923608" y="3373754"/>
            <a:ext cx="7388860" cy="2760346"/>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665"/>
            <a:ext cx="4002299" cy="351736"/>
          </a:xfrm>
          <a:prstGeom prst="rect">
            <a:avLst/>
          </a:prstGeom>
        </p:spPr>
        <p:txBody>
          <a:bodyPr vert="horz" lIns="92307" tIns="46153" rIns="92307" bIns="461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1641" y="6658665"/>
            <a:ext cx="4002299" cy="351736"/>
          </a:xfrm>
          <a:prstGeom prst="rect">
            <a:avLst/>
          </a:prstGeom>
        </p:spPr>
        <p:txBody>
          <a:bodyPr vert="horz" lIns="92307" tIns="46153" rIns="92307" bIns="46153" rtlCol="0" anchor="b"/>
          <a:lstStyle>
            <a:lvl1pPr algn="r">
              <a:defRPr sz="1200"/>
            </a:lvl1pPr>
          </a:lstStyle>
          <a:p>
            <a:fld id="{1C24EA5C-1C47-4DD8-8306-8F9B437D42B0}" type="slidenum">
              <a:rPr lang="en-US" smtClean="0"/>
              <a:t>‹#›</a:t>
            </a:fld>
            <a:endParaRPr lang="en-US" dirty="0"/>
          </a:p>
        </p:txBody>
      </p:sp>
    </p:spTree>
    <p:extLst>
      <p:ext uri="{BB962C8B-B14F-4D97-AF65-F5344CB8AC3E}">
        <p14:creationId xmlns:p14="http://schemas.microsoft.com/office/powerpoint/2010/main" val="4267355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4EA5C-1C47-4DD8-8306-8F9B437D42B0}" type="slidenum">
              <a:rPr lang="en-US" smtClean="0"/>
              <a:t>1</a:t>
            </a:fld>
            <a:endParaRPr lang="en-US" dirty="0"/>
          </a:p>
        </p:txBody>
      </p:sp>
    </p:spTree>
    <p:extLst>
      <p:ext uri="{BB962C8B-B14F-4D97-AF65-F5344CB8AC3E}">
        <p14:creationId xmlns:p14="http://schemas.microsoft.com/office/powerpoint/2010/main" val="1820553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4EA5C-1C47-4DD8-8306-8F9B437D42B0}" type="slidenum">
              <a:rPr lang="en-US" smtClean="0"/>
              <a:t>12</a:t>
            </a:fld>
            <a:endParaRPr lang="en-US" dirty="0"/>
          </a:p>
        </p:txBody>
      </p:sp>
    </p:spTree>
    <p:extLst>
      <p:ext uri="{BB962C8B-B14F-4D97-AF65-F5344CB8AC3E}">
        <p14:creationId xmlns:p14="http://schemas.microsoft.com/office/powerpoint/2010/main" val="333428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2366963" y="530225"/>
            <a:ext cx="4725987" cy="2659063"/>
          </a:xfrm>
          <a:ln/>
        </p:spPr>
      </p:sp>
      <p:sp>
        <p:nvSpPr>
          <p:cNvPr id="11267" name="Notes Placeholder 2"/>
          <p:cNvSpPr>
            <a:spLocks noGrp="1"/>
          </p:cNvSpPr>
          <p:nvPr>
            <p:ph type="body" idx="1"/>
          </p:nvPr>
        </p:nvSpPr>
        <p:spPr>
          <a:noFill/>
          <a:ln/>
        </p:spPr>
        <p:txBody>
          <a:bodyPr/>
          <a:lstStyle/>
          <a:p>
            <a:r>
              <a:rPr lang="en-US" dirty="0"/>
              <a:t>Other sources of revenue include:</a:t>
            </a:r>
          </a:p>
          <a:p>
            <a:r>
              <a:rPr lang="en-US" dirty="0"/>
              <a:t>Fingerprint fees</a:t>
            </a:r>
          </a:p>
          <a:p>
            <a:endParaRPr lang="en-US" dirty="0"/>
          </a:p>
          <a:p>
            <a:r>
              <a:rPr lang="en-US" dirty="0"/>
              <a:t>Mineral Stamp – Chancery Clerk</a:t>
            </a:r>
          </a:p>
          <a:p>
            <a:endParaRPr lang="en-US" dirty="0"/>
          </a:p>
          <a:p>
            <a:r>
              <a:rPr lang="en-US" dirty="0"/>
              <a:t>Land Redemption – Board of Supervisors</a:t>
            </a:r>
          </a:p>
          <a:p>
            <a:endParaRPr lang="en-US" dirty="0"/>
          </a:p>
          <a:p>
            <a:r>
              <a:rPr lang="en-US" dirty="0"/>
              <a:t>Grand Gulf in Lieu Taxes</a:t>
            </a:r>
          </a:p>
          <a:p>
            <a:endParaRPr lang="en-US" dirty="0"/>
          </a:p>
          <a:p>
            <a:r>
              <a:rPr lang="en-US" dirty="0"/>
              <a:t>Mississippi Action for Progress Rent</a:t>
            </a:r>
          </a:p>
          <a:p>
            <a:endParaRPr lang="en-US" dirty="0"/>
          </a:p>
          <a:p>
            <a:r>
              <a:rPr lang="en-US" dirty="0"/>
              <a:t>Private Donations</a:t>
            </a:r>
          </a:p>
          <a:p>
            <a:endParaRPr lang="en-US" dirty="0"/>
          </a:p>
          <a:p>
            <a:r>
              <a:rPr lang="en-US" dirty="0"/>
              <a:t>Chromebook Fees</a:t>
            </a:r>
          </a:p>
          <a:p>
            <a:endParaRPr lang="en-US" dirty="0"/>
          </a:p>
        </p:txBody>
      </p:sp>
      <p:sp>
        <p:nvSpPr>
          <p:cNvPr id="11268" name="Header Placeholder 3"/>
          <p:cNvSpPr>
            <a:spLocks noGrp="1"/>
          </p:cNvSpPr>
          <p:nvPr>
            <p:ph type="hdr" sz="quarter"/>
          </p:nvPr>
        </p:nvSpPr>
        <p:spPr>
          <a:noFill/>
        </p:spPr>
        <p:txBody>
          <a:bodyPr/>
          <a:lstStyle/>
          <a:p>
            <a:r>
              <a:rPr lang="en-US" dirty="0"/>
              <a:t>*</a:t>
            </a:r>
          </a:p>
        </p:txBody>
      </p:sp>
      <p:sp>
        <p:nvSpPr>
          <p:cNvPr id="11269" name="Date Placeholder 4"/>
          <p:cNvSpPr>
            <a:spLocks noGrp="1"/>
          </p:cNvSpPr>
          <p:nvPr>
            <p:ph type="dt" sz="quarter" idx="1"/>
          </p:nvPr>
        </p:nvSpPr>
        <p:spPr>
          <a:noFill/>
        </p:spPr>
        <p:txBody>
          <a:bodyPr/>
          <a:lstStyle/>
          <a:p>
            <a:r>
              <a:rPr lang="en-US" dirty="0"/>
              <a:t>07/16/96</a:t>
            </a:r>
          </a:p>
        </p:txBody>
      </p:sp>
      <p:sp>
        <p:nvSpPr>
          <p:cNvPr id="11270" name="Footer Placeholder 5"/>
          <p:cNvSpPr>
            <a:spLocks noGrp="1"/>
          </p:cNvSpPr>
          <p:nvPr>
            <p:ph type="ftr" sz="quarter" idx="4"/>
          </p:nvPr>
        </p:nvSpPr>
        <p:spPr>
          <a:noFill/>
        </p:spPr>
        <p:txBody>
          <a:bodyPr/>
          <a:lstStyle/>
          <a:p>
            <a:r>
              <a:rPr lang="en-US" dirty="0"/>
              <a:t>*</a:t>
            </a:r>
          </a:p>
        </p:txBody>
      </p:sp>
      <p:sp>
        <p:nvSpPr>
          <p:cNvPr id="11271" name="Slide Number Placeholder 6"/>
          <p:cNvSpPr>
            <a:spLocks noGrp="1"/>
          </p:cNvSpPr>
          <p:nvPr>
            <p:ph type="sldNum" sz="quarter" idx="5"/>
          </p:nvPr>
        </p:nvSpPr>
        <p:spPr>
          <a:noFill/>
        </p:spPr>
        <p:txBody>
          <a:bodyPr/>
          <a:lstStyle/>
          <a:p>
            <a:r>
              <a:rPr lang="en-US" dirty="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4EA5C-1C47-4DD8-8306-8F9B437D42B0}" type="slidenum">
              <a:rPr lang="en-US" smtClean="0"/>
              <a:t>14</a:t>
            </a:fld>
            <a:endParaRPr lang="en-US" dirty="0"/>
          </a:p>
        </p:txBody>
      </p:sp>
    </p:spTree>
    <p:extLst>
      <p:ext uri="{BB962C8B-B14F-4D97-AF65-F5344CB8AC3E}">
        <p14:creationId xmlns:p14="http://schemas.microsoft.com/office/powerpoint/2010/main" val="373165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2366963" y="530225"/>
            <a:ext cx="4725987" cy="2659063"/>
          </a:xfrm>
          <a:ln/>
        </p:spPr>
      </p:sp>
      <p:sp>
        <p:nvSpPr>
          <p:cNvPr id="11267" name="Notes Placeholder 2"/>
          <p:cNvSpPr>
            <a:spLocks noGrp="1"/>
          </p:cNvSpPr>
          <p:nvPr>
            <p:ph type="body" idx="1"/>
          </p:nvPr>
        </p:nvSpPr>
        <p:spPr>
          <a:noFill/>
          <a:ln/>
        </p:spPr>
        <p:txBody>
          <a:bodyPr/>
          <a:lstStyle/>
          <a:p>
            <a:endParaRPr lang="en-US" dirty="0"/>
          </a:p>
        </p:txBody>
      </p:sp>
      <p:sp>
        <p:nvSpPr>
          <p:cNvPr id="11268" name="Header Placeholder 3"/>
          <p:cNvSpPr>
            <a:spLocks noGrp="1"/>
          </p:cNvSpPr>
          <p:nvPr>
            <p:ph type="hdr" sz="quarter"/>
          </p:nvPr>
        </p:nvSpPr>
        <p:spPr>
          <a:noFill/>
        </p:spPr>
        <p:txBody>
          <a:bodyPr/>
          <a:lstStyle/>
          <a:p>
            <a:r>
              <a:rPr lang="en-US" dirty="0"/>
              <a:t>*</a:t>
            </a:r>
          </a:p>
        </p:txBody>
      </p:sp>
      <p:sp>
        <p:nvSpPr>
          <p:cNvPr id="11269" name="Date Placeholder 4"/>
          <p:cNvSpPr>
            <a:spLocks noGrp="1"/>
          </p:cNvSpPr>
          <p:nvPr>
            <p:ph type="dt" sz="quarter" idx="1"/>
          </p:nvPr>
        </p:nvSpPr>
        <p:spPr>
          <a:noFill/>
        </p:spPr>
        <p:txBody>
          <a:bodyPr/>
          <a:lstStyle/>
          <a:p>
            <a:r>
              <a:rPr lang="en-US" dirty="0"/>
              <a:t>07/16/96</a:t>
            </a:r>
          </a:p>
        </p:txBody>
      </p:sp>
      <p:sp>
        <p:nvSpPr>
          <p:cNvPr id="11270" name="Footer Placeholder 5"/>
          <p:cNvSpPr>
            <a:spLocks noGrp="1"/>
          </p:cNvSpPr>
          <p:nvPr>
            <p:ph type="ftr" sz="quarter" idx="4"/>
          </p:nvPr>
        </p:nvSpPr>
        <p:spPr>
          <a:noFill/>
        </p:spPr>
        <p:txBody>
          <a:bodyPr/>
          <a:lstStyle/>
          <a:p>
            <a:r>
              <a:rPr lang="en-US" dirty="0"/>
              <a:t>*</a:t>
            </a:r>
          </a:p>
        </p:txBody>
      </p:sp>
      <p:sp>
        <p:nvSpPr>
          <p:cNvPr id="11271" name="Slide Number Placeholder 6"/>
          <p:cNvSpPr>
            <a:spLocks noGrp="1"/>
          </p:cNvSpPr>
          <p:nvPr>
            <p:ph type="sldNum" sz="quarter" idx="5"/>
          </p:nvPr>
        </p:nvSpPr>
        <p:spPr>
          <a:noFill/>
        </p:spPr>
        <p:txBody>
          <a:bodyPr/>
          <a:lstStyle/>
          <a:p>
            <a:r>
              <a:rPr lang="en-US" dirty="0"/>
              <a:t>##</a:t>
            </a:r>
          </a:p>
        </p:txBody>
      </p:sp>
    </p:spTree>
    <p:extLst>
      <p:ext uri="{BB962C8B-B14F-4D97-AF65-F5344CB8AC3E}">
        <p14:creationId xmlns:p14="http://schemas.microsoft.com/office/powerpoint/2010/main" val="978756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Expenditures</a:t>
            </a:r>
          </a:p>
          <a:p>
            <a:pPr marL="169581" indent="-169581">
              <a:buFont typeface="Arial" panose="020B0604020202020204" pitchFamily="34" charset="0"/>
              <a:buChar char="•"/>
            </a:pPr>
            <a:r>
              <a:rPr lang="en-US" dirty="0"/>
              <a:t>Teachers received increases based upon approved legislation</a:t>
            </a:r>
          </a:p>
          <a:p>
            <a:pPr marL="169581" indent="-169581">
              <a:buFont typeface="Arial" panose="020B0604020202020204" pitchFamily="34" charset="0"/>
              <a:buChar char="•"/>
            </a:pPr>
            <a:endParaRPr lang="en-US" dirty="0"/>
          </a:p>
          <a:p>
            <a:pPr marL="169581" indent="-169581">
              <a:buFont typeface="Arial" panose="020B0604020202020204" pitchFamily="34" charset="0"/>
              <a:buChar char="•"/>
            </a:pPr>
            <a:r>
              <a:rPr lang="en-US" dirty="0"/>
              <a:t>Federal programs supports itself; we are only referencing state supported elements of the budget</a:t>
            </a:r>
          </a:p>
          <a:p>
            <a:pPr marL="169581" indent="-169581">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C24EA5C-1C47-4DD8-8306-8F9B437D42B0}" type="slidenum">
              <a:rPr lang="en-US" smtClean="0"/>
              <a:t>16</a:t>
            </a:fld>
            <a:endParaRPr lang="en-US" dirty="0"/>
          </a:p>
        </p:txBody>
      </p:sp>
    </p:spTree>
    <p:extLst>
      <p:ext uri="{BB962C8B-B14F-4D97-AF65-F5344CB8AC3E}">
        <p14:creationId xmlns:p14="http://schemas.microsoft.com/office/powerpoint/2010/main" val="754737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82E93-C406-C6CC-B9FE-1668F3EF1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54DBE-AE48-391A-80BF-393C0B22ED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86F565-AA38-9852-4F95-F85E7E02A21F}"/>
              </a:ext>
            </a:extLst>
          </p:cNvPr>
          <p:cNvSpPr>
            <a:spLocks noGrp="1"/>
          </p:cNvSpPr>
          <p:nvPr>
            <p:ph type="body" idx="1"/>
          </p:nvPr>
        </p:nvSpPr>
        <p:spPr/>
        <p:txBody>
          <a:bodyPr/>
          <a:lstStyle/>
          <a:p>
            <a:r>
              <a:rPr lang="en-US" dirty="0"/>
              <a:t>Expenditures</a:t>
            </a:r>
          </a:p>
          <a:p>
            <a:pPr marL="169581" indent="-169581">
              <a:buFont typeface="Arial" panose="020B0604020202020204" pitchFamily="34" charset="0"/>
              <a:buChar char="•"/>
            </a:pPr>
            <a:r>
              <a:rPr lang="en-US" dirty="0"/>
              <a:t>Teachers received increases based upon approved legislation</a:t>
            </a:r>
          </a:p>
          <a:p>
            <a:pPr marL="169581" indent="-169581">
              <a:buFont typeface="Arial" panose="020B0604020202020204" pitchFamily="34" charset="0"/>
              <a:buChar char="•"/>
            </a:pPr>
            <a:endParaRPr lang="en-US" dirty="0"/>
          </a:p>
          <a:p>
            <a:pPr marL="169581" indent="-169581">
              <a:buFont typeface="Arial" panose="020B0604020202020204" pitchFamily="34" charset="0"/>
              <a:buChar char="•"/>
            </a:pPr>
            <a:r>
              <a:rPr lang="en-US" dirty="0"/>
              <a:t>Federal programs supports itself; we are only referencing state supported elements of the budget</a:t>
            </a:r>
          </a:p>
          <a:p>
            <a:pPr marL="169581" indent="-169581">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957868DF-D9A4-E901-1E03-928C3DB76A94}"/>
              </a:ext>
            </a:extLst>
          </p:cNvPr>
          <p:cNvSpPr>
            <a:spLocks noGrp="1"/>
          </p:cNvSpPr>
          <p:nvPr>
            <p:ph type="sldNum" sz="quarter" idx="5"/>
          </p:nvPr>
        </p:nvSpPr>
        <p:spPr/>
        <p:txBody>
          <a:bodyPr/>
          <a:lstStyle/>
          <a:p>
            <a:fld id="{1C24EA5C-1C47-4DD8-8306-8F9B437D42B0}" type="slidenum">
              <a:rPr lang="en-US" smtClean="0"/>
              <a:t>17</a:t>
            </a:fld>
            <a:endParaRPr lang="en-US" dirty="0"/>
          </a:p>
        </p:txBody>
      </p:sp>
    </p:spTree>
    <p:extLst>
      <p:ext uri="{BB962C8B-B14F-4D97-AF65-F5344CB8AC3E}">
        <p14:creationId xmlns:p14="http://schemas.microsoft.com/office/powerpoint/2010/main" val="2966666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2366963" y="530225"/>
            <a:ext cx="4725987" cy="2659063"/>
          </a:xfrm>
          <a:ln/>
        </p:spPr>
      </p:sp>
      <p:sp>
        <p:nvSpPr>
          <p:cNvPr id="11267" name="Notes Placeholder 2"/>
          <p:cNvSpPr>
            <a:spLocks noGrp="1"/>
          </p:cNvSpPr>
          <p:nvPr>
            <p:ph type="body" idx="1"/>
          </p:nvPr>
        </p:nvSpPr>
        <p:spPr>
          <a:noFill/>
          <a:ln/>
        </p:spPr>
        <p:txBody>
          <a:bodyPr/>
          <a:lstStyle/>
          <a:p>
            <a:r>
              <a:rPr lang="en-US" dirty="0"/>
              <a:t>ENTIRE BUDGETED EXPENDITURES; INCLUDES FEDERAL</a:t>
            </a:r>
          </a:p>
        </p:txBody>
      </p:sp>
      <p:sp>
        <p:nvSpPr>
          <p:cNvPr id="11268" name="Header Placeholder 3"/>
          <p:cNvSpPr>
            <a:spLocks noGrp="1"/>
          </p:cNvSpPr>
          <p:nvPr>
            <p:ph type="hdr" sz="quarter"/>
          </p:nvPr>
        </p:nvSpPr>
        <p:spPr>
          <a:noFill/>
        </p:spPr>
        <p:txBody>
          <a:bodyPr/>
          <a:lstStyle/>
          <a:p>
            <a:r>
              <a:rPr lang="en-US" dirty="0"/>
              <a:t>*</a:t>
            </a:r>
          </a:p>
        </p:txBody>
      </p:sp>
      <p:sp>
        <p:nvSpPr>
          <p:cNvPr id="11269" name="Date Placeholder 4"/>
          <p:cNvSpPr>
            <a:spLocks noGrp="1"/>
          </p:cNvSpPr>
          <p:nvPr>
            <p:ph type="dt" sz="quarter" idx="1"/>
          </p:nvPr>
        </p:nvSpPr>
        <p:spPr>
          <a:noFill/>
        </p:spPr>
        <p:txBody>
          <a:bodyPr/>
          <a:lstStyle/>
          <a:p>
            <a:r>
              <a:rPr lang="en-US" dirty="0"/>
              <a:t>07/16/96</a:t>
            </a:r>
          </a:p>
        </p:txBody>
      </p:sp>
      <p:sp>
        <p:nvSpPr>
          <p:cNvPr id="11270" name="Footer Placeholder 5"/>
          <p:cNvSpPr>
            <a:spLocks noGrp="1"/>
          </p:cNvSpPr>
          <p:nvPr>
            <p:ph type="ftr" sz="quarter" idx="4"/>
          </p:nvPr>
        </p:nvSpPr>
        <p:spPr>
          <a:noFill/>
        </p:spPr>
        <p:txBody>
          <a:bodyPr/>
          <a:lstStyle/>
          <a:p>
            <a:r>
              <a:rPr lang="en-US" dirty="0"/>
              <a:t>*</a:t>
            </a:r>
          </a:p>
        </p:txBody>
      </p:sp>
      <p:sp>
        <p:nvSpPr>
          <p:cNvPr id="11271" name="Slide Number Placeholder 6"/>
          <p:cNvSpPr>
            <a:spLocks noGrp="1"/>
          </p:cNvSpPr>
          <p:nvPr>
            <p:ph type="sldNum" sz="quarter" idx="5"/>
          </p:nvPr>
        </p:nvSpPr>
        <p:spPr>
          <a:noFill/>
        </p:spPr>
        <p:txBody>
          <a:bodyPr/>
          <a:lstStyle/>
          <a:p>
            <a:r>
              <a:rPr lang="en-US" dirty="0"/>
              <a:t>##</a:t>
            </a:r>
          </a:p>
        </p:txBody>
      </p:sp>
    </p:spTree>
    <p:extLst>
      <p:ext uri="{BB962C8B-B14F-4D97-AF65-F5344CB8AC3E}">
        <p14:creationId xmlns:p14="http://schemas.microsoft.com/office/powerpoint/2010/main" val="1074888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Instructional expenditures are used specially to support the classroom</a:t>
            </a:r>
          </a:p>
          <a:p>
            <a:endParaRPr lang="en-US" sz="1600" dirty="0"/>
          </a:p>
          <a:p>
            <a:r>
              <a:rPr lang="en-US" sz="1600" dirty="0"/>
              <a:t>Includes teacher salaries and benefits, supplies and materials</a:t>
            </a:r>
          </a:p>
          <a:p>
            <a:endParaRPr lang="en-US" sz="1600" dirty="0"/>
          </a:p>
          <a:p>
            <a:r>
              <a:rPr lang="en-US" sz="1600" dirty="0"/>
              <a:t>Largest category of any school district budget</a:t>
            </a:r>
          </a:p>
        </p:txBody>
      </p:sp>
      <p:sp>
        <p:nvSpPr>
          <p:cNvPr id="4" name="Slide Number Placeholder 3"/>
          <p:cNvSpPr>
            <a:spLocks noGrp="1"/>
          </p:cNvSpPr>
          <p:nvPr>
            <p:ph type="sldNum" sz="quarter" idx="5"/>
          </p:nvPr>
        </p:nvSpPr>
        <p:spPr/>
        <p:txBody>
          <a:bodyPr/>
          <a:lstStyle/>
          <a:p>
            <a:fld id="{1C24EA5C-1C47-4DD8-8306-8F9B437D42B0}" type="slidenum">
              <a:rPr lang="en-US" smtClean="0"/>
              <a:t>19</a:t>
            </a:fld>
            <a:endParaRPr lang="en-US" dirty="0"/>
          </a:p>
        </p:txBody>
      </p:sp>
    </p:spTree>
    <p:extLst>
      <p:ext uri="{BB962C8B-B14F-4D97-AF65-F5344CB8AC3E}">
        <p14:creationId xmlns:p14="http://schemas.microsoft.com/office/powerpoint/2010/main" val="1398542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Support encompasses that activities that occur to support classroom instruction:  </a:t>
            </a:r>
          </a:p>
          <a:p>
            <a:endParaRPr lang="en-US" sz="1600" dirty="0"/>
          </a:p>
          <a:p>
            <a:r>
              <a:rPr lang="en-US" sz="1600" dirty="0"/>
              <a:t>Other staff such as principals and counselors, transportation of the students, libraries, technology, etc.</a:t>
            </a:r>
          </a:p>
        </p:txBody>
      </p:sp>
      <p:sp>
        <p:nvSpPr>
          <p:cNvPr id="4" name="Slide Number Placeholder 3"/>
          <p:cNvSpPr>
            <a:spLocks noGrp="1"/>
          </p:cNvSpPr>
          <p:nvPr>
            <p:ph type="sldNum" sz="quarter" idx="5"/>
          </p:nvPr>
        </p:nvSpPr>
        <p:spPr/>
        <p:txBody>
          <a:bodyPr/>
          <a:lstStyle/>
          <a:p>
            <a:fld id="{1C24EA5C-1C47-4DD8-8306-8F9B437D42B0}" type="slidenum">
              <a:rPr lang="en-US" smtClean="0"/>
              <a:t>20</a:t>
            </a:fld>
            <a:endParaRPr lang="en-US" dirty="0"/>
          </a:p>
        </p:txBody>
      </p:sp>
    </p:spTree>
    <p:extLst>
      <p:ext uri="{BB962C8B-B14F-4D97-AF65-F5344CB8AC3E}">
        <p14:creationId xmlns:p14="http://schemas.microsoft.com/office/powerpoint/2010/main" val="164030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Food service operations that are not supported by federal funds</a:t>
            </a:r>
          </a:p>
        </p:txBody>
      </p:sp>
      <p:sp>
        <p:nvSpPr>
          <p:cNvPr id="4" name="Slide Number Placeholder 3"/>
          <p:cNvSpPr>
            <a:spLocks noGrp="1"/>
          </p:cNvSpPr>
          <p:nvPr>
            <p:ph type="sldNum" sz="quarter" idx="5"/>
          </p:nvPr>
        </p:nvSpPr>
        <p:spPr/>
        <p:txBody>
          <a:bodyPr/>
          <a:lstStyle/>
          <a:p>
            <a:fld id="{1C24EA5C-1C47-4DD8-8306-8F9B437D42B0}" type="slidenum">
              <a:rPr lang="en-US" smtClean="0"/>
              <a:t>21</a:t>
            </a:fld>
            <a:endParaRPr lang="en-US" dirty="0"/>
          </a:p>
        </p:txBody>
      </p:sp>
    </p:spTree>
    <p:extLst>
      <p:ext uri="{BB962C8B-B14F-4D97-AF65-F5344CB8AC3E}">
        <p14:creationId xmlns:p14="http://schemas.microsoft.com/office/powerpoint/2010/main" val="2106417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public hearing is required by state law by all public school districts</a:t>
            </a:r>
          </a:p>
          <a:p>
            <a:endParaRPr lang="en-US" sz="1600" dirty="0"/>
          </a:p>
          <a:p>
            <a:r>
              <a:rPr lang="en-US" sz="1600" dirty="0"/>
              <a:t>This hearing tonight is to apprise the public of Claiborne County School  Districts educational plan</a:t>
            </a:r>
          </a:p>
          <a:p>
            <a:endParaRPr lang="en-US" sz="1600" dirty="0"/>
          </a:p>
          <a:p>
            <a:r>
              <a:rPr lang="en-US" sz="1600" dirty="0"/>
              <a:t>And the effort of the school district to uphold the state law</a:t>
            </a:r>
          </a:p>
        </p:txBody>
      </p:sp>
      <p:sp>
        <p:nvSpPr>
          <p:cNvPr id="4" name="Slide Number Placeholder 3"/>
          <p:cNvSpPr>
            <a:spLocks noGrp="1"/>
          </p:cNvSpPr>
          <p:nvPr>
            <p:ph type="sldNum" sz="quarter" idx="5"/>
          </p:nvPr>
        </p:nvSpPr>
        <p:spPr/>
        <p:txBody>
          <a:bodyPr/>
          <a:lstStyle/>
          <a:p>
            <a:fld id="{1C24EA5C-1C47-4DD8-8306-8F9B437D42B0}" type="slidenum">
              <a:rPr lang="en-US" smtClean="0"/>
              <a:t>3</a:t>
            </a:fld>
            <a:endParaRPr lang="en-US" dirty="0"/>
          </a:p>
        </p:txBody>
      </p:sp>
    </p:spTree>
    <p:extLst>
      <p:ext uri="{BB962C8B-B14F-4D97-AF65-F5344CB8AC3E}">
        <p14:creationId xmlns:p14="http://schemas.microsoft.com/office/powerpoint/2010/main" val="370628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FY 2022 -23 Estimated Fund Balance:</a:t>
            </a:r>
          </a:p>
          <a:p>
            <a:endParaRPr lang="en-US" sz="1600" dirty="0"/>
          </a:p>
          <a:p>
            <a:r>
              <a:rPr lang="en-US" sz="1600" dirty="0"/>
              <a:t>$6,510,872.00</a:t>
            </a:r>
          </a:p>
          <a:p>
            <a:endParaRPr lang="en-US" dirty="0"/>
          </a:p>
          <a:p>
            <a:endParaRPr lang="en-US" dirty="0"/>
          </a:p>
        </p:txBody>
      </p:sp>
      <p:sp>
        <p:nvSpPr>
          <p:cNvPr id="4" name="Slide Number Placeholder 3"/>
          <p:cNvSpPr>
            <a:spLocks noGrp="1"/>
          </p:cNvSpPr>
          <p:nvPr>
            <p:ph type="sldNum" sz="quarter" idx="5"/>
          </p:nvPr>
        </p:nvSpPr>
        <p:spPr/>
        <p:txBody>
          <a:bodyPr/>
          <a:lstStyle/>
          <a:p>
            <a:fld id="{1C24EA5C-1C47-4DD8-8306-8F9B437D42B0}" type="slidenum">
              <a:rPr lang="en-US" smtClean="0"/>
              <a:t>22</a:t>
            </a:fld>
            <a:endParaRPr lang="en-US" dirty="0"/>
          </a:p>
        </p:txBody>
      </p:sp>
    </p:spTree>
    <p:extLst>
      <p:ext uri="{BB962C8B-B14F-4D97-AF65-F5344CB8AC3E}">
        <p14:creationId xmlns:p14="http://schemas.microsoft.com/office/powerpoint/2010/main" val="211787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4EA5C-1C47-4DD8-8306-8F9B437D42B0}" type="slidenum">
              <a:rPr lang="en-US" smtClean="0"/>
              <a:t>23</a:t>
            </a:fld>
            <a:endParaRPr lang="en-US" dirty="0"/>
          </a:p>
        </p:txBody>
      </p:sp>
    </p:spTree>
    <p:extLst>
      <p:ext uri="{BB962C8B-B14F-4D97-AF65-F5344CB8AC3E}">
        <p14:creationId xmlns:p14="http://schemas.microsoft.com/office/powerpoint/2010/main" val="1692464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Approval on or before June 30, 2022</a:t>
            </a:r>
          </a:p>
        </p:txBody>
      </p:sp>
      <p:sp>
        <p:nvSpPr>
          <p:cNvPr id="4" name="Slide Number Placeholder 3"/>
          <p:cNvSpPr>
            <a:spLocks noGrp="1"/>
          </p:cNvSpPr>
          <p:nvPr>
            <p:ph type="sldNum" sz="quarter" idx="5"/>
          </p:nvPr>
        </p:nvSpPr>
        <p:spPr/>
        <p:txBody>
          <a:bodyPr/>
          <a:lstStyle/>
          <a:p>
            <a:fld id="{1C24EA5C-1C47-4DD8-8306-8F9B437D42B0}" type="slidenum">
              <a:rPr lang="en-US" smtClean="0"/>
              <a:t>24</a:t>
            </a:fld>
            <a:endParaRPr lang="en-US" dirty="0"/>
          </a:p>
        </p:txBody>
      </p:sp>
    </p:spTree>
    <p:extLst>
      <p:ext uri="{BB962C8B-B14F-4D97-AF65-F5344CB8AC3E}">
        <p14:creationId xmlns:p14="http://schemas.microsoft.com/office/powerpoint/2010/main" val="2697781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4EA5C-1C47-4DD8-8306-8F9B437D42B0}" type="slidenum">
              <a:rPr lang="en-US" smtClean="0"/>
              <a:t>25</a:t>
            </a:fld>
            <a:endParaRPr lang="en-US" dirty="0"/>
          </a:p>
        </p:txBody>
      </p:sp>
    </p:spTree>
    <p:extLst>
      <p:ext uri="{BB962C8B-B14F-4D97-AF65-F5344CB8AC3E}">
        <p14:creationId xmlns:p14="http://schemas.microsoft.com/office/powerpoint/2010/main" val="2043226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4EA5C-1C47-4DD8-8306-8F9B437D42B0}" type="slidenum">
              <a:rPr lang="en-US" smtClean="0"/>
              <a:t>26</a:t>
            </a:fld>
            <a:endParaRPr lang="en-US" dirty="0"/>
          </a:p>
        </p:txBody>
      </p:sp>
    </p:spTree>
    <p:extLst>
      <p:ext uri="{BB962C8B-B14F-4D97-AF65-F5344CB8AC3E}">
        <p14:creationId xmlns:p14="http://schemas.microsoft.com/office/powerpoint/2010/main" val="1913696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EE0AA-4B4D-B709-F788-7AD5688AE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2E6A3-A388-7840-0A3D-30A537C04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36E92-D81B-CBF7-ADBC-C20AB0A38F82}"/>
              </a:ext>
            </a:extLst>
          </p:cNvPr>
          <p:cNvSpPr>
            <a:spLocks noGrp="1"/>
          </p:cNvSpPr>
          <p:nvPr>
            <p:ph type="body" idx="1"/>
          </p:nvPr>
        </p:nvSpPr>
        <p:spPr/>
        <p:txBody>
          <a:bodyPr/>
          <a:lstStyle/>
          <a:p>
            <a:r>
              <a:rPr lang="en-US" sz="1600" dirty="0"/>
              <a:t>The public hearing is required by state law by all public school districts</a:t>
            </a:r>
          </a:p>
          <a:p>
            <a:endParaRPr lang="en-US" sz="1600" dirty="0"/>
          </a:p>
          <a:p>
            <a:r>
              <a:rPr lang="en-US" sz="1600" dirty="0"/>
              <a:t>This hearing tonight is to apprise the public of Claiborne County School  Districts educational plan</a:t>
            </a:r>
          </a:p>
          <a:p>
            <a:endParaRPr lang="en-US" sz="1600" dirty="0"/>
          </a:p>
          <a:p>
            <a:r>
              <a:rPr lang="en-US" sz="1600" dirty="0"/>
              <a:t>And the effort of the school district to uphold the state law</a:t>
            </a:r>
          </a:p>
        </p:txBody>
      </p:sp>
      <p:sp>
        <p:nvSpPr>
          <p:cNvPr id="4" name="Slide Number Placeholder 3">
            <a:extLst>
              <a:ext uri="{FF2B5EF4-FFF2-40B4-BE49-F238E27FC236}">
                <a16:creationId xmlns:a16="http://schemas.microsoft.com/office/drawing/2014/main" id="{975D5BF3-47CF-DFC2-165D-363A88450ECD}"/>
              </a:ext>
            </a:extLst>
          </p:cNvPr>
          <p:cNvSpPr>
            <a:spLocks noGrp="1"/>
          </p:cNvSpPr>
          <p:nvPr>
            <p:ph type="sldNum" sz="quarter" idx="5"/>
          </p:nvPr>
        </p:nvSpPr>
        <p:spPr/>
        <p:txBody>
          <a:bodyPr/>
          <a:lstStyle/>
          <a:p>
            <a:fld id="{1C24EA5C-1C47-4DD8-8306-8F9B437D42B0}" type="slidenum">
              <a:rPr lang="en-US" smtClean="0"/>
              <a:t>4</a:t>
            </a:fld>
            <a:endParaRPr lang="en-US" dirty="0"/>
          </a:p>
        </p:txBody>
      </p:sp>
    </p:spTree>
    <p:extLst>
      <p:ext uri="{BB962C8B-B14F-4D97-AF65-F5344CB8AC3E}">
        <p14:creationId xmlns:p14="http://schemas.microsoft.com/office/powerpoint/2010/main" val="4023768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Education and Operational Plan that  is compressed into dollars</a:t>
            </a:r>
          </a:p>
          <a:p>
            <a:endParaRPr lang="en-US" sz="1600" dirty="0"/>
          </a:p>
          <a:p>
            <a:r>
              <a:rPr lang="en-US" sz="1600" dirty="0"/>
              <a:t>The budget guides spending and assists the protectors of the budget with measuring spending and monitoring compliance with laws</a:t>
            </a:r>
          </a:p>
          <a:p>
            <a:endParaRPr lang="en-US" sz="1600" dirty="0"/>
          </a:p>
          <a:p>
            <a:r>
              <a:rPr lang="en-US" sz="1600" dirty="0"/>
              <a:t>It is compiled using revenues and expenditures from state and federal sources</a:t>
            </a:r>
          </a:p>
          <a:p>
            <a:endParaRPr lang="en-US" sz="1600" dirty="0"/>
          </a:p>
          <a:p>
            <a:r>
              <a:rPr lang="en-US" sz="1600" dirty="0"/>
              <a:t>The budget it important because it is needed for sound financial management.  It may change depending upon the needs; but the final budget is due to MDE on or before August 15</a:t>
            </a:r>
            <a:r>
              <a:rPr lang="en-US" sz="1600" baseline="30000" dirty="0"/>
              <a:t>th</a:t>
            </a:r>
            <a:r>
              <a:rPr lang="en-US" sz="1600" dirty="0"/>
              <a:t>.</a:t>
            </a:r>
          </a:p>
        </p:txBody>
      </p:sp>
      <p:sp>
        <p:nvSpPr>
          <p:cNvPr id="4" name="Slide Number Placeholder 3"/>
          <p:cNvSpPr>
            <a:spLocks noGrp="1"/>
          </p:cNvSpPr>
          <p:nvPr>
            <p:ph type="sldNum" sz="quarter" idx="5"/>
          </p:nvPr>
        </p:nvSpPr>
        <p:spPr/>
        <p:txBody>
          <a:bodyPr/>
          <a:lstStyle/>
          <a:p>
            <a:fld id="{1C24EA5C-1C47-4DD8-8306-8F9B437D42B0}" type="slidenum">
              <a:rPr lang="en-US" smtClean="0"/>
              <a:t>5</a:t>
            </a:fld>
            <a:endParaRPr lang="en-US" dirty="0"/>
          </a:p>
        </p:txBody>
      </p:sp>
    </p:spTree>
    <p:extLst>
      <p:ext uri="{BB962C8B-B14F-4D97-AF65-F5344CB8AC3E}">
        <p14:creationId xmlns:p14="http://schemas.microsoft.com/office/powerpoint/2010/main" val="2020298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Claiborne County uses fund accounting as its system that outlines the individual funds, revenues and expenditures.</a:t>
            </a:r>
          </a:p>
          <a:p>
            <a:endParaRPr lang="en-US" sz="1800" dirty="0"/>
          </a:p>
          <a:p>
            <a:r>
              <a:rPr lang="en-US" sz="1800" dirty="0"/>
              <a:t>Funds are a self-balancing set of accounts that capture and report transactions</a:t>
            </a:r>
          </a:p>
          <a:p>
            <a:endParaRPr lang="en-US" sz="1800" dirty="0"/>
          </a:p>
          <a:p>
            <a:r>
              <a:rPr lang="en-US" sz="1800" dirty="0"/>
              <a:t>The budget is composed of 13 General funds, 29 Special Revenue Funds, 1 debt service account </a:t>
            </a:r>
          </a:p>
        </p:txBody>
      </p:sp>
      <p:sp>
        <p:nvSpPr>
          <p:cNvPr id="4" name="Slide Number Placeholder 3"/>
          <p:cNvSpPr>
            <a:spLocks noGrp="1"/>
          </p:cNvSpPr>
          <p:nvPr>
            <p:ph type="sldNum" sz="quarter" idx="5"/>
          </p:nvPr>
        </p:nvSpPr>
        <p:spPr/>
        <p:txBody>
          <a:bodyPr/>
          <a:lstStyle/>
          <a:p>
            <a:fld id="{1C24EA5C-1C47-4DD8-8306-8F9B437D42B0}" type="slidenum">
              <a:rPr lang="en-US" smtClean="0"/>
              <a:t>6</a:t>
            </a:fld>
            <a:endParaRPr lang="en-US" dirty="0"/>
          </a:p>
        </p:txBody>
      </p:sp>
    </p:spTree>
    <p:extLst>
      <p:ext uri="{BB962C8B-B14F-4D97-AF65-F5344CB8AC3E}">
        <p14:creationId xmlns:p14="http://schemas.microsoft.com/office/powerpoint/2010/main" val="3005604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8413" y="876300"/>
            <a:ext cx="4203700" cy="2365375"/>
          </a:xfrm>
        </p:spPr>
      </p:sp>
      <p:sp>
        <p:nvSpPr>
          <p:cNvPr id="3" name="Notes Placeholder 2"/>
          <p:cNvSpPr>
            <a:spLocks noGrp="1"/>
          </p:cNvSpPr>
          <p:nvPr>
            <p:ph type="body" idx="1"/>
          </p:nvPr>
        </p:nvSpPr>
        <p:spPr/>
        <p:txBody>
          <a:bodyPr/>
          <a:lstStyle/>
          <a:p>
            <a:r>
              <a:rPr lang="en-US" sz="1600" dirty="0"/>
              <a:t>Projected enrollment of 1,242 students</a:t>
            </a:r>
          </a:p>
          <a:p>
            <a:endParaRPr lang="en-US" sz="1600" dirty="0"/>
          </a:p>
          <a:p>
            <a:r>
              <a:rPr lang="en-US" sz="1600" dirty="0"/>
              <a:t>$24.4 million operating fund expenditures</a:t>
            </a:r>
          </a:p>
          <a:p>
            <a:endParaRPr lang="en-US" sz="1600" dirty="0"/>
          </a:p>
          <a:p>
            <a:r>
              <a:rPr lang="en-US" sz="1600" dirty="0"/>
              <a:t>MAEP is major funding; the allocation for FY 23 is a little over $7 million dollars with a decrease of a little more than $500,000</a:t>
            </a:r>
          </a:p>
          <a:p>
            <a:endParaRPr lang="en-US" sz="1600" dirty="0"/>
          </a:p>
          <a:p>
            <a:r>
              <a:rPr lang="en-US" sz="1600" dirty="0"/>
              <a:t>Teacher salaries have been built into the budget</a:t>
            </a:r>
          </a:p>
          <a:p>
            <a:endParaRPr lang="en-US" sz="1600" dirty="0"/>
          </a:p>
          <a:p>
            <a:r>
              <a:rPr lang="en-US" sz="1600" dirty="0"/>
              <a:t>The millage rate seems to vary due to the $4% increase as allowed by law</a:t>
            </a:r>
          </a:p>
          <a:p>
            <a:endParaRPr lang="en-US" sz="1600" dirty="0"/>
          </a:p>
          <a:p>
            <a:r>
              <a:rPr lang="en-US" sz="1600" dirty="0"/>
              <a:t>No new growth – tax assessor</a:t>
            </a:r>
          </a:p>
        </p:txBody>
      </p:sp>
      <p:sp>
        <p:nvSpPr>
          <p:cNvPr id="4" name="Slide Number Placeholder 3"/>
          <p:cNvSpPr>
            <a:spLocks noGrp="1"/>
          </p:cNvSpPr>
          <p:nvPr>
            <p:ph type="sldNum" sz="quarter" idx="5"/>
          </p:nvPr>
        </p:nvSpPr>
        <p:spPr/>
        <p:txBody>
          <a:bodyPr/>
          <a:lstStyle/>
          <a:p>
            <a:fld id="{1C24EA5C-1C47-4DD8-8306-8F9B437D42B0}" type="slidenum">
              <a:rPr lang="en-US" smtClean="0"/>
              <a:t>7</a:t>
            </a:fld>
            <a:endParaRPr lang="en-US" dirty="0"/>
          </a:p>
        </p:txBody>
      </p:sp>
    </p:spTree>
    <p:extLst>
      <p:ext uri="{BB962C8B-B14F-4D97-AF65-F5344CB8AC3E}">
        <p14:creationId xmlns:p14="http://schemas.microsoft.com/office/powerpoint/2010/main" val="1985513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Property taxes</a:t>
            </a:r>
          </a:p>
          <a:p>
            <a:r>
              <a:rPr lang="en-US" sz="1400" dirty="0"/>
              <a:t> - taxes on land, buildings, vehicles</a:t>
            </a:r>
          </a:p>
          <a:p>
            <a:endParaRPr lang="en-US" sz="1400" dirty="0"/>
          </a:p>
          <a:p>
            <a:r>
              <a:rPr lang="en-US" sz="1400" dirty="0"/>
              <a:t>MAEP</a:t>
            </a:r>
          </a:p>
          <a:p>
            <a:r>
              <a:rPr lang="en-US" sz="1400" dirty="0"/>
              <a:t> - law formulated to support adequate education for each child</a:t>
            </a:r>
          </a:p>
          <a:p>
            <a:endParaRPr lang="en-US" sz="1400" dirty="0"/>
          </a:p>
          <a:p>
            <a:r>
              <a:rPr lang="en-US" sz="1400" dirty="0"/>
              <a:t>Federal</a:t>
            </a:r>
          </a:p>
          <a:p>
            <a:pPr marL="169581" indent="-169581">
              <a:buFontTx/>
              <a:buChar char="-"/>
            </a:pPr>
            <a:r>
              <a:rPr lang="en-US" sz="1400" dirty="0"/>
              <a:t>Title I, Title II, Title IV and V and Special Education funding</a:t>
            </a:r>
          </a:p>
          <a:p>
            <a:endParaRPr lang="en-US" sz="1400" dirty="0"/>
          </a:p>
          <a:p>
            <a:r>
              <a:rPr lang="en-US" sz="1400" dirty="0"/>
              <a:t>16</a:t>
            </a:r>
            <a:r>
              <a:rPr lang="en-US" sz="1400" baseline="30000" dirty="0"/>
              <a:t>th</a:t>
            </a:r>
            <a:r>
              <a:rPr lang="en-US" sz="1400" dirty="0"/>
              <a:t> Section</a:t>
            </a:r>
          </a:p>
          <a:p>
            <a:r>
              <a:rPr lang="en-US" sz="1400" dirty="0"/>
              <a:t>- Lease rentals and timber</a:t>
            </a:r>
          </a:p>
        </p:txBody>
      </p:sp>
      <p:sp>
        <p:nvSpPr>
          <p:cNvPr id="4" name="Slide Number Placeholder 3"/>
          <p:cNvSpPr>
            <a:spLocks noGrp="1"/>
          </p:cNvSpPr>
          <p:nvPr>
            <p:ph type="sldNum" sz="quarter" idx="5"/>
          </p:nvPr>
        </p:nvSpPr>
        <p:spPr/>
        <p:txBody>
          <a:bodyPr/>
          <a:lstStyle/>
          <a:p>
            <a:fld id="{1C24EA5C-1C47-4DD8-8306-8F9B437D42B0}" type="slidenum">
              <a:rPr lang="en-US" smtClean="0"/>
              <a:t>8</a:t>
            </a:fld>
            <a:endParaRPr lang="en-US" dirty="0"/>
          </a:p>
        </p:txBody>
      </p:sp>
    </p:spTree>
    <p:extLst>
      <p:ext uri="{BB962C8B-B14F-4D97-AF65-F5344CB8AC3E}">
        <p14:creationId xmlns:p14="http://schemas.microsoft.com/office/powerpoint/2010/main" val="1446917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4"/>
                </a:solidFill>
                <a:effectLst/>
                <a:latin typeface="Roboto" panose="020B0604020202020204" pitchFamily="2" charset="0"/>
              </a:rPr>
              <a:t>What does millage mean on taxes?</a:t>
            </a:r>
          </a:p>
          <a:p>
            <a:pPr algn="l"/>
            <a:r>
              <a:rPr lang="en-US" b="0" i="0" dirty="0">
                <a:solidFill>
                  <a:srgbClr val="202124"/>
                </a:solidFill>
                <a:effectLst/>
                <a:latin typeface="Roboto" panose="020B0604020202020204" pitchFamily="2" charset="0"/>
              </a:rPr>
              <a:t>“Millage,” or “mill rate,” is a term some states and localities use to calculate property tax liability. Property tax itself is sometimes referred to as “millage tax.” </a:t>
            </a:r>
          </a:p>
          <a:p>
            <a:pPr algn="l"/>
            <a:endParaRPr lang="en-US" dirty="0">
              <a:solidFill>
                <a:srgbClr val="202124"/>
              </a:solidFill>
              <a:latin typeface="Roboto" panose="020B0604020202020204" pitchFamily="2" charset="0"/>
            </a:endParaRPr>
          </a:p>
          <a:p>
            <a:pPr algn="l"/>
            <a:r>
              <a:rPr lang="en-US" b="0" i="0" dirty="0">
                <a:solidFill>
                  <a:srgbClr val="202124"/>
                </a:solidFill>
                <a:effectLst/>
                <a:latin typeface="Roboto" panose="020B0604020202020204" pitchFamily="2" charset="0"/>
              </a:rPr>
              <a:t>A mill is </a:t>
            </a:r>
            <a:r>
              <a:rPr lang="en-US" b="1" i="0" dirty="0">
                <a:solidFill>
                  <a:srgbClr val="202124"/>
                </a:solidFill>
                <a:effectLst/>
                <a:latin typeface="Roboto" panose="020B0604020202020204" pitchFamily="2" charset="0"/>
              </a:rPr>
              <a:t>one one-thousandth of a dollar</a:t>
            </a:r>
            <a:r>
              <a:rPr lang="en-US" b="0" i="0" dirty="0">
                <a:solidFill>
                  <a:srgbClr val="202124"/>
                </a:solidFill>
                <a:effectLst/>
                <a:latin typeface="Roboto" panose="020B0604020202020204" pitchFamily="2" charset="0"/>
              </a:rPr>
              <a:t>, and in property tax terms is equal to $1.00 of tax for each $1,000 of assessment</a:t>
            </a:r>
          </a:p>
          <a:p>
            <a:pPr algn="l"/>
            <a:endParaRPr lang="en-US" dirty="0">
              <a:solidFill>
                <a:srgbClr val="202124"/>
              </a:solidFill>
              <a:latin typeface="Roboto" panose="020B0604020202020204" pitchFamily="2" charset="0"/>
            </a:endParaRPr>
          </a:p>
          <a:p>
            <a:pPr algn="l"/>
            <a:r>
              <a:rPr lang="en-US" b="0" i="0" dirty="0">
                <a:solidFill>
                  <a:srgbClr val="202124"/>
                </a:solidFill>
                <a:effectLst/>
                <a:latin typeface="Roboto" panose="020B0604020202020204" pitchFamily="2" charset="0"/>
              </a:rPr>
              <a:t>A millage rate of 33.80 will produce the same amount of revenue</a:t>
            </a:r>
          </a:p>
          <a:p>
            <a:pPr algn="l"/>
            <a:r>
              <a:rPr lang="en-US" b="0" i="0" dirty="0">
                <a:solidFill>
                  <a:srgbClr val="202124"/>
                </a:solidFill>
                <a:effectLst/>
                <a:latin typeface="Roboto" panose="020B0604020202020204" pitchFamily="2" charset="0"/>
              </a:rPr>
              <a:t>from ad valorem taxes as was collected the prior year. The millage rate</a:t>
            </a:r>
          </a:p>
          <a:p>
            <a:pPr algn="l"/>
            <a:r>
              <a:rPr lang="en-US" b="0" i="0" dirty="0">
                <a:solidFill>
                  <a:srgbClr val="202124"/>
                </a:solidFill>
                <a:effectLst/>
                <a:latin typeface="Roboto" panose="020B0604020202020204" pitchFamily="2" charset="0"/>
              </a:rPr>
              <a:t>for the prior year was 33.81.</a:t>
            </a:r>
          </a:p>
          <a:p>
            <a:endParaRPr lang="en-US" dirty="0"/>
          </a:p>
        </p:txBody>
      </p:sp>
      <p:sp>
        <p:nvSpPr>
          <p:cNvPr id="4" name="Slide Number Placeholder 3"/>
          <p:cNvSpPr>
            <a:spLocks noGrp="1"/>
          </p:cNvSpPr>
          <p:nvPr>
            <p:ph type="sldNum" sz="quarter" idx="5"/>
          </p:nvPr>
        </p:nvSpPr>
        <p:spPr/>
        <p:txBody>
          <a:bodyPr/>
          <a:lstStyle/>
          <a:p>
            <a:fld id="{1C24EA5C-1C47-4DD8-8306-8F9B437D42B0}" type="slidenum">
              <a:rPr lang="en-US" smtClean="0"/>
              <a:t>10</a:t>
            </a:fld>
            <a:endParaRPr lang="en-US" dirty="0"/>
          </a:p>
        </p:txBody>
      </p:sp>
    </p:spTree>
    <p:extLst>
      <p:ext uri="{BB962C8B-B14F-4D97-AF65-F5344CB8AC3E}">
        <p14:creationId xmlns:p14="http://schemas.microsoft.com/office/powerpoint/2010/main" val="2858862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24EA5C-1C47-4DD8-8306-8F9B437D42B0}" type="slidenum">
              <a:rPr lang="en-US" smtClean="0"/>
              <a:t>11</a:t>
            </a:fld>
            <a:endParaRPr lang="en-US" dirty="0"/>
          </a:p>
        </p:txBody>
      </p:sp>
    </p:spTree>
    <p:extLst>
      <p:ext uri="{BB962C8B-B14F-4D97-AF65-F5344CB8AC3E}">
        <p14:creationId xmlns:p14="http://schemas.microsoft.com/office/powerpoint/2010/main" val="601482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8/6/2025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343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8/6/2025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8/6/2025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8/6/2025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8/6/2025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8/6/2025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8/6/2025</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8/6/2025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8/6/2025</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8/6/2025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FDF0794-1B86-42B2-B8C7-F60123E638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35" name="Rectangle 34">
            <a:extLst>
              <a:ext uri="{FF2B5EF4-FFF2-40B4-BE49-F238E27FC236}">
                <a16:creationId xmlns:a16="http://schemas.microsoft.com/office/drawing/2014/main" id="{C5373426-E26E-431D-959C-5DB96C0B62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127750" y="4608576"/>
            <a:ext cx="3205640" cy="774186"/>
          </a:xfrm>
        </p:spPr>
        <p:txBody>
          <a:bodyPr anchor="t">
            <a:normAutofit/>
          </a:bodyPr>
          <a:lstStyle/>
          <a:p>
            <a:pPr algn="ctr">
              <a:lnSpc>
                <a:spcPct val="100000"/>
              </a:lnSpc>
            </a:pPr>
            <a:r>
              <a:rPr lang="en-US" sz="1600" dirty="0"/>
              <a:t>2025-26</a:t>
            </a:r>
          </a:p>
          <a:p>
            <a:pPr algn="ctr">
              <a:lnSpc>
                <a:spcPct val="100000"/>
              </a:lnSpc>
            </a:pPr>
            <a:r>
              <a:rPr lang="en-US" sz="1600" dirty="0"/>
              <a:t>Budget presentation</a:t>
            </a:r>
          </a:p>
        </p:txBody>
      </p:sp>
      <p:cxnSp>
        <p:nvCxnSpPr>
          <p:cNvPr id="37" name="Straight Connector 36">
            <a:extLst>
              <a:ext uri="{FF2B5EF4-FFF2-40B4-BE49-F238E27FC236}">
                <a16:creationId xmlns:a16="http://schemas.microsoft.com/office/drawing/2014/main" id="{96D07482-83A3-4451-943C-B469610829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DC90921-9082-491B-940E-827D679F34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6" name="Picture 5" descr="Logo&#10;&#10;Description automatically generated">
            <a:extLst>
              <a:ext uri="{FF2B5EF4-FFF2-40B4-BE49-F238E27FC236}">
                <a16:creationId xmlns:a16="http://schemas.microsoft.com/office/drawing/2014/main" id="{925898C3-2D00-7517-A64B-148CBA65A548}"/>
              </a:ext>
            </a:extLst>
          </p:cNvPr>
          <p:cNvPicPr>
            <a:picLocks noChangeAspect="1"/>
          </p:cNvPicPr>
          <p:nvPr/>
        </p:nvPicPr>
        <p:blipFill>
          <a:blip r:embed="rId5"/>
          <a:stretch>
            <a:fillRect/>
          </a:stretch>
        </p:blipFill>
        <p:spPr>
          <a:xfrm>
            <a:off x="8311578" y="1555218"/>
            <a:ext cx="2636525" cy="2636525"/>
          </a:xfrm>
          <a:prstGeom prst="rect">
            <a:avLst/>
          </a:prstGeom>
        </p:spPr>
      </p:pic>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53E6D5E-D47B-7D39-D3A3-A717861AC077}"/>
              </a:ext>
            </a:extLst>
          </p:cNvPr>
          <p:cNvGraphicFramePr>
            <a:graphicFrameLocks noGrp="1"/>
          </p:cNvGraphicFramePr>
          <p:nvPr>
            <p:ph idx="1"/>
            <p:extLst>
              <p:ext uri="{D42A27DB-BD31-4B8C-83A1-F6EECF244321}">
                <p14:modId xmlns:p14="http://schemas.microsoft.com/office/powerpoint/2010/main" val="3676465184"/>
              </p:ext>
            </p:extLst>
          </p:nvPr>
        </p:nvGraphicFramePr>
        <p:xfrm>
          <a:off x="498764" y="646545"/>
          <a:ext cx="10499898" cy="56249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07854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982D8-389E-3D9D-473F-9645C68C70C1}"/>
              </a:ext>
            </a:extLst>
          </p:cNvPr>
          <p:cNvSpPr>
            <a:spLocks noGrp="1"/>
          </p:cNvSpPr>
          <p:nvPr>
            <p:ph type="title"/>
          </p:nvPr>
        </p:nvSpPr>
        <p:spPr/>
        <p:txBody>
          <a:bodyPr/>
          <a:lstStyle/>
          <a:p>
            <a:r>
              <a:rPr lang="en-US" dirty="0"/>
              <a:t>Tax Levy Comparison</a:t>
            </a:r>
          </a:p>
        </p:txBody>
      </p:sp>
      <p:sp>
        <p:nvSpPr>
          <p:cNvPr id="4" name="Content Placeholder 3">
            <a:extLst>
              <a:ext uri="{FF2B5EF4-FFF2-40B4-BE49-F238E27FC236}">
                <a16:creationId xmlns:a16="http://schemas.microsoft.com/office/drawing/2014/main" id="{5432CC84-6A2B-D43D-778F-DA653360F0C5}"/>
              </a:ext>
            </a:extLst>
          </p:cNvPr>
          <p:cNvSpPr>
            <a:spLocks noGrp="1"/>
          </p:cNvSpPr>
          <p:nvPr>
            <p:ph sz="half" idx="1"/>
          </p:nvPr>
        </p:nvSpPr>
        <p:spPr/>
        <p:txBody>
          <a:bodyPr/>
          <a:lstStyle/>
          <a:p>
            <a:r>
              <a:rPr lang="en-US" dirty="0"/>
              <a:t>SURROUNDING DISTRICTS		</a:t>
            </a:r>
          </a:p>
          <a:p>
            <a:endParaRPr lang="en-US" dirty="0"/>
          </a:p>
        </p:txBody>
      </p:sp>
      <p:sp>
        <p:nvSpPr>
          <p:cNvPr id="5" name="Content Placeholder 4">
            <a:extLst>
              <a:ext uri="{FF2B5EF4-FFF2-40B4-BE49-F238E27FC236}">
                <a16:creationId xmlns:a16="http://schemas.microsoft.com/office/drawing/2014/main" id="{74B836E5-4345-5FFF-739A-C2E4215D42FB}"/>
              </a:ext>
            </a:extLst>
          </p:cNvPr>
          <p:cNvSpPr>
            <a:spLocks noGrp="1"/>
          </p:cNvSpPr>
          <p:nvPr>
            <p:ph sz="half" idx="2"/>
          </p:nvPr>
        </p:nvSpPr>
        <p:spPr/>
        <p:txBody>
          <a:bodyPr/>
          <a:lstStyle/>
          <a:p>
            <a:r>
              <a:rPr lang="en-US" dirty="0"/>
              <a:t>COMPARABLE DISTRICTS</a:t>
            </a:r>
          </a:p>
        </p:txBody>
      </p:sp>
      <p:graphicFrame>
        <p:nvGraphicFramePr>
          <p:cNvPr id="7" name="Table 7">
            <a:extLst>
              <a:ext uri="{FF2B5EF4-FFF2-40B4-BE49-F238E27FC236}">
                <a16:creationId xmlns:a16="http://schemas.microsoft.com/office/drawing/2014/main" id="{E7124ABB-328D-15D1-B04C-3E0FFB43B835}"/>
              </a:ext>
            </a:extLst>
          </p:cNvPr>
          <p:cNvGraphicFramePr>
            <a:graphicFrameLocks noGrp="1"/>
          </p:cNvGraphicFramePr>
          <p:nvPr>
            <p:extLst>
              <p:ext uri="{D42A27DB-BD31-4B8C-83A1-F6EECF244321}">
                <p14:modId xmlns:p14="http://schemas.microsoft.com/office/powerpoint/2010/main" val="1787167225"/>
              </p:ext>
            </p:extLst>
          </p:nvPr>
        </p:nvGraphicFramePr>
        <p:xfrm>
          <a:off x="1097280" y="2751666"/>
          <a:ext cx="4483944" cy="3337560"/>
        </p:xfrm>
        <a:graphic>
          <a:graphicData uri="http://schemas.openxmlformats.org/drawingml/2006/table">
            <a:tbl>
              <a:tblPr firstRow="1" bandRow="1">
                <a:tableStyleId>{5C22544A-7EE6-4342-B048-85BDC9FD1C3A}</a:tableStyleId>
              </a:tblPr>
              <a:tblGrid>
                <a:gridCol w="2190865">
                  <a:extLst>
                    <a:ext uri="{9D8B030D-6E8A-4147-A177-3AD203B41FA5}">
                      <a16:colId xmlns:a16="http://schemas.microsoft.com/office/drawing/2014/main" val="1322930969"/>
                    </a:ext>
                  </a:extLst>
                </a:gridCol>
                <a:gridCol w="2293079">
                  <a:extLst>
                    <a:ext uri="{9D8B030D-6E8A-4147-A177-3AD203B41FA5}">
                      <a16:colId xmlns:a16="http://schemas.microsoft.com/office/drawing/2014/main" val="1673251070"/>
                    </a:ext>
                  </a:extLst>
                </a:gridCol>
              </a:tblGrid>
              <a:tr h="370840">
                <a:tc>
                  <a:txBody>
                    <a:bodyPr/>
                    <a:lstStyle/>
                    <a:p>
                      <a:r>
                        <a:rPr lang="en-US" dirty="0"/>
                        <a:t>District</a:t>
                      </a:r>
                    </a:p>
                  </a:txBody>
                  <a:tcPr/>
                </a:tc>
                <a:tc>
                  <a:txBody>
                    <a:bodyPr/>
                    <a:lstStyle/>
                    <a:p>
                      <a:r>
                        <a:rPr lang="en-US" dirty="0"/>
                        <a:t>FY 25 Op Mills</a:t>
                      </a:r>
                    </a:p>
                  </a:txBody>
                  <a:tcPr/>
                </a:tc>
                <a:extLst>
                  <a:ext uri="{0D108BD9-81ED-4DB2-BD59-A6C34878D82A}">
                    <a16:rowId xmlns:a16="http://schemas.microsoft.com/office/drawing/2014/main" val="1021682"/>
                  </a:ext>
                </a:extLst>
              </a:tr>
              <a:tr h="370840">
                <a:tc>
                  <a:txBody>
                    <a:bodyPr/>
                    <a:lstStyle/>
                    <a:p>
                      <a:r>
                        <a:rPr lang="en-US" dirty="0"/>
                        <a:t>Jefferson County</a:t>
                      </a:r>
                    </a:p>
                  </a:txBody>
                  <a:tcPr/>
                </a:tc>
                <a:tc>
                  <a:txBody>
                    <a:bodyPr/>
                    <a:lstStyle/>
                    <a:p>
                      <a:r>
                        <a:rPr lang="en-US" dirty="0"/>
                        <a:t>50.23</a:t>
                      </a:r>
                    </a:p>
                  </a:txBody>
                  <a:tcPr/>
                </a:tc>
                <a:extLst>
                  <a:ext uri="{0D108BD9-81ED-4DB2-BD59-A6C34878D82A}">
                    <a16:rowId xmlns:a16="http://schemas.microsoft.com/office/drawing/2014/main" val="2814869952"/>
                  </a:ext>
                </a:extLst>
              </a:tr>
              <a:tr h="370840">
                <a:tc>
                  <a:txBody>
                    <a:bodyPr/>
                    <a:lstStyle/>
                    <a:p>
                      <a:r>
                        <a:rPr lang="en-US" dirty="0"/>
                        <a:t>Copiah County</a:t>
                      </a:r>
                    </a:p>
                  </a:txBody>
                  <a:tcPr/>
                </a:tc>
                <a:tc>
                  <a:txBody>
                    <a:bodyPr/>
                    <a:lstStyle/>
                    <a:p>
                      <a:r>
                        <a:rPr lang="en-US" dirty="0"/>
                        <a:t>40.40</a:t>
                      </a:r>
                    </a:p>
                  </a:txBody>
                  <a:tcPr/>
                </a:tc>
                <a:extLst>
                  <a:ext uri="{0D108BD9-81ED-4DB2-BD59-A6C34878D82A}">
                    <a16:rowId xmlns:a16="http://schemas.microsoft.com/office/drawing/2014/main" val="1337953072"/>
                  </a:ext>
                </a:extLst>
              </a:tr>
              <a:tr h="370840">
                <a:tc>
                  <a:txBody>
                    <a:bodyPr/>
                    <a:lstStyle/>
                    <a:p>
                      <a:r>
                        <a:rPr lang="en-US" dirty="0"/>
                        <a:t>Hazlehurst City</a:t>
                      </a:r>
                    </a:p>
                  </a:txBody>
                  <a:tcPr/>
                </a:tc>
                <a:tc>
                  <a:txBody>
                    <a:bodyPr/>
                    <a:lstStyle/>
                    <a:p>
                      <a:r>
                        <a:rPr lang="en-US" dirty="0"/>
                        <a:t>52.83</a:t>
                      </a:r>
                    </a:p>
                  </a:txBody>
                  <a:tcPr/>
                </a:tc>
                <a:extLst>
                  <a:ext uri="{0D108BD9-81ED-4DB2-BD59-A6C34878D82A}">
                    <a16:rowId xmlns:a16="http://schemas.microsoft.com/office/drawing/2014/main" val="2014881900"/>
                  </a:ext>
                </a:extLst>
              </a:tr>
              <a:tr h="370840">
                <a:tc>
                  <a:txBody>
                    <a:bodyPr/>
                    <a:lstStyle/>
                    <a:p>
                      <a:r>
                        <a:rPr lang="en-US" dirty="0"/>
                        <a:t>Vicksburg Warren</a:t>
                      </a:r>
                    </a:p>
                  </a:txBody>
                  <a:tcPr/>
                </a:tc>
                <a:tc>
                  <a:txBody>
                    <a:bodyPr/>
                    <a:lstStyle/>
                    <a:p>
                      <a:r>
                        <a:rPr lang="en-US" dirty="0"/>
                        <a:t>50.45</a:t>
                      </a:r>
                    </a:p>
                  </a:txBody>
                  <a:tcPr/>
                </a:tc>
                <a:extLst>
                  <a:ext uri="{0D108BD9-81ED-4DB2-BD59-A6C34878D82A}">
                    <a16:rowId xmlns:a16="http://schemas.microsoft.com/office/drawing/2014/main" val="1019230734"/>
                  </a:ext>
                </a:extLst>
              </a:tr>
              <a:tr h="370840">
                <a:tc>
                  <a:txBody>
                    <a:bodyPr/>
                    <a:lstStyle/>
                    <a:p>
                      <a:r>
                        <a:rPr lang="en-US" dirty="0"/>
                        <a:t>Yazoo County</a:t>
                      </a:r>
                    </a:p>
                  </a:txBody>
                  <a:tcPr/>
                </a:tc>
                <a:tc>
                  <a:txBody>
                    <a:bodyPr/>
                    <a:lstStyle/>
                    <a:p>
                      <a:r>
                        <a:rPr lang="en-US" dirty="0"/>
                        <a:t>50.64</a:t>
                      </a:r>
                    </a:p>
                  </a:txBody>
                  <a:tcPr/>
                </a:tc>
                <a:extLst>
                  <a:ext uri="{0D108BD9-81ED-4DB2-BD59-A6C34878D82A}">
                    <a16:rowId xmlns:a16="http://schemas.microsoft.com/office/drawing/2014/main" val="675378627"/>
                  </a:ext>
                </a:extLst>
              </a:tr>
              <a:tr h="370840">
                <a:tc>
                  <a:txBody>
                    <a:bodyPr/>
                    <a:lstStyle/>
                    <a:p>
                      <a:r>
                        <a:rPr lang="en-US" dirty="0"/>
                        <a:t>Yazoo City</a:t>
                      </a:r>
                    </a:p>
                  </a:txBody>
                  <a:tcPr/>
                </a:tc>
                <a:tc>
                  <a:txBody>
                    <a:bodyPr/>
                    <a:lstStyle/>
                    <a:p>
                      <a:r>
                        <a:rPr lang="en-US" dirty="0"/>
                        <a:t>48.31</a:t>
                      </a:r>
                    </a:p>
                  </a:txBody>
                  <a:tcPr/>
                </a:tc>
                <a:extLst>
                  <a:ext uri="{0D108BD9-81ED-4DB2-BD59-A6C34878D82A}">
                    <a16:rowId xmlns:a16="http://schemas.microsoft.com/office/drawing/2014/main" val="3582891818"/>
                  </a:ext>
                </a:extLst>
              </a:tr>
              <a:tr h="370840">
                <a:tc>
                  <a:txBody>
                    <a:bodyPr/>
                    <a:lstStyle/>
                    <a:p>
                      <a:r>
                        <a:rPr lang="en-US" dirty="0"/>
                        <a:t>Natchez-Adams</a:t>
                      </a:r>
                    </a:p>
                  </a:txBody>
                  <a:tcPr/>
                </a:tc>
                <a:tc>
                  <a:txBody>
                    <a:bodyPr/>
                    <a:lstStyle/>
                    <a:p>
                      <a:r>
                        <a:rPr lang="en-US" dirty="0"/>
                        <a:t>51.50</a:t>
                      </a:r>
                    </a:p>
                  </a:txBody>
                  <a:tcPr/>
                </a:tc>
                <a:extLst>
                  <a:ext uri="{0D108BD9-81ED-4DB2-BD59-A6C34878D82A}">
                    <a16:rowId xmlns:a16="http://schemas.microsoft.com/office/drawing/2014/main" val="4140999896"/>
                  </a:ext>
                </a:extLst>
              </a:tr>
              <a:tr h="370840">
                <a:tc>
                  <a:txBody>
                    <a:bodyPr/>
                    <a:lstStyle/>
                    <a:p>
                      <a:r>
                        <a:rPr lang="en-US" dirty="0"/>
                        <a:t>Brookhaven</a:t>
                      </a:r>
                    </a:p>
                  </a:txBody>
                  <a:tcPr/>
                </a:tc>
                <a:tc>
                  <a:txBody>
                    <a:bodyPr/>
                    <a:lstStyle/>
                    <a:p>
                      <a:r>
                        <a:rPr lang="en-US" dirty="0"/>
                        <a:t>44.95</a:t>
                      </a:r>
                    </a:p>
                  </a:txBody>
                  <a:tcPr/>
                </a:tc>
                <a:extLst>
                  <a:ext uri="{0D108BD9-81ED-4DB2-BD59-A6C34878D82A}">
                    <a16:rowId xmlns:a16="http://schemas.microsoft.com/office/drawing/2014/main" val="3103077413"/>
                  </a:ext>
                </a:extLst>
              </a:tr>
            </a:tbl>
          </a:graphicData>
        </a:graphic>
      </p:graphicFrame>
      <p:graphicFrame>
        <p:nvGraphicFramePr>
          <p:cNvPr id="8" name="Table 8">
            <a:extLst>
              <a:ext uri="{FF2B5EF4-FFF2-40B4-BE49-F238E27FC236}">
                <a16:creationId xmlns:a16="http://schemas.microsoft.com/office/drawing/2014/main" id="{840807CE-5E4F-FEB5-055D-47D49F9BA119}"/>
              </a:ext>
            </a:extLst>
          </p:cNvPr>
          <p:cNvGraphicFramePr>
            <a:graphicFrameLocks noGrp="1"/>
          </p:cNvGraphicFramePr>
          <p:nvPr>
            <p:extLst>
              <p:ext uri="{D42A27DB-BD31-4B8C-83A1-F6EECF244321}">
                <p14:modId xmlns:p14="http://schemas.microsoft.com/office/powerpoint/2010/main" val="1802416552"/>
              </p:ext>
            </p:extLst>
          </p:nvPr>
        </p:nvGraphicFramePr>
        <p:xfrm>
          <a:off x="6225309" y="2751666"/>
          <a:ext cx="4424218" cy="2123440"/>
        </p:xfrm>
        <a:graphic>
          <a:graphicData uri="http://schemas.openxmlformats.org/drawingml/2006/table">
            <a:tbl>
              <a:tblPr firstRow="1" bandRow="1">
                <a:tableStyleId>{5C22544A-7EE6-4342-B048-85BDC9FD1C3A}</a:tableStyleId>
              </a:tblPr>
              <a:tblGrid>
                <a:gridCol w="2357974">
                  <a:extLst>
                    <a:ext uri="{9D8B030D-6E8A-4147-A177-3AD203B41FA5}">
                      <a16:colId xmlns:a16="http://schemas.microsoft.com/office/drawing/2014/main" val="2340757187"/>
                    </a:ext>
                  </a:extLst>
                </a:gridCol>
                <a:gridCol w="2066244">
                  <a:extLst>
                    <a:ext uri="{9D8B030D-6E8A-4147-A177-3AD203B41FA5}">
                      <a16:colId xmlns:a16="http://schemas.microsoft.com/office/drawing/2014/main" val="1144211073"/>
                    </a:ext>
                  </a:extLst>
                </a:gridCol>
              </a:tblGrid>
              <a:tr h="370840">
                <a:tc>
                  <a:txBody>
                    <a:bodyPr/>
                    <a:lstStyle/>
                    <a:p>
                      <a:r>
                        <a:rPr lang="en-US" dirty="0"/>
                        <a:t>District</a:t>
                      </a:r>
                    </a:p>
                  </a:txBody>
                  <a:tcPr/>
                </a:tc>
                <a:tc>
                  <a:txBody>
                    <a:bodyPr/>
                    <a:lstStyle/>
                    <a:p>
                      <a:r>
                        <a:rPr lang="en-US" dirty="0"/>
                        <a:t>FY 25 Op Mills</a:t>
                      </a:r>
                    </a:p>
                  </a:txBody>
                  <a:tcPr/>
                </a:tc>
                <a:extLst>
                  <a:ext uri="{0D108BD9-81ED-4DB2-BD59-A6C34878D82A}">
                    <a16:rowId xmlns:a16="http://schemas.microsoft.com/office/drawing/2014/main" val="438791991"/>
                  </a:ext>
                </a:extLst>
              </a:tr>
              <a:tr h="370840">
                <a:tc>
                  <a:txBody>
                    <a:bodyPr/>
                    <a:lstStyle/>
                    <a:p>
                      <a:r>
                        <a:rPr lang="en-US" dirty="0"/>
                        <a:t>Jefferson Davis County</a:t>
                      </a:r>
                    </a:p>
                  </a:txBody>
                  <a:tcPr/>
                </a:tc>
                <a:tc>
                  <a:txBody>
                    <a:bodyPr/>
                    <a:lstStyle/>
                    <a:p>
                      <a:r>
                        <a:rPr lang="en-US" dirty="0"/>
                        <a:t>51.54</a:t>
                      </a:r>
                    </a:p>
                    <a:p>
                      <a:endParaRPr lang="en-US" dirty="0"/>
                    </a:p>
                  </a:txBody>
                  <a:tcPr/>
                </a:tc>
                <a:extLst>
                  <a:ext uri="{0D108BD9-81ED-4DB2-BD59-A6C34878D82A}">
                    <a16:rowId xmlns:a16="http://schemas.microsoft.com/office/drawing/2014/main" val="1106630483"/>
                  </a:ext>
                </a:extLst>
              </a:tr>
              <a:tr h="370840">
                <a:tc>
                  <a:txBody>
                    <a:bodyPr/>
                    <a:lstStyle/>
                    <a:p>
                      <a:r>
                        <a:rPr lang="en-US" dirty="0"/>
                        <a:t>Franklin County</a:t>
                      </a:r>
                    </a:p>
                  </a:txBody>
                  <a:tcPr/>
                </a:tc>
                <a:tc>
                  <a:txBody>
                    <a:bodyPr/>
                    <a:lstStyle/>
                    <a:p>
                      <a:r>
                        <a:rPr lang="en-US" dirty="0"/>
                        <a:t>44.80</a:t>
                      </a:r>
                    </a:p>
                  </a:txBody>
                  <a:tcPr/>
                </a:tc>
                <a:extLst>
                  <a:ext uri="{0D108BD9-81ED-4DB2-BD59-A6C34878D82A}">
                    <a16:rowId xmlns:a16="http://schemas.microsoft.com/office/drawing/2014/main" val="121641646"/>
                  </a:ext>
                </a:extLst>
              </a:tr>
              <a:tr h="370840">
                <a:tc>
                  <a:txBody>
                    <a:bodyPr/>
                    <a:lstStyle/>
                    <a:p>
                      <a:r>
                        <a:rPr lang="en-US" dirty="0"/>
                        <a:t>Humphreys County</a:t>
                      </a:r>
                    </a:p>
                  </a:txBody>
                  <a:tcPr/>
                </a:tc>
                <a:tc>
                  <a:txBody>
                    <a:bodyPr/>
                    <a:lstStyle/>
                    <a:p>
                      <a:r>
                        <a:rPr lang="en-US" dirty="0"/>
                        <a:t>37.26</a:t>
                      </a:r>
                    </a:p>
                  </a:txBody>
                  <a:tcPr/>
                </a:tc>
                <a:extLst>
                  <a:ext uri="{0D108BD9-81ED-4DB2-BD59-A6C34878D82A}">
                    <a16:rowId xmlns:a16="http://schemas.microsoft.com/office/drawing/2014/main" val="3914213289"/>
                  </a:ext>
                </a:extLst>
              </a:tr>
              <a:tr h="370840">
                <a:tc>
                  <a:txBody>
                    <a:bodyPr/>
                    <a:lstStyle/>
                    <a:p>
                      <a:r>
                        <a:rPr lang="en-US" dirty="0"/>
                        <a:t>Wilkinson County</a:t>
                      </a:r>
                    </a:p>
                  </a:txBody>
                  <a:tcPr/>
                </a:tc>
                <a:tc>
                  <a:txBody>
                    <a:bodyPr/>
                    <a:lstStyle/>
                    <a:p>
                      <a:r>
                        <a:rPr lang="en-US" dirty="0"/>
                        <a:t>44.48</a:t>
                      </a:r>
                    </a:p>
                  </a:txBody>
                  <a:tcPr/>
                </a:tc>
                <a:extLst>
                  <a:ext uri="{0D108BD9-81ED-4DB2-BD59-A6C34878D82A}">
                    <a16:rowId xmlns:a16="http://schemas.microsoft.com/office/drawing/2014/main" val="2423597348"/>
                  </a:ext>
                </a:extLst>
              </a:tr>
            </a:tbl>
          </a:graphicData>
        </a:graphic>
      </p:graphicFrame>
    </p:spTree>
    <p:extLst>
      <p:ext uri="{BB962C8B-B14F-4D97-AF65-F5344CB8AC3E}">
        <p14:creationId xmlns:p14="http://schemas.microsoft.com/office/powerpoint/2010/main" val="45172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EA697-1D8F-5400-D478-4D997001A710}"/>
              </a:ext>
            </a:extLst>
          </p:cNvPr>
          <p:cNvSpPr>
            <a:spLocks noGrp="1"/>
          </p:cNvSpPr>
          <p:nvPr>
            <p:ph type="title"/>
          </p:nvPr>
        </p:nvSpPr>
        <p:spPr/>
        <p:txBody>
          <a:bodyPr/>
          <a:lstStyle/>
          <a:p>
            <a:r>
              <a:rPr lang="en-US" dirty="0"/>
              <a:t>Claiborne County Debt</a:t>
            </a:r>
          </a:p>
        </p:txBody>
      </p:sp>
      <p:sp>
        <p:nvSpPr>
          <p:cNvPr id="3" name="Content Placeholder 2">
            <a:extLst>
              <a:ext uri="{FF2B5EF4-FFF2-40B4-BE49-F238E27FC236}">
                <a16:creationId xmlns:a16="http://schemas.microsoft.com/office/drawing/2014/main" id="{535A6978-F653-EFF0-B0A2-8E8FA6271D10}"/>
              </a:ext>
            </a:extLst>
          </p:cNvPr>
          <p:cNvSpPr>
            <a:spLocks noGrp="1"/>
          </p:cNvSpPr>
          <p:nvPr>
            <p:ph idx="1"/>
          </p:nvPr>
        </p:nvSpPr>
        <p:spPr/>
        <p:txBody>
          <a:bodyPr/>
          <a:lstStyle/>
          <a:p>
            <a:r>
              <a:rPr lang="en-US" dirty="0"/>
              <a:t>Current Debt</a:t>
            </a:r>
          </a:p>
          <a:p>
            <a:pPr lvl="1"/>
            <a:r>
              <a:rPr lang="en-US" dirty="0"/>
              <a:t>2017 3 Mill Note	$1,500,000		2024 Shortfall Note		$203,724</a:t>
            </a:r>
          </a:p>
          <a:p>
            <a:pPr lvl="1"/>
            <a:r>
              <a:rPr lang="en-US" dirty="0"/>
              <a:t>Yearly Payments Average	$   184,000		Yearly Payments Average	$74,736</a:t>
            </a:r>
          </a:p>
          <a:p>
            <a:pPr marL="201168" lvl="1" indent="0">
              <a:buNone/>
            </a:pPr>
            <a:endParaRPr lang="en-US" dirty="0"/>
          </a:p>
          <a:p>
            <a:pPr lvl="1"/>
            <a:endParaRPr lang="en-US" dirty="0"/>
          </a:p>
          <a:p>
            <a:pPr lvl="1"/>
            <a:r>
              <a:rPr lang="en-US" dirty="0"/>
              <a:t>Balance as of 6/30/2025  $701,025		Balance as of 6/30/2025  	$149,472</a:t>
            </a:r>
          </a:p>
          <a:p>
            <a:pPr lvl="1"/>
            <a:r>
              <a:rPr lang="en-US" dirty="0"/>
              <a:t>Payoff – March 2029				Payoff – June 2027</a:t>
            </a:r>
          </a:p>
          <a:p>
            <a:pPr marL="201168" lvl="1" indent="0">
              <a:buNone/>
            </a:pPr>
            <a:endParaRPr lang="en-US" dirty="0"/>
          </a:p>
          <a:p>
            <a:pPr lvl="1"/>
            <a:r>
              <a:rPr lang="en-US" dirty="0"/>
              <a:t>FY 25-26 Shortfall $1,057,275</a:t>
            </a:r>
          </a:p>
          <a:p>
            <a:pPr lvl="1"/>
            <a:r>
              <a:rPr lang="en-US" dirty="0"/>
              <a:t>(If no additional principal payments are made in advance)</a:t>
            </a:r>
          </a:p>
        </p:txBody>
      </p:sp>
    </p:spTree>
    <p:extLst>
      <p:ext uri="{BB962C8B-B14F-4D97-AF65-F5344CB8AC3E}">
        <p14:creationId xmlns:p14="http://schemas.microsoft.com/office/powerpoint/2010/main" val="3208327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0F6F1E82-F603-49E4-9641-09EEA984A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6" name="Rectangle 2"/>
          <p:cNvSpPr>
            <a:spLocks noGrp="1" noChangeArrowheads="1"/>
          </p:cNvSpPr>
          <p:nvPr>
            <p:ph type="title"/>
          </p:nvPr>
        </p:nvSpPr>
        <p:spPr>
          <a:xfrm>
            <a:off x="1097280" y="286603"/>
            <a:ext cx="10058400" cy="1450757"/>
          </a:xfrm>
        </p:spPr>
        <p:txBody>
          <a:bodyPr>
            <a:normAutofit/>
          </a:bodyPr>
          <a:lstStyle/>
          <a:p>
            <a:pPr algn="ctr"/>
            <a:r>
              <a:rPr lang="en-US" dirty="0">
                <a:latin typeface="Arial Black" pitchFamily="34" charset="0"/>
                <a:cs typeface="Times New Roman" pitchFamily="18" charset="0"/>
              </a:rPr>
              <a:t>ALL SOURCES</a:t>
            </a:r>
            <a:br>
              <a:rPr lang="en-US" dirty="0">
                <a:latin typeface="Arial Black" pitchFamily="34" charset="0"/>
                <a:cs typeface="Times New Roman" pitchFamily="18" charset="0"/>
              </a:rPr>
            </a:br>
            <a:r>
              <a:rPr lang="en-US" dirty="0">
                <a:latin typeface="Arial Black" pitchFamily="34" charset="0"/>
                <a:cs typeface="Times New Roman" pitchFamily="18" charset="0"/>
              </a:rPr>
              <a:t> FUND REVENUE SOURCES</a:t>
            </a:r>
          </a:p>
        </p:txBody>
      </p:sp>
      <p:cxnSp>
        <p:nvCxnSpPr>
          <p:cNvPr id="6153" name="Straight Connector 6152">
            <a:extLst>
              <a:ext uri="{FF2B5EF4-FFF2-40B4-BE49-F238E27FC236}">
                <a16:creationId xmlns:a16="http://schemas.microsoft.com/office/drawing/2014/main" id="{C81CFD00-FC30-4AFB-A61F-3127B2C90F7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55" name="Rectangle 6154">
            <a:extLst>
              <a:ext uri="{FF2B5EF4-FFF2-40B4-BE49-F238E27FC236}">
                <a16:creationId xmlns:a16="http://schemas.microsoft.com/office/drawing/2014/main" id="{9D1595AB-90F6-488F-B5E3-F8CFCC8FAA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194134908"/>
              </p:ext>
            </p:extLst>
          </p:nvPr>
        </p:nvGraphicFramePr>
        <p:xfrm>
          <a:off x="1546374" y="2098515"/>
          <a:ext cx="9159579" cy="3786084"/>
        </p:xfrm>
        <a:graphic>
          <a:graphicData uri="http://schemas.openxmlformats.org/drawingml/2006/table">
            <a:tbl>
              <a:tblPr firstRow="1" bandRow="1">
                <a:solidFill>
                  <a:srgbClr val="F2F2F2">
                    <a:alpha val="30196"/>
                  </a:srgbClr>
                </a:solidFill>
                <a:tableStyleId>{21E4AEA4-8DFA-4A89-87EB-49C32662AFE0}</a:tableStyleId>
              </a:tblPr>
              <a:tblGrid>
                <a:gridCol w="3710309">
                  <a:extLst>
                    <a:ext uri="{9D8B030D-6E8A-4147-A177-3AD203B41FA5}">
                      <a16:colId xmlns:a16="http://schemas.microsoft.com/office/drawing/2014/main" val="20000"/>
                    </a:ext>
                  </a:extLst>
                </a:gridCol>
                <a:gridCol w="3633711">
                  <a:extLst>
                    <a:ext uri="{9D8B030D-6E8A-4147-A177-3AD203B41FA5}">
                      <a16:colId xmlns:a16="http://schemas.microsoft.com/office/drawing/2014/main" val="20001"/>
                    </a:ext>
                  </a:extLst>
                </a:gridCol>
                <a:gridCol w="1815559">
                  <a:extLst>
                    <a:ext uri="{9D8B030D-6E8A-4147-A177-3AD203B41FA5}">
                      <a16:colId xmlns:a16="http://schemas.microsoft.com/office/drawing/2014/main" val="20002"/>
                    </a:ext>
                  </a:extLst>
                </a:gridCol>
              </a:tblGrid>
              <a:tr h="631014">
                <a:tc>
                  <a:txBody>
                    <a:bodyPr/>
                    <a:lstStyle/>
                    <a:p>
                      <a:pPr algn="ctr" fontAlgn="b"/>
                      <a:r>
                        <a:rPr lang="en-US" sz="2000" b="0" u="none" strike="noStrike" cap="none" spc="0" dirty="0">
                          <a:solidFill>
                            <a:schemeClr val="bg1"/>
                          </a:solidFill>
                        </a:rPr>
                        <a:t>FUNDING TYPE</a:t>
                      </a:r>
                      <a:endParaRPr lang="en-US" sz="2000" b="0" i="0" u="none" strike="noStrike" cap="none" spc="0" dirty="0">
                        <a:solidFill>
                          <a:schemeClr val="bg1"/>
                        </a:solidFill>
                        <a:latin typeface="Arial Rounded MT Bold" pitchFamily="34" charset="0"/>
                        <a:cs typeface="Times New Roman" pitchFamily="18" charset="0"/>
                      </a:endParaRPr>
                    </a:p>
                  </a:txBody>
                  <a:tcPr marL="173306" marR="18516" marT="133313" marB="133313"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pPr algn="ctr" fontAlgn="b"/>
                      <a:r>
                        <a:rPr lang="en-US" sz="2000" b="0" u="none" strike="noStrike" cap="none" spc="0" dirty="0">
                          <a:solidFill>
                            <a:schemeClr val="bg1"/>
                          </a:solidFill>
                        </a:rPr>
                        <a:t> AMOUNT </a:t>
                      </a:r>
                      <a:endParaRPr lang="en-US" sz="2000" b="0" i="0" u="none" strike="noStrike" cap="none" spc="0" dirty="0">
                        <a:solidFill>
                          <a:schemeClr val="bg1"/>
                        </a:solidFill>
                        <a:latin typeface="Arial Rounded MT Bold" pitchFamily="34" charset="0"/>
                        <a:cs typeface="Times New Roman" pitchFamily="18" charset="0"/>
                      </a:endParaRPr>
                    </a:p>
                  </a:txBody>
                  <a:tcPr marL="173306" marR="18516" marT="133313" marB="133313" anchor="ctr">
                    <a:lnL w="12700" cmpd="sng">
                      <a:noFill/>
                    </a:lnL>
                    <a:lnR w="12700" cmpd="sng">
                      <a:noFill/>
                    </a:lnR>
                    <a:lnT w="19050" cap="flat" cmpd="sng" algn="ctr">
                      <a:noFill/>
                      <a:prstDash val="solid"/>
                    </a:lnT>
                    <a:lnB w="38100" cmpd="sng">
                      <a:noFill/>
                    </a:lnB>
                    <a:solidFill>
                      <a:schemeClr val="accent1"/>
                    </a:solidFill>
                  </a:tcPr>
                </a:tc>
                <a:tc>
                  <a:txBody>
                    <a:bodyPr/>
                    <a:lstStyle/>
                    <a:p>
                      <a:pPr algn="ctr" fontAlgn="b"/>
                      <a:r>
                        <a:rPr lang="en-US" sz="2000" b="0" u="none" strike="noStrike" cap="none" spc="0" dirty="0">
                          <a:solidFill>
                            <a:schemeClr val="bg1"/>
                          </a:solidFill>
                        </a:rPr>
                        <a:t>PERCENT</a:t>
                      </a:r>
                      <a:endParaRPr lang="en-US" sz="2000" b="0" i="0" u="none" strike="noStrike" cap="none" spc="0" dirty="0">
                        <a:solidFill>
                          <a:schemeClr val="bg1"/>
                        </a:solidFill>
                        <a:latin typeface="Arial Rounded MT Bold" pitchFamily="34" charset="0"/>
                        <a:cs typeface="Times New Roman" pitchFamily="18" charset="0"/>
                      </a:endParaRPr>
                    </a:p>
                  </a:txBody>
                  <a:tcPr marL="173306" marR="18516" marT="133313" marB="133313"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10000"/>
                  </a:ext>
                </a:extLst>
              </a:tr>
              <a:tr h="631014">
                <a:tc>
                  <a:txBody>
                    <a:bodyPr/>
                    <a:lstStyle/>
                    <a:p>
                      <a:pPr algn="ctr" fontAlgn="b"/>
                      <a:r>
                        <a:rPr lang="en-US" sz="2000" u="none" strike="noStrike" cap="none" spc="0" dirty="0">
                          <a:solidFill>
                            <a:schemeClr val="tx1"/>
                          </a:solidFill>
                        </a:rPr>
                        <a:t>LOCAL REVENUE</a:t>
                      </a:r>
                      <a:endParaRPr lang="en-US" sz="2000" b="1" i="0" u="none" strike="noStrike" cap="none" spc="0" dirty="0">
                        <a:solidFill>
                          <a:schemeClr val="tx1"/>
                        </a:solidFill>
                        <a:latin typeface="Arial Rounded MT Bold" pitchFamily="34" charset="0"/>
                        <a:cs typeface="Times New Roman" pitchFamily="18" charset="0"/>
                      </a:endParaRPr>
                    </a:p>
                  </a:txBody>
                  <a:tcPr marL="173306" marR="18516" marT="133313" marB="133313" anchor="b">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chemeClr val="bg1">
                        <a:alpha val="30196"/>
                      </a:schemeClr>
                    </a:solidFill>
                  </a:tcPr>
                </a:tc>
                <a:tc>
                  <a:txBody>
                    <a:bodyPr/>
                    <a:lstStyle/>
                    <a:p>
                      <a:pPr algn="ctr" fontAlgn="b"/>
                      <a:r>
                        <a:rPr lang="en-US" sz="2000" b="1" u="none" strike="noStrike" cap="none" spc="0" dirty="0">
                          <a:solidFill>
                            <a:schemeClr val="tx1"/>
                          </a:solidFill>
                          <a:latin typeface="Arial Rounded MT Bold" pitchFamily="34" charset="0"/>
                        </a:rPr>
                        <a:t>$7,243,777</a:t>
                      </a:r>
                    </a:p>
                  </a:txBody>
                  <a:tcPr marL="173306" marR="18516" marT="133313" marB="133313"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chemeClr val="bg1">
                        <a:alpha val="30196"/>
                      </a:schemeClr>
                    </a:solidFill>
                  </a:tcPr>
                </a:tc>
                <a:tc>
                  <a:txBody>
                    <a:bodyPr/>
                    <a:lstStyle/>
                    <a:p>
                      <a:pPr algn="ctr" fontAlgn="b"/>
                      <a:endParaRPr lang="en-US" sz="2000" b="1" i="0" u="none" strike="noStrike" cap="none" spc="0" dirty="0">
                        <a:solidFill>
                          <a:schemeClr val="tx1"/>
                        </a:solidFill>
                        <a:latin typeface="Arial Rounded MT Bold" pitchFamily="34" charset="0"/>
                        <a:cs typeface="Times New Roman" pitchFamily="18" charset="0"/>
                      </a:endParaRPr>
                    </a:p>
                  </a:txBody>
                  <a:tcPr marL="173306" marR="18516" marT="133313" marB="133313" anchor="b">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chemeClr val="bg1">
                        <a:alpha val="30196"/>
                      </a:schemeClr>
                    </a:solidFill>
                  </a:tcPr>
                </a:tc>
                <a:extLst>
                  <a:ext uri="{0D108BD9-81ED-4DB2-BD59-A6C34878D82A}">
                    <a16:rowId xmlns:a16="http://schemas.microsoft.com/office/drawing/2014/main" val="10001"/>
                  </a:ext>
                </a:extLst>
              </a:tr>
              <a:tr h="631014">
                <a:tc>
                  <a:txBody>
                    <a:bodyPr/>
                    <a:lstStyle/>
                    <a:p>
                      <a:pPr algn="ctr" fontAlgn="b"/>
                      <a:r>
                        <a:rPr lang="en-US" sz="2000" u="none" strike="noStrike" cap="none" spc="0" dirty="0">
                          <a:solidFill>
                            <a:schemeClr val="tx1"/>
                          </a:solidFill>
                        </a:rPr>
                        <a:t>STATE REVENUE</a:t>
                      </a:r>
                      <a:endParaRPr lang="en-US" sz="2000" b="1" i="0" u="none" strike="noStrike" cap="none" spc="0" dirty="0">
                        <a:solidFill>
                          <a:schemeClr val="tx1"/>
                        </a:solidFill>
                        <a:latin typeface="Arial Rounded MT Bold" pitchFamily="34" charset="0"/>
                        <a:cs typeface="Times New Roman" pitchFamily="18" charset="0"/>
                      </a:endParaRPr>
                    </a:p>
                  </a:txBody>
                  <a:tcPr marL="173306" marR="18516" marT="133313" marB="133313" anchor="b">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fontAlgn="b"/>
                      <a:r>
                        <a:rPr lang="en-US" sz="2000" b="1" i="0" u="none" strike="noStrike" cap="none" spc="0" dirty="0">
                          <a:solidFill>
                            <a:schemeClr val="tx1"/>
                          </a:solidFill>
                          <a:latin typeface="Arial Rounded MT Bold" pitchFamily="34" charset="0"/>
                          <a:cs typeface="Times New Roman" pitchFamily="18" charset="0"/>
                        </a:rPr>
                        <a:t>$8,578,064</a:t>
                      </a:r>
                    </a:p>
                  </a:txBody>
                  <a:tcPr marL="173306" marR="18516" marT="133313" marB="133313" anchor="b">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fontAlgn="b"/>
                      <a:r>
                        <a:rPr lang="en-US" sz="2000" b="1" i="0" u="none" strike="noStrike" cap="none" spc="0" dirty="0">
                          <a:solidFill>
                            <a:schemeClr val="tx1"/>
                          </a:solidFill>
                          <a:latin typeface="Arial Rounded MT Bold" pitchFamily="34" charset="0"/>
                          <a:cs typeface="Times New Roman" pitchFamily="18" charset="0"/>
                        </a:rPr>
                        <a:t>45%</a:t>
                      </a:r>
                    </a:p>
                  </a:txBody>
                  <a:tcPr marL="173306" marR="18516" marT="133313" marB="133313" anchor="b">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2"/>
                  </a:ext>
                </a:extLst>
              </a:tr>
              <a:tr h="631014">
                <a:tc>
                  <a:txBody>
                    <a:bodyPr/>
                    <a:lstStyle/>
                    <a:p>
                      <a:pPr algn="ctr" fontAlgn="b"/>
                      <a:r>
                        <a:rPr lang="en-US" sz="2000" u="none" strike="noStrike" cap="none" spc="0" dirty="0">
                          <a:solidFill>
                            <a:schemeClr val="tx1"/>
                          </a:solidFill>
                        </a:rPr>
                        <a:t>FEDERAL REVENUE</a:t>
                      </a:r>
                      <a:endParaRPr lang="en-US" sz="2000" b="1" i="0" u="none" strike="noStrike" cap="none" spc="0" dirty="0">
                        <a:solidFill>
                          <a:schemeClr val="tx1"/>
                        </a:solidFill>
                        <a:latin typeface="Arial Rounded MT Bold" pitchFamily="34" charset="0"/>
                        <a:cs typeface="Times New Roman" pitchFamily="18" charset="0"/>
                      </a:endParaRPr>
                    </a:p>
                  </a:txBody>
                  <a:tcPr marL="173306" marR="18516" marT="133313" marB="133313" anchor="b">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chemeClr val="bg1">
                        <a:alpha val="30196"/>
                      </a:schemeClr>
                    </a:solidFill>
                  </a:tcPr>
                </a:tc>
                <a:tc>
                  <a:txBody>
                    <a:bodyPr/>
                    <a:lstStyle/>
                    <a:p>
                      <a:pPr algn="ctr" fontAlgn="b"/>
                      <a:r>
                        <a:rPr lang="en-US" sz="2000" b="1" i="0" u="none" strike="noStrike" cap="none" spc="0" dirty="0">
                          <a:solidFill>
                            <a:schemeClr val="tx1"/>
                          </a:solidFill>
                          <a:latin typeface="Arial Rounded MT Bold" pitchFamily="34" charset="0"/>
                          <a:cs typeface="Times New Roman" pitchFamily="18" charset="0"/>
                        </a:rPr>
                        <a:t>$2,944,755</a:t>
                      </a:r>
                    </a:p>
                  </a:txBody>
                  <a:tcPr marL="173306" marR="18516" marT="133313" marB="133313"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chemeClr val="bg1">
                        <a:alpha val="30196"/>
                      </a:schemeClr>
                    </a:solidFill>
                  </a:tcPr>
                </a:tc>
                <a:tc>
                  <a:txBody>
                    <a:bodyPr/>
                    <a:lstStyle/>
                    <a:p>
                      <a:pPr algn="ctr" fontAlgn="b"/>
                      <a:r>
                        <a:rPr lang="en-US" sz="2000" b="1" i="0" u="none" strike="noStrike" cap="none" spc="0" dirty="0">
                          <a:solidFill>
                            <a:schemeClr val="tx1"/>
                          </a:solidFill>
                          <a:latin typeface="Arial Rounded MT Bold" pitchFamily="34" charset="0"/>
                          <a:cs typeface="Times New Roman" pitchFamily="18" charset="0"/>
                        </a:rPr>
                        <a:t>15%</a:t>
                      </a:r>
                    </a:p>
                  </a:txBody>
                  <a:tcPr marL="173306" marR="18516" marT="133313" marB="133313" anchor="b">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chemeClr val="bg1">
                        <a:alpha val="30196"/>
                      </a:schemeClr>
                    </a:solidFill>
                  </a:tcPr>
                </a:tc>
                <a:extLst>
                  <a:ext uri="{0D108BD9-81ED-4DB2-BD59-A6C34878D82A}">
                    <a16:rowId xmlns:a16="http://schemas.microsoft.com/office/drawing/2014/main" val="10003"/>
                  </a:ext>
                </a:extLst>
              </a:tr>
              <a:tr h="631014">
                <a:tc>
                  <a:txBody>
                    <a:bodyPr/>
                    <a:lstStyle/>
                    <a:p>
                      <a:pPr algn="ctr" fontAlgn="b"/>
                      <a:r>
                        <a:rPr lang="en-US" sz="2000" u="none" strike="noStrike" cap="none" spc="0" dirty="0">
                          <a:solidFill>
                            <a:schemeClr val="tx1"/>
                          </a:solidFill>
                        </a:rPr>
                        <a:t>16</a:t>
                      </a:r>
                      <a:r>
                        <a:rPr lang="en-US" sz="2000" u="none" strike="noStrike" cap="none" spc="0" baseline="30000" dirty="0">
                          <a:solidFill>
                            <a:schemeClr val="tx1"/>
                          </a:solidFill>
                        </a:rPr>
                        <a:t>th</a:t>
                      </a:r>
                      <a:r>
                        <a:rPr lang="en-US" sz="2000" u="none" strike="noStrike" cap="none" spc="0" dirty="0">
                          <a:solidFill>
                            <a:schemeClr val="tx1"/>
                          </a:solidFill>
                        </a:rPr>
                        <a:t> SECTION</a:t>
                      </a:r>
                      <a:endParaRPr lang="en-US" sz="2000" b="1" i="0" u="none" strike="noStrike" cap="none" spc="0" dirty="0">
                        <a:solidFill>
                          <a:schemeClr val="tx1"/>
                        </a:solidFill>
                        <a:latin typeface="Arial Rounded MT Bold" pitchFamily="34" charset="0"/>
                        <a:cs typeface="Times New Roman" pitchFamily="18" charset="0"/>
                      </a:endParaRPr>
                    </a:p>
                  </a:txBody>
                  <a:tcPr marL="173306" marR="18516" marT="133313" marB="133313" anchor="b">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fontAlgn="b"/>
                      <a:r>
                        <a:rPr kumimoji="0" lang="en-US" sz="2000" b="1" u="none" strike="noStrike" kern="1200" cap="none" spc="0" dirty="0">
                          <a:solidFill>
                            <a:schemeClr val="tx1"/>
                          </a:solidFill>
                          <a:latin typeface="Arial Rounded MT Bold" pitchFamily="34" charset="0"/>
                          <a:ea typeface="+mn-ea"/>
                          <a:cs typeface="Times New Roman" pitchFamily="18" charset="0"/>
                        </a:rPr>
                        <a:t>$303,750</a:t>
                      </a:r>
                    </a:p>
                  </a:txBody>
                  <a:tcPr marL="173306" marR="18516" marT="133313" marB="133313" anchor="b">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algn="ctr" rtl="0" eaLnBrk="1" fontAlgn="b" latinLnBrk="0" hangingPunct="1"/>
                      <a:r>
                        <a:rPr kumimoji="0" lang="en-US" sz="2000" b="1" u="none" strike="noStrike" kern="1200" cap="none" spc="0" dirty="0">
                          <a:solidFill>
                            <a:schemeClr val="tx1"/>
                          </a:solidFill>
                          <a:latin typeface="Arial Rounded MT Bold" pitchFamily="34" charset="0"/>
                          <a:ea typeface="+mn-ea"/>
                          <a:cs typeface="Times New Roman" pitchFamily="18" charset="0"/>
                        </a:rPr>
                        <a:t>2%</a:t>
                      </a:r>
                    </a:p>
                  </a:txBody>
                  <a:tcPr marL="173306" marR="18516" marT="133313" marB="133313" anchor="b">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4"/>
                  </a:ext>
                </a:extLst>
              </a:tr>
              <a:tr h="631014">
                <a:tc>
                  <a:txBody>
                    <a:bodyPr/>
                    <a:lstStyle/>
                    <a:p>
                      <a:pPr algn="ctr" fontAlgn="b"/>
                      <a:r>
                        <a:rPr lang="en-US" sz="2000" b="1" u="none" strike="noStrike" cap="none" spc="0" dirty="0">
                          <a:solidFill>
                            <a:schemeClr val="tx1"/>
                          </a:solidFill>
                        </a:rPr>
                        <a:t>TOTAL</a:t>
                      </a:r>
                      <a:endParaRPr lang="en-US" sz="2000" b="1" i="0" u="none" strike="noStrike" cap="none" spc="0" dirty="0">
                        <a:solidFill>
                          <a:schemeClr val="tx1"/>
                        </a:solidFill>
                        <a:latin typeface="Arial Rounded MT Bold" pitchFamily="34" charset="0"/>
                        <a:cs typeface="Times New Roman" pitchFamily="18" charset="0"/>
                      </a:endParaRPr>
                    </a:p>
                  </a:txBody>
                  <a:tcPr marL="173306" marR="18516" marT="133313" marB="133313" anchor="b">
                    <a:lnL w="38100" cap="flat" cmpd="sng" algn="ctr">
                      <a:no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chemeClr val="bg1">
                        <a:alpha val="30196"/>
                      </a:schemeClr>
                    </a:solidFill>
                  </a:tcPr>
                </a:tc>
                <a:tc>
                  <a:txBody>
                    <a:bodyPr/>
                    <a:lstStyle/>
                    <a:p>
                      <a:pPr algn="ctr" fontAlgn="b"/>
                      <a:r>
                        <a:rPr lang="en-US" sz="2000" b="1" i="0" u="none" strike="noStrike" cap="none" spc="0" dirty="0">
                          <a:solidFill>
                            <a:schemeClr val="tx1"/>
                          </a:solidFill>
                          <a:latin typeface="Arial Rounded MT Bold" pitchFamily="34" charset="0"/>
                          <a:cs typeface="Times New Roman" pitchFamily="18" charset="0"/>
                        </a:rPr>
                        <a:t>$19,070,345</a:t>
                      </a:r>
                    </a:p>
                  </a:txBody>
                  <a:tcPr marL="173306" marR="18516" marT="133313" marB="133313"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chemeClr val="bg1">
                        <a:alpha val="30196"/>
                      </a:schemeClr>
                    </a:solidFill>
                  </a:tcPr>
                </a:tc>
                <a:tc>
                  <a:txBody>
                    <a:bodyPr/>
                    <a:lstStyle/>
                    <a:p>
                      <a:pPr algn="ctr" fontAlgn="b"/>
                      <a:r>
                        <a:rPr lang="en-US" sz="2000" b="1" i="0" u="none" strike="noStrike" cap="none" spc="0" dirty="0">
                          <a:solidFill>
                            <a:schemeClr val="tx1"/>
                          </a:solidFill>
                          <a:latin typeface="Arial Rounded MT Bold" pitchFamily="34" charset="0"/>
                          <a:cs typeface="Times New Roman" pitchFamily="18" charset="0"/>
                        </a:rPr>
                        <a:t>100%</a:t>
                      </a:r>
                    </a:p>
                  </a:txBody>
                  <a:tcPr marL="173306" marR="18516" marT="133313" marB="133313" anchor="b">
                    <a:lnL w="6350" cap="flat" cmpd="sng" algn="ctr">
                      <a:solidFill>
                        <a:schemeClr val="tx1">
                          <a:lumMod val="75000"/>
                          <a:lumOff val="25000"/>
                        </a:schemeClr>
                      </a:solidFill>
                      <a:prstDash val="solid"/>
                    </a:lnL>
                    <a:lnR w="38100" cap="flat" cmpd="sng" algn="ctr">
                      <a:noFill/>
                      <a:prstDash val="solid"/>
                    </a:lnR>
                    <a:lnT w="12700" cmpd="sng">
                      <a:noFill/>
                      <a:prstDash val="solid"/>
                    </a:lnT>
                    <a:lnB w="38100" cap="flat" cmpd="sng" algn="ctr">
                      <a:noFill/>
                      <a:prstDash val="solid"/>
                    </a:lnB>
                    <a:solidFill>
                      <a:schemeClr val="bg1">
                        <a:alpha val="30196"/>
                      </a:schemeClr>
                    </a:solidFill>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6AA6C58C-209D-7BA1-7719-C71EA41F4754}"/>
              </a:ext>
            </a:extLst>
          </p:cNvPr>
          <p:cNvSpPr txBox="1"/>
          <p:nvPr/>
        </p:nvSpPr>
        <p:spPr>
          <a:xfrm>
            <a:off x="9100868" y="2820838"/>
            <a:ext cx="1440611" cy="369332"/>
          </a:xfrm>
          <a:prstGeom prst="rect">
            <a:avLst/>
          </a:prstGeom>
          <a:noFill/>
        </p:spPr>
        <p:txBody>
          <a:bodyPr wrap="square" rtlCol="0">
            <a:spAutoFit/>
          </a:bodyPr>
          <a:lstStyle/>
          <a:p>
            <a:pPr algn="ctr"/>
            <a:r>
              <a:rPr lang="en-US" b="1" dirty="0"/>
              <a:t>38%</a:t>
            </a:r>
          </a:p>
        </p:txBody>
      </p:sp>
    </p:spTree>
  </p:cSld>
  <p:clrMapOvr>
    <a:overrideClrMapping bg1="dk1" tx1="lt1" bg2="dk2" tx2="lt2" accent1="accent1" accent2="accent2" accent3="accent3" accent4="accent4" accent5="accent5" accent6="accent6" hlink="hlink" folHlink="folHlink"/>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outHorizont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6892-CBEF-C57A-782F-C03F6642C463}"/>
              </a:ext>
            </a:extLst>
          </p:cNvPr>
          <p:cNvSpPr>
            <a:spLocks noGrp="1"/>
          </p:cNvSpPr>
          <p:nvPr>
            <p:ph type="title"/>
          </p:nvPr>
        </p:nvSpPr>
        <p:spPr>
          <a:xfrm>
            <a:off x="1097280" y="286604"/>
            <a:ext cx="10058400" cy="969542"/>
          </a:xfrm>
        </p:spPr>
        <p:txBody>
          <a:bodyPr/>
          <a:lstStyle/>
          <a:p>
            <a:r>
              <a:rPr lang="en-US" dirty="0"/>
              <a:t>REVENUE SOURCES</a:t>
            </a:r>
          </a:p>
        </p:txBody>
      </p:sp>
      <p:graphicFrame>
        <p:nvGraphicFramePr>
          <p:cNvPr id="6" name="Content Placeholder 5">
            <a:extLst>
              <a:ext uri="{FF2B5EF4-FFF2-40B4-BE49-F238E27FC236}">
                <a16:creationId xmlns:a16="http://schemas.microsoft.com/office/drawing/2014/main" id="{2AE2D301-A426-9EB0-AE32-FD08567D9E3F}"/>
              </a:ext>
            </a:extLst>
          </p:cNvPr>
          <p:cNvGraphicFramePr>
            <a:graphicFrameLocks noGrp="1"/>
          </p:cNvGraphicFramePr>
          <p:nvPr>
            <p:ph idx="1"/>
            <p:extLst>
              <p:ext uri="{D42A27DB-BD31-4B8C-83A1-F6EECF244321}">
                <p14:modId xmlns:p14="http://schemas.microsoft.com/office/powerpoint/2010/main" val="1401747119"/>
              </p:ext>
            </p:extLst>
          </p:nvPr>
        </p:nvGraphicFramePr>
        <p:xfrm>
          <a:off x="1066800" y="1330036"/>
          <a:ext cx="10058400" cy="45389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8253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0F6F1E82-F603-49E4-9641-09EEA984A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6" name="Rectangle 2"/>
          <p:cNvSpPr>
            <a:spLocks noGrp="1" noChangeArrowheads="1"/>
          </p:cNvSpPr>
          <p:nvPr>
            <p:ph type="title"/>
          </p:nvPr>
        </p:nvSpPr>
        <p:spPr>
          <a:xfrm>
            <a:off x="1097280" y="286603"/>
            <a:ext cx="10058400" cy="1450757"/>
          </a:xfrm>
        </p:spPr>
        <p:txBody>
          <a:bodyPr>
            <a:normAutofit/>
          </a:bodyPr>
          <a:lstStyle/>
          <a:p>
            <a:pPr algn="ctr"/>
            <a:r>
              <a:rPr lang="en-US" dirty="0">
                <a:latin typeface="Arial Black" pitchFamily="34" charset="0"/>
                <a:cs typeface="Times New Roman" pitchFamily="18" charset="0"/>
              </a:rPr>
              <a:t>GENERAL  FUND</a:t>
            </a:r>
            <a:br>
              <a:rPr lang="en-US" dirty="0">
                <a:latin typeface="Arial Black" pitchFamily="34" charset="0"/>
                <a:cs typeface="Times New Roman" pitchFamily="18" charset="0"/>
              </a:rPr>
            </a:br>
            <a:r>
              <a:rPr lang="en-US" dirty="0">
                <a:latin typeface="Arial Black" pitchFamily="34" charset="0"/>
                <a:cs typeface="Times New Roman" pitchFamily="18" charset="0"/>
              </a:rPr>
              <a:t> REVENUE SOURCES</a:t>
            </a:r>
          </a:p>
        </p:txBody>
      </p:sp>
      <p:cxnSp>
        <p:nvCxnSpPr>
          <p:cNvPr id="6153" name="Straight Connector 6152">
            <a:extLst>
              <a:ext uri="{FF2B5EF4-FFF2-40B4-BE49-F238E27FC236}">
                <a16:creationId xmlns:a16="http://schemas.microsoft.com/office/drawing/2014/main" id="{C81CFD00-FC30-4AFB-A61F-3127B2C90F7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55" name="Rectangle 6154">
            <a:extLst>
              <a:ext uri="{FF2B5EF4-FFF2-40B4-BE49-F238E27FC236}">
                <a16:creationId xmlns:a16="http://schemas.microsoft.com/office/drawing/2014/main" id="{9D1595AB-90F6-488F-B5E3-F8CFCC8FAA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790834144"/>
              </p:ext>
            </p:extLst>
          </p:nvPr>
        </p:nvGraphicFramePr>
        <p:xfrm>
          <a:off x="1546374" y="2098515"/>
          <a:ext cx="9159579" cy="3786084"/>
        </p:xfrm>
        <a:graphic>
          <a:graphicData uri="http://schemas.openxmlformats.org/drawingml/2006/table">
            <a:tbl>
              <a:tblPr firstRow="1" bandRow="1">
                <a:solidFill>
                  <a:srgbClr val="F2F2F2">
                    <a:alpha val="30196"/>
                  </a:srgbClr>
                </a:solidFill>
                <a:tableStyleId>{21E4AEA4-8DFA-4A89-87EB-49C32662AFE0}</a:tableStyleId>
              </a:tblPr>
              <a:tblGrid>
                <a:gridCol w="3710309">
                  <a:extLst>
                    <a:ext uri="{9D8B030D-6E8A-4147-A177-3AD203B41FA5}">
                      <a16:colId xmlns:a16="http://schemas.microsoft.com/office/drawing/2014/main" val="20000"/>
                    </a:ext>
                  </a:extLst>
                </a:gridCol>
                <a:gridCol w="3633711">
                  <a:extLst>
                    <a:ext uri="{9D8B030D-6E8A-4147-A177-3AD203B41FA5}">
                      <a16:colId xmlns:a16="http://schemas.microsoft.com/office/drawing/2014/main" val="20001"/>
                    </a:ext>
                  </a:extLst>
                </a:gridCol>
                <a:gridCol w="1815559">
                  <a:extLst>
                    <a:ext uri="{9D8B030D-6E8A-4147-A177-3AD203B41FA5}">
                      <a16:colId xmlns:a16="http://schemas.microsoft.com/office/drawing/2014/main" val="20002"/>
                    </a:ext>
                  </a:extLst>
                </a:gridCol>
              </a:tblGrid>
              <a:tr h="631014">
                <a:tc>
                  <a:txBody>
                    <a:bodyPr/>
                    <a:lstStyle/>
                    <a:p>
                      <a:pPr algn="ctr" fontAlgn="b"/>
                      <a:r>
                        <a:rPr lang="en-US" sz="2000" b="0" u="none" strike="noStrike" cap="none" spc="0" dirty="0">
                          <a:solidFill>
                            <a:schemeClr val="bg1"/>
                          </a:solidFill>
                        </a:rPr>
                        <a:t>FUNDING TYPE</a:t>
                      </a:r>
                      <a:endParaRPr lang="en-US" sz="2000" b="0" i="0" u="none" strike="noStrike" cap="none" spc="0" dirty="0">
                        <a:solidFill>
                          <a:schemeClr val="bg1"/>
                        </a:solidFill>
                        <a:latin typeface="Arial Rounded MT Bold" pitchFamily="34" charset="0"/>
                        <a:cs typeface="Times New Roman" pitchFamily="18" charset="0"/>
                      </a:endParaRPr>
                    </a:p>
                  </a:txBody>
                  <a:tcPr marL="173306" marR="18516" marT="133313" marB="133313"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pPr algn="ctr" fontAlgn="b"/>
                      <a:r>
                        <a:rPr lang="en-US" sz="2000" b="0" u="none" strike="noStrike" cap="none" spc="0" dirty="0">
                          <a:solidFill>
                            <a:schemeClr val="bg1"/>
                          </a:solidFill>
                        </a:rPr>
                        <a:t> AMOUNT </a:t>
                      </a:r>
                      <a:endParaRPr lang="en-US" sz="2000" b="0" i="0" u="none" strike="noStrike" cap="none" spc="0" dirty="0">
                        <a:solidFill>
                          <a:schemeClr val="bg1"/>
                        </a:solidFill>
                        <a:latin typeface="Arial Rounded MT Bold" pitchFamily="34" charset="0"/>
                        <a:cs typeface="Times New Roman" pitchFamily="18" charset="0"/>
                      </a:endParaRPr>
                    </a:p>
                  </a:txBody>
                  <a:tcPr marL="173306" marR="18516" marT="133313" marB="133313" anchor="ctr">
                    <a:lnL w="12700" cmpd="sng">
                      <a:noFill/>
                    </a:lnL>
                    <a:lnR w="12700" cmpd="sng">
                      <a:noFill/>
                    </a:lnR>
                    <a:lnT w="19050" cap="flat" cmpd="sng" algn="ctr">
                      <a:noFill/>
                      <a:prstDash val="solid"/>
                    </a:lnT>
                    <a:lnB w="38100" cmpd="sng">
                      <a:noFill/>
                    </a:lnB>
                    <a:solidFill>
                      <a:schemeClr val="accent1"/>
                    </a:solidFill>
                  </a:tcPr>
                </a:tc>
                <a:tc>
                  <a:txBody>
                    <a:bodyPr/>
                    <a:lstStyle/>
                    <a:p>
                      <a:pPr algn="ctr" fontAlgn="b"/>
                      <a:r>
                        <a:rPr lang="en-US" sz="2000" b="0" u="none" strike="noStrike" cap="none" spc="0" dirty="0">
                          <a:solidFill>
                            <a:schemeClr val="bg1"/>
                          </a:solidFill>
                        </a:rPr>
                        <a:t>PERCENT</a:t>
                      </a:r>
                      <a:endParaRPr lang="en-US" sz="2000" b="0" i="0" u="none" strike="noStrike" cap="none" spc="0" dirty="0">
                        <a:solidFill>
                          <a:schemeClr val="bg1"/>
                        </a:solidFill>
                        <a:latin typeface="Arial Rounded MT Bold" pitchFamily="34" charset="0"/>
                        <a:cs typeface="Times New Roman" pitchFamily="18" charset="0"/>
                      </a:endParaRPr>
                    </a:p>
                  </a:txBody>
                  <a:tcPr marL="173306" marR="18516" marT="133313" marB="133313"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10000"/>
                  </a:ext>
                </a:extLst>
              </a:tr>
              <a:tr h="631014">
                <a:tc>
                  <a:txBody>
                    <a:bodyPr/>
                    <a:lstStyle/>
                    <a:p>
                      <a:pPr algn="ctr" fontAlgn="b"/>
                      <a:r>
                        <a:rPr lang="en-US" sz="2000" u="none" strike="noStrike" cap="none" spc="0" dirty="0">
                          <a:solidFill>
                            <a:schemeClr val="tx1"/>
                          </a:solidFill>
                        </a:rPr>
                        <a:t>LOCAL REVENUE</a:t>
                      </a:r>
                      <a:endParaRPr lang="en-US" sz="2000" b="1" i="0" u="none" strike="noStrike" cap="none" spc="0" dirty="0">
                        <a:solidFill>
                          <a:schemeClr val="tx1"/>
                        </a:solidFill>
                        <a:latin typeface="Arial Rounded MT Bold" pitchFamily="34" charset="0"/>
                        <a:cs typeface="Times New Roman" pitchFamily="18" charset="0"/>
                      </a:endParaRPr>
                    </a:p>
                  </a:txBody>
                  <a:tcPr marL="173306" marR="18516" marT="133313" marB="133313" anchor="b">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chemeClr val="bg1">
                        <a:alpha val="30196"/>
                      </a:schemeClr>
                    </a:solidFill>
                  </a:tcPr>
                </a:tc>
                <a:tc>
                  <a:txBody>
                    <a:bodyPr/>
                    <a:lstStyle/>
                    <a:p>
                      <a:pPr algn="ctr" fontAlgn="b"/>
                      <a:r>
                        <a:rPr lang="en-US" sz="2000" b="1" u="none" strike="noStrike" cap="none" spc="0" dirty="0">
                          <a:solidFill>
                            <a:schemeClr val="tx1"/>
                          </a:solidFill>
                          <a:latin typeface="Arial Rounded MT Bold" pitchFamily="34" charset="0"/>
                        </a:rPr>
                        <a:t>$6,502,271</a:t>
                      </a:r>
                    </a:p>
                  </a:txBody>
                  <a:tcPr marL="173306" marR="18516" marT="133313" marB="133313"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chemeClr val="bg1">
                        <a:alpha val="30196"/>
                      </a:schemeClr>
                    </a:solidFill>
                  </a:tcPr>
                </a:tc>
                <a:tc>
                  <a:txBody>
                    <a:bodyPr/>
                    <a:lstStyle/>
                    <a:p>
                      <a:pPr algn="ctr" fontAlgn="b"/>
                      <a:endParaRPr lang="en-US" sz="2000" b="1" i="0" u="none" strike="noStrike" cap="none" spc="0" dirty="0">
                        <a:solidFill>
                          <a:schemeClr val="tx1"/>
                        </a:solidFill>
                        <a:latin typeface="Arial Rounded MT Bold" pitchFamily="34" charset="0"/>
                        <a:cs typeface="Times New Roman" pitchFamily="18" charset="0"/>
                      </a:endParaRPr>
                    </a:p>
                  </a:txBody>
                  <a:tcPr marL="173306" marR="18516" marT="133313" marB="133313" anchor="b">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chemeClr val="bg1">
                        <a:alpha val="30196"/>
                      </a:schemeClr>
                    </a:solidFill>
                  </a:tcPr>
                </a:tc>
                <a:extLst>
                  <a:ext uri="{0D108BD9-81ED-4DB2-BD59-A6C34878D82A}">
                    <a16:rowId xmlns:a16="http://schemas.microsoft.com/office/drawing/2014/main" val="10001"/>
                  </a:ext>
                </a:extLst>
              </a:tr>
              <a:tr h="631014">
                <a:tc>
                  <a:txBody>
                    <a:bodyPr/>
                    <a:lstStyle/>
                    <a:p>
                      <a:pPr algn="ctr" fontAlgn="b"/>
                      <a:r>
                        <a:rPr lang="en-US" sz="2000" u="none" strike="noStrike" cap="none" spc="0" dirty="0">
                          <a:solidFill>
                            <a:schemeClr val="tx1"/>
                          </a:solidFill>
                        </a:rPr>
                        <a:t>STATE REVENUE</a:t>
                      </a:r>
                      <a:endParaRPr lang="en-US" sz="2000" b="1" i="0" u="none" strike="noStrike" cap="none" spc="0" dirty="0">
                        <a:solidFill>
                          <a:schemeClr val="tx1"/>
                        </a:solidFill>
                        <a:latin typeface="Arial Rounded MT Bold" pitchFamily="34" charset="0"/>
                        <a:cs typeface="Times New Roman" pitchFamily="18" charset="0"/>
                      </a:endParaRPr>
                    </a:p>
                  </a:txBody>
                  <a:tcPr marL="173306" marR="18516" marT="133313" marB="133313" anchor="b">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fontAlgn="b"/>
                      <a:r>
                        <a:rPr lang="en-US" sz="2000" b="1" i="0" u="none" strike="noStrike" cap="none" spc="0" dirty="0">
                          <a:solidFill>
                            <a:schemeClr val="tx1"/>
                          </a:solidFill>
                          <a:latin typeface="Arial Rounded MT Bold" pitchFamily="34" charset="0"/>
                          <a:cs typeface="Times New Roman" pitchFamily="18" charset="0"/>
                        </a:rPr>
                        <a:t>$8,224,631</a:t>
                      </a:r>
                    </a:p>
                  </a:txBody>
                  <a:tcPr marL="173306" marR="18516" marT="133313" marB="133313" anchor="b">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fontAlgn="b"/>
                      <a:r>
                        <a:rPr lang="en-US" sz="2000" b="1" i="0" u="none" strike="noStrike" cap="none" spc="0" dirty="0">
                          <a:solidFill>
                            <a:schemeClr val="tx1"/>
                          </a:solidFill>
                          <a:latin typeface="Arial Rounded MT Bold" pitchFamily="34" charset="0"/>
                          <a:cs typeface="Times New Roman" pitchFamily="18" charset="0"/>
                        </a:rPr>
                        <a:t>54%</a:t>
                      </a:r>
                    </a:p>
                  </a:txBody>
                  <a:tcPr marL="173306" marR="18516" marT="133313" marB="133313" anchor="b">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2"/>
                  </a:ext>
                </a:extLst>
              </a:tr>
              <a:tr h="631014">
                <a:tc>
                  <a:txBody>
                    <a:bodyPr/>
                    <a:lstStyle/>
                    <a:p>
                      <a:pPr algn="ctr" fontAlgn="b"/>
                      <a:r>
                        <a:rPr lang="en-US" sz="2000" u="none" strike="noStrike" cap="none" spc="0" dirty="0">
                          <a:solidFill>
                            <a:schemeClr val="tx1"/>
                          </a:solidFill>
                        </a:rPr>
                        <a:t>FEDERAL REVENUE</a:t>
                      </a:r>
                      <a:endParaRPr lang="en-US" sz="2000" b="1" i="0" u="none" strike="noStrike" cap="none" spc="0" dirty="0">
                        <a:solidFill>
                          <a:schemeClr val="tx1"/>
                        </a:solidFill>
                        <a:latin typeface="Arial Rounded MT Bold" pitchFamily="34" charset="0"/>
                        <a:cs typeface="Times New Roman" pitchFamily="18" charset="0"/>
                      </a:endParaRPr>
                    </a:p>
                  </a:txBody>
                  <a:tcPr marL="173306" marR="18516" marT="133313" marB="133313" anchor="b">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chemeClr val="bg1">
                        <a:alpha val="30196"/>
                      </a:schemeClr>
                    </a:solidFill>
                  </a:tcPr>
                </a:tc>
                <a:tc>
                  <a:txBody>
                    <a:bodyPr/>
                    <a:lstStyle/>
                    <a:p>
                      <a:pPr algn="ctr" fontAlgn="b"/>
                      <a:r>
                        <a:rPr lang="en-US" sz="2000" b="1" i="0" u="none" strike="noStrike" cap="none" spc="0" dirty="0">
                          <a:solidFill>
                            <a:schemeClr val="tx1"/>
                          </a:solidFill>
                          <a:latin typeface="Arial Rounded MT Bold" pitchFamily="34" charset="0"/>
                          <a:cs typeface="Times New Roman" pitchFamily="18" charset="0"/>
                        </a:rPr>
                        <a:t>$127,700</a:t>
                      </a:r>
                    </a:p>
                  </a:txBody>
                  <a:tcPr marL="173306" marR="18516" marT="133313" marB="133313"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chemeClr val="bg1">
                        <a:alpha val="30196"/>
                      </a:schemeClr>
                    </a:solidFill>
                  </a:tcPr>
                </a:tc>
                <a:tc>
                  <a:txBody>
                    <a:bodyPr/>
                    <a:lstStyle/>
                    <a:p>
                      <a:pPr algn="ctr" fontAlgn="b"/>
                      <a:r>
                        <a:rPr lang="en-US" sz="2000" b="1" i="0" u="none" strike="noStrike" cap="none" spc="0" dirty="0">
                          <a:solidFill>
                            <a:schemeClr val="tx1"/>
                          </a:solidFill>
                          <a:latin typeface="Arial Rounded MT Bold" pitchFamily="34" charset="0"/>
                          <a:cs typeface="Times New Roman" pitchFamily="18" charset="0"/>
                        </a:rPr>
                        <a:t>1%</a:t>
                      </a:r>
                    </a:p>
                  </a:txBody>
                  <a:tcPr marL="173306" marR="18516" marT="133313" marB="133313" anchor="b">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chemeClr val="bg1">
                        <a:alpha val="30196"/>
                      </a:schemeClr>
                    </a:solidFill>
                  </a:tcPr>
                </a:tc>
                <a:extLst>
                  <a:ext uri="{0D108BD9-81ED-4DB2-BD59-A6C34878D82A}">
                    <a16:rowId xmlns:a16="http://schemas.microsoft.com/office/drawing/2014/main" val="10003"/>
                  </a:ext>
                </a:extLst>
              </a:tr>
              <a:tr h="631014">
                <a:tc>
                  <a:txBody>
                    <a:bodyPr/>
                    <a:lstStyle/>
                    <a:p>
                      <a:pPr algn="ctr" fontAlgn="b"/>
                      <a:r>
                        <a:rPr lang="en-US" sz="2000" u="none" strike="noStrike" cap="none" spc="0" dirty="0">
                          <a:solidFill>
                            <a:schemeClr val="tx1"/>
                          </a:solidFill>
                        </a:rPr>
                        <a:t>16</a:t>
                      </a:r>
                      <a:r>
                        <a:rPr lang="en-US" sz="2000" u="none" strike="noStrike" cap="none" spc="0" baseline="30000" dirty="0">
                          <a:solidFill>
                            <a:schemeClr val="tx1"/>
                          </a:solidFill>
                        </a:rPr>
                        <a:t>th</a:t>
                      </a:r>
                      <a:r>
                        <a:rPr lang="en-US" sz="2000" u="none" strike="noStrike" cap="none" spc="0" dirty="0">
                          <a:solidFill>
                            <a:schemeClr val="tx1"/>
                          </a:solidFill>
                        </a:rPr>
                        <a:t> SECTION</a:t>
                      </a:r>
                      <a:endParaRPr lang="en-US" sz="2000" b="1" i="0" u="none" strike="noStrike" cap="none" spc="0" dirty="0">
                        <a:solidFill>
                          <a:schemeClr val="tx1"/>
                        </a:solidFill>
                        <a:latin typeface="Arial Rounded MT Bold" pitchFamily="34" charset="0"/>
                        <a:cs typeface="Times New Roman" pitchFamily="18" charset="0"/>
                      </a:endParaRPr>
                    </a:p>
                  </a:txBody>
                  <a:tcPr marL="173306" marR="18516" marT="133313" marB="133313" anchor="b">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fontAlgn="b"/>
                      <a:r>
                        <a:rPr kumimoji="0" lang="en-US" sz="2000" b="1" u="none" strike="noStrike" kern="1200" cap="none" spc="0" dirty="0">
                          <a:solidFill>
                            <a:schemeClr val="tx1"/>
                          </a:solidFill>
                          <a:latin typeface="Arial Rounded MT Bold" pitchFamily="34" charset="0"/>
                          <a:ea typeface="+mn-ea"/>
                          <a:cs typeface="Times New Roman" pitchFamily="18" charset="0"/>
                        </a:rPr>
                        <a:t>$301,250</a:t>
                      </a:r>
                    </a:p>
                  </a:txBody>
                  <a:tcPr marL="173306" marR="18516" marT="133313" marB="133313" anchor="b">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algn="ctr" rtl="0" eaLnBrk="1" fontAlgn="b" latinLnBrk="0" hangingPunct="1"/>
                      <a:r>
                        <a:rPr kumimoji="0" lang="en-US" sz="2000" b="1" u="none" strike="noStrike" kern="1200" cap="none" spc="0" dirty="0">
                          <a:solidFill>
                            <a:schemeClr val="tx1"/>
                          </a:solidFill>
                          <a:latin typeface="Arial Rounded MT Bold" pitchFamily="34" charset="0"/>
                          <a:ea typeface="+mn-ea"/>
                          <a:cs typeface="Times New Roman" pitchFamily="18" charset="0"/>
                        </a:rPr>
                        <a:t>2%</a:t>
                      </a:r>
                    </a:p>
                  </a:txBody>
                  <a:tcPr marL="173306" marR="18516" marT="133313" marB="133313" anchor="b">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4"/>
                  </a:ext>
                </a:extLst>
              </a:tr>
              <a:tr h="631014">
                <a:tc>
                  <a:txBody>
                    <a:bodyPr/>
                    <a:lstStyle/>
                    <a:p>
                      <a:pPr algn="ctr" fontAlgn="b"/>
                      <a:r>
                        <a:rPr lang="en-US" sz="2000" b="1" u="none" strike="noStrike" cap="none" spc="0" dirty="0">
                          <a:solidFill>
                            <a:schemeClr val="tx1"/>
                          </a:solidFill>
                        </a:rPr>
                        <a:t>TOTAL</a:t>
                      </a:r>
                      <a:endParaRPr lang="en-US" sz="2000" b="1" i="0" u="none" strike="noStrike" cap="none" spc="0" dirty="0">
                        <a:solidFill>
                          <a:schemeClr val="tx1"/>
                        </a:solidFill>
                        <a:latin typeface="Arial Rounded MT Bold" pitchFamily="34" charset="0"/>
                        <a:cs typeface="Times New Roman" pitchFamily="18" charset="0"/>
                      </a:endParaRPr>
                    </a:p>
                  </a:txBody>
                  <a:tcPr marL="173306" marR="18516" marT="133313" marB="133313" anchor="b">
                    <a:lnL w="38100" cap="flat" cmpd="sng" algn="ctr">
                      <a:no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chemeClr val="bg1">
                        <a:alpha val="30196"/>
                      </a:schemeClr>
                    </a:solidFill>
                  </a:tcPr>
                </a:tc>
                <a:tc>
                  <a:txBody>
                    <a:bodyPr/>
                    <a:lstStyle/>
                    <a:p>
                      <a:pPr algn="ctr" fontAlgn="b"/>
                      <a:r>
                        <a:rPr lang="en-US" sz="2000" b="1" i="0" u="none" strike="noStrike" cap="none" spc="0" dirty="0">
                          <a:solidFill>
                            <a:schemeClr val="tx1"/>
                          </a:solidFill>
                          <a:latin typeface="Arial Rounded MT Bold" pitchFamily="34" charset="0"/>
                          <a:cs typeface="Times New Roman" pitchFamily="18" charset="0"/>
                        </a:rPr>
                        <a:t>$15,155,852</a:t>
                      </a:r>
                    </a:p>
                  </a:txBody>
                  <a:tcPr marL="173306" marR="18516" marT="133313" marB="133313"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chemeClr val="bg1">
                        <a:alpha val="30196"/>
                      </a:schemeClr>
                    </a:solidFill>
                  </a:tcPr>
                </a:tc>
                <a:tc>
                  <a:txBody>
                    <a:bodyPr/>
                    <a:lstStyle/>
                    <a:p>
                      <a:pPr algn="ctr" fontAlgn="b"/>
                      <a:r>
                        <a:rPr lang="en-US" sz="2000" b="1" i="0" u="none" strike="noStrike" cap="none" spc="0" dirty="0">
                          <a:solidFill>
                            <a:schemeClr val="tx1"/>
                          </a:solidFill>
                          <a:latin typeface="Arial Rounded MT Bold" pitchFamily="34" charset="0"/>
                          <a:cs typeface="Times New Roman" pitchFamily="18" charset="0"/>
                        </a:rPr>
                        <a:t>100%</a:t>
                      </a:r>
                    </a:p>
                  </a:txBody>
                  <a:tcPr marL="173306" marR="18516" marT="133313" marB="133313" anchor="b">
                    <a:lnL w="6350" cap="flat" cmpd="sng" algn="ctr">
                      <a:solidFill>
                        <a:schemeClr val="tx1">
                          <a:lumMod val="75000"/>
                          <a:lumOff val="25000"/>
                        </a:schemeClr>
                      </a:solidFill>
                      <a:prstDash val="solid"/>
                    </a:lnL>
                    <a:lnR w="38100" cap="flat" cmpd="sng" algn="ctr">
                      <a:noFill/>
                      <a:prstDash val="solid"/>
                    </a:lnR>
                    <a:lnT w="12700" cmpd="sng">
                      <a:noFill/>
                      <a:prstDash val="solid"/>
                    </a:lnT>
                    <a:lnB w="38100" cap="flat" cmpd="sng" algn="ctr">
                      <a:noFill/>
                      <a:prstDash val="solid"/>
                    </a:lnB>
                    <a:solidFill>
                      <a:schemeClr val="bg1">
                        <a:alpha val="30196"/>
                      </a:schemeClr>
                    </a:solidFill>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6AA6C58C-209D-7BA1-7719-C71EA41F4754}"/>
              </a:ext>
            </a:extLst>
          </p:cNvPr>
          <p:cNvSpPr txBox="1"/>
          <p:nvPr/>
        </p:nvSpPr>
        <p:spPr>
          <a:xfrm>
            <a:off x="9205015" y="2831068"/>
            <a:ext cx="1440611" cy="369332"/>
          </a:xfrm>
          <a:prstGeom prst="rect">
            <a:avLst/>
          </a:prstGeom>
          <a:noFill/>
        </p:spPr>
        <p:txBody>
          <a:bodyPr wrap="square" rtlCol="0">
            <a:spAutoFit/>
          </a:bodyPr>
          <a:lstStyle/>
          <a:p>
            <a:pPr algn="ctr"/>
            <a:r>
              <a:rPr lang="en-US" b="1" dirty="0"/>
              <a:t>43%</a:t>
            </a:r>
          </a:p>
        </p:txBody>
      </p:sp>
    </p:spTree>
    <p:extLst>
      <p:ext uri="{BB962C8B-B14F-4D97-AF65-F5344CB8AC3E}">
        <p14:creationId xmlns:p14="http://schemas.microsoft.com/office/powerpoint/2010/main" val="2141974749"/>
      </p:ext>
    </p:extLst>
  </p:cSld>
  <p:clrMapOvr>
    <a:overrideClrMapping bg1="dk1" tx1="lt1" bg2="dk2" tx2="lt2" accent1="accent1" accent2="accent2" accent3="accent3" accent4="accent4" accent5="accent5" accent6="accent6" hlink="hlink" folHlink="folHlink"/>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outHorizont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CC4A0D8C-E717-1708-B02D-E012C18F502D}"/>
              </a:ext>
            </a:extLst>
          </p:cNvPr>
          <p:cNvSpPr>
            <a:spLocks noGrp="1"/>
          </p:cNvSpPr>
          <p:nvPr>
            <p:ph type="title"/>
          </p:nvPr>
        </p:nvSpPr>
        <p:spPr>
          <a:xfrm>
            <a:off x="1097280" y="286603"/>
            <a:ext cx="10058400" cy="1450757"/>
          </a:xfrm>
        </p:spPr>
        <p:txBody>
          <a:bodyPr anchor="ctr">
            <a:normAutofit/>
          </a:bodyPr>
          <a:lstStyle/>
          <a:p>
            <a:r>
              <a:rPr lang="en-US" dirty="0">
                <a:solidFill>
                  <a:srgbClr val="FFFFFF"/>
                </a:solidFill>
              </a:rPr>
              <a:t>EXPENSES</a:t>
            </a:r>
          </a:p>
        </p:txBody>
      </p:sp>
      <p:sp>
        <p:nvSpPr>
          <p:cNvPr id="3" name="Content Placeholder 2">
            <a:extLst>
              <a:ext uri="{FF2B5EF4-FFF2-40B4-BE49-F238E27FC236}">
                <a16:creationId xmlns:a16="http://schemas.microsoft.com/office/drawing/2014/main" id="{07BE8FDE-7B0E-DC0E-B7A7-94BCF1D3EFD2}"/>
              </a:ext>
            </a:extLst>
          </p:cNvPr>
          <p:cNvSpPr>
            <a:spLocks noGrp="1"/>
          </p:cNvSpPr>
          <p:nvPr>
            <p:ph idx="1"/>
          </p:nvPr>
        </p:nvSpPr>
        <p:spPr>
          <a:xfrm>
            <a:off x="1096963" y="2675694"/>
            <a:ext cx="10058400" cy="3193294"/>
          </a:xfrm>
        </p:spPr>
        <p:txBody>
          <a:bodyPr>
            <a:normAutofit/>
          </a:bodyPr>
          <a:lstStyle/>
          <a:p>
            <a:pPr marL="342900" marR="0" lvl="0" indent="-342900">
              <a:lnSpc>
                <a:spcPct val="100000"/>
              </a:lnSpc>
              <a:spcBef>
                <a:spcPts val="0"/>
              </a:spcBef>
              <a:spcAft>
                <a:spcPts val="0"/>
              </a:spcAft>
              <a:buFont typeface="Wingdings" panose="05000000000000000000" pitchFamily="2" charset="2"/>
              <a:buChar char=""/>
              <a:tabLst>
                <a:tab pos="1285875" algn="l"/>
              </a:tabLs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Personnel</a:t>
            </a: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The education of students is labor intensive which is reflected in the personnel cost. Staffing is based on projected student enrollment and curriculum requirements. For the 2025-2026 school year, salaries and benefits make up 54.85% of the general fund.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tabLst>
                <a:tab pos="1285875" algn="l"/>
              </a:tabLs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Other Instructional</a:t>
            </a: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-MDE and the Office of Elementary Education and Reading is responsible for supporting and training K-3</a:t>
            </a:r>
            <a:r>
              <a:rPr lang="en-US" sz="1800" baseline="30000" dirty="0">
                <a:effectLst/>
                <a:latin typeface="Bookman Old Style" panose="02050604050505020204" pitchFamily="18" charset="0"/>
                <a:ea typeface="Calibri" panose="020F0502020204030204" pitchFamily="34" charset="0"/>
                <a:cs typeface="Times New Roman" panose="02020603050405020304" pitchFamily="18" charset="0"/>
              </a:rPr>
              <a:t>rd</a:t>
            </a: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grade teachers, curriculum specialists and other educators by providing research-based instructional strategies on literacy and guidance on the implementation of the Literacy-Based Promotion 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tabLst>
                <a:tab pos="1285875" algn="l"/>
              </a:tabLs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Non-Instructional</a:t>
            </a: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Maintenance, Transportation, and Utilities.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800"/>
              </a:spcAft>
              <a:buFont typeface="Wingdings" panose="05000000000000000000" pitchFamily="2" charset="2"/>
              <a:buChar char=""/>
              <a:tabLst>
                <a:tab pos="1285875" algn="l"/>
              </a:tabLs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Other</a:t>
            </a: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-Indirect Cost for supplies, activities, resources, and upkeep.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US" sz="1800" dirty="0"/>
          </a:p>
        </p:txBody>
      </p:sp>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085308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EB2517-A179-D41B-EBE9-633677AC2F2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202FCD-BD76-1F77-8992-45A212EFB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728ED17-77A9-C511-CDA2-2C63CA8A02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7F58147E-1152-AC2F-D47A-52BB92711C78}"/>
              </a:ext>
            </a:extLst>
          </p:cNvPr>
          <p:cNvSpPr>
            <a:spLocks noGrp="1"/>
          </p:cNvSpPr>
          <p:nvPr>
            <p:ph type="title"/>
          </p:nvPr>
        </p:nvSpPr>
        <p:spPr>
          <a:xfrm>
            <a:off x="1097280" y="286603"/>
            <a:ext cx="10058400" cy="1450757"/>
          </a:xfrm>
        </p:spPr>
        <p:txBody>
          <a:bodyPr anchor="ctr">
            <a:normAutofit/>
          </a:bodyPr>
          <a:lstStyle/>
          <a:p>
            <a:r>
              <a:rPr lang="en-US" dirty="0">
                <a:solidFill>
                  <a:srgbClr val="FFFFFF"/>
                </a:solidFill>
              </a:rPr>
              <a:t>EXPENSES BY OBJECT CODE</a:t>
            </a:r>
          </a:p>
        </p:txBody>
      </p:sp>
      <p:sp>
        <p:nvSpPr>
          <p:cNvPr id="3" name="Content Placeholder 2">
            <a:extLst>
              <a:ext uri="{FF2B5EF4-FFF2-40B4-BE49-F238E27FC236}">
                <a16:creationId xmlns:a16="http://schemas.microsoft.com/office/drawing/2014/main" id="{B6115E1E-5258-B4D0-AE6B-05281E39E004}"/>
              </a:ext>
            </a:extLst>
          </p:cNvPr>
          <p:cNvSpPr>
            <a:spLocks noGrp="1"/>
          </p:cNvSpPr>
          <p:nvPr>
            <p:ph idx="1"/>
          </p:nvPr>
        </p:nvSpPr>
        <p:spPr>
          <a:xfrm>
            <a:off x="1096963" y="2675694"/>
            <a:ext cx="10058400" cy="3193294"/>
          </a:xfrm>
        </p:spPr>
        <p:txBody>
          <a:bodyPr>
            <a:normAutofit fontScale="92500" lnSpcReduction="20000"/>
          </a:bodyPr>
          <a:lstStyle/>
          <a:p>
            <a:pPr marL="0" indent="0">
              <a:lnSpc>
                <a:spcPct val="100000"/>
              </a:lnSpc>
              <a:buNone/>
            </a:pPr>
            <a:r>
              <a:rPr lang="en-US" sz="1800" dirty="0"/>
              <a:t>100 (salaries) - $9,141,936.60</a:t>
            </a:r>
          </a:p>
          <a:p>
            <a:pPr marL="0" indent="0">
              <a:lnSpc>
                <a:spcPct val="100000"/>
              </a:lnSpc>
              <a:buNone/>
            </a:pPr>
            <a:r>
              <a:rPr lang="en-US" sz="1800" dirty="0"/>
              <a:t>200 (benefits) - $3,550,977.67</a:t>
            </a:r>
          </a:p>
          <a:p>
            <a:pPr marL="0" indent="0">
              <a:lnSpc>
                <a:spcPct val="100000"/>
              </a:lnSpc>
              <a:buNone/>
            </a:pPr>
            <a:r>
              <a:rPr lang="en-US" sz="1800" dirty="0"/>
              <a:t>300 (Professional &amp; Technical Services) - $927,190.06</a:t>
            </a:r>
          </a:p>
          <a:p>
            <a:pPr marL="0" indent="0">
              <a:lnSpc>
                <a:spcPct val="100000"/>
              </a:lnSpc>
              <a:buNone/>
            </a:pPr>
            <a:r>
              <a:rPr lang="en-US" sz="1800" dirty="0"/>
              <a:t>400 (Purchased Property Services) - $1,118,594.29</a:t>
            </a:r>
          </a:p>
          <a:p>
            <a:pPr marL="0" indent="0">
              <a:lnSpc>
                <a:spcPct val="100000"/>
              </a:lnSpc>
              <a:buNone/>
            </a:pPr>
            <a:r>
              <a:rPr lang="en-US" sz="1800" dirty="0"/>
              <a:t>500 (Other Purchased Services) - $1,368,407.62</a:t>
            </a:r>
          </a:p>
          <a:p>
            <a:pPr marL="0" indent="0">
              <a:lnSpc>
                <a:spcPct val="100000"/>
              </a:lnSpc>
              <a:buNone/>
            </a:pPr>
            <a:r>
              <a:rPr lang="en-US" sz="1800" dirty="0"/>
              <a:t>600 (Supplies) - $1,617,658.88</a:t>
            </a:r>
          </a:p>
          <a:p>
            <a:pPr marL="0" indent="0">
              <a:lnSpc>
                <a:spcPct val="100000"/>
              </a:lnSpc>
              <a:buNone/>
            </a:pPr>
            <a:r>
              <a:rPr lang="en-US" sz="1800" dirty="0"/>
              <a:t>700 (Property) - $371,223.99</a:t>
            </a:r>
          </a:p>
          <a:p>
            <a:pPr marL="0" indent="0">
              <a:lnSpc>
                <a:spcPct val="100000"/>
              </a:lnSpc>
              <a:buNone/>
            </a:pPr>
            <a:r>
              <a:rPr lang="en-US" sz="1800" dirty="0"/>
              <a:t>800 &amp; 900 (Other) - $1,037,448.96</a:t>
            </a:r>
          </a:p>
        </p:txBody>
      </p:sp>
      <p:sp>
        <p:nvSpPr>
          <p:cNvPr id="12" name="Rectangle 11">
            <a:extLst>
              <a:ext uri="{FF2B5EF4-FFF2-40B4-BE49-F238E27FC236}">
                <a16:creationId xmlns:a16="http://schemas.microsoft.com/office/drawing/2014/main" id="{47BBC202-395E-EEDE-2ED1-803C81C579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1333207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103E59AE-44F8-4FB9-BF05-C888FE3E1D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6" name="Rectangle 2"/>
          <p:cNvSpPr>
            <a:spLocks noGrp="1" noChangeArrowheads="1"/>
          </p:cNvSpPr>
          <p:nvPr>
            <p:ph type="title"/>
          </p:nvPr>
        </p:nvSpPr>
        <p:spPr>
          <a:xfrm>
            <a:off x="642259" y="634946"/>
            <a:ext cx="3372529" cy="5055904"/>
          </a:xfrm>
        </p:spPr>
        <p:txBody>
          <a:bodyPr anchor="ctr">
            <a:normAutofit/>
          </a:bodyPr>
          <a:lstStyle/>
          <a:p>
            <a:r>
              <a:rPr lang="en-US" sz="2900" dirty="0">
                <a:latin typeface="Arial Black" pitchFamily="34" charset="0"/>
                <a:cs typeface="Times New Roman" pitchFamily="18" charset="0"/>
              </a:rPr>
              <a:t>2025-26 PROPOSED EXPENDITURES AND OTHER FINANCING USES</a:t>
            </a:r>
          </a:p>
        </p:txBody>
      </p:sp>
      <p:cxnSp>
        <p:nvCxnSpPr>
          <p:cNvPr id="6153" name="Straight Connector 6152">
            <a:extLst>
              <a:ext uri="{FF2B5EF4-FFF2-40B4-BE49-F238E27FC236}">
                <a16:creationId xmlns:a16="http://schemas.microsoft.com/office/drawing/2014/main" id="{2752F38C-F560-47AA-90AD-209F39C0415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2"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155" name="Rectangle 6154">
            <a:extLst>
              <a:ext uri="{FF2B5EF4-FFF2-40B4-BE49-F238E27FC236}">
                <a16:creationId xmlns:a16="http://schemas.microsoft.com/office/drawing/2014/main" id="{8B6B14AE-589A-45CC-A30D-41995FC1F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aphicFrame>
        <p:nvGraphicFramePr>
          <p:cNvPr id="7" name="Table 7">
            <a:extLst>
              <a:ext uri="{FF2B5EF4-FFF2-40B4-BE49-F238E27FC236}">
                <a16:creationId xmlns:a16="http://schemas.microsoft.com/office/drawing/2014/main" id="{92EEE091-6E18-13E4-55FD-2083C47BC8FF}"/>
              </a:ext>
            </a:extLst>
          </p:cNvPr>
          <p:cNvGraphicFramePr>
            <a:graphicFrameLocks noGrp="1"/>
          </p:cNvGraphicFramePr>
          <p:nvPr>
            <p:ph idx="1"/>
            <p:extLst>
              <p:ext uri="{D42A27DB-BD31-4B8C-83A1-F6EECF244321}">
                <p14:modId xmlns:p14="http://schemas.microsoft.com/office/powerpoint/2010/main" val="2646501936"/>
              </p:ext>
            </p:extLst>
          </p:nvPr>
        </p:nvGraphicFramePr>
        <p:xfrm>
          <a:off x="5144729" y="639763"/>
          <a:ext cx="5917332" cy="5051431"/>
        </p:xfrm>
        <a:graphic>
          <a:graphicData uri="http://schemas.openxmlformats.org/drawingml/2006/table">
            <a:tbl>
              <a:tblPr firstRow="1" bandRow="1">
                <a:tableStyleId>{5C22544A-7EE6-4342-B048-85BDC9FD1C3A}</a:tableStyleId>
              </a:tblPr>
              <a:tblGrid>
                <a:gridCol w="3612557">
                  <a:extLst>
                    <a:ext uri="{9D8B030D-6E8A-4147-A177-3AD203B41FA5}">
                      <a16:colId xmlns:a16="http://schemas.microsoft.com/office/drawing/2014/main" val="2304104447"/>
                    </a:ext>
                  </a:extLst>
                </a:gridCol>
                <a:gridCol w="2304775">
                  <a:extLst>
                    <a:ext uri="{9D8B030D-6E8A-4147-A177-3AD203B41FA5}">
                      <a16:colId xmlns:a16="http://schemas.microsoft.com/office/drawing/2014/main" val="3957662098"/>
                    </a:ext>
                  </a:extLst>
                </a:gridCol>
              </a:tblGrid>
              <a:tr h="487419">
                <a:tc>
                  <a:txBody>
                    <a:bodyPr/>
                    <a:lstStyle/>
                    <a:p>
                      <a:pPr algn="ctr"/>
                      <a:r>
                        <a:rPr lang="en-US" sz="2200" dirty="0"/>
                        <a:t>EXPENDITURES</a:t>
                      </a:r>
                    </a:p>
                  </a:txBody>
                  <a:tcPr marL="110777" marR="110777" marT="55388" marB="55388"/>
                </a:tc>
                <a:tc>
                  <a:txBody>
                    <a:bodyPr/>
                    <a:lstStyle/>
                    <a:p>
                      <a:pPr algn="ctr"/>
                      <a:r>
                        <a:rPr lang="en-US" sz="2200" dirty="0"/>
                        <a:t>AMOUNT</a:t>
                      </a:r>
                    </a:p>
                  </a:txBody>
                  <a:tcPr marL="110777" marR="110777" marT="55388" marB="55388"/>
                </a:tc>
                <a:extLst>
                  <a:ext uri="{0D108BD9-81ED-4DB2-BD59-A6C34878D82A}">
                    <a16:rowId xmlns:a16="http://schemas.microsoft.com/office/drawing/2014/main" val="2895562331"/>
                  </a:ext>
                </a:extLst>
              </a:tr>
              <a:tr h="487419">
                <a:tc>
                  <a:txBody>
                    <a:bodyPr/>
                    <a:lstStyle/>
                    <a:p>
                      <a:r>
                        <a:rPr lang="en-US" sz="2200" dirty="0"/>
                        <a:t>Instruction</a:t>
                      </a:r>
                    </a:p>
                  </a:txBody>
                  <a:tcPr marL="110777" marR="110777" marT="55388" marB="55388"/>
                </a:tc>
                <a:tc>
                  <a:txBody>
                    <a:bodyPr/>
                    <a:lstStyle/>
                    <a:p>
                      <a:pPr algn="r"/>
                      <a:r>
                        <a:rPr lang="en-US" sz="2200" dirty="0"/>
                        <a:t>$9,456,111</a:t>
                      </a:r>
                    </a:p>
                  </a:txBody>
                  <a:tcPr marL="110777" marR="110777" marT="55388" marB="55388"/>
                </a:tc>
                <a:extLst>
                  <a:ext uri="{0D108BD9-81ED-4DB2-BD59-A6C34878D82A}">
                    <a16:rowId xmlns:a16="http://schemas.microsoft.com/office/drawing/2014/main" val="1815885337"/>
                  </a:ext>
                </a:extLst>
              </a:tr>
              <a:tr h="487419">
                <a:tc>
                  <a:txBody>
                    <a:bodyPr/>
                    <a:lstStyle/>
                    <a:p>
                      <a:r>
                        <a:rPr lang="en-US" sz="2200" dirty="0"/>
                        <a:t>Support Services</a:t>
                      </a:r>
                    </a:p>
                  </a:txBody>
                  <a:tcPr marL="110777" marR="110777" marT="55388" marB="55388"/>
                </a:tc>
                <a:tc>
                  <a:txBody>
                    <a:bodyPr/>
                    <a:lstStyle/>
                    <a:p>
                      <a:pPr algn="r"/>
                      <a:r>
                        <a:rPr lang="en-US" sz="2200" dirty="0"/>
                        <a:t>$8,048,410</a:t>
                      </a:r>
                    </a:p>
                  </a:txBody>
                  <a:tcPr marL="110777" marR="110777" marT="55388" marB="55388"/>
                </a:tc>
                <a:extLst>
                  <a:ext uri="{0D108BD9-81ED-4DB2-BD59-A6C34878D82A}">
                    <a16:rowId xmlns:a16="http://schemas.microsoft.com/office/drawing/2014/main" val="2872591732"/>
                  </a:ext>
                </a:extLst>
              </a:tr>
              <a:tr h="487419">
                <a:tc>
                  <a:txBody>
                    <a:bodyPr/>
                    <a:lstStyle/>
                    <a:p>
                      <a:r>
                        <a:rPr lang="en-US" sz="2200" dirty="0"/>
                        <a:t>Non-Instructional Services</a:t>
                      </a:r>
                    </a:p>
                  </a:txBody>
                  <a:tcPr marL="110777" marR="110777" marT="55388" marB="55388"/>
                </a:tc>
                <a:tc>
                  <a:txBody>
                    <a:bodyPr/>
                    <a:lstStyle/>
                    <a:p>
                      <a:pPr algn="r"/>
                      <a:r>
                        <a:rPr lang="en-US" sz="2200" dirty="0"/>
                        <a:t>$887,488</a:t>
                      </a:r>
                    </a:p>
                  </a:txBody>
                  <a:tcPr marL="110777" marR="110777" marT="55388" marB="55388"/>
                </a:tc>
                <a:extLst>
                  <a:ext uri="{0D108BD9-81ED-4DB2-BD59-A6C34878D82A}">
                    <a16:rowId xmlns:a16="http://schemas.microsoft.com/office/drawing/2014/main" val="113739904"/>
                  </a:ext>
                </a:extLst>
              </a:tr>
              <a:tr h="487419">
                <a:tc>
                  <a:txBody>
                    <a:bodyPr/>
                    <a:lstStyle/>
                    <a:p>
                      <a:r>
                        <a:rPr lang="en-US" sz="2200" dirty="0"/>
                        <a:t>16</a:t>
                      </a:r>
                      <a:r>
                        <a:rPr lang="en-US" sz="2200" baseline="30000" dirty="0"/>
                        <a:t>th</a:t>
                      </a:r>
                      <a:r>
                        <a:rPr lang="en-US" sz="2200" dirty="0"/>
                        <a:t> Section</a:t>
                      </a:r>
                    </a:p>
                  </a:txBody>
                  <a:tcPr marL="110777" marR="110777" marT="55388" marB="55388"/>
                </a:tc>
                <a:tc>
                  <a:txBody>
                    <a:bodyPr/>
                    <a:lstStyle/>
                    <a:p>
                      <a:pPr algn="r"/>
                      <a:r>
                        <a:rPr lang="en-US" sz="2200" dirty="0"/>
                        <a:t>$38,350</a:t>
                      </a:r>
                    </a:p>
                  </a:txBody>
                  <a:tcPr marL="110777" marR="110777" marT="55388" marB="55388"/>
                </a:tc>
                <a:extLst>
                  <a:ext uri="{0D108BD9-81ED-4DB2-BD59-A6C34878D82A}">
                    <a16:rowId xmlns:a16="http://schemas.microsoft.com/office/drawing/2014/main" val="2846477086"/>
                  </a:ext>
                </a:extLst>
              </a:tr>
              <a:tr h="819749">
                <a:tc>
                  <a:txBody>
                    <a:bodyPr/>
                    <a:lstStyle/>
                    <a:p>
                      <a:r>
                        <a:rPr lang="en-US" sz="2200" dirty="0"/>
                        <a:t>Facilities Acquisition &amp; Construction</a:t>
                      </a:r>
                    </a:p>
                  </a:txBody>
                  <a:tcPr marL="110777" marR="110777" marT="55388" marB="55388"/>
                </a:tc>
                <a:tc>
                  <a:txBody>
                    <a:bodyPr/>
                    <a:lstStyle/>
                    <a:p>
                      <a:pPr algn="r"/>
                      <a:endParaRPr lang="en-US" sz="2200" dirty="0"/>
                    </a:p>
                  </a:txBody>
                  <a:tcPr marL="110777" marR="110777" marT="55388" marB="55388"/>
                </a:tc>
                <a:extLst>
                  <a:ext uri="{0D108BD9-81ED-4DB2-BD59-A6C34878D82A}">
                    <a16:rowId xmlns:a16="http://schemas.microsoft.com/office/drawing/2014/main" val="485829782"/>
                  </a:ext>
                </a:extLst>
              </a:tr>
              <a:tr h="487419">
                <a:tc>
                  <a:txBody>
                    <a:bodyPr/>
                    <a:lstStyle/>
                    <a:p>
                      <a:r>
                        <a:rPr lang="en-US" sz="2200" dirty="0"/>
                        <a:t>Debt Service</a:t>
                      </a:r>
                    </a:p>
                  </a:txBody>
                  <a:tcPr marL="110777" marR="110777" marT="55388" marB="55388"/>
                </a:tc>
                <a:tc>
                  <a:txBody>
                    <a:bodyPr/>
                    <a:lstStyle/>
                    <a:p>
                      <a:pPr algn="r"/>
                      <a:r>
                        <a:rPr lang="en-US" sz="2200" dirty="0"/>
                        <a:t>$703,079</a:t>
                      </a:r>
                    </a:p>
                  </a:txBody>
                  <a:tcPr marL="110777" marR="110777" marT="55388" marB="55388"/>
                </a:tc>
                <a:extLst>
                  <a:ext uri="{0D108BD9-81ED-4DB2-BD59-A6C34878D82A}">
                    <a16:rowId xmlns:a16="http://schemas.microsoft.com/office/drawing/2014/main" val="3381423303"/>
                  </a:ext>
                </a:extLst>
              </a:tr>
              <a:tr h="819749">
                <a:tc>
                  <a:txBody>
                    <a:bodyPr/>
                    <a:lstStyle/>
                    <a:p>
                      <a:r>
                        <a:rPr lang="en-US" sz="2200" dirty="0"/>
                        <a:t>Transfers Out (to other funds)</a:t>
                      </a:r>
                    </a:p>
                  </a:txBody>
                  <a:tcPr marL="110777" marR="110777" marT="55388" marB="55388"/>
                </a:tc>
                <a:tc>
                  <a:txBody>
                    <a:bodyPr/>
                    <a:lstStyle/>
                    <a:p>
                      <a:pPr algn="r"/>
                      <a:endParaRPr lang="en-US" sz="2200" dirty="0"/>
                    </a:p>
                  </a:txBody>
                  <a:tcPr marL="110777" marR="110777" marT="55388" marB="55388"/>
                </a:tc>
                <a:extLst>
                  <a:ext uri="{0D108BD9-81ED-4DB2-BD59-A6C34878D82A}">
                    <a16:rowId xmlns:a16="http://schemas.microsoft.com/office/drawing/2014/main" val="2489925898"/>
                  </a:ext>
                </a:extLst>
              </a:tr>
              <a:tr h="487419">
                <a:tc>
                  <a:txBody>
                    <a:bodyPr/>
                    <a:lstStyle/>
                    <a:p>
                      <a:r>
                        <a:rPr lang="en-US" sz="2200" dirty="0"/>
                        <a:t>Total Expenditures</a:t>
                      </a:r>
                    </a:p>
                  </a:txBody>
                  <a:tcPr marL="110777" marR="110777" marT="55388" marB="55388"/>
                </a:tc>
                <a:tc>
                  <a:txBody>
                    <a:bodyPr/>
                    <a:lstStyle/>
                    <a:p>
                      <a:pPr algn="r"/>
                      <a:r>
                        <a:rPr lang="en-US" sz="2200" dirty="0"/>
                        <a:t>$19,133,438</a:t>
                      </a:r>
                    </a:p>
                  </a:txBody>
                  <a:tcPr marL="110777" marR="110777" marT="55388" marB="55388"/>
                </a:tc>
                <a:extLst>
                  <a:ext uri="{0D108BD9-81ED-4DB2-BD59-A6C34878D82A}">
                    <a16:rowId xmlns:a16="http://schemas.microsoft.com/office/drawing/2014/main" val="3880389431"/>
                  </a:ext>
                </a:extLst>
              </a:tr>
            </a:tbl>
          </a:graphicData>
        </a:graphic>
      </p:graphicFrame>
    </p:spTree>
    <p:extLst>
      <p:ext uri="{BB962C8B-B14F-4D97-AF65-F5344CB8AC3E}">
        <p14:creationId xmlns:p14="http://schemas.microsoft.com/office/powerpoint/2010/main" val="3047514704"/>
      </p:ext>
    </p:extLst>
  </p:cSld>
  <p:clrMapOvr>
    <a:overrideClrMapping bg1="dk1" tx1="lt1" bg2="dk2" tx2="lt2" accent1="accent1" accent2="accent2" accent3="accent3" accent4="accent4" accent5="accent5" accent6="accent6" hlink="hlink" folHlink="folHlink"/>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outHorizont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6A0E3C-60E6-4F39-BC55-5F7C224E1F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8" name="Straight Connector 17">
            <a:extLst>
              <a:ext uri="{FF2B5EF4-FFF2-40B4-BE49-F238E27FC236}">
                <a16:creationId xmlns:a16="http://schemas.microsoft.com/office/drawing/2014/main" id="{C5025DAC-8B93-4160-B017-3A274A5828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844E128-FF69-4E9F-8327-6B504B3C5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Title 4">
            <a:extLst>
              <a:ext uri="{FF2B5EF4-FFF2-40B4-BE49-F238E27FC236}">
                <a16:creationId xmlns:a16="http://schemas.microsoft.com/office/drawing/2014/main" id="{5E8B8F79-61A0-9E6B-DAA3-B071826E885E}"/>
              </a:ext>
            </a:extLst>
          </p:cNvPr>
          <p:cNvSpPr>
            <a:spLocks noGrp="1"/>
          </p:cNvSpPr>
          <p:nvPr>
            <p:ph type="title"/>
          </p:nvPr>
        </p:nvSpPr>
        <p:spPr>
          <a:xfrm>
            <a:off x="643467" y="516835"/>
            <a:ext cx="3448259" cy="1666501"/>
          </a:xfrm>
        </p:spPr>
        <p:txBody>
          <a:bodyPr vert="horz" lIns="91440" tIns="45720" rIns="91440" bIns="45720" rtlCol="0" anchor="b">
            <a:normAutofit/>
          </a:bodyPr>
          <a:lstStyle/>
          <a:p>
            <a:r>
              <a:rPr lang="en-US" sz="3400" dirty="0">
                <a:solidFill>
                  <a:srgbClr val="FFFFFF"/>
                </a:solidFill>
              </a:rPr>
              <a:t>INSTRUCTION</a:t>
            </a:r>
          </a:p>
        </p:txBody>
      </p:sp>
      <p:cxnSp>
        <p:nvCxnSpPr>
          <p:cNvPr id="22" name="Straight Connector 21">
            <a:extLst>
              <a:ext uri="{FF2B5EF4-FFF2-40B4-BE49-F238E27FC236}">
                <a16:creationId xmlns:a16="http://schemas.microsoft.com/office/drawing/2014/main" id="{055CEADF-09EA-423C-8C45-F94AF44D5A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56F6B0C4-3882-C0BC-16FF-AACFCAC66E7B}"/>
              </a:ext>
            </a:extLst>
          </p:cNvPr>
          <p:cNvSpPr>
            <a:spLocks noGrp="1"/>
          </p:cNvSpPr>
          <p:nvPr>
            <p:ph sz="half" idx="2"/>
          </p:nvPr>
        </p:nvSpPr>
        <p:spPr>
          <a:xfrm>
            <a:off x="643467" y="2546224"/>
            <a:ext cx="3448259" cy="3342747"/>
          </a:xfrm>
        </p:spPr>
        <p:txBody>
          <a:bodyPr vert="horz" lIns="0" tIns="45720" rIns="0" bIns="45720" rtlCol="0">
            <a:normAutofit/>
          </a:bodyPr>
          <a:lstStyle/>
          <a:p>
            <a:pPr>
              <a:lnSpc>
                <a:spcPct val="90000"/>
              </a:lnSpc>
              <a:buFont typeface="Wingdings" panose="05000000000000000000" pitchFamily="2" charset="2"/>
              <a:buChar char="q"/>
            </a:pPr>
            <a:r>
              <a:rPr lang="en-US" sz="1800" dirty="0">
                <a:solidFill>
                  <a:srgbClr val="FFFFFF"/>
                </a:solidFill>
              </a:rPr>
              <a:t>Includes salaries and benefits of teachers and teacher assistants, supplies, and materials for the classroom</a:t>
            </a:r>
          </a:p>
          <a:p>
            <a:pPr>
              <a:lnSpc>
                <a:spcPct val="90000"/>
              </a:lnSpc>
              <a:buFont typeface="Wingdings" panose="05000000000000000000" pitchFamily="2" charset="2"/>
              <a:buChar char="q"/>
            </a:pPr>
            <a:r>
              <a:rPr lang="en-US" sz="1800" dirty="0">
                <a:solidFill>
                  <a:srgbClr val="FFFFFF"/>
                </a:solidFill>
              </a:rPr>
              <a:t>May be viewed as “every expenditure that occurs behind the classroom door”</a:t>
            </a:r>
          </a:p>
          <a:p>
            <a:pPr>
              <a:lnSpc>
                <a:spcPct val="90000"/>
              </a:lnSpc>
              <a:buFont typeface="Wingdings" panose="05000000000000000000" pitchFamily="2" charset="2"/>
              <a:buChar char="q"/>
            </a:pPr>
            <a:r>
              <a:rPr lang="en-US" sz="1800" dirty="0">
                <a:solidFill>
                  <a:srgbClr val="FFFFFF"/>
                </a:solidFill>
              </a:rPr>
              <a:t>Zeros in on direct classroom instruction</a:t>
            </a:r>
          </a:p>
          <a:p>
            <a:pPr>
              <a:lnSpc>
                <a:spcPct val="90000"/>
              </a:lnSpc>
              <a:buFont typeface="Wingdings" panose="05000000000000000000" pitchFamily="2" charset="2"/>
              <a:buChar char="q"/>
            </a:pPr>
            <a:r>
              <a:rPr lang="en-US" sz="1800" dirty="0">
                <a:solidFill>
                  <a:srgbClr val="FFFFFF"/>
                </a:solidFill>
              </a:rPr>
              <a:t>The largest percentage category of any school district budget</a:t>
            </a:r>
          </a:p>
        </p:txBody>
      </p:sp>
      <p:pic>
        <p:nvPicPr>
          <p:cNvPr id="11" name="Content Placeholder 10" descr="High school teacher calling on student in classroom">
            <a:extLst>
              <a:ext uri="{FF2B5EF4-FFF2-40B4-BE49-F238E27FC236}">
                <a16:creationId xmlns:a16="http://schemas.microsoft.com/office/drawing/2014/main" id="{EA3A38A6-FC58-9C6F-3254-C72423BFCD68}"/>
              </a:ext>
            </a:extLst>
          </p:cNvPr>
          <p:cNvPicPr>
            <a:picLocks noGrp="1" noChangeAspect="1"/>
          </p:cNvPicPr>
          <p:nvPr>
            <p:ph sz="quarter" idx="4"/>
          </p:nvPr>
        </p:nvPicPr>
        <p:blipFill rotWithShape="1">
          <a:blip r:embed="rId3"/>
          <a:srcRect l="14517" r="12117" b="-1"/>
          <a:stretch/>
        </p:blipFill>
        <p:spPr>
          <a:xfrm>
            <a:off x="4654296" y="10"/>
            <a:ext cx="7537703" cy="6857990"/>
          </a:xfrm>
          <a:prstGeom prst="rect">
            <a:avLst/>
          </a:prstGeom>
        </p:spPr>
      </p:pic>
    </p:spTree>
    <p:extLst>
      <p:ext uri="{BB962C8B-B14F-4D97-AF65-F5344CB8AC3E}">
        <p14:creationId xmlns:p14="http://schemas.microsoft.com/office/powerpoint/2010/main" val="14531018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ECBF8-751C-1233-ACC1-76364F30312E}"/>
              </a:ext>
            </a:extLst>
          </p:cNvPr>
          <p:cNvSpPr>
            <a:spLocks noGrp="1"/>
          </p:cNvSpPr>
          <p:nvPr>
            <p:ph type="title"/>
          </p:nvPr>
        </p:nvSpPr>
        <p:spPr>
          <a:xfrm>
            <a:off x="1097280" y="472133"/>
            <a:ext cx="10058400" cy="1450757"/>
          </a:xfrm>
        </p:spPr>
        <p:txBody>
          <a:bodyPr>
            <a:normAutofit fontScale="90000"/>
          </a:bodyPr>
          <a:lstStyle/>
          <a:p>
            <a:pPr algn="ctr"/>
            <a:r>
              <a:rPr lang="en-US" dirty="0"/>
              <a:t>CLAIBORNE COUNTY SCHOOL DISTRICT </a:t>
            </a:r>
            <a:br>
              <a:rPr lang="en-US" dirty="0"/>
            </a:br>
            <a:r>
              <a:rPr lang="en-US" dirty="0"/>
              <a:t>MISSION &amp; VISION</a:t>
            </a:r>
          </a:p>
        </p:txBody>
      </p:sp>
      <p:sp>
        <p:nvSpPr>
          <p:cNvPr id="4" name="Content Placeholder 3">
            <a:extLst>
              <a:ext uri="{FF2B5EF4-FFF2-40B4-BE49-F238E27FC236}">
                <a16:creationId xmlns:a16="http://schemas.microsoft.com/office/drawing/2014/main" id="{C825B1F8-6964-8FAF-DACD-280C7D936DDF}"/>
              </a:ext>
            </a:extLst>
          </p:cNvPr>
          <p:cNvSpPr>
            <a:spLocks noGrp="1"/>
          </p:cNvSpPr>
          <p:nvPr>
            <p:ph sz="half" idx="1"/>
          </p:nvPr>
        </p:nvSpPr>
        <p:spPr/>
        <p:txBody>
          <a:bodyPr>
            <a:normAutofit/>
          </a:bodyPr>
          <a:lstStyle/>
          <a:p>
            <a:pPr algn="ctr"/>
            <a:r>
              <a:rPr lang="en-US" sz="4000" b="1" dirty="0"/>
              <a:t>MISSION</a:t>
            </a:r>
          </a:p>
          <a:p>
            <a:pPr algn="ctr"/>
            <a:r>
              <a:rPr lang="en-US" sz="2800" dirty="0"/>
              <a:t>To provide a safe, student-centered environment to educate, equip, and inspire all students to achieve their full potential in life.</a:t>
            </a:r>
          </a:p>
        </p:txBody>
      </p:sp>
      <p:sp>
        <p:nvSpPr>
          <p:cNvPr id="5" name="Content Placeholder 4">
            <a:extLst>
              <a:ext uri="{FF2B5EF4-FFF2-40B4-BE49-F238E27FC236}">
                <a16:creationId xmlns:a16="http://schemas.microsoft.com/office/drawing/2014/main" id="{FD2CD032-9122-0459-53B4-DEB3548396BB}"/>
              </a:ext>
            </a:extLst>
          </p:cNvPr>
          <p:cNvSpPr>
            <a:spLocks noGrp="1"/>
          </p:cNvSpPr>
          <p:nvPr>
            <p:ph sz="half" idx="2"/>
          </p:nvPr>
        </p:nvSpPr>
        <p:spPr/>
        <p:txBody>
          <a:bodyPr>
            <a:normAutofit/>
          </a:bodyPr>
          <a:lstStyle/>
          <a:p>
            <a:pPr algn="ctr"/>
            <a:r>
              <a:rPr lang="en-US" sz="4000" b="1" dirty="0"/>
              <a:t>VISION</a:t>
            </a:r>
          </a:p>
          <a:p>
            <a:pPr algn="ctr"/>
            <a:r>
              <a:rPr lang="en-US" sz="2800" dirty="0"/>
              <a:t>To become an exemplary educational system that empowers students, engages families, and encourages collaboration.</a:t>
            </a:r>
          </a:p>
        </p:txBody>
      </p:sp>
    </p:spTree>
    <p:extLst>
      <p:ext uri="{BB962C8B-B14F-4D97-AF65-F5344CB8AC3E}">
        <p14:creationId xmlns:p14="http://schemas.microsoft.com/office/powerpoint/2010/main" val="2241170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6A0E3C-60E6-4F39-BC55-5F7C224E1F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5" name="Straight Connector 14">
            <a:extLst>
              <a:ext uri="{FF2B5EF4-FFF2-40B4-BE49-F238E27FC236}">
                <a16:creationId xmlns:a16="http://schemas.microsoft.com/office/drawing/2014/main" id="{C5025DAC-8B93-4160-B017-3A274A5828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844E128-FF69-4E9F-8327-6B504B3C5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DAC2C58B-324F-7C84-7256-33FC87878699}"/>
              </a:ext>
            </a:extLst>
          </p:cNvPr>
          <p:cNvSpPr>
            <a:spLocks noGrp="1"/>
          </p:cNvSpPr>
          <p:nvPr>
            <p:ph type="title"/>
          </p:nvPr>
        </p:nvSpPr>
        <p:spPr>
          <a:xfrm>
            <a:off x="643467" y="6721"/>
            <a:ext cx="3448259" cy="868716"/>
          </a:xfrm>
        </p:spPr>
        <p:txBody>
          <a:bodyPr vert="horz" lIns="91440" tIns="45720" rIns="91440" bIns="45720" rtlCol="0" anchor="b">
            <a:normAutofit/>
          </a:bodyPr>
          <a:lstStyle/>
          <a:p>
            <a:r>
              <a:rPr lang="en-US" sz="4000" dirty="0">
                <a:solidFill>
                  <a:srgbClr val="FFFFFF"/>
                </a:solidFill>
              </a:rPr>
              <a:t>SUPPORT</a:t>
            </a:r>
          </a:p>
        </p:txBody>
      </p:sp>
      <p:cxnSp>
        <p:nvCxnSpPr>
          <p:cNvPr id="19" name="Straight Connector 18">
            <a:extLst>
              <a:ext uri="{FF2B5EF4-FFF2-40B4-BE49-F238E27FC236}">
                <a16:creationId xmlns:a16="http://schemas.microsoft.com/office/drawing/2014/main" id="{055CEADF-09EA-423C-8C45-F94AF44D5A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58CE72E-3A8F-52DF-E589-7501FDD2F6AF}"/>
              </a:ext>
            </a:extLst>
          </p:cNvPr>
          <p:cNvSpPr>
            <a:spLocks noGrp="1"/>
          </p:cNvSpPr>
          <p:nvPr>
            <p:ph sz="half" idx="2"/>
          </p:nvPr>
        </p:nvSpPr>
        <p:spPr>
          <a:xfrm>
            <a:off x="643467" y="940279"/>
            <a:ext cx="3448259" cy="5589917"/>
          </a:xfrm>
        </p:spPr>
        <p:txBody>
          <a:bodyPr vert="horz" lIns="0" tIns="45720" rIns="0" bIns="45720" rtlCol="0">
            <a:noAutofit/>
          </a:bodyPr>
          <a:lstStyle/>
          <a:p>
            <a:pPr>
              <a:lnSpc>
                <a:spcPct val="90000"/>
              </a:lnSpc>
              <a:buFont typeface="Wingdings" panose="05000000000000000000" pitchFamily="2" charset="2"/>
              <a:buChar char="q"/>
            </a:pPr>
            <a:r>
              <a:rPr lang="en-US" sz="1800" dirty="0">
                <a:solidFill>
                  <a:srgbClr val="FFFFFF"/>
                </a:solidFill>
              </a:rPr>
              <a:t>Guidance Counselors</a:t>
            </a:r>
          </a:p>
          <a:p>
            <a:pPr>
              <a:lnSpc>
                <a:spcPct val="90000"/>
              </a:lnSpc>
              <a:buFont typeface="Wingdings" panose="05000000000000000000" pitchFamily="2" charset="2"/>
              <a:buChar char="q"/>
            </a:pPr>
            <a:r>
              <a:rPr lang="en-US" sz="1800" dirty="0">
                <a:solidFill>
                  <a:srgbClr val="FFFFFF"/>
                </a:solidFill>
              </a:rPr>
              <a:t>Psychometrists</a:t>
            </a:r>
          </a:p>
          <a:p>
            <a:pPr>
              <a:lnSpc>
                <a:spcPct val="90000"/>
              </a:lnSpc>
              <a:buFont typeface="Wingdings" panose="05000000000000000000" pitchFamily="2" charset="2"/>
              <a:buChar char="q"/>
            </a:pPr>
            <a:r>
              <a:rPr lang="en-US" sz="1800" dirty="0">
                <a:solidFill>
                  <a:srgbClr val="FFFFFF"/>
                </a:solidFill>
              </a:rPr>
              <a:t>Instructional Coaches/Behavior Specialists</a:t>
            </a:r>
          </a:p>
          <a:p>
            <a:pPr>
              <a:lnSpc>
                <a:spcPct val="90000"/>
              </a:lnSpc>
              <a:buFont typeface="Wingdings" panose="05000000000000000000" pitchFamily="2" charset="2"/>
              <a:buChar char="q"/>
            </a:pPr>
            <a:r>
              <a:rPr lang="en-US" sz="1800" dirty="0">
                <a:solidFill>
                  <a:srgbClr val="FFFFFF"/>
                </a:solidFill>
              </a:rPr>
              <a:t>Curriculum Department and Services</a:t>
            </a:r>
          </a:p>
          <a:p>
            <a:pPr>
              <a:lnSpc>
                <a:spcPct val="90000"/>
              </a:lnSpc>
              <a:buFont typeface="Wingdings" panose="05000000000000000000" pitchFamily="2" charset="2"/>
              <a:buChar char="q"/>
            </a:pPr>
            <a:r>
              <a:rPr lang="en-US" sz="1800" dirty="0">
                <a:solidFill>
                  <a:srgbClr val="FFFFFF"/>
                </a:solidFill>
              </a:rPr>
              <a:t>Librarians</a:t>
            </a:r>
          </a:p>
          <a:p>
            <a:pPr>
              <a:lnSpc>
                <a:spcPct val="90000"/>
              </a:lnSpc>
              <a:buFont typeface="Wingdings" panose="05000000000000000000" pitchFamily="2" charset="2"/>
              <a:buChar char="q"/>
            </a:pPr>
            <a:r>
              <a:rPr lang="en-US" sz="1800" dirty="0">
                <a:solidFill>
                  <a:srgbClr val="FFFFFF"/>
                </a:solidFill>
              </a:rPr>
              <a:t>General Administration</a:t>
            </a:r>
          </a:p>
          <a:p>
            <a:pPr>
              <a:lnSpc>
                <a:spcPct val="90000"/>
              </a:lnSpc>
              <a:buFont typeface="Wingdings" panose="05000000000000000000" pitchFamily="2" charset="2"/>
              <a:buChar char="q"/>
            </a:pPr>
            <a:r>
              <a:rPr lang="en-US" sz="1800" dirty="0">
                <a:solidFill>
                  <a:srgbClr val="FFFFFF"/>
                </a:solidFill>
              </a:rPr>
              <a:t>Principals</a:t>
            </a:r>
          </a:p>
          <a:p>
            <a:pPr>
              <a:lnSpc>
                <a:spcPct val="90000"/>
              </a:lnSpc>
              <a:buFont typeface="Wingdings" panose="05000000000000000000" pitchFamily="2" charset="2"/>
              <a:buChar char="q"/>
            </a:pPr>
            <a:r>
              <a:rPr lang="en-US" sz="1800" dirty="0">
                <a:solidFill>
                  <a:srgbClr val="FFFFFF"/>
                </a:solidFill>
              </a:rPr>
              <a:t>Business Office</a:t>
            </a:r>
          </a:p>
          <a:p>
            <a:pPr>
              <a:lnSpc>
                <a:spcPct val="90000"/>
              </a:lnSpc>
              <a:buFont typeface="Wingdings" panose="05000000000000000000" pitchFamily="2" charset="2"/>
              <a:buChar char="q"/>
            </a:pPr>
            <a:r>
              <a:rPr lang="en-US" sz="1800" dirty="0">
                <a:solidFill>
                  <a:srgbClr val="FFFFFF"/>
                </a:solidFill>
              </a:rPr>
              <a:t>Building Upkeep, Utilities, and Maintenance</a:t>
            </a:r>
          </a:p>
          <a:p>
            <a:pPr>
              <a:lnSpc>
                <a:spcPct val="90000"/>
              </a:lnSpc>
              <a:buFont typeface="Wingdings" panose="05000000000000000000" pitchFamily="2" charset="2"/>
              <a:buChar char="q"/>
            </a:pPr>
            <a:r>
              <a:rPr lang="en-US" sz="1800" dirty="0">
                <a:solidFill>
                  <a:srgbClr val="FFFFFF"/>
                </a:solidFill>
              </a:rPr>
              <a:t>Transportation, fuel, bus shop services</a:t>
            </a:r>
          </a:p>
          <a:p>
            <a:pPr>
              <a:lnSpc>
                <a:spcPct val="90000"/>
              </a:lnSpc>
              <a:buFont typeface="Wingdings" panose="05000000000000000000" pitchFamily="2" charset="2"/>
              <a:buChar char="q"/>
            </a:pPr>
            <a:r>
              <a:rPr lang="en-US" sz="1800" dirty="0">
                <a:solidFill>
                  <a:srgbClr val="FFFFFF"/>
                </a:solidFill>
              </a:rPr>
              <a:t>Technology</a:t>
            </a:r>
          </a:p>
          <a:p>
            <a:pPr>
              <a:lnSpc>
                <a:spcPct val="90000"/>
              </a:lnSpc>
              <a:buFont typeface="Wingdings" panose="05000000000000000000" pitchFamily="2" charset="2"/>
              <a:buChar char="q"/>
            </a:pPr>
            <a:endParaRPr lang="en-US" sz="1800" dirty="0">
              <a:solidFill>
                <a:srgbClr val="FFFFFF"/>
              </a:solidFill>
            </a:endParaRPr>
          </a:p>
        </p:txBody>
      </p:sp>
      <p:pic>
        <p:nvPicPr>
          <p:cNvPr id="8" name="Content Placeholder 7" descr="People in a job interview">
            <a:extLst>
              <a:ext uri="{FF2B5EF4-FFF2-40B4-BE49-F238E27FC236}">
                <a16:creationId xmlns:a16="http://schemas.microsoft.com/office/drawing/2014/main" id="{92B4C4D3-4C10-DA98-C5F7-F82B3846D0B2}"/>
              </a:ext>
            </a:extLst>
          </p:cNvPr>
          <p:cNvPicPr>
            <a:picLocks noGrp="1" noChangeAspect="1"/>
          </p:cNvPicPr>
          <p:nvPr>
            <p:ph sz="quarter" idx="4"/>
          </p:nvPr>
        </p:nvPicPr>
        <p:blipFill rotWithShape="1">
          <a:blip r:embed="rId3"/>
          <a:srcRect l="21065" r="5569" b="-1"/>
          <a:stretch/>
        </p:blipFill>
        <p:spPr>
          <a:xfrm>
            <a:off x="4654296" y="10"/>
            <a:ext cx="7537703" cy="6857990"/>
          </a:xfrm>
          <a:prstGeom prst="rect">
            <a:avLst/>
          </a:prstGeom>
        </p:spPr>
      </p:pic>
    </p:spTree>
    <p:extLst>
      <p:ext uri="{BB962C8B-B14F-4D97-AF65-F5344CB8AC3E}">
        <p14:creationId xmlns:p14="http://schemas.microsoft.com/office/powerpoint/2010/main" val="23909268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6A0E3C-60E6-4F39-BC55-5F7C224E1F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5" name="Straight Connector 14">
            <a:extLst>
              <a:ext uri="{FF2B5EF4-FFF2-40B4-BE49-F238E27FC236}">
                <a16:creationId xmlns:a16="http://schemas.microsoft.com/office/drawing/2014/main" id="{C5025DAC-8B93-4160-B017-3A274A5828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64BBAA4-C62B-4146-B49F-FE4CC4655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6E04D8-3E55-381C-040C-FA3740B2D407}"/>
              </a:ext>
            </a:extLst>
          </p:cNvPr>
          <p:cNvSpPr>
            <a:spLocks noGrp="1"/>
          </p:cNvSpPr>
          <p:nvPr>
            <p:ph type="title"/>
          </p:nvPr>
        </p:nvSpPr>
        <p:spPr>
          <a:xfrm>
            <a:off x="878911" y="643468"/>
            <a:ext cx="3177847" cy="1674180"/>
          </a:xfrm>
        </p:spPr>
        <p:txBody>
          <a:bodyPr vert="horz" lIns="91440" tIns="45720" rIns="91440" bIns="45720" rtlCol="0" anchor="b">
            <a:normAutofit/>
          </a:bodyPr>
          <a:lstStyle/>
          <a:p>
            <a:r>
              <a:rPr lang="en-US" sz="3700" dirty="0"/>
              <a:t>Non Instructional Services</a:t>
            </a:r>
          </a:p>
        </p:txBody>
      </p:sp>
      <p:cxnSp>
        <p:nvCxnSpPr>
          <p:cNvPr id="19" name="Straight Connector 18">
            <a:extLst>
              <a:ext uri="{FF2B5EF4-FFF2-40B4-BE49-F238E27FC236}">
                <a16:creationId xmlns:a16="http://schemas.microsoft.com/office/drawing/2014/main" id="{EEB57AA8-F021-480C-A9E2-F899133136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DB4222D-6D73-87EA-6A7D-BAE05AF710D7}"/>
              </a:ext>
            </a:extLst>
          </p:cNvPr>
          <p:cNvSpPr>
            <a:spLocks noGrp="1"/>
          </p:cNvSpPr>
          <p:nvPr>
            <p:ph sz="half" idx="2"/>
          </p:nvPr>
        </p:nvSpPr>
        <p:spPr>
          <a:xfrm>
            <a:off x="858064" y="2639380"/>
            <a:ext cx="3205049" cy="3229714"/>
          </a:xfrm>
        </p:spPr>
        <p:txBody>
          <a:bodyPr vert="horz" lIns="0" tIns="45720" rIns="0" bIns="45720" rtlCol="0">
            <a:normAutofit/>
          </a:bodyPr>
          <a:lstStyle/>
          <a:p>
            <a:pPr>
              <a:lnSpc>
                <a:spcPct val="100000"/>
              </a:lnSpc>
              <a:buFont typeface="Wingdings" panose="05000000000000000000" pitchFamily="2" charset="2"/>
              <a:buChar char="q"/>
            </a:pPr>
            <a:r>
              <a:rPr lang="en-US" dirty="0"/>
              <a:t>Food Service Operations</a:t>
            </a:r>
          </a:p>
          <a:p>
            <a:pPr>
              <a:lnSpc>
                <a:spcPct val="100000"/>
              </a:lnSpc>
              <a:buFont typeface="Wingdings" panose="05000000000000000000" pitchFamily="2" charset="2"/>
              <a:buChar char="q"/>
            </a:pPr>
            <a:r>
              <a:rPr lang="en-US" dirty="0"/>
              <a:t>Parental Involvement Initiatives</a:t>
            </a:r>
          </a:p>
          <a:p>
            <a:pPr marL="0" indent="0">
              <a:lnSpc>
                <a:spcPct val="100000"/>
              </a:lnSpc>
              <a:buNone/>
            </a:pPr>
            <a:endParaRPr lang="en-US" dirty="0"/>
          </a:p>
        </p:txBody>
      </p:sp>
      <p:pic>
        <p:nvPicPr>
          <p:cNvPr id="8" name="Content Placeholder 7" descr="Person by the counter">
            <a:extLst>
              <a:ext uri="{FF2B5EF4-FFF2-40B4-BE49-F238E27FC236}">
                <a16:creationId xmlns:a16="http://schemas.microsoft.com/office/drawing/2014/main" id="{0FF3ECBC-74D3-786E-4C70-AE07E7B818BC}"/>
              </a:ext>
            </a:extLst>
          </p:cNvPr>
          <p:cNvPicPr>
            <a:picLocks noGrp="1" noChangeAspect="1"/>
          </p:cNvPicPr>
          <p:nvPr>
            <p:ph sz="quarter" idx="4"/>
          </p:nvPr>
        </p:nvPicPr>
        <p:blipFill>
          <a:blip r:embed="rId3"/>
          <a:stretch>
            <a:fillRect/>
          </a:stretch>
        </p:blipFill>
        <p:spPr>
          <a:xfrm>
            <a:off x="4653447" y="955885"/>
            <a:ext cx="6892560" cy="4600783"/>
          </a:xfrm>
          <a:prstGeom prst="rect">
            <a:avLst/>
          </a:prstGeom>
        </p:spPr>
      </p:pic>
      <p:sp>
        <p:nvSpPr>
          <p:cNvPr id="21" name="Rectangle 20">
            <a:extLst>
              <a:ext uri="{FF2B5EF4-FFF2-40B4-BE49-F238E27FC236}">
                <a16:creationId xmlns:a16="http://schemas.microsoft.com/office/drawing/2014/main" id="{6BF36B24-6632-4516-9692-731462896C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352238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D0239-4ED6-953F-F290-60B9AA86272C}"/>
              </a:ext>
            </a:extLst>
          </p:cNvPr>
          <p:cNvSpPr>
            <a:spLocks noGrp="1"/>
          </p:cNvSpPr>
          <p:nvPr>
            <p:ph type="title"/>
          </p:nvPr>
        </p:nvSpPr>
        <p:spPr/>
        <p:txBody>
          <a:bodyPr/>
          <a:lstStyle/>
          <a:p>
            <a:r>
              <a:rPr lang="en-US" dirty="0"/>
              <a:t>Fund Balance 5 Year Analysis</a:t>
            </a:r>
          </a:p>
        </p:txBody>
      </p:sp>
      <p:graphicFrame>
        <p:nvGraphicFramePr>
          <p:cNvPr id="6" name="Content Placeholder 5">
            <a:extLst>
              <a:ext uri="{FF2B5EF4-FFF2-40B4-BE49-F238E27FC236}">
                <a16:creationId xmlns:a16="http://schemas.microsoft.com/office/drawing/2014/main" id="{867FECCE-A4BE-D6A2-14E8-AE30A129871D}"/>
              </a:ext>
            </a:extLst>
          </p:cNvPr>
          <p:cNvGraphicFramePr>
            <a:graphicFrameLocks noGrp="1"/>
          </p:cNvGraphicFramePr>
          <p:nvPr>
            <p:ph idx="1"/>
            <p:extLst>
              <p:ext uri="{D42A27DB-BD31-4B8C-83A1-F6EECF244321}">
                <p14:modId xmlns:p14="http://schemas.microsoft.com/office/powerpoint/2010/main" val="812895896"/>
              </p:ext>
            </p:extLst>
          </p:nvPr>
        </p:nvGraphicFramePr>
        <p:xfrm>
          <a:off x="4132053" y="2108200"/>
          <a:ext cx="7023310" cy="3760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DB03337F-6435-34A8-A5B7-F1E90623537C}"/>
              </a:ext>
            </a:extLst>
          </p:cNvPr>
          <p:cNvGraphicFramePr>
            <a:graphicFrameLocks noGrp="1"/>
          </p:cNvGraphicFramePr>
          <p:nvPr>
            <p:extLst>
              <p:ext uri="{D42A27DB-BD31-4B8C-83A1-F6EECF244321}">
                <p14:modId xmlns:p14="http://schemas.microsoft.com/office/powerpoint/2010/main" val="1325871693"/>
              </p:ext>
            </p:extLst>
          </p:nvPr>
        </p:nvGraphicFramePr>
        <p:xfrm>
          <a:off x="659531" y="2525554"/>
          <a:ext cx="2808288" cy="2259870"/>
        </p:xfrm>
        <a:graphic>
          <a:graphicData uri="http://schemas.openxmlformats.org/drawingml/2006/table">
            <a:tbl>
              <a:tblPr>
                <a:tableStyleId>{5C22544A-7EE6-4342-B048-85BDC9FD1C3A}</a:tableStyleId>
              </a:tblPr>
              <a:tblGrid>
                <a:gridCol w="1467393">
                  <a:extLst>
                    <a:ext uri="{9D8B030D-6E8A-4147-A177-3AD203B41FA5}">
                      <a16:colId xmlns:a16="http://schemas.microsoft.com/office/drawing/2014/main" val="355274393"/>
                    </a:ext>
                  </a:extLst>
                </a:gridCol>
                <a:gridCol w="1340895">
                  <a:extLst>
                    <a:ext uri="{9D8B030D-6E8A-4147-A177-3AD203B41FA5}">
                      <a16:colId xmlns:a16="http://schemas.microsoft.com/office/drawing/2014/main" val="2188536129"/>
                    </a:ext>
                  </a:extLst>
                </a:gridCol>
              </a:tblGrid>
              <a:tr h="549816">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1" u="none" strike="noStrike" dirty="0">
                          <a:effectLst/>
                        </a:rPr>
                        <a:t>District Maintenance Funds</a:t>
                      </a:r>
                      <a:endParaRPr lang="en-US"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14855836"/>
                  </a:ext>
                </a:extLst>
              </a:tr>
              <a:tr h="303765">
                <a:tc>
                  <a:txBody>
                    <a:bodyPr/>
                    <a:lstStyle/>
                    <a:p>
                      <a:pPr algn="ctr" fontAlgn="b"/>
                      <a:r>
                        <a:rPr lang="en-US" sz="1600" u="none" strike="noStrike" dirty="0">
                          <a:effectLst/>
                        </a:rPr>
                        <a:t>2021</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$3,051,495</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69359550"/>
                  </a:ext>
                </a:extLst>
              </a:tr>
              <a:tr h="303765">
                <a:tc>
                  <a:txBody>
                    <a:bodyPr/>
                    <a:lstStyle/>
                    <a:p>
                      <a:pPr algn="ctr" fontAlgn="b"/>
                      <a:r>
                        <a:rPr lang="en-US" sz="1600" u="none" strike="noStrike" dirty="0">
                          <a:effectLst/>
                        </a:rPr>
                        <a:t>2022</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$3,661,535</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06137064"/>
                  </a:ext>
                </a:extLst>
              </a:tr>
              <a:tr h="303765">
                <a:tc>
                  <a:txBody>
                    <a:bodyPr/>
                    <a:lstStyle/>
                    <a:p>
                      <a:pPr algn="ctr" fontAlgn="b"/>
                      <a:r>
                        <a:rPr lang="en-US" sz="1600" u="none" strike="noStrike" dirty="0">
                          <a:effectLst/>
                        </a:rPr>
                        <a:t>2023</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$3,185,199</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7345990"/>
                  </a:ext>
                </a:extLst>
              </a:tr>
              <a:tr h="303765">
                <a:tc>
                  <a:txBody>
                    <a:bodyPr/>
                    <a:lstStyle/>
                    <a:p>
                      <a:pPr algn="ctr" fontAlgn="b"/>
                      <a:r>
                        <a:rPr lang="en-US" sz="1600" u="none" strike="noStrike" dirty="0">
                          <a:effectLst/>
                        </a:rPr>
                        <a:t>2024</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$3,556,373</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97020363"/>
                  </a:ext>
                </a:extLst>
              </a:tr>
              <a:tr h="303765">
                <a:tc>
                  <a:txBody>
                    <a:bodyPr/>
                    <a:lstStyle/>
                    <a:p>
                      <a:pPr algn="ctr" fontAlgn="b"/>
                      <a:r>
                        <a:rPr lang="en-US" sz="1600" u="none" strike="noStrike" dirty="0">
                          <a:effectLst/>
                        </a:rPr>
                        <a:t>2025 EST</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$4,622,698</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1835201"/>
                  </a:ext>
                </a:extLst>
              </a:tr>
            </a:tbl>
          </a:graphicData>
        </a:graphic>
      </p:graphicFrame>
    </p:spTree>
    <p:extLst>
      <p:ext uri="{BB962C8B-B14F-4D97-AF65-F5344CB8AC3E}">
        <p14:creationId xmlns:p14="http://schemas.microsoft.com/office/powerpoint/2010/main" val="9323896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0791F6-715D-481A-9C4A-3645AECFD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BDE3CE-B651-C338-1F1E-9D2BBE9E82D7}"/>
              </a:ext>
            </a:extLst>
          </p:cNvPr>
          <p:cNvSpPr>
            <a:spLocks noGrp="1"/>
          </p:cNvSpPr>
          <p:nvPr>
            <p:ph type="title"/>
          </p:nvPr>
        </p:nvSpPr>
        <p:spPr>
          <a:xfrm>
            <a:off x="642257" y="634947"/>
            <a:ext cx="6432434" cy="860477"/>
          </a:xfrm>
        </p:spPr>
        <p:txBody>
          <a:bodyPr>
            <a:normAutofit/>
          </a:bodyPr>
          <a:lstStyle/>
          <a:p>
            <a:pPr algn="ctr"/>
            <a:r>
              <a:rPr lang="en-US" dirty="0"/>
              <a:t>			WRAP UP</a:t>
            </a:r>
          </a:p>
        </p:txBody>
      </p:sp>
      <p:cxnSp>
        <p:nvCxnSpPr>
          <p:cNvPr id="12" name="!!Straight Connector">
            <a:extLst>
              <a:ext uri="{FF2B5EF4-FFF2-40B4-BE49-F238E27FC236}">
                <a16:creationId xmlns:a16="http://schemas.microsoft.com/office/drawing/2014/main" id="{740F83A4-FAC4-4867-95A5-BBFD280C7BF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19" y="2267421"/>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7AB9763-4D56-8465-41F7-42935469A5F5}"/>
              </a:ext>
            </a:extLst>
          </p:cNvPr>
          <p:cNvSpPr>
            <a:spLocks noGrp="1"/>
          </p:cNvSpPr>
          <p:nvPr>
            <p:ph idx="1"/>
          </p:nvPr>
        </p:nvSpPr>
        <p:spPr>
          <a:xfrm>
            <a:off x="642257" y="2407436"/>
            <a:ext cx="6432434" cy="3461658"/>
          </a:xfrm>
        </p:spPr>
        <p:txBody>
          <a:bodyPr>
            <a:normAutofit/>
          </a:bodyPr>
          <a:lstStyle/>
          <a:p>
            <a:pPr marL="342900" marR="0" lvl="0" indent="-342900">
              <a:lnSpc>
                <a:spcPct val="100000"/>
              </a:lnSpc>
              <a:spcBef>
                <a:spcPts val="0"/>
              </a:spcBef>
              <a:spcAft>
                <a:spcPts val="0"/>
              </a:spcAft>
              <a:buFont typeface="Wingdings" panose="05000000000000000000" pitchFamily="2" charset="2"/>
              <a:buChar char=""/>
              <a:tabLst>
                <a:tab pos="647700" algn="l"/>
              </a:tabLst>
            </a:pPr>
            <a:r>
              <a:rPr lang="en-US" sz="1300" dirty="0">
                <a:effectLst/>
                <a:latin typeface="Bookman Old Style" panose="02050604050505020204" pitchFamily="18" charset="0"/>
                <a:ea typeface="Calibri" panose="020F0502020204030204" pitchFamily="34" charset="0"/>
                <a:cs typeface="Times New Roman" panose="02020603050405020304" pitchFamily="18" charset="0"/>
              </a:rPr>
              <a:t>As we prepare for the 2025-26 budget, we must remember that the decisions made about funding will impact our students and entire community.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tabLst>
                <a:tab pos="647700" algn="l"/>
              </a:tabLst>
            </a:pPr>
            <a:r>
              <a:rPr lang="en-US" sz="1300" dirty="0">
                <a:latin typeface="Bookman Old Style" panose="02050604050505020204" pitchFamily="18" charset="0"/>
                <a:ea typeface="Calibri" panose="020F0502020204030204" pitchFamily="34" charset="0"/>
                <a:cs typeface="Times New Roman" panose="02020603050405020304" pitchFamily="18" charset="0"/>
              </a:rPr>
              <a:t>Claiborne County</a:t>
            </a:r>
            <a:r>
              <a:rPr lang="en-US" sz="1300" dirty="0">
                <a:effectLst/>
                <a:latin typeface="Bookman Old Style" panose="02050604050505020204" pitchFamily="18" charset="0"/>
                <a:ea typeface="Calibri" panose="020F0502020204030204" pitchFamily="34" charset="0"/>
                <a:cs typeface="Times New Roman" panose="02020603050405020304" pitchFamily="18" charset="0"/>
              </a:rPr>
              <a:t> School District has faced numerous financial challenges in the past and this year is no different. Therefore, we must prioritize and make decisions that increase student performance and compliment a thriving community.</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tabLst>
                <a:tab pos="647700" algn="l"/>
              </a:tabLst>
            </a:pPr>
            <a:r>
              <a:rPr lang="en-US" sz="1300" dirty="0">
                <a:effectLst/>
                <a:latin typeface="Bookman Old Style" panose="02050604050505020204" pitchFamily="18" charset="0"/>
                <a:ea typeface="Calibri" panose="020F0502020204030204" pitchFamily="34" charset="0"/>
                <a:cs typeface="Times New Roman" panose="02020603050405020304" pitchFamily="18" charset="0"/>
              </a:rPr>
              <a:t>For Claiborne County School District to move toward EXCELLENCE, we worked directly with MDE and implemented segregation of duties and best practices that promote good fiscal planning and management and foster high student performance and achievement.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tabLst>
                <a:tab pos="647700" algn="l"/>
              </a:tabLst>
            </a:pPr>
            <a:r>
              <a:rPr lang="en-US" sz="1300" dirty="0">
                <a:effectLst/>
                <a:latin typeface="Bookman Old Style" panose="02050604050505020204" pitchFamily="18" charset="0"/>
                <a:ea typeface="Calibri" panose="020F0502020204030204" pitchFamily="34" charset="0"/>
                <a:cs typeface="Times New Roman" panose="02020603050405020304" pitchFamily="18" charset="0"/>
              </a:rPr>
              <a:t>As a district, we must recruit and only retain the best and brightest teachers for our students. </a:t>
            </a:r>
          </a:p>
          <a:p>
            <a:pPr marL="342900" marR="0" lvl="0" indent="-342900">
              <a:lnSpc>
                <a:spcPct val="100000"/>
              </a:lnSpc>
              <a:spcBef>
                <a:spcPts val="0"/>
              </a:spcBef>
              <a:spcAft>
                <a:spcPts val="0"/>
              </a:spcAft>
              <a:buFont typeface="Wingdings" panose="05000000000000000000" pitchFamily="2" charset="2"/>
              <a:buChar char=""/>
              <a:tabLst>
                <a:tab pos="647700" algn="l"/>
              </a:tabLst>
            </a:pPr>
            <a:r>
              <a:rPr lang="en-US" sz="1300" dirty="0">
                <a:effectLst/>
                <a:latin typeface="Bookman Old Style" panose="02050604050505020204" pitchFamily="18" charset="0"/>
                <a:ea typeface="Calibri" panose="020F0502020204030204" pitchFamily="34" charset="0"/>
                <a:cs typeface="Times New Roman" panose="02020603050405020304" pitchFamily="18" charset="0"/>
              </a:rPr>
              <a:t>We will remain completely committed to our schools and the community. It is my hope that our community will actively share in our vision of adequately preparing our students for a successful future.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US" sz="1300" dirty="0"/>
          </a:p>
        </p:txBody>
      </p:sp>
      <p:pic>
        <p:nvPicPr>
          <p:cNvPr id="5" name="Picture 4" descr="Young woman thinking">
            <a:extLst>
              <a:ext uri="{FF2B5EF4-FFF2-40B4-BE49-F238E27FC236}">
                <a16:creationId xmlns:a16="http://schemas.microsoft.com/office/drawing/2014/main" id="{AAB14F58-B990-A474-24EF-013DF3F53195}"/>
              </a:ext>
            </a:extLst>
          </p:cNvPr>
          <p:cNvPicPr>
            <a:picLocks noChangeAspect="1"/>
          </p:cNvPicPr>
          <p:nvPr/>
        </p:nvPicPr>
        <p:blipFill rotWithShape="1">
          <a:blip r:embed="rId3"/>
          <a:srcRect l="23871" r="25871" b="-1"/>
          <a:stretch/>
        </p:blipFill>
        <p:spPr>
          <a:xfrm>
            <a:off x="7556686" y="640081"/>
            <a:ext cx="4001315" cy="5314406"/>
          </a:xfrm>
          <a:prstGeom prst="rect">
            <a:avLst/>
          </a:prstGeom>
        </p:spPr>
      </p:pic>
      <p:sp>
        <p:nvSpPr>
          <p:cNvPr id="14" name="Rectangle 13">
            <a:extLst>
              <a:ext uri="{FF2B5EF4-FFF2-40B4-BE49-F238E27FC236}">
                <a16:creationId xmlns:a16="http://schemas.microsoft.com/office/drawing/2014/main" id="{811CBAFA-D7E0-40A7-BB94-2C05304B40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45990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A0E3C-60E6-4F39-BC55-5F7C224E1F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3" name="Straight Connector 12">
            <a:extLst>
              <a:ext uri="{FF2B5EF4-FFF2-40B4-BE49-F238E27FC236}">
                <a16:creationId xmlns:a16="http://schemas.microsoft.com/office/drawing/2014/main" id="{C5025DAC-8B93-4160-B017-3A274A5828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844E128-FF69-4E9F-8327-6B504B3C5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F092FE4-70E6-4BFA-8C01-8BEBA7916A0F}"/>
              </a:ext>
            </a:extLst>
          </p:cNvPr>
          <p:cNvSpPr>
            <a:spLocks noGrp="1"/>
          </p:cNvSpPr>
          <p:nvPr>
            <p:ph type="title"/>
          </p:nvPr>
        </p:nvSpPr>
        <p:spPr>
          <a:xfrm>
            <a:off x="643467" y="516835"/>
            <a:ext cx="3448259" cy="1666501"/>
          </a:xfrm>
        </p:spPr>
        <p:txBody>
          <a:bodyPr vert="horz" lIns="91440" tIns="45720" rIns="91440" bIns="45720" rtlCol="0" anchor="b">
            <a:normAutofit/>
          </a:bodyPr>
          <a:lstStyle/>
          <a:p>
            <a:r>
              <a:rPr lang="en-US" sz="4000" dirty="0">
                <a:solidFill>
                  <a:srgbClr val="FFFFFF"/>
                </a:solidFill>
              </a:rPr>
              <a:t>Budget Approval</a:t>
            </a:r>
          </a:p>
        </p:txBody>
      </p:sp>
      <p:cxnSp>
        <p:nvCxnSpPr>
          <p:cNvPr id="17" name="Straight Connector 16">
            <a:extLst>
              <a:ext uri="{FF2B5EF4-FFF2-40B4-BE49-F238E27FC236}">
                <a16:creationId xmlns:a16="http://schemas.microsoft.com/office/drawing/2014/main" id="{055CEADF-09EA-423C-8C45-F94AF44D5A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AEEDF1-1C07-1003-E34B-DFD41BBE4030}"/>
              </a:ext>
            </a:extLst>
          </p:cNvPr>
          <p:cNvSpPr>
            <a:spLocks noGrp="1"/>
          </p:cNvSpPr>
          <p:nvPr>
            <p:ph sz="half" idx="1"/>
          </p:nvPr>
        </p:nvSpPr>
        <p:spPr>
          <a:xfrm>
            <a:off x="643467" y="2546224"/>
            <a:ext cx="3448259" cy="3342747"/>
          </a:xfrm>
        </p:spPr>
        <p:txBody>
          <a:bodyPr vert="horz" lIns="0" tIns="45720" rIns="0" bIns="45720" rtlCol="0">
            <a:normAutofit/>
          </a:bodyPr>
          <a:lstStyle/>
          <a:p>
            <a:pPr>
              <a:lnSpc>
                <a:spcPct val="100000"/>
              </a:lnSpc>
            </a:pPr>
            <a:r>
              <a:rPr lang="en-US" sz="1800" dirty="0">
                <a:solidFill>
                  <a:srgbClr val="FFFFFF"/>
                </a:solidFill>
              </a:rPr>
              <a:t>The 2025-26 Budget will be presented to the Superintendent for approval by the School Board on August </a:t>
            </a:r>
            <a:r>
              <a:rPr lang="en-US" sz="1800" dirty="0" smtClean="0">
                <a:solidFill>
                  <a:srgbClr val="FFFFFF"/>
                </a:solidFill>
              </a:rPr>
              <a:t>13, </a:t>
            </a:r>
            <a:r>
              <a:rPr lang="en-US" sz="1800" dirty="0">
                <a:solidFill>
                  <a:srgbClr val="FFFFFF"/>
                </a:solidFill>
              </a:rPr>
              <a:t>2025.</a:t>
            </a:r>
          </a:p>
          <a:p>
            <a:pPr>
              <a:lnSpc>
                <a:spcPct val="100000"/>
              </a:lnSpc>
            </a:pPr>
            <a:r>
              <a:rPr lang="en-US" sz="1800" dirty="0">
                <a:solidFill>
                  <a:srgbClr val="FFFFFF"/>
                </a:solidFill>
              </a:rPr>
              <a:t>Location:  School District Board Room – Central Administration Office</a:t>
            </a:r>
          </a:p>
          <a:p>
            <a:pPr>
              <a:lnSpc>
                <a:spcPct val="100000"/>
              </a:lnSpc>
            </a:pPr>
            <a:endParaRPr lang="en-US" sz="1800" dirty="0">
              <a:solidFill>
                <a:srgbClr val="FFFFFF"/>
              </a:solidFill>
            </a:endParaRPr>
          </a:p>
        </p:txBody>
      </p:sp>
      <p:pic>
        <p:nvPicPr>
          <p:cNvPr id="6" name="Content Placeholder 5" descr="Empty office room">
            <a:extLst>
              <a:ext uri="{FF2B5EF4-FFF2-40B4-BE49-F238E27FC236}">
                <a16:creationId xmlns:a16="http://schemas.microsoft.com/office/drawing/2014/main" id="{BE13411B-042E-4A47-6716-2C4D00169FF7}"/>
              </a:ext>
            </a:extLst>
          </p:cNvPr>
          <p:cNvPicPr>
            <a:picLocks noGrp="1" noChangeAspect="1"/>
          </p:cNvPicPr>
          <p:nvPr>
            <p:ph sz="half" idx="2"/>
          </p:nvPr>
        </p:nvPicPr>
        <p:blipFill rotWithShape="1">
          <a:blip r:embed="rId3"/>
          <a:srcRect r="26633" b="-1"/>
          <a:stretch/>
        </p:blipFill>
        <p:spPr>
          <a:xfrm>
            <a:off x="4654296" y="10"/>
            <a:ext cx="7537703" cy="6857990"/>
          </a:xfrm>
          <a:prstGeom prst="rect">
            <a:avLst/>
          </a:prstGeom>
        </p:spPr>
      </p:pic>
    </p:spTree>
    <p:extLst>
      <p:ext uri="{BB962C8B-B14F-4D97-AF65-F5344CB8AC3E}">
        <p14:creationId xmlns:p14="http://schemas.microsoft.com/office/powerpoint/2010/main" val="12496549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icky notes with question marks">
            <a:extLst>
              <a:ext uri="{FF2B5EF4-FFF2-40B4-BE49-F238E27FC236}">
                <a16:creationId xmlns:a16="http://schemas.microsoft.com/office/drawing/2014/main" id="{9712BDCE-1DFB-11CC-E105-E20B46DCAA35}"/>
              </a:ext>
            </a:extLst>
          </p:cNvPr>
          <p:cNvPicPr>
            <a:picLocks noChangeAspect="1"/>
          </p:cNvPicPr>
          <p:nvPr/>
        </p:nvPicPr>
        <p:blipFill>
          <a:blip r:embed="rId3"/>
          <a:stretch>
            <a:fillRect/>
          </a:stretch>
        </p:blipFill>
        <p:spPr>
          <a:xfrm>
            <a:off x="0" y="1"/>
            <a:ext cx="12192000" cy="6391564"/>
          </a:xfrm>
          <a:prstGeom prst="rect">
            <a:avLst/>
          </a:prstGeom>
        </p:spPr>
      </p:pic>
    </p:spTree>
    <p:extLst>
      <p:ext uri="{BB962C8B-B14F-4D97-AF65-F5344CB8AC3E}">
        <p14:creationId xmlns:p14="http://schemas.microsoft.com/office/powerpoint/2010/main" val="8034328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77800"/>
            <a:ext cx="11684000" cy="6370975"/>
          </a:xfrm>
          <a:prstGeom prst="rect">
            <a:avLst/>
          </a:prstGeom>
          <a:noFill/>
        </p:spPr>
        <p:txBody>
          <a:bodyPr wrap="square" rtlCol="0">
            <a:spAutoFit/>
          </a:bodyPr>
          <a:lstStyle/>
          <a:p>
            <a:r>
              <a:rPr lang="en-US" sz="2400" dirty="0"/>
              <a:t>NOTES:</a:t>
            </a:r>
          </a:p>
          <a:p>
            <a:r>
              <a:rPr lang="en-US" sz="48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pic>
        <p:nvPicPr>
          <p:cNvPr id="3" name="Picture 2" descr="Red and white post it note">
            <a:extLst>
              <a:ext uri="{FF2B5EF4-FFF2-40B4-BE49-F238E27FC236}">
                <a16:creationId xmlns:a16="http://schemas.microsoft.com/office/drawing/2014/main" id="{4F611D01-7DA3-6D94-A32C-B3942C4F6FFC}"/>
              </a:ext>
            </a:extLst>
          </p:cNvPr>
          <p:cNvPicPr>
            <a:picLocks noChangeAspect="1"/>
          </p:cNvPicPr>
          <p:nvPr/>
        </p:nvPicPr>
        <p:blipFill>
          <a:blip r:embed="rId3"/>
          <a:stretch>
            <a:fillRect/>
          </a:stretch>
        </p:blipFill>
        <p:spPr>
          <a:xfrm>
            <a:off x="0" y="64209"/>
            <a:ext cx="4556991" cy="5468389"/>
          </a:xfrm>
          <a:prstGeom prst="rect">
            <a:avLst/>
          </a:prstGeom>
        </p:spPr>
      </p:pic>
      <p:sp>
        <p:nvSpPr>
          <p:cNvPr id="5" name="TextBox 4">
            <a:extLst>
              <a:ext uri="{FF2B5EF4-FFF2-40B4-BE49-F238E27FC236}">
                <a16:creationId xmlns:a16="http://schemas.microsoft.com/office/drawing/2014/main" id="{ED3F81B6-D38E-F43F-56E6-39657573ED29}"/>
              </a:ext>
            </a:extLst>
          </p:cNvPr>
          <p:cNvSpPr txBox="1"/>
          <p:nvPr/>
        </p:nvSpPr>
        <p:spPr>
          <a:xfrm>
            <a:off x="1661935" y="2074435"/>
            <a:ext cx="2032000" cy="646331"/>
          </a:xfrm>
          <a:prstGeom prst="rect">
            <a:avLst/>
          </a:prstGeom>
          <a:noFill/>
        </p:spPr>
        <p:txBody>
          <a:bodyPr wrap="square" rtlCol="0">
            <a:spAutoFit/>
          </a:bodyPr>
          <a:lstStyle/>
          <a:p>
            <a:r>
              <a:rPr lang="en-US" sz="1800" dirty="0"/>
              <a:t>NOTES:</a:t>
            </a:r>
          </a:p>
          <a:p>
            <a:endParaRPr lang="en-US" dirty="0"/>
          </a:p>
        </p:txBody>
      </p:sp>
    </p:spTree>
    <p:extLst>
      <p:ext uri="{BB962C8B-B14F-4D97-AF65-F5344CB8AC3E}">
        <p14:creationId xmlns:p14="http://schemas.microsoft.com/office/powerpoint/2010/main" val="2745504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44E128-FF69-4E9F-8327-6B504B3C5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3466803-C7F6-FF74-70AE-34D40F53A427}"/>
              </a:ext>
            </a:extLst>
          </p:cNvPr>
          <p:cNvSpPr>
            <a:spLocks noGrp="1"/>
          </p:cNvSpPr>
          <p:nvPr>
            <p:ph type="title"/>
          </p:nvPr>
        </p:nvSpPr>
        <p:spPr>
          <a:xfrm>
            <a:off x="643467" y="516835"/>
            <a:ext cx="3448259" cy="1666501"/>
          </a:xfrm>
        </p:spPr>
        <p:txBody>
          <a:bodyPr>
            <a:normAutofit/>
          </a:bodyPr>
          <a:lstStyle/>
          <a:p>
            <a:r>
              <a:rPr lang="en-US" sz="4000" dirty="0">
                <a:solidFill>
                  <a:srgbClr val="FFFFFF"/>
                </a:solidFill>
              </a:rPr>
              <a:t>PUBLIC HEARING</a:t>
            </a:r>
          </a:p>
        </p:txBody>
      </p:sp>
      <p:cxnSp>
        <p:nvCxnSpPr>
          <p:cNvPr id="11" name="Straight Connector 10">
            <a:extLst>
              <a:ext uri="{FF2B5EF4-FFF2-40B4-BE49-F238E27FC236}">
                <a16:creationId xmlns:a16="http://schemas.microsoft.com/office/drawing/2014/main" id="{055CEADF-09EA-423C-8C45-F94AF44D5AF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92849C-826B-7D19-1A24-1216D060891E}"/>
              </a:ext>
            </a:extLst>
          </p:cNvPr>
          <p:cNvSpPr>
            <a:spLocks noGrp="1"/>
          </p:cNvSpPr>
          <p:nvPr>
            <p:ph idx="1"/>
          </p:nvPr>
        </p:nvSpPr>
        <p:spPr>
          <a:xfrm>
            <a:off x="643467" y="2546224"/>
            <a:ext cx="3448259" cy="3342747"/>
          </a:xfrm>
        </p:spPr>
        <p:txBody>
          <a:bodyPr>
            <a:normAutofit/>
          </a:bodyPr>
          <a:lstStyle/>
          <a:p>
            <a:pPr lvl="3">
              <a:buFont typeface="Wingdings" panose="05000000000000000000" pitchFamily="2" charset="2"/>
              <a:buChar char="v"/>
            </a:pPr>
            <a:r>
              <a:rPr lang="en-US" sz="1800" dirty="0">
                <a:solidFill>
                  <a:srgbClr val="FFFFFF"/>
                </a:solidFill>
              </a:rPr>
              <a:t>Required by state law by all public school districts</a:t>
            </a:r>
          </a:p>
          <a:p>
            <a:pPr lvl="3">
              <a:buFont typeface="Wingdings" panose="05000000000000000000" pitchFamily="2" charset="2"/>
              <a:buChar char="v"/>
            </a:pPr>
            <a:endParaRPr lang="en-US" sz="1800" dirty="0">
              <a:solidFill>
                <a:srgbClr val="FFFFFF"/>
              </a:solidFill>
            </a:endParaRPr>
          </a:p>
          <a:p>
            <a:pPr lvl="3">
              <a:buFont typeface="Wingdings" panose="05000000000000000000" pitchFamily="2" charset="2"/>
              <a:buChar char="v"/>
            </a:pPr>
            <a:r>
              <a:rPr lang="en-US" sz="1800" dirty="0">
                <a:solidFill>
                  <a:srgbClr val="FFFFFF"/>
                </a:solidFill>
              </a:rPr>
              <a:t>Educational plan expressed in dollars and cents</a:t>
            </a:r>
          </a:p>
          <a:p>
            <a:pPr lvl="3">
              <a:buFont typeface="Wingdings" panose="05000000000000000000" pitchFamily="2" charset="2"/>
              <a:buChar char="v"/>
            </a:pPr>
            <a:endParaRPr lang="en-US" sz="1800" dirty="0">
              <a:solidFill>
                <a:srgbClr val="FFFFFF"/>
              </a:solidFill>
            </a:endParaRPr>
          </a:p>
          <a:p>
            <a:pPr lvl="3">
              <a:buFont typeface="Wingdings" panose="05000000000000000000" pitchFamily="2" charset="2"/>
              <a:buChar char="v"/>
            </a:pPr>
            <a:r>
              <a:rPr lang="en-US" sz="1800" dirty="0">
                <a:solidFill>
                  <a:srgbClr val="FFFFFF"/>
                </a:solidFill>
              </a:rPr>
              <a:t>Claiborne County School District’s opportunity to uphold the state law</a:t>
            </a:r>
          </a:p>
          <a:p>
            <a:pPr lvl="3">
              <a:buFont typeface="Wingdings" panose="05000000000000000000" pitchFamily="2" charset="2"/>
              <a:buChar char="v"/>
            </a:pPr>
            <a:endParaRPr lang="en-US" sz="1800" dirty="0">
              <a:solidFill>
                <a:srgbClr val="FFFFFF"/>
              </a:solidFill>
            </a:endParaRPr>
          </a:p>
          <a:p>
            <a:pPr lvl="1">
              <a:buFont typeface="Wingdings" panose="05000000000000000000" pitchFamily="2" charset="2"/>
              <a:buChar char="q"/>
            </a:pPr>
            <a:endParaRPr lang="en-US" sz="1800" dirty="0">
              <a:solidFill>
                <a:srgbClr val="FFFFFF"/>
              </a:solidFill>
            </a:endParaRPr>
          </a:p>
          <a:p>
            <a:pPr lvl="1">
              <a:buFont typeface="Wingdings" panose="05000000000000000000" pitchFamily="2" charset="2"/>
              <a:buChar char="q"/>
            </a:pPr>
            <a:endParaRPr lang="en-US" sz="1800" dirty="0">
              <a:solidFill>
                <a:srgbClr val="FFFFFF"/>
              </a:solidFill>
            </a:endParaRPr>
          </a:p>
        </p:txBody>
      </p:sp>
      <p:pic>
        <p:nvPicPr>
          <p:cNvPr id="5" name="Picture 4" descr="Calculator, pen, compass, money and a paper with graphs printed on it">
            <a:extLst>
              <a:ext uri="{FF2B5EF4-FFF2-40B4-BE49-F238E27FC236}">
                <a16:creationId xmlns:a16="http://schemas.microsoft.com/office/drawing/2014/main" id="{6DF1C855-B902-446A-5B8A-7018045E4D57}"/>
              </a:ext>
            </a:extLst>
          </p:cNvPr>
          <p:cNvPicPr>
            <a:picLocks noChangeAspect="1"/>
          </p:cNvPicPr>
          <p:nvPr/>
        </p:nvPicPr>
        <p:blipFill rotWithShape="1">
          <a:blip r:embed="rId3"/>
          <a:srcRect l="19000" r="14777" b="-1"/>
          <a:stretch/>
        </p:blipFill>
        <p:spPr>
          <a:xfrm>
            <a:off x="4654296" y="10"/>
            <a:ext cx="7537703" cy="6857990"/>
          </a:xfrm>
          <a:prstGeom prst="rect">
            <a:avLst/>
          </a:prstGeom>
        </p:spPr>
      </p:pic>
    </p:spTree>
    <p:extLst>
      <p:ext uri="{BB962C8B-B14F-4D97-AF65-F5344CB8AC3E}">
        <p14:creationId xmlns:p14="http://schemas.microsoft.com/office/powerpoint/2010/main" val="15989457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D04450-AFAA-3B61-97A4-0E6EF3AEC2C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F067001-8359-50EC-8E8B-C10D2B0427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0F875AF-029F-F55B-51F9-E075BC7337F9}"/>
              </a:ext>
            </a:extLst>
          </p:cNvPr>
          <p:cNvSpPr>
            <a:spLocks noGrp="1"/>
          </p:cNvSpPr>
          <p:nvPr>
            <p:ph type="title"/>
          </p:nvPr>
        </p:nvSpPr>
        <p:spPr>
          <a:xfrm>
            <a:off x="643467" y="516835"/>
            <a:ext cx="3448259" cy="1666501"/>
          </a:xfrm>
        </p:spPr>
        <p:txBody>
          <a:bodyPr>
            <a:normAutofit fontScale="90000"/>
          </a:bodyPr>
          <a:lstStyle/>
          <a:p>
            <a:r>
              <a:rPr lang="en-US" sz="4000" dirty="0">
                <a:solidFill>
                  <a:srgbClr val="FFFFFF"/>
                </a:solidFill>
              </a:rPr>
              <a:t>PUBLIC HEARING GUIDELINES</a:t>
            </a:r>
          </a:p>
        </p:txBody>
      </p:sp>
      <p:cxnSp>
        <p:nvCxnSpPr>
          <p:cNvPr id="11" name="Straight Connector 10">
            <a:extLst>
              <a:ext uri="{FF2B5EF4-FFF2-40B4-BE49-F238E27FC236}">
                <a16:creationId xmlns:a16="http://schemas.microsoft.com/office/drawing/2014/main" id="{76D2FAD1-4B01-F861-9CBB-ABE8F7A8057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8C6DA81-25BA-23B8-28BA-21BC636187D0}"/>
              </a:ext>
            </a:extLst>
          </p:cNvPr>
          <p:cNvSpPr>
            <a:spLocks noGrp="1"/>
          </p:cNvSpPr>
          <p:nvPr>
            <p:ph idx="1"/>
          </p:nvPr>
        </p:nvSpPr>
        <p:spPr>
          <a:xfrm>
            <a:off x="643467" y="2546224"/>
            <a:ext cx="3448259" cy="4311775"/>
          </a:xfrm>
        </p:spPr>
        <p:txBody>
          <a:bodyPr>
            <a:normAutofit fontScale="77500" lnSpcReduction="20000"/>
          </a:bodyPr>
          <a:lstStyle/>
          <a:p>
            <a:pPr lvl="3">
              <a:buFont typeface="Wingdings" panose="05000000000000000000" pitchFamily="2" charset="2"/>
              <a:buChar char="v"/>
            </a:pPr>
            <a:r>
              <a:rPr lang="en-US" sz="2100" dirty="0">
                <a:solidFill>
                  <a:srgbClr val="FFFFFF"/>
                </a:solidFill>
              </a:rPr>
              <a:t>The hearing is a forum to permit the public to be informed of the details of the spending plans of the District and is not a press conference.</a:t>
            </a:r>
          </a:p>
          <a:p>
            <a:pPr lvl="3">
              <a:buFont typeface="Wingdings" panose="05000000000000000000" pitchFamily="2" charset="2"/>
              <a:buChar char="v"/>
            </a:pPr>
            <a:r>
              <a:rPr lang="en-US" sz="2100" dirty="0">
                <a:solidFill>
                  <a:srgbClr val="FFFFFF"/>
                </a:solidFill>
              </a:rPr>
              <a:t>The Media is invited to cover the meeting as it would any other public meeting.</a:t>
            </a:r>
          </a:p>
          <a:p>
            <a:pPr lvl="3">
              <a:buFont typeface="Wingdings" panose="05000000000000000000" pitchFamily="2" charset="2"/>
              <a:buChar char="v"/>
            </a:pPr>
            <a:r>
              <a:rPr lang="en-US" sz="2100" dirty="0">
                <a:solidFill>
                  <a:srgbClr val="FFFFFF"/>
                </a:solidFill>
              </a:rPr>
              <a:t>Please take this opportunity to sign the comment list if you wish to make comments or ask questions.</a:t>
            </a:r>
          </a:p>
          <a:p>
            <a:pPr lvl="3">
              <a:buFont typeface="Wingdings" panose="05000000000000000000" pitchFamily="2" charset="2"/>
              <a:buChar char="v"/>
            </a:pPr>
            <a:r>
              <a:rPr lang="en-US" sz="2100" dirty="0">
                <a:solidFill>
                  <a:srgbClr val="FFFFFF"/>
                </a:solidFill>
              </a:rPr>
              <a:t>Comments and questions will be restricted to budget related issues.</a:t>
            </a:r>
          </a:p>
          <a:p>
            <a:pPr lvl="3">
              <a:buFont typeface="Wingdings" panose="05000000000000000000" pitchFamily="2" charset="2"/>
              <a:buChar char="v"/>
            </a:pPr>
            <a:r>
              <a:rPr lang="en-US" sz="2100" dirty="0">
                <a:solidFill>
                  <a:srgbClr val="FFFFFF"/>
                </a:solidFill>
              </a:rPr>
              <a:t>Speakers are limited to three (3) minutes for making comments or asking questions.</a:t>
            </a:r>
          </a:p>
          <a:p>
            <a:pPr lvl="3">
              <a:buFont typeface="Wingdings" panose="05000000000000000000" pitchFamily="2" charset="2"/>
              <a:buChar char="v"/>
            </a:pPr>
            <a:endParaRPr lang="en-US" sz="1800" dirty="0">
              <a:solidFill>
                <a:srgbClr val="FFFFFF"/>
              </a:solidFill>
            </a:endParaRPr>
          </a:p>
          <a:p>
            <a:pPr lvl="1">
              <a:buFont typeface="Wingdings" panose="05000000000000000000" pitchFamily="2" charset="2"/>
              <a:buChar char="q"/>
            </a:pPr>
            <a:endParaRPr lang="en-US" sz="1800" dirty="0">
              <a:solidFill>
                <a:srgbClr val="FFFFFF"/>
              </a:solidFill>
            </a:endParaRPr>
          </a:p>
          <a:p>
            <a:pPr lvl="1">
              <a:buFont typeface="Wingdings" panose="05000000000000000000" pitchFamily="2" charset="2"/>
              <a:buChar char="q"/>
            </a:pPr>
            <a:endParaRPr lang="en-US" sz="1800" dirty="0">
              <a:solidFill>
                <a:srgbClr val="FFFFFF"/>
              </a:solidFill>
            </a:endParaRPr>
          </a:p>
        </p:txBody>
      </p:sp>
      <p:pic>
        <p:nvPicPr>
          <p:cNvPr id="5" name="Picture 4" descr="Calculator, pen, compass, money and a paper with graphs printed on it">
            <a:extLst>
              <a:ext uri="{FF2B5EF4-FFF2-40B4-BE49-F238E27FC236}">
                <a16:creationId xmlns:a16="http://schemas.microsoft.com/office/drawing/2014/main" id="{59D71E7F-DE73-673C-CC47-E87B40BD694E}"/>
              </a:ext>
            </a:extLst>
          </p:cNvPr>
          <p:cNvPicPr>
            <a:picLocks noChangeAspect="1"/>
          </p:cNvPicPr>
          <p:nvPr/>
        </p:nvPicPr>
        <p:blipFill rotWithShape="1">
          <a:blip r:embed="rId3"/>
          <a:srcRect l="19000" r="14777" b="-1"/>
          <a:stretch/>
        </p:blipFill>
        <p:spPr>
          <a:xfrm>
            <a:off x="4654282" y="10"/>
            <a:ext cx="7537703" cy="6857990"/>
          </a:xfrm>
          <a:prstGeom prst="rect">
            <a:avLst/>
          </a:prstGeom>
        </p:spPr>
      </p:pic>
    </p:spTree>
    <p:extLst>
      <p:ext uri="{BB962C8B-B14F-4D97-AF65-F5344CB8AC3E}">
        <p14:creationId xmlns:p14="http://schemas.microsoft.com/office/powerpoint/2010/main" val="20440796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C86D3-8FD1-4F47-A319-7D0542E48B2F}"/>
              </a:ext>
            </a:extLst>
          </p:cNvPr>
          <p:cNvSpPr>
            <a:spLocks noGrp="1"/>
          </p:cNvSpPr>
          <p:nvPr>
            <p:ph type="title"/>
          </p:nvPr>
        </p:nvSpPr>
        <p:spPr>
          <a:xfrm>
            <a:off x="1097280" y="286603"/>
            <a:ext cx="10058400" cy="1450757"/>
          </a:xfrm>
        </p:spPr>
        <p:txBody>
          <a:bodyPr vert="horz" lIns="91440" tIns="45720" rIns="91440" bIns="45720" rtlCol="0">
            <a:normAutofit/>
          </a:bodyPr>
          <a:lstStyle/>
          <a:p>
            <a:r>
              <a:rPr lang="en-US" dirty="0"/>
              <a:t>Budget 101</a:t>
            </a:r>
          </a:p>
        </p:txBody>
      </p:sp>
      <p:graphicFrame>
        <p:nvGraphicFramePr>
          <p:cNvPr id="4" name="Table 4">
            <a:extLst>
              <a:ext uri="{FF2B5EF4-FFF2-40B4-BE49-F238E27FC236}">
                <a16:creationId xmlns:a16="http://schemas.microsoft.com/office/drawing/2014/main" id="{C266CDD0-3E96-40BD-8324-62D1DD86152D}"/>
              </a:ext>
            </a:extLst>
          </p:cNvPr>
          <p:cNvGraphicFramePr>
            <a:graphicFrameLocks noGrp="1"/>
          </p:cNvGraphicFramePr>
          <p:nvPr>
            <p:ph idx="1"/>
            <p:extLst>
              <p:ext uri="{D42A27DB-BD31-4B8C-83A1-F6EECF244321}">
                <p14:modId xmlns:p14="http://schemas.microsoft.com/office/powerpoint/2010/main" val="913823390"/>
              </p:ext>
            </p:extLst>
          </p:nvPr>
        </p:nvGraphicFramePr>
        <p:xfrm>
          <a:off x="1095555" y="2216879"/>
          <a:ext cx="10059808" cy="3969976"/>
        </p:xfrm>
        <a:graphic>
          <a:graphicData uri="http://schemas.openxmlformats.org/drawingml/2006/table">
            <a:tbl>
              <a:tblPr firstRow="1" bandRow="1">
                <a:noFill/>
                <a:tableStyleId>{3B4B98B0-60AC-42C2-AFA5-B58CD77FA1E5}</a:tableStyleId>
              </a:tblPr>
              <a:tblGrid>
                <a:gridCol w="2516008">
                  <a:extLst>
                    <a:ext uri="{9D8B030D-6E8A-4147-A177-3AD203B41FA5}">
                      <a16:colId xmlns:a16="http://schemas.microsoft.com/office/drawing/2014/main" val="2981917977"/>
                    </a:ext>
                  </a:extLst>
                </a:gridCol>
                <a:gridCol w="2514600">
                  <a:extLst>
                    <a:ext uri="{9D8B030D-6E8A-4147-A177-3AD203B41FA5}">
                      <a16:colId xmlns:a16="http://schemas.microsoft.com/office/drawing/2014/main" val="945233394"/>
                    </a:ext>
                  </a:extLst>
                </a:gridCol>
                <a:gridCol w="2514600">
                  <a:extLst>
                    <a:ext uri="{9D8B030D-6E8A-4147-A177-3AD203B41FA5}">
                      <a16:colId xmlns:a16="http://schemas.microsoft.com/office/drawing/2014/main" val="2572263168"/>
                    </a:ext>
                  </a:extLst>
                </a:gridCol>
                <a:gridCol w="2514600">
                  <a:extLst>
                    <a:ext uri="{9D8B030D-6E8A-4147-A177-3AD203B41FA5}">
                      <a16:colId xmlns:a16="http://schemas.microsoft.com/office/drawing/2014/main" val="1765783061"/>
                    </a:ext>
                  </a:extLst>
                </a:gridCol>
              </a:tblGrid>
              <a:tr h="613018">
                <a:tc>
                  <a:txBody>
                    <a:bodyPr/>
                    <a:lstStyle/>
                    <a:p>
                      <a:pPr algn="ctr"/>
                      <a:r>
                        <a:rPr lang="en-US" sz="2400" b="0" cap="all" spc="150" dirty="0">
                          <a:solidFill>
                            <a:schemeClr val="lt1"/>
                          </a:solidFill>
                        </a:rPr>
                        <a:t>What is a budget?</a:t>
                      </a:r>
                    </a:p>
                  </a:txBody>
                  <a:tcPr marL="151061" marR="151061" marT="151061" marB="151061">
                    <a:lnL w="12700" cmpd="sng">
                      <a:noFill/>
                    </a:lnL>
                    <a:lnR w="12700" cmpd="sng">
                      <a:noFill/>
                    </a:lnR>
                    <a:lnT w="12700" cmpd="sng">
                      <a:noFill/>
                    </a:lnT>
                    <a:lnB w="38100" cmpd="sng">
                      <a:noFill/>
                    </a:lnB>
                    <a:solidFill>
                      <a:schemeClr val="accent1"/>
                    </a:solidFill>
                  </a:tcPr>
                </a:tc>
                <a:tc>
                  <a:txBody>
                    <a:bodyPr/>
                    <a:lstStyle/>
                    <a:p>
                      <a:pPr algn="ctr"/>
                      <a:r>
                        <a:rPr lang="en-US" sz="2400" b="0" cap="all" spc="150" dirty="0">
                          <a:solidFill>
                            <a:schemeClr val="lt1"/>
                          </a:solidFill>
                        </a:rPr>
                        <a:t>Why is It needed?</a:t>
                      </a:r>
                    </a:p>
                  </a:txBody>
                  <a:tcPr marL="151061" marR="151061" marT="151061" marB="151061">
                    <a:lnL w="12700" cmpd="sng">
                      <a:noFill/>
                    </a:lnL>
                    <a:lnR w="12700" cmpd="sng">
                      <a:noFill/>
                    </a:lnR>
                    <a:lnT w="12700" cmpd="sng">
                      <a:noFill/>
                    </a:lnT>
                    <a:lnB w="38100" cmpd="sng">
                      <a:noFill/>
                    </a:lnB>
                    <a:solidFill>
                      <a:schemeClr val="accent1"/>
                    </a:solidFill>
                  </a:tcPr>
                </a:tc>
                <a:tc>
                  <a:txBody>
                    <a:bodyPr/>
                    <a:lstStyle/>
                    <a:p>
                      <a:pPr algn="ctr"/>
                      <a:r>
                        <a:rPr lang="en-US" sz="2400" b="0" cap="all" spc="150" dirty="0">
                          <a:solidFill>
                            <a:schemeClr val="lt1"/>
                          </a:solidFill>
                        </a:rPr>
                        <a:t>What does it consist of?</a:t>
                      </a:r>
                    </a:p>
                  </a:txBody>
                  <a:tcPr marL="151061" marR="151061" marT="151061" marB="151061">
                    <a:lnL w="12700" cmpd="sng">
                      <a:noFill/>
                    </a:lnL>
                    <a:lnR w="12700" cmpd="sng">
                      <a:noFill/>
                    </a:lnR>
                    <a:lnT w="12700" cmpd="sng">
                      <a:noFill/>
                    </a:lnT>
                    <a:lnB w="38100" cmpd="sng">
                      <a:noFill/>
                    </a:lnB>
                    <a:solidFill>
                      <a:schemeClr val="accent1"/>
                    </a:solidFill>
                  </a:tcPr>
                </a:tc>
                <a:tc>
                  <a:txBody>
                    <a:bodyPr/>
                    <a:lstStyle/>
                    <a:p>
                      <a:pPr algn="ctr"/>
                      <a:r>
                        <a:rPr lang="en-US" sz="2400" b="0" cap="all" spc="150" dirty="0">
                          <a:solidFill>
                            <a:schemeClr val="lt1"/>
                          </a:solidFill>
                        </a:rPr>
                        <a:t>The importance</a:t>
                      </a:r>
                    </a:p>
                  </a:txBody>
                  <a:tcPr marL="151061" marR="151061" marT="151061" marB="151061">
                    <a:lnL w="12700" cmpd="sng">
                      <a:noFill/>
                    </a:lnL>
                    <a:lnR w="12700" cmpd="sng">
                      <a:noFill/>
                    </a:lnR>
                    <a:lnT w="12700" cmpd="sng">
                      <a:noFill/>
                    </a:lnT>
                    <a:lnB w="38100" cmpd="sng">
                      <a:noFill/>
                    </a:lnB>
                    <a:solidFill>
                      <a:schemeClr val="accent1"/>
                    </a:solidFill>
                  </a:tcPr>
                </a:tc>
                <a:extLst>
                  <a:ext uri="{0D108BD9-81ED-4DB2-BD59-A6C34878D82A}">
                    <a16:rowId xmlns:a16="http://schemas.microsoft.com/office/drawing/2014/main" val="2580512675"/>
                  </a:ext>
                </a:extLst>
              </a:tr>
              <a:tr h="978778">
                <a:tc>
                  <a:txBody>
                    <a:bodyPr/>
                    <a:lstStyle/>
                    <a:p>
                      <a:r>
                        <a:rPr lang="en-US" sz="1400" cap="none" spc="0" dirty="0">
                          <a:solidFill>
                            <a:schemeClr val="tx1"/>
                          </a:solidFill>
                        </a:rPr>
                        <a:t>Educational Plan</a:t>
                      </a:r>
                    </a:p>
                  </a:txBody>
                  <a:tcPr marL="151061" marR="151061" marT="151061" marB="151061">
                    <a:lnL w="12700" cmpd="sng">
                      <a:noFill/>
                      <a:prstDash val="solid"/>
                    </a:lnL>
                    <a:lnR w="12700" cmpd="sng">
                      <a:noFill/>
                      <a:prstDash val="solid"/>
                    </a:lnR>
                    <a:lnT w="38100" cmpd="sng">
                      <a:noFill/>
                    </a:lnT>
                    <a:lnB w="12700" cmpd="sng">
                      <a:noFill/>
                      <a:prstDash val="solid"/>
                    </a:lnB>
                    <a:noFill/>
                  </a:tcPr>
                </a:tc>
                <a:tc>
                  <a:txBody>
                    <a:bodyPr/>
                    <a:lstStyle/>
                    <a:p>
                      <a:r>
                        <a:rPr lang="en-US" sz="1400" cap="none" spc="0" dirty="0">
                          <a:solidFill>
                            <a:schemeClr val="tx1"/>
                          </a:solidFill>
                        </a:rPr>
                        <a:t>Guide Spending</a:t>
                      </a:r>
                    </a:p>
                  </a:txBody>
                  <a:tcPr marL="151061" marR="151061" marT="151061" marB="151061">
                    <a:lnL w="12700" cmpd="sng">
                      <a:noFill/>
                      <a:prstDash val="solid"/>
                    </a:lnL>
                    <a:lnR w="12700" cmpd="sng">
                      <a:noFill/>
                      <a:prstDash val="solid"/>
                    </a:lnR>
                    <a:lnT w="38100" cmpd="sng">
                      <a:noFill/>
                    </a:lnT>
                    <a:lnB w="12700" cmpd="sng">
                      <a:noFill/>
                      <a:prstDash val="solid"/>
                    </a:lnB>
                    <a:noFill/>
                  </a:tcPr>
                </a:tc>
                <a:tc>
                  <a:txBody>
                    <a:bodyPr/>
                    <a:lstStyle/>
                    <a:p>
                      <a:r>
                        <a:rPr lang="en-US" sz="1400" cap="none" spc="0" dirty="0">
                          <a:solidFill>
                            <a:schemeClr val="tx1"/>
                          </a:solidFill>
                        </a:rPr>
                        <a:t>Revenues</a:t>
                      </a:r>
                    </a:p>
                  </a:txBody>
                  <a:tcPr marL="151061" marR="151061" marT="151061" marB="151061">
                    <a:lnL w="12700" cmpd="sng">
                      <a:noFill/>
                      <a:prstDash val="solid"/>
                    </a:lnL>
                    <a:lnR w="12700" cmpd="sng">
                      <a:noFill/>
                      <a:prstDash val="solid"/>
                    </a:lnR>
                    <a:lnT w="38100" cmpd="sng">
                      <a:noFill/>
                    </a:lnT>
                    <a:lnB w="12700" cmpd="sng">
                      <a:noFill/>
                      <a:prstDash val="solid"/>
                    </a:lnB>
                    <a:noFill/>
                  </a:tcPr>
                </a:tc>
                <a:tc>
                  <a:txBody>
                    <a:bodyPr/>
                    <a:lstStyle/>
                    <a:p>
                      <a:r>
                        <a:rPr lang="en-US" sz="1400" cap="none" spc="0" dirty="0">
                          <a:solidFill>
                            <a:schemeClr val="tx1"/>
                          </a:solidFill>
                        </a:rPr>
                        <a:t>Sound Financial Management</a:t>
                      </a:r>
                    </a:p>
                  </a:txBody>
                  <a:tcPr marL="151061" marR="151061" marT="151061" marB="151061">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085369860"/>
                  </a:ext>
                </a:extLst>
              </a:tr>
              <a:tr h="978778">
                <a:tc>
                  <a:txBody>
                    <a:bodyPr/>
                    <a:lstStyle/>
                    <a:p>
                      <a:r>
                        <a:rPr lang="en-US" sz="1400" cap="none" spc="0" dirty="0">
                          <a:solidFill>
                            <a:schemeClr val="tx1"/>
                          </a:solidFill>
                        </a:rPr>
                        <a:t>Operational Plan</a:t>
                      </a:r>
                    </a:p>
                  </a:txBody>
                  <a:tcPr marL="151061" marR="151061" marT="151061" marB="15106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400" cap="none" spc="0" dirty="0">
                          <a:solidFill>
                            <a:schemeClr val="tx1"/>
                          </a:solidFill>
                        </a:rPr>
                        <a:t>Measure</a:t>
                      </a:r>
                    </a:p>
                  </a:txBody>
                  <a:tcPr marL="151061" marR="151061" marT="151061" marB="15106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400" cap="none" spc="0" dirty="0">
                          <a:solidFill>
                            <a:schemeClr val="tx1"/>
                          </a:solidFill>
                        </a:rPr>
                        <a:t>Expenditures</a:t>
                      </a:r>
                    </a:p>
                  </a:txBody>
                  <a:tcPr marL="151061" marR="151061" marT="151061" marB="15106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400" cap="none" spc="0" dirty="0">
                          <a:solidFill>
                            <a:schemeClr val="tx1"/>
                          </a:solidFill>
                        </a:rPr>
                        <a:t>Changes upon needs</a:t>
                      </a:r>
                    </a:p>
                  </a:txBody>
                  <a:tcPr marL="151061" marR="151061" marT="151061" marB="15106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4252228359"/>
                  </a:ext>
                </a:extLst>
              </a:tr>
              <a:tr h="978778">
                <a:tc>
                  <a:txBody>
                    <a:bodyPr/>
                    <a:lstStyle/>
                    <a:p>
                      <a:r>
                        <a:rPr lang="en-US" sz="1400" cap="none" spc="0" dirty="0">
                          <a:solidFill>
                            <a:schemeClr val="tx1"/>
                          </a:solidFill>
                        </a:rPr>
                        <a:t>Compressed into Dollars</a:t>
                      </a:r>
                    </a:p>
                  </a:txBody>
                  <a:tcPr marL="151061" marR="151061" marT="151061" marB="151061">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dirty="0">
                          <a:solidFill>
                            <a:schemeClr val="tx1"/>
                          </a:solidFill>
                        </a:rPr>
                        <a:t>Monitor</a:t>
                      </a:r>
                    </a:p>
                  </a:txBody>
                  <a:tcPr marL="151061" marR="151061" marT="151061" marB="151061">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dirty="0">
                          <a:solidFill>
                            <a:schemeClr val="tx1"/>
                          </a:solidFill>
                        </a:rPr>
                        <a:t>State and Federal</a:t>
                      </a:r>
                    </a:p>
                  </a:txBody>
                  <a:tcPr marL="151061" marR="151061" marT="151061" marB="151061">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dirty="0">
                          <a:solidFill>
                            <a:schemeClr val="tx1"/>
                          </a:solidFill>
                        </a:rPr>
                        <a:t>Due on or before August 15</a:t>
                      </a:r>
                      <a:r>
                        <a:rPr lang="en-US" sz="1400" cap="none" spc="0" baseline="30000" dirty="0">
                          <a:solidFill>
                            <a:schemeClr val="tx1"/>
                          </a:solidFill>
                        </a:rPr>
                        <a:t>th</a:t>
                      </a:r>
                      <a:endParaRPr lang="en-US" sz="1400" cap="none" spc="0" dirty="0">
                        <a:solidFill>
                          <a:schemeClr val="tx1"/>
                        </a:solidFill>
                      </a:endParaRPr>
                    </a:p>
                  </a:txBody>
                  <a:tcPr marL="151061" marR="151061" marT="151061" marB="15106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578144993"/>
                  </a:ext>
                </a:extLst>
              </a:tr>
            </a:tbl>
          </a:graphicData>
        </a:graphic>
      </p:graphicFrame>
    </p:spTree>
    <p:extLst>
      <p:ext uri="{BB962C8B-B14F-4D97-AF65-F5344CB8AC3E}">
        <p14:creationId xmlns:p14="http://schemas.microsoft.com/office/powerpoint/2010/main" val="29335143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88F0A37D-2337-4AAF-98B0-7E4E9B9871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E77105-7417-4304-F92B-06BDA564D278}"/>
              </a:ext>
            </a:extLst>
          </p:cNvPr>
          <p:cNvSpPr>
            <a:spLocks noGrp="1"/>
          </p:cNvSpPr>
          <p:nvPr>
            <p:ph type="title"/>
          </p:nvPr>
        </p:nvSpPr>
        <p:spPr>
          <a:xfrm>
            <a:off x="1097280" y="286603"/>
            <a:ext cx="10058400" cy="1450757"/>
          </a:xfrm>
        </p:spPr>
        <p:txBody>
          <a:bodyPr>
            <a:normAutofit/>
          </a:bodyPr>
          <a:lstStyle/>
          <a:p>
            <a:r>
              <a:rPr lang="en-US" dirty="0"/>
              <a:t>FUND ACCOUNTING</a:t>
            </a:r>
          </a:p>
        </p:txBody>
      </p:sp>
      <p:cxnSp>
        <p:nvCxnSpPr>
          <p:cNvPr id="22" name="Straight Connector 16">
            <a:extLst>
              <a:ext uri="{FF2B5EF4-FFF2-40B4-BE49-F238E27FC236}">
                <a16:creationId xmlns:a16="http://schemas.microsoft.com/office/drawing/2014/main" id="{F15CCCF0-E573-463A-9760-1FDC0B2CFBD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Rectangle 18">
            <a:extLst>
              <a:ext uri="{FF2B5EF4-FFF2-40B4-BE49-F238E27FC236}">
                <a16:creationId xmlns:a16="http://schemas.microsoft.com/office/drawing/2014/main" id="{F7234D70-FB65-4E99-985E-64D219674D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aphicFrame>
        <p:nvGraphicFramePr>
          <p:cNvPr id="10" name="Content Placeholder 9">
            <a:extLst>
              <a:ext uri="{FF2B5EF4-FFF2-40B4-BE49-F238E27FC236}">
                <a16:creationId xmlns:a16="http://schemas.microsoft.com/office/drawing/2014/main" id="{6945B8A1-F688-C907-D4E9-123BE09AD978}"/>
              </a:ext>
            </a:extLst>
          </p:cNvPr>
          <p:cNvGraphicFramePr>
            <a:graphicFrameLocks noGrp="1"/>
          </p:cNvGraphicFramePr>
          <p:nvPr>
            <p:ph idx="1"/>
            <p:extLst>
              <p:ext uri="{D42A27DB-BD31-4B8C-83A1-F6EECF244321}">
                <p14:modId xmlns:p14="http://schemas.microsoft.com/office/powerpoint/2010/main" val="3360782680"/>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8221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AD5D-48D2-6734-5058-21F5E29301E1}"/>
              </a:ext>
            </a:extLst>
          </p:cNvPr>
          <p:cNvSpPr>
            <a:spLocks noGrp="1"/>
          </p:cNvSpPr>
          <p:nvPr>
            <p:ph type="title"/>
          </p:nvPr>
        </p:nvSpPr>
        <p:spPr/>
        <p:txBody>
          <a:bodyPr/>
          <a:lstStyle/>
          <a:p>
            <a:r>
              <a:rPr lang="en-US" dirty="0"/>
              <a:t>BUDGET AT A GLANCE</a:t>
            </a:r>
          </a:p>
        </p:txBody>
      </p:sp>
      <p:sp>
        <p:nvSpPr>
          <p:cNvPr id="3" name="Content Placeholder 2">
            <a:extLst>
              <a:ext uri="{FF2B5EF4-FFF2-40B4-BE49-F238E27FC236}">
                <a16:creationId xmlns:a16="http://schemas.microsoft.com/office/drawing/2014/main" id="{DC2E5A27-3F6F-EFF0-2BF8-48B72EB486CA}"/>
              </a:ext>
            </a:extLst>
          </p:cNvPr>
          <p:cNvSpPr>
            <a:spLocks noGrp="1"/>
          </p:cNvSpPr>
          <p:nvPr>
            <p:ph idx="1"/>
          </p:nvPr>
        </p:nvSpPr>
        <p:spPr/>
        <p:txBody>
          <a:bodyPr>
            <a:normAutofit/>
          </a:bodyPr>
          <a:lstStyle/>
          <a:p>
            <a:pPr>
              <a:buFont typeface="Wingdings" panose="05000000000000000000" pitchFamily="2" charset="2"/>
              <a:buChar char="Ø"/>
            </a:pPr>
            <a:r>
              <a:rPr lang="en-US" sz="1600" dirty="0">
                <a:solidFill>
                  <a:schemeClr val="tx1"/>
                </a:solidFill>
              </a:rPr>
              <a:t>FY 2026 Student Enrollment (ADM) is assessed at 1,133 Students</a:t>
            </a:r>
          </a:p>
          <a:p>
            <a:pPr>
              <a:buFont typeface="Wingdings" panose="05000000000000000000" pitchFamily="2" charset="2"/>
              <a:buChar char="Ø"/>
            </a:pPr>
            <a:r>
              <a:rPr lang="en-US" sz="1600" dirty="0">
                <a:solidFill>
                  <a:schemeClr val="tx1"/>
                </a:solidFill>
              </a:rPr>
              <a:t>The Operating Fund Expenditures total $19,070,345 million</a:t>
            </a:r>
          </a:p>
          <a:p>
            <a:pPr>
              <a:buFont typeface="Wingdings" panose="05000000000000000000" pitchFamily="2" charset="2"/>
              <a:buChar char="Ø"/>
            </a:pPr>
            <a:r>
              <a:rPr lang="en-US" sz="1600" dirty="0">
                <a:solidFill>
                  <a:schemeClr val="tx1"/>
                </a:solidFill>
              </a:rPr>
              <a:t> Allocation for FY 26 is $8,104,566 </a:t>
            </a:r>
          </a:p>
          <a:p>
            <a:pPr>
              <a:buFont typeface="Wingdings" panose="05000000000000000000" pitchFamily="2" charset="2"/>
              <a:buChar char="Ø"/>
            </a:pPr>
            <a:r>
              <a:rPr lang="en-US" sz="1600" dirty="0">
                <a:solidFill>
                  <a:schemeClr val="tx1"/>
                </a:solidFill>
                <a:effectLst/>
                <a:ea typeface="Calibri" panose="020F0502020204030204" pitchFamily="34" charset="0"/>
                <a:cs typeface="Times New Roman" panose="02020603050405020304" pitchFamily="18" charset="0"/>
              </a:rPr>
              <a:t>The millage rate may vary slightly due to the request for the additional 4% as allowed by law.  </a:t>
            </a:r>
          </a:p>
          <a:p>
            <a:r>
              <a:rPr lang="en-US" sz="1600" dirty="0">
                <a:solidFill>
                  <a:schemeClr val="tx1"/>
                </a:solidFill>
                <a:ea typeface="Calibri" panose="020F0502020204030204" pitchFamily="34" charset="0"/>
                <a:cs typeface="Times New Roman" panose="02020603050405020304" pitchFamily="18" charset="0"/>
              </a:rPr>
              <a:t>G</a:t>
            </a:r>
            <a:r>
              <a:rPr lang="en-US" sz="1600" dirty="0">
                <a:solidFill>
                  <a:schemeClr val="tx1"/>
                </a:solidFill>
                <a:effectLst/>
                <a:ea typeface="Calibri" panose="020F0502020204030204" pitchFamily="34" charset="0"/>
                <a:cs typeface="Times New Roman" panose="02020603050405020304" pitchFamily="18" charset="0"/>
              </a:rPr>
              <a:t>rowth is tentative based on preliminary information received from local tax assessor of ~$6,967,639 compared to 2024 assessments.</a:t>
            </a:r>
          </a:p>
          <a:p>
            <a:r>
              <a:rPr lang="en-US" sz="1600" dirty="0">
                <a:solidFill>
                  <a:schemeClr val="tx1"/>
                </a:solidFill>
                <a:ea typeface="Calibri" panose="020F0502020204030204" pitchFamily="34" charset="0"/>
                <a:cs typeface="Times New Roman" panose="02020603050405020304" pitchFamily="18" charset="0"/>
              </a:rPr>
              <a:t>Requested an </a:t>
            </a:r>
            <a:r>
              <a:rPr lang="en-US" sz="1600" dirty="0">
                <a:solidFill>
                  <a:schemeClr val="tx1"/>
                </a:solidFill>
              </a:rPr>
              <a:t>additional</a:t>
            </a:r>
            <a:r>
              <a:rPr lang="en-US" sz="1600" dirty="0">
                <a:solidFill>
                  <a:schemeClr val="tx1"/>
                </a:solidFill>
                <a:ea typeface="Calibri" panose="020F0502020204030204" pitchFamily="34" charset="0"/>
                <a:cs typeface="Times New Roman" panose="02020603050405020304" pitchFamily="18" charset="0"/>
              </a:rPr>
              <a:t> $9,529 in New Programs based on the new state funding formula.</a:t>
            </a:r>
          </a:p>
          <a:p>
            <a:r>
              <a:rPr lang="en-US" sz="1600" dirty="0">
                <a:solidFill>
                  <a:schemeClr val="tx1"/>
                </a:solidFill>
                <a:ea typeface="Calibri" panose="020F0502020204030204" pitchFamily="34" charset="0"/>
                <a:cs typeface="Times New Roman" panose="02020603050405020304" pitchFamily="18" charset="0"/>
              </a:rPr>
              <a:t>Child Nutrition Program is currently budgeted to use ~$56,000 of their Fund Balance. We have requested Technical Assistance from MDE to resolve the issue.</a:t>
            </a:r>
            <a:endParaRPr lang="en-US" sz="1600" dirty="0">
              <a:solidFill>
                <a:schemeClr val="tx1"/>
              </a:solidFill>
            </a:endParaRPr>
          </a:p>
        </p:txBody>
      </p:sp>
    </p:spTree>
    <p:extLst>
      <p:ext uri="{BB962C8B-B14F-4D97-AF65-F5344CB8AC3E}">
        <p14:creationId xmlns:p14="http://schemas.microsoft.com/office/powerpoint/2010/main" val="6017195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D857FB0-AF4A-984F-0B29-BCE328D1EA90}"/>
              </a:ext>
            </a:extLst>
          </p:cNvPr>
          <p:cNvSpPr>
            <a:spLocks noGrp="1"/>
          </p:cNvSpPr>
          <p:nvPr>
            <p:ph type="title"/>
          </p:nvPr>
        </p:nvSpPr>
        <p:spPr>
          <a:xfrm>
            <a:off x="1097280" y="286603"/>
            <a:ext cx="10058400" cy="1450757"/>
          </a:xfrm>
        </p:spPr>
        <p:txBody>
          <a:bodyPr anchor="ctr">
            <a:normAutofit/>
          </a:bodyPr>
          <a:lstStyle/>
          <a:p>
            <a:r>
              <a:rPr lang="en-US" dirty="0">
                <a:solidFill>
                  <a:srgbClr val="FFFFFF"/>
                </a:solidFill>
              </a:rPr>
              <a:t>SOURCES OF REVENUE</a:t>
            </a:r>
          </a:p>
        </p:txBody>
      </p:sp>
      <p:sp>
        <p:nvSpPr>
          <p:cNvPr id="17" name="Content Placeholder 2">
            <a:extLst>
              <a:ext uri="{FF2B5EF4-FFF2-40B4-BE49-F238E27FC236}">
                <a16:creationId xmlns:a16="http://schemas.microsoft.com/office/drawing/2014/main" id="{D03A08FF-D93E-5A56-91D1-443FBCDF195F}"/>
              </a:ext>
            </a:extLst>
          </p:cNvPr>
          <p:cNvSpPr>
            <a:spLocks noGrp="1"/>
          </p:cNvSpPr>
          <p:nvPr>
            <p:ph idx="1"/>
          </p:nvPr>
        </p:nvSpPr>
        <p:spPr>
          <a:xfrm>
            <a:off x="1096963" y="2675694"/>
            <a:ext cx="10058400" cy="3193294"/>
          </a:xfrm>
        </p:spPr>
        <p:txBody>
          <a:bodyPr>
            <a:normAutofit/>
          </a:bodyPr>
          <a:lstStyle/>
          <a:p>
            <a:pPr marL="342900" marR="0" lvl="0" indent="-342900">
              <a:lnSpc>
                <a:spcPct val="100000"/>
              </a:lnSpc>
              <a:spcBef>
                <a:spcPts val="0"/>
              </a:spcBef>
              <a:spcAft>
                <a:spcPts val="0"/>
              </a:spcAft>
              <a:buFont typeface="Wingdings" panose="05000000000000000000" pitchFamily="2" charset="2"/>
              <a:buChar char=""/>
              <a:tabLst>
                <a:tab pos="1285875" algn="l"/>
              </a:tabLst>
            </a:pPr>
            <a:r>
              <a:rPr lang="en-US" sz="1500" b="1" dirty="0">
                <a:effectLst/>
                <a:latin typeface="Bookman Old Style" panose="02050604050505020204" pitchFamily="18" charset="0"/>
                <a:ea typeface="Calibri" panose="020F0502020204030204" pitchFamily="34" charset="0"/>
                <a:cs typeface="Times New Roman" panose="02020603050405020304" pitchFamily="18" charset="0"/>
              </a:rPr>
              <a:t>Property Taxes</a:t>
            </a:r>
            <a:r>
              <a:rPr lang="en-US" sz="1500" dirty="0">
                <a:effectLst/>
                <a:latin typeface="Bookman Old Style" panose="02050604050505020204" pitchFamily="18" charset="0"/>
                <a:ea typeface="Calibri" panose="020F0502020204030204" pitchFamily="34" charset="0"/>
                <a:cs typeface="Times New Roman" panose="02020603050405020304" pitchFamily="18" charset="0"/>
              </a:rPr>
              <a:t>-Tax assessed on land, buildings, motor vehicles, and inventory. It is based on the property owned assessed by local governments. </a:t>
            </a:r>
          </a:p>
          <a:p>
            <a:pPr marL="0" marR="0" lvl="0" indent="0">
              <a:lnSpc>
                <a:spcPct val="100000"/>
              </a:lnSpc>
              <a:spcBef>
                <a:spcPts val="0"/>
              </a:spcBef>
              <a:spcAft>
                <a:spcPts val="0"/>
              </a:spcAft>
              <a:buNone/>
              <a:tabLst>
                <a:tab pos="1285875" algn="l"/>
              </a:tabLs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tabLst>
                <a:tab pos="1285875" algn="l"/>
              </a:tabLst>
            </a:pPr>
            <a:r>
              <a:rPr lang="en-US" sz="1500" b="1" dirty="0">
                <a:solidFill>
                  <a:schemeClr val="tx1"/>
                </a:solidFill>
                <a:effectLst/>
                <a:latin typeface="Bookman Old Style" panose="02050604050505020204" pitchFamily="18" charset="0"/>
                <a:ea typeface="Calibri" panose="020F0502020204030204" pitchFamily="34" charset="0"/>
                <a:cs typeface="Times New Roman" panose="02020603050405020304" pitchFamily="18" charset="0"/>
              </a:rPr>
              <a:t>MSFF</a:t>
            </a:r>
            <a:r>
              <a:rPr lang="en-US" sz="1500" dirty="0">
                <a:solidFill>
                  <a:schemeClr val="tx1"/>
                </a:solidFill>
                <a:effectLst/>
                <a:latin typeface="Bookman Old Style" panose="02050604050505020204" pitchFamily="18" charset="0"/>
                <a:ea typeface="Calibri" panose="020F0502020204030204" pitchFamily="34" charset="0"/>
                <a:cs typeface="Times New Roman" panose="02020603050405020304" pitchFamily="18" charset="0"/>
              </a:rPr>
              <a:t>-Mississippi Student Funding Formula passed in House Bill 4130 in the 2024 </a:t>
            </a:r>
            <a:r>
              <a:rPr lang="en-US" sz="1500" dirty="0">
                <a:solidFill>
                  <a:schemeClr val="tx1"/>
                </a:solidFill>
                <a:latin typeface="Bookman Old Style" panose="02050604050505020204" pitchFamily="18" charset="0"/>
                <a:ea typeface="Calibri" panose="020F0502020204030204" pitchFamily="34" charset="0"/>
                <a:cs typeface="Times New Roman" panose="02020603050405020304" pitchFamily="18" charset="0"/>
              </a:rPr>
              <a:t>Legislature Session. MSFF replaced the MAEP funding. MSFF was created to calculate funding on a Average Net Enrollment instead of Average Daily Attendance.</a:t>
            </a:r>
            <a:endParaRPr lang="en-US" sz="1500" dirty="0">
              <a:solidFill>
                <a:schemeClr val="tx1"/>
              </a:solidFill>
              <a:effectLst/>
              <a:latin typeface="Bookman Old Style" panose="02050604050505020204" pitchFamily="18"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Wingdings" panose="05000000000000000000" pitchFamily="2" charset="2"/>
              <a:buChar char=""/>
              <a:tabLst>
                <a:tab pos="1285875" algn="l"/>
              </a:tabLs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800"/>
              </a:spcAft>
              <a:buFont typeface="Wingdings" panose="05000000000000000000" pitchFamily="2" charset="2"/>
              <a:buChar char=""/>
              <a:tabLst>
                <a:tab pos="1285875" algn="l"/>
              </a:tabLst>
            </a:pPr>
            <a:r>
              <a:rPr lang="en-US" sz="1500" b="1" dirty="0">
                <a:effectLst/>
                <a:latin typeface="Bookman Old Style" panose="02050604050505020204" pitchFamily="18" charset="0"/>
                <a:ea typeface="Calibri" panose="020F0502020204030204" pitchFamily="34" charset="0"/>
                <a:cs typeface="Times New Roman" panose="02020603050405020304" pitchFamily="18" charset="0"/>
              </a:rPr>
              <a:t>Federal</a:t>
            </a:r>
            <a:r>
              <a:rPr lang="en-US" sz="1500" dirty="0">
                <a:effectLst/>
                <a:latin typeface="Bookman Old Style" panose="02050604050505020204" pitchFamily="18" charset="0"/>
                <a:ea typeface="Calibri" panose="020F0502020204030204" pitchFamily="34" charset="0"/>
                <a:cs typeface="Times New Roman" panose="02020603050405020304" pitchFamily="18" charset="0"/>
              </a:rPr>
              <a:t>-This funding includes Title I, Title II, Title IV and V and IDEA funding. Title I funding is used to increase student achievement. Title II is used to improve teacher instruction and professional development. IDEA is for our special needs students. Amendments will be presented as those allocations are finalized. ESSER Funds are not longer available.</a:t>
            </a:r>
          </a:p>
          <a:p>
            <a:pPr marL="342900" marR="0" lvl="0" indent="-342900">
              <a:lnSpc>
                <a:spcPct val="100000"/>
              </a:lnSpc>
              <a:spcBef>
                <a:spcPts val="0"/>
              </a:spcBef>
              <a:spcAft>
                <a:spcPts val="800"/>
              </a:spcAft>
              <a:buFont typeface="Wingdings" panose="05000000000000000000" pitchFamily="2" charset="2"/>
              <a:buChar char=""/>
              <a:tabLst>
                <a:tab pos="1285875" algn="l"/>
              </a:tabLst>
            </a:pPr>
            <a:r>
              <a:rPr lang="en-US" sz="1500" b="1" dirty="0">
                <a:effectLst/>
                <a:latin typeface="Bookman Old Style" panose="02050604050505020204" pitchFamily="18" charset="0"/>
                <a:ea typeface="Calibri" panose="020F0502020204030204" pitchFamily="34" charset="0"/>
                <a:cs typeface="Times New Roman" panose="02020603050405020304" pitchFamily="18" charset="0"/>
              </a:rPr>
              <a:t>Sixteenth Section Revenu</a:t>
            </a:r>
            <a:r>
              <a:rPr lang="en-US" sz="1500" b="1" dirty="0">
                <a:latin typeface="Bookman Old Style" panose="02050604050505020204" pitchFamily="18" charset="0"/>
                <a:ea typeface="Calibri" panose="020F0502020204030204" pitchFamily="34" charset="0"/>
                <a:cs typeface="Times New Roman" panose="02020603050405020304" pitchFamily="18" charset="0"/>
              </a:rPr>
              <a:t>es </a:t>
            </a:r>
            <a:r>
              <a:rPr lang="en-US" sz="1500" dirty="0">
                <a:latin typeface="Bookman Old Style" panose="02050604050505020204" pitchFamily="18" charset="0"/>
                <a:ea typeface="Calibri" panose="020F0502020204030204" pitchFamily="34" charset="0"/>
                <a:cs typeface="Times New Roman" panose="02020603050405020304" pitchFamily="18" charset="0"/>
              </a:rPr>
              <a:t>– These revenues consist of lease rentals and timber sales.</a:t>
            </a:r>
            <a:endParaRPr lang="en-US" sz="1500" dirty="0">
              <a:effectLst/>
              <a:latin typeface="Bookman Old Style" panose="02050604050505020204" pitchFamily="18" charset="0"/>
              <a:ea typeface="Calibri" panose="020F0502020204030204" pitchFamily="34" charset="0"/>
              <a:cs typeface="Times New Roman" panose="02020603050405020304" pitchFamily="18" charset="0"/>
            </a:endParaRPr>
          </a:p>
          <a:p>
            <a:pPr>
              <a:lnSpc>
                <a:spcPct val="100000"/>
              </a:lnSpc>
            </a:pPr>
            <a:endParaRPr lang="en-US" sz="1500" dirty="0"/>
          </a:p>
        </p:txBody>
      </p:sp>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7350403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E0BD4E7-938F-1CD4-A389-4547CC15D387}"/>
              </a:ext>
            </a:extLst>
          </p:cNvPr>
          <p:cNvSpPr txBox="1"/>
          <p:nvPr/>
        </p:nvSpPr>
        <p:spPr>
          <a:xfrm>
            <a:off x="267855" y="129309"/>
            <a:ext cx="11323781" cy="754053"/>
          </a:xfrm>
          <a:prstGeom prst="rect">
            <a:avLst/>
          </a:prstGeom>
          <a:no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en-US" sz="4300" dirty="0">
                <a:solidFill>
                  <a:schemeClr val="accent6">
                    <a:lumMod val="75000"/>
                  </a:schemeClr>
                </a:solidFill>
                <a:latin typeface="Arial Black" panose="020B0A04020102020204" pitchFamily="34" charset="0"/>
              </a:rPr>
              <a:t>LOCAL TAX REQUEST CALCULATION</a:t>
            </a:r>
          </a:p>
        </p:txBody>
      </p:sp>
      <p:graphicFrame>
        <p:nvGraphicFramePr>
          <p:cNvPr id="9" name="Table 8">
            <a:extLst>
              <a:ext uri="{FF2B5EF4-FFF2-40B4-BE49-F238E27FC236}">
                <a16:creationId xmlns:a16="http://schemas.microsoft.com/office/drawing/2014/main" id="{9D19275A-702D-AF7A-BDA6-85E00D6E85AA}"/>
              </a:ext>
            </a:extLst>
          </p:cNvPr>
          <p:cNvGraphicFramePr>
            <a:graphicFrameLocks noGrp="1"/>
          </p:cNvGraphicFramePr>
          <p:nvPr>
            <p:extLst>
              <p:ext uri="{D42A27DB-BD31-4B8C-83A1-F6EECF244321}">
                <p14:modId xmlns:p14="http://schemas.microsoft.com/office/powerpoint/2010/main" val="2819114567"/>
              </p:ext>
            </p:extLst>
          </p:nvPr>
        </p:nvGraphicFramePr>
        <p:xfrm>
          <a:off x="571500" y="830862"/>
          <a:ext cx="11049000" cy="5897829"/>
        </p:xfrm>
        <a:graphic>
          <a:graphicData uri="http://schemas.openxmlformats.org/drawingml/2006/table">
            <a:tbl>
              <a:tblPr firstRow="1" bandRow="1">
                <a:tableStyleId>{5C22544A-7EE6-4342-B048-85BDC9FD1C3A}</a:tableStyleId>
              </a:tblPr>
              <a:tblGrid>
                <a:gridCol w="6379761">
                  <a:extLst>
                    <a:ext uri="{9D8B030D-6E8A-4147-A177-3AD203B41FA5}">
                      <a16:colId xmlns:a16="http://schemas.microsoft.com/office/drawing/2014/main" val="1123984422"/>
                    </a:ext>
                  </a:extLst>
                </a:gridCol>
                <a:gridCol w="4669239">
                  <a:extLst>
                    <a:ext uri="{9D8B030D-6E8A-4147-A177-3AD203B41FA5}">
                      <a16:colId xmlns:a16="http://schemas.microsoft.com/office/drawing/2014/main" val="1348190646"/>
                    </a:ext>
                  </a:extLst>
                </a:gridCol>
              </a:tblGrid>
              <a:tr h="355603">
                <a:tc>
                  <a:txBody>
                    <a:bodyPr/>
                    <a:lstStyle/>
                    <a:p>
                      <a:r>
                        <a:rPr lang="en-US" sz="1800" dirty="0"/>
                        <a:t>Base Calculation</a:t>
                      </a:r>
                    </a:p>
                  </a:txBody>
                  <a:tcPr>
                    <a:solidFill>
                      <a:schemeClr val="accent6">
                        <a:lumMod val="75000"/>
                      </a:schemeClr>
                    </a:solidFill>
                  </a:tcPr>
                </a:tc>
                <a:tc>
                  <a:txBody>
                    <a:bodyPr/>
                    <a:lstStyle/>
                    <a:p>
                      <a:pPr algn="r"/>
                      <a:r>
                        <a:rPr lang="en-US" sz="1800" dirty="0"/>
                        <a:t>Amount</a:t>
                      </a:r>
                    </a:p>
                  </a:txBody>
                  <a:tcPr>
                    <a:solidFill>
                      <a:schemeClr val="accent6">
                        <a:lumMod val="75000"/>
                      </a:schemeClr>
                    </a:solidFill>
                  </a:tcPr>
                </a:tc>
                <a:extLst>
                  <a:ext uri="{0D108BD9-81ED-4DB2-BD59-A6C34878D82A}">
                    <a16:rowId xmlns:a16="http://schemas.microsoft.com/office/drawing/2014/main" val="4068609939"/>
                  </a:ext>
                </a:extLst>
              </a:tr>
              <a:tr h="355603">
                <a:tc>
                  <a:txBody>
                    <a:bodyPr/>
                    <a:lstStyle/>
                    <a:p>
                      <a:pPr algn="l" fontAlgn="b"/>
                      <a:r>
                        <a:rPr lang="en-US" sz="1800" b="0" i="0" u="none" strike="noStrike" dirty="0">
                          <a:solidFill>
                            <a:srgbClr val="000000"/>
                          </a:solidFill>
                          <a:effectLst/>
                          <a:latin typeface="+mn-lt"/>
                        </a:rPr>
                        <a:t>Ad Valorem Taxes (Oct 2024– Jun 2025)</a:t>
                      </a:r>
                    </a:p>
                  </a:txBody>
                  <a:tcPr marL="9525" marR="9525" marT="9525" marB="0" anchor="b">
                    <a:noFill/>
                  </a:tcPr>
                </a:tc>
                <a:tc>
                  <a:txBody>
                    <a:bodyPr/>
                    <a:lstStyle/>
                    <a:p>
                      <a:pPr algn="r"/>
                      <a:r>
                        <a:rPr lang="en-US" sz="1800" dirty="0">
                          <a:latin typeface="+mn-lt"/>
                        </a:rPr>
                        <a:t>2,202,520</a:t>
                      </a:r>
                    </a:p>
                  </a:txBody>
                  <a:tcPr>
                    <a:noFill/>
                  </a:tcPr>
                </a:tc>
                <a:extLst>
                  <a:ext uri="{0D108BD9-81ED-4DB2-BD59-A6C34878D82A}">
                    <a16:rowId xmlns:a16="http://schemas.microsoft.com/office/drawing/2014/main" val="2976651653"/>
                  </a:ext>
                </a:extLst>
              </a:tr>
              <a:tr h="41142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latin typeface="+mn-lt"/>
                          <a:ea typeface="+mn-ea"/>
                          <a:cs typeface="+mn-cs"/>
                        </a:rPr>
                        <a:t>+Anticipated Ad Valorem Taxes (Jul 2025 – Sept 2025)</a:t>
                      </a:r>
                    </a:p>
                  </a:txBody>
                  <a:tcPr>
                    <a:noFill/>
                  </a:tcPr>
                </a:tc>
                <a:tc>
                  <a:txBody>
                    <a:bodyPr/>
                    <a:lstStyle/>
                    <a:p>
                      <a:pPr algn="r"/>
                      <a:r>
                        <a:rPr lang="en-US" sz="1800" dirty="0">
                          <a:latin typeface="+mn-lt"/>
                        </a:rPr>
                        <a:t>284,683</a:t>
                      </a:r>
                    </a:p>
                  </a:txBody>
                  <a:tcPr>
                    <a:noFill/>
                  </a:tcPr>
                </a:tc>
                <a:extLst>
                  <a:ext uri="{0D108BD9-81ED-4DB2-BD59-A6C34878D82A}">
                    <a16:rowId xmlns:a16="http://schemas.microsoft.com/office/drawing/2014/main" val="4110362155"/>
                  </a:ext>
                </a:extLst>
              </a:tr>
              <a:tr h="355603">
                <a:tc>
                  <a:txBody>
                    <a:bodyPr/>
                    <a:lstStyle/>
                    <a:p>
                      <a:pPr algn="l" fontAlgn="b"/>
                      <a:r>
                        <a:rPr lang="en-US" sz="1800" b="0" i="0" u="none" strike="noStrike" dirty="0">
                          <a:solidFill>
                            <a:srgbClr val="000000"/>
                          </a:solidFill>
                          <a:effectLst/>
                          <a:latin typeface="+mn-lt"/>
                        </a:rPr>
                        <a:t>+ Homestead Reimbursement (2023-2024)</a:t>
                      </a:r>
                    </a:p>
                  </a:txBody>
                  <a:tcPr marL="9525" marR="9525" marT="9525" marB="0" anchor="b">
                    <a:noFill/>
                  </a:tcPr>
                </a:tc>
                <a:tc>
                  <a:txBody>
                    <a:bodyPr/>
                    <a:lstStyle/>
                    <a:p>
                      <a:pPr algn="r"/>
                      <a:r>
                        <a:rPr lang="en-US" sz="1800" dirty="0">
                          <a:latin typeface="+mn-lt"/>
                        </a:rPr>
                        <a:t>84,600</a:t>
                      </a:r>
                    </a:p>
                  </a:txBody>
                  <a:tcPr>
                    <a:noFill/>
                  </a:tcPr>
                </a:tc>
                <a:extLst>
                  <a:ext uri="{0D108BD9-81ED-4DB2-BD59-A6C34878D82A}">
                    <a16:rowId xmlns:a16="http://schemas.microsoft.com/office/drawing/2014/main" val="1715354746"/>
                  </a:ext>
                </a:extLst>
              </a:tr>
              <a:tr h="355603">
                <a:tc>
                  <a:txBody>
                    <a:bodyPr/>
                    <a:lstStyle/>
                    <a:p>
                      <a:pPr algn="l" fontAlgn="b"/>
                      <a:r>
                        <a:rPr lang="en-US" sz="1800" b="0" i="0" u="none" strike="noStrike" dirty="0">
                          <a:solidFill>
                            <a:srgbClr val="000000"/>
                          </a:solidFill>
                          <a:effectLst/>
                          <a:latin typeface="+mn-lt"/>
                        </a:rPr>
                        <a:t>+ Ad Valorem Tax Reduction Funds</a:t>
                      </a:r>
                    </a:p>
                  </a:txBody>
                  <a:tcPr marL="9525" marR="9525" marT="9525" marB="0" anchor="b">
                    <a:noFill/>
                  </a:tcPr>
                </a:tc>
                <a:tc>
                  <a:txBody>
                    <a:bodyPr/>
                    <a:lstStyle/>
                    <a:p>
                      <a:pPr algn="r"/>
                      <a:r>
                        <a:rPr lang="en-US" sz="1800" dirty="0">
                          <a:latin typeface="+mn-lt"/>
                        </a:rPr>
                        <a:t>.00</a:t>
                      </a:r>
                    </a:p>
                  </a:txBody>
                  <a:tcPr>
                    <a:noFill/>
                  </a:tcPr>
                </a:tc>
                <a:extLst>
                  <a:ext uri="{0D108BD9-81ED-4DB2-BD59-A6C34878D82A}">
                    <a16:rowId xmlns:a16="http://schemas.microsoft.com/office/drawing/2014/main" val="3304622138"/>
                  </a:ext>
                </a:extLst>
              </a:tr>
              <a:tr h="355603">
                <a:tc>
                  <a:txBody>
                    <a:bodyPr/>
                    <a:lstStyle/>
                    <a:p>
                      <a:pPr algn="l" fontAlgn="b"/>
                      <a:r>
                        <a:rPr lang="en-US" sz="1800" b="0" i="0" u="none" strike="noStrike" dirty="0">
                          <a:solidFill>
                            <a:srgbClr val="000000"/>
                          </a:solidFill>
                          <a:effectLst/>
                          <a:latin typeface="+mn-lt"/>
                        </a:rPr>
                        <a:t>+ Shortfall Notes (FY24-25)</a:t>
                      </a:r>
                    </a:p>
                  </a:txBody>
                  <a:tcPr marL="9525" marR="9525" marT="9525" marB="0" anchor="b">
                    <a:noFill/>
                  </a:tcPr>
                </a:tc>
                <a:tc>
                  <a:txBody>
                    <a:bodyPr/>
                    <a:lstStyle/>
                    <a:p>
                      <a:pPr algn="r"/>
                      <a:r>
                        <a:rPr lang="en-US" sz="1800" dirty="0">
                          <a:latin typeface="+mn-lt"/>
                        </a:rPr>
                        <a:t>1,057,275</a:t>
                      </a:r>
                    </a:p>
                  </a:txBody>
                  <a:tcPr>
                    <a:noFill/>
                  </a:tcPr>
                </a:tc>
                <a:extLst>
                  <a:ext uri="{0D108BD9-81ED-4DB2-BD59-A6C34878D82A}">
                    <a16:rowId xmlns:a16="http://schemas.microsoft.com/office/drawing/2014/main" val="3372235802"/>
                  </a:ext>
                </a:extLst>
              </a:tr>
              <a:tr h="355603">
                <a:tc>
                  <a:txBody>
                    <a:bodyPr/>
                    <a:lstStyle/>
                    <a:p>
                      <a:pPr algn="l" fontAlgn="b"/>
                      <a:r>
                        <a:rPr lang="en-US" sz="1800" b="0" i="0" u="none" strike="noStrike" dirty="0">
                          <a:solidFill>
                            <a:srgbClr val="000000"/>
                          </a:solidFill>
                          <a:effectLst/>
                          <a:latin typeface="+mn-lt"/>
                        </a:rPr>
                        <a:t>Total Base</a:t>
                      </a:r>
                    </a:p>
                  </a:txBody>
                  <a:tcPr marL="9525" marR="9525" marT="9525" marB="0" anchor="b">
                    <a:noFill/>
                  </a:tcPr>
                </a:tc>
                <a:tc>
                  <a:txBody>
                    <a:bodyPr/>
                    <a:lstStyle/>
                    <a:p>
                      <a:pPr algn="r"/>
                      <a:r>
                        <a:rPr lang="en-US" sz="1800" dirty="0">
                          <a:latin typeface="+mn-lt"/>
                        </a:rPr>
                        <a:t>3,629,079</a:t>
                      </a:r>
                    </a:p>
                  </a:txBody>
                  <a:tcPr>
                    <a:noFill/>
                  </a:tcPr>
                </a:tc>
                <a:extLst>
                  <a:ext uri="{0D108BD9-81ED-4DB2-BD59-A6C34878D82A}">
                    <a16:rowId xmlns:a16="http://schemas.microsoft.com/office/drawing/2014/main" val="2564209219"/>
                  </a:ext>
                </a:extLst>
              </a:tr>
              <a:tr h="355603">
                <a:tc>
                  <a:txBody>
                    <a:bodyPr/>
                    <a:lstStyle/>
                    <a:p>
                      <a:pPr algn="l" fontAlgn="b"/>
                      <a:r>
                        <a:rPr lang="en-US" sz="1800" b="0" i="0" u="none" strike="noStrike" dirty="0">
                          <a:solidFill>
                            <a:srgbClr val="000000"/>
                          </a:solidFill>
                          <a:effectLst/>
                          <a:latin typeface="+mn-lt"/>
                        </a:rPr>
                        <a:t>+ 4% increase </a:t>
                      </a:r>
                    </a:p>
                  </a:txBody>
                  <a:tcPr marL="9525" marR="9525" marT="9525" marB="0" anchor="b">
                    <a:noFill/>
                  </a:tcPr>
                </a:tc>
                <a:tc>
                  <a:txBody>
                    <a:bodyPr/>
                    <a:lstStyle/>
                    <a:p>
                      <a:pPr algn="r"/>
                      <a:r>
                        <a:rPr lang="en-US" sz="1800" dirty="0">
                          <a:latin typeface="+mn-lt"/>
                        </a:rPr>
                        <a:t>145,163</a:t>
                      </a:r>
                    </a:p>
                  </a:txBody>
                  <a:tcPr>
                    <a:noFill/>
                  </a:tcPr>
                </a:tc>
                <a:extLst>
                  <a:ext uri="{0D108BD9-81ED-4DB2-BD59-A6C34878D82A}">
                    <a16:rowId xmlns:a16="http://schemas.microsoft.com/office/drawing/2014/main" val="146613029"/>
                  </a:ext>
                </a:extLst>
              </a:tr>
              <a:tr h="355603">
                <a:tc>
                  <a:txBody>
                    <a:bodyPr/>
                    <a:lstStyle/>
                    <a:p>
                      <a:pPr algn="l" fontAlgn="b"/>
                      <a:r>
                        <a:rPr lang="en-US" sz="1800" b="0" i="0" u="none" strike="noStrike" dirty="0">
                          <a:solidFill>
                            <a:srgbClr val="000000"/>
                          </a:solidFill>
                          <a:effectLst/>
                          <a:latin typeface="+mn-lt"/>
                        </a:rPr>
                        <a:t>+ New Programs</a:t>
                      </a:r>
                    </a:p>
                  </a:txBody>
                  <a:tcPr marL="9525" marR="9525" marT="9525" marB="0" anchor="b">
                    <a:noFill/>
                  </a:tcPr>
                </a:tc>
                <a:tc>
                  <a:txBody>
                    <a:bodyPr/>
                    <a:lstStyle/>
                    <a:p>
                      <a:pPr algn="r"/>
                      <a:r>
                        <a:rPr lang="en-US" sz="1800" dirty="0">
                          <a:latin typeface="+mn-lt"/>
                        </a:rPr>
                        <a:t>9,529</a:t>
                      </a:r>
                    </a:p>
                  </a:txBody>
                  <a:tcPr>
                    <a:noFill/>
                  </a:tcPr>
                </a:tc>
                <a:extLst>
                  <a:ext uri="{0D108BD9-81ED-4DB2-BD59-A6C34878D82A}">
                    <a16:rowId xmlns:a16="http://schemas.microsoft.com/office/drawing/2014/main" val="1530415944"/>
                  </a:ext>
                </a:extLst>
              </a:tr>
              <a:tr h="355603">
                <a:tc>
                  <a:txBody>
                    <a:bodyPr/>
                    <a:lstStyle/>
                    <a:p>
                      <a:pPr algn="l" fontAlgn="b"/>
                      <a:r>
                        <a:rPr lang="en-US" sz="1800" b="0" i="0" u="none" strike="noStrike" dirty="0">
                          <a:solidFill>
                            <a:srgbClr val="000000"/>
                          </a:solidFill>
                          <a:effectLst/>
                          <a:latin typeface="+mn-lt"/>
                        </a:rPr>
                        <a:t>Total Ad Valorem Tax Needs</a:t>
                      </a:r>
                    </a:p>
                  </a:txBody>
                  <a:tcPr marL="9525" marR="9525" marT="9525" marB="0" anchor="b">
                    <a:noFill/>
                  </a:tcPr>
                </a:tc>
                <a:tc>
                  <a:txBody>
                    <a:bodyPr/>
                    <a:lstStyle/>
                    <a:p>
                      <a:pPr algn="r"/>
                      <a:r>
                        <a:rPr lang="en-US" sz="1800" dirty="0">
                          <a:latin typeface="+mn-lt"/>
                        </a:rPr>
                        <a:t>3,783,771</a:t>
                      </a:r>
                    </a:p>
                  </a:txBody>
                  <a:tcPr>
                    <a:noFill/>
                  </a:tcPr>
                </a:tc>
                <a:extLst>
                  <a:ext uri="{0D108BD9-81ED-4DB2-BD59-A6C34878D82A}">
                    <a16:rowId xmlns:a16="http://schemas.microsoft.com/office/drawing/2014/main" val="2409283619"/>
                  </a:ext>
                </a:extLst>
              </a:tr>
              <a:tr h="355603">
                <a:tc>
                  <a:txBody>
                    <a:bodyPr/>
                    <a:lstStyle/>
                    <a:p>
                      <a:pPr algn="l" fontAlgn="b"/>
                      <a:r>
                        <a:rPr lang="en-US" sz="1800" b="0" i="0" u="none" strike="noStrike" dirty="0">
                          <a:solidFill>
                            <a:srgbClr val="000000"/>
                          </a:solidFill>
                          <a:effectLst/>
                          <a:latin typeface="+mn-lt"/>
                        </a:rPr>
                        <a:t>- Ad Valorem Tax Reduction </a:t>
                      </a:r>
                    </a:p>
                  </a:txBody>
                  <a:tcPr marL="9525" marR="9525" marT="9525" marB="0" anchor="b">
                    <a:noFill/>
                  </a:tcPr>
                </a:tc>
                <a:tc>
                  <a:txBody>
                    <a:bodyPr/>
                    <a:lstStyle/>
                    <a:p>
                      <a:pPr algn="r"/>
                      <a:r>
                        <a:rPr lang="en-US" sz="1800" dirty="0">
                          <a:latin typeface="+mn-lt"/>
                        </a:rPr>
                        <a:t>.00</a:t>
                      </a:r>
                    </a:p>
                  </a:txBody>
                  <a:tcPr>
                    <a:noFill/>
                  </a:tcPr>
                </a:tc>
                <a:extLst>
                  <a:ext uri="{0D108BD9-81ED-4DB2-BD59-A6C34878D82A}">
                    <a16:rowId xmlns:a16="http://schemas.microsoft.com/office/drawing/2014/main" val="1167712999"/>
                  </a:ext>
                </a:extLst>
              </a:tr>
              <a:tr h="355603">
                <a:tc>
                  <a:txBody>
                    <a:bodyPr/>
                    <a:lstStyle/>
                    <a:p>
                      <a:pPr algn="l" fontAlgn="b"/>
                      <a:r>
                        <a:rPr lang="en-US" sz="1800" b="0" i="0" u="none" strike="noStrike" dirty="0">
                          <a:solidFill>
                            <a:srgbClr val="000000"/>
                          </a:solidFill>
                          <a:effectLst/>
                          <a:latin typeface="+mn-lt"/>
                        </a:rPr>
                        <a:t>- Ad Valorem Tax Escrow </a:t>
                      </a:r>
                    </a:p>
                  </a:txBody>
                  <a:tcPr marL="9525" marR="9525" marT="9525" marB="0" anchor="b">
                    <a:noFill/>
                  </a:tcPr>
                </a:tc>
                <a:tc>
                  <a:txBody>
                    <a:bodyPr/>
                    <a:lstStyle/>
                    <a:p>
                      <a:pPr algn="r"/>
                      <a:r>
                        <a:rPr lang="en-US" sz="1800" dirty="0">
                          <a:latin typeface="+mn-lt"/>
                        </a:rPr>
                        <a:t>.00</a:t>
                      </a:r>
                    </a:p>
                  </a:txBody>
                  <a:tcPr>
                    <a:noFill/>
                  </a:tcPr>
                </a:tc>
                <a:extLst>
                  <a:ext uri="{0D108BD9-81ED-4DB2-BD59-A6C34878D82A}">
                    <a16:rowId xmlns:a16="http://schemas.microsoft.com/office/drawing/2014/main" val="593177048"/>
                  </a:ext>
                </a:extLst>
              </a:tr>
              <a:tr h="355603">
                <a:tc>
                  <a:txBody>
                    <a:bodyPr/>
                    <a:lstStyle/>
                    <a:p>
                      <a:pPr algn="l" fontAlgn="b"/>
                      <a:r>
                        <a:rPr lang="en-US" sz="1800" b="0" i="0" u="none" strike="noStrike" dirty="0">
                          <a:solidFill>
                            <a:srgbClr val="000000"/>
                          </a:solidFill>
                          <a:effectLst/>
                          <a:latin typeface="+mn-lt"/>
                        </a:rPr>
                        <a:t>Net Ad Valorem Tax Request For Operations</a:t>
                      </a:r>
                    </a:p>
                  </a:txBody>
                  <a:tcPr marL="9525" marR="9525" marT="9525" marB="0" anchor="b">
                    <a:noFill/>
                  </a:tcPr>
                </a:tc>
                <a:tc>
                  <a:txBody>
                    <a:bodyPr/>
                    <a:lstStyle/>
                    <a:p>
                      <a:pPr algn="r"/>
                      <a:r>
                        <a:rPr lang="en-US" sz="1800" dirty="0">
                          <a:latin typeface="+mn-lt"/>
                        </a:rPr>
                        <a:t>3,783,771</a:t>
                      </a:r>
                    </a:p>
                  </a:txBody>
                  <a:tcPr>
                    <a:noFill/>
                  </a:tcPr>
                </a:tc>
                <a:extLst>
                  <a:ext uri="{0D108BD9-81ED-4DB2-BD59-A6C34878D82A}">
                    <a16:rowId xmlns:a16="http://schemas.microsoft.com/office/drawing/2014/main" val="2030407123"/>
                  </a:ext>
                </a:extLst>
              </a:tr>
              <a:tr h="355603">
                <a:tc>
                  <a:txBody>
                    <a:bodyPr/>
                    <a:lstStyle/>
                    <a:p>
                      <a:pPr algn="l" fontAlgn="b"/>
                      <a:r>
                        <a:rPr lang="en-US" sz="1800" b="0" i="0" u="none" strike="noStrike" dirty="0">
                          <a:solidFill>
                            <a:srgbClr val="000000"/>
                          </a:solidFill>
                          <a:effectLst/>
                          <a:latin typeface="+mn-lt"/>
                        </a:rPr>
                        <a:t>Three Mill Note /10-20 Years</a:t>
                      </a:r>
                    </a:p>
                  </a:txBody>
                  <a:tcPr marL="9525" marR="9525" marT="9525" marB="0" anchor="b">
                    <a:noFill/>
                  </a:tcPr>
                </a:tc>
                <a:tc>
                  <a:txBody>
                    <a:bodyPr/>
                    <a:lstStyle/>
                    <a:p>
                      <a:pPr algn="r"/>
                      <a:r>
                        <a:rPr lang="en-US" sz="1800" dirty="0">
                          <a:latin typeface="+mn-lt"/>
                        </a:rPr>
                        <a:t>142,882</a:t>
                      </a:r>
                    </a:p>
                  </a:txBody>
                  <a:tcPr>
                    <a:noFill/>
                  </a:tcPr>
                </a:tc>
                <a:extLst>
                  <a:ext uri="{0D108BD9-81ED-4DB2-BD59-A6C34878D82A}">
                    <a16:rowId xmlns:a16="http://schemas.microsoft.com/office/drawing/2014/main" val="204731542"/>
                  </a:ext>
                </a:extLst>
              </a:tr>
              <a:tr h="355603">
                <a:tc>
                  <a:txBody>
                    <a:bodyPr/>
                    <a:lstStyle/>
                    <a:p>
                      <a:pPr algn="l" fontAlgn="b"/>
                      <a:r>
                        <a:rPr lang="en-US" sz="1800" b="0" i="0" u="none" strike="noStrike" dirty="0">
                          <a:solidFill>
                            <a:srgbClr val="000000"/>
                          </a:solidFill>
                          <a:effectLst/>
                          <a:latin typeface="+mn-lt"/>
                        </a:rPr>
                        <a:t>Shortfall Note /3 Years</a:t>
                      </a:r>
                    </a:p>
                  </a:txBody>
                  <a:tcPr marL="9525" marR="9525" marT="9525" marB="0" anchor="b">
                    <a:noFill/>
                  </a:tcPr>
                </a:tc>
                <a:tc>
                  <a:txBody>
                    <a:bodyPr/>
                    <a:lstStyle/>
                    <a:p>
                      <a:pPr algn="r"/>
                      <a:r>
                        <a:rPr lang="en-US" sz="1800" dirty="0">
                          <a:latin typeface="+mn-lt"/>
                        </a:rPr>
                        <a:t>518,624</a:t>
                      </a:r>
                    </a:p>
                  </a:txBody>
                  <a:tcPr>
                    <a:noFill/>
                  </a:tcPr>
                </a:tc>
                <a:extLst>
                  <a:ext uri="{0D108BD9-81ED-4DB2-BD59-A6C34878D82A}">
                    <a16:rowId xmlns:a16="http://schemas.microsoft.com/office/drawing/2014/main" val="2078899305"/>
                  </a:ext>
                </a:extLst>
              </a:tr>
              <a:tr h="355603">
                <a:tc>
                  <a:txBody>
                    <a:bodyPr/>
                    <a:lstStyle/>
                    <a:p>
                      <a:pPr algn="l" fontAlgn="b"/>
                      <a:r>
                        <a:rPr lang="en-US" sz="1800" b="0" i="0" u="none" strike="noStrike" dirty="0">
                          <a:solidFill>
                            <a:schemeClr val="bg1"/>
                          </a:solidFill>
                          <a:effectLst/>
                          <a:latin typeface="+mn-lt"/>
                        </a:rPr>
                        <a:t>TOTAL REQUEST</a:t>
                      </a:r>
                    </a:p>
                  </a:txBody>
                  <a:tcPr marL="9525" marR="9525" marT="9525" marB="0" anchor="b">
                    <a:noFill/>
                  </a:tcPr>
                </a:tc>
                <a:tc>
                  <a:txBody>
                    <a:bodyPr/>
                    <a:lstStyle/>
                    <a:p>
                      <a:pPr algn="r"/>
                      <a:r>
                        <a:rPr lang="en-US" sz="1800" dirty="0">
                          <a:solidFill>
                            <a:schemeClr val="bg1"/>
                          </a:solidFill>
                          <a:latin typeface="+mn-lt"/>
                        </a:rPr>
                        <a:t>4,444,277</a:t>
                      </a:r>
                    </a:p>
                  </a:txBody>
                  <a:tcPr>
                    <a:noFill/>
                  </a:tcPr>
                </a:tc>
                <a:extLst>
                  <a:ext uri="{0D108BD9-81ED-4DB2-BD59-A6C34878D82A}">
                    <a16:rowId xmlns:a16="http://schemas.microsoft.com/office/drawing/2014/main" val="2025482049"/>
                  </a:ext>
                </a:extLst>
              </a:tr>
            </a:tbl>
          </a:graphicData>
        </a:graphic>
      </p:graphicFrame>
    </p:spTree>
    <p:extLst>
      <p:ext uri="{BB962C8B-B14F-4D97-AF65-F5344CB8AC3E}">
        <p14:creationId xmlns:p14="http://schemas.microsoft.com/office/powerpoint/2010/main" val="497651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3EEFF0-FB57-4CB4-8BFC-DF397689E2ED}">
  <ds:schemaRefs>
    <ds:schemaRef ds:uri="http://purl.org/dc/dcmitype/"/>
    <ds:schemaRef ds:uri="http://www.w3.org/XML/1998/namespace"/>
    <ds:schemaRef ds:uri="http://schemas.microsoft.com/office/2006/documentManagement/types"/>
    <ds:schemaRef ds:uri="71af3243-3dd4-4a8d-8c0d-dd76da1f02a5"/>
    <ds:schemaRef ds:uri="http://schemas.microsoft.com/office/infopath/2007/PartnerControls"/>
    <ds:schemaRef ds:uri="16c05727-aa75-4e4a-9b5f-8a80a1165891"/>
    <ds:schemaRef ds:uri="http://purl.org/dc/term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3.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{D9C206A3-C05C-40F8-899D-F79BE6432FCA}tf22712842_win32</Template>
  <TotalTime>9495</TotalTime>
  <Words>1852</Words>
  <Application>Microsoft Office PowerPoint</Application>
  <PresentationFormat>Widescreen</PresentationFormat>
  <Paragraphs>372</Paragraphs>
  <Slides>26</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Arial Black</vt:lpstr>
      <vt:lpstr>Arial Rounded MT Bold</vt:lpstr>
      <vt:lpstr>Bookman Old Style</vt:lpstr>
      <vt:lpstr>Calibri</vt:lpstr>
      <vt:lpstr>Franklin Gothic Book</vt:lpstr>
      <vt:lpstr>Roboto</vt:lpstr>
      <vt:lpstr>Times New Roman</vt:lpstr>
      <vt:lpstr>Wingdings</vt:lpstr>
      <vt:lpstr>1_RetrospectVTI</vt:lpstr>
      <vt:lpstr>PowerPoint Presentation</vt:lpstr>
      <vt:lpstr>CLAIBORNE COUNTY SCHOOL DISTRICT  MISSION &amp; VISION</vt:lpstr>
      <vt:lpstr>PUBLIC HEARING</vt:lpstr>
      <vt:lpstr>PUBLIC HEARING GUIDELINES</vt:lpstr>
      <vt:lpstr>Budget 101</vt:lpstr>
      <vt:lpstr>FUND ACCOUNTING</vt:lpstr>
      <vt:lpstr>BUDGET AT A GLANCE</vt:lpstr>
      <vt:lpstr>SOURCES OF REVENUE</vt:lpstr>
      <vt:lpstr>PowerPoint Presentation</vt:lpstr>
      <vt:lpstr>PowerPoint Presentation</vt:lpstr>
      <vt:lpstr>Tax Levy Comparison</vt:lpstr>
      <vt:lpstr>Claiborne County Debt</vt:lpstr>
      <vt:lpstr>ALL SOURCES  FUND REVENUE SOURCES</vt:lpstr>
      <vt:lpstr>REVENUE SOURCES</vt:lpstr>
      <vt:lpstr>GENERAL  FUND  REVENUE SOURCES</vt:lpstr>
      <vt:lpstr>EXPENSES</vt:lpstr>
      <vt:lpstr>EXPENSES BY OBJECT CODE</vt:lpstr>
      <vt:lpstr>2025-26 PROPOSED EXPENDITURES AND OTHER FINANCING USES</vt:lpstr>
      <vt:lpstr>INSTRUCTION</vt:lpstr>
      <vt:lpstr>SUPPORT</vt:lpstr>
      <vt:lpstr>Non Instructional Services</vt:lpstr>
      <vt:lpstr>Fund Balance 5 Year Analysis</vt:lpstr>
      <vt:lpstr>   WRAP UP</vt:lpstr>
      <vt:lpstr>Budget Approval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Shundera Stallings</dc:creator>
  <cp:lastModifiedBy>Courtney Bershell</cp:lastModifiedBy>
  <cp:revision>43</cp:revision>
  <cp:lastPrinted>2024-08-07T20:31:16Z</cp:lastPrinted>
  <dcterms:created xsi:type="dcterms:W3CDTF">2022-05-13T17:15:17Z</dcterms:created>
  <dcterms:modified xsi:type="dcterms:W3CDTF">2025-08-06T23:21:31Z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