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912" r:id="rId5"/>
  </p:sldMasterIdLst>
  <p:notesMasterIdLst>
    <p:notesMasterId r:id="rId27"/>
  </p:notesMasterIdLst>
  <p:handoutMasterIdLst>
    <p:handoutMasterId r:id="rId28"/>
  </p:handoutMasterIdLst>
  <p:sldIdLst>
    <p:sldId id="256" r:id="rId6"/>
    <p:sldId id="260" r:id="rId7"/>
    <p:sldId id="258" r:id="rId8"/>
    <p:sldId id="259" r:id="rId9"/>
    <p:sldId id="285" r:id="rId10"/>
    <p:sldId id="263" r:id="rId11"/>
    <p:sldId id="267" r:id="rId12"/>
    <p:sldId id="268" r:id="rId13"/>
    <p:sldId id="265" r:id="rId14"/>
    <p:sldId id="262" r:id="rId15"/>
    <p:sldId id="264" r:id="rId16"/>
    <p:sldId id="269" r:id="rId17"/>
    <p:sldId id="299" r:id="rId18"/>
    <p:sldId id="266" r:id="rId19"/>
    <p:sldId id="300" r:id="rId20"/>
    <p:sldId id="304" r:id="rId21"/>
    <p:sldId id="280" r:id="rId22"/>
    <p:sldId id="281" r:id="rId23"/>
    <p:sldId id="270" r:id="rId24"/>
    <p:sldId id="287" r:id="rId25"/>
    <p:sldId id="29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inn Obermiller" initials="BO" lastIdx="6" clrIdx="0"/>
  <p:cmAuthor id="2" name="Geneva Taylor" initials="GT" lastIdx="6" clrIdx="1"/>
  <p:cmAuthor id="3" name="Hannah McIntosh" initials="HM" lastIdx="7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CD2B91-F164-0B2E-11D0-58F690C5D412}" v="57" dt="2025-07-30T15:06:07.5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7687" autoAdjust="0"/>
  </p:normalViewPr>
  <p:slideViewPr>
    <p:cSldViewPr snapToGrid="0">
      <p:cViewPr varScale="1">
        <p:scale>
          <a:sx n="58" d="100"/>
          <a:sy n="58" d="100"/>
        </p:scale>
        <p:origin x="952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82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rzich, Tegan E." userId="S::teterzich@mnps.org::0d416995-9de2-4b33-b36d-78f70909002a" providerId="AD" clId="Web-{61CD2B91-F164-0B2E-11D0-58F690C5D412}"/>
    <pc:docChg chg="addSld delSld modSld">
      <pc:chgData name="Terzich, Tegan E." userId="S::teterzich@mnps.org::0d416995-9de2-4b33-b36d-78f70909002a" providerId="AD" clId="Web-{61CD2B91-F164-0B2E-11D0-58F690C5D412}" dt="2025-07-30T15:06:07.551" v="45"/>
      <pc:docMkLst>
        <pc:docMk/>
      </pc:docMkLst>
      <pc:sldChg chg="modSp">
        <pc:chgData name="Terzich, Tegan E." userId="S::teterzich@mnps.org::0d416995-9de2-4b33-b36d-78f70909002a" providerId="AD" clId="Web-{61CD2B91-F164-0B2E-11D0-58F690C5D412}" dt="2025-07-30T15:02:19.104" v="8" actId="20577"/>
        <pc:sldMkLst>
          <pc:docMk/>
          <pc:sldMk cId="3044486221" sldId="256"/>
        </pc:sldMkLst>
        <pc:spChg chg="mod">
          <ac:chgData name="Terzich, Tegan E." userId="S::teterzich@mnps.org::0d416995-9de2-4b33-b36d-78f70909002a" providerId="AD" clId="Web-{61CD2B91-F164-0B2E-11D0-58F690C5D412}" dt="2025-07-30T15:02:19.104" v="8" actId="20577"/>
          <ac:spMkLst>
            <pc:docMk/>
            <pc:sldMk cId="3044486221" sldId="256"/>
            <ac:spMk id="4" creationId="{00000000-0000-0000-0000-000000000000}"/>
          </ac:spMkLst>
        </pc:spChg>
      </pc:sldChg>
      <pc:sldChg chg="modSp">
        <pc:chgData name="Terzich, Tegan E." userId="S::teterzich@mnps.org::0d416995-9de2-4b33-b36d-78f70909002a" providerId="AD" clId="Web-{61CD2B91-F164-0B2E-11D0-58F690C5D412}" dt="2025-07-30T15:04:22.217" v="28" actId="20577"/>
        <pc:sldMkLst>
          <pc:docMk/>
          <pc:sldMk cId="3013493682" sldId="264"/>
        </pc:sldMkLst>
        <pc:spChg chg="mod">
          <ac:chgData name="Terzich, Tegan E." userId="S::teterzich@mnps.org::0d416995-9de2-4b33-b36d-78f70909002a" providerId="AD" clId="Web-{61CD2B91-F164-0B2E-11D0-58F690C5D412}" dt="2025-07-30T15:04:22.217" v="28" actId="20577"/>
          <ac:spMkLst>
            <pc:docMk/>
            <pc:sldMk cId="3013493682" sldId="264"/>
            <ac:spMk id="3" creationId="{00000000-0000-0000-0000-000000000000}"/>
          </ac:spMkLst>
        </pc:spChg>
      </pc:sldChg>
      <pc:sldChg chg="modSp">
        <pc:chgData name="Terzich, Tegan E." userId="S::teterzich@mnps.org::0d416995-9de2-4b33-b36d-78f70909002a" providerId="AD" clId="Web-{61CD2B91-F164-0B2E-11D0-58F690C5D412}" dt="2025-07-30T15:03:55.310" v="25" actId="20577"/>
        <pc:sldMkLst>
          <pc:docMk/>
          <pc:sldMk cId="3038112167" sldId="267"/>
        </pc:sldMkLst>
        <pc:spChg chg="mod">
          <ac:chgData name="Terzich, Tegan E." userId="S::teterzich@mnps.org::0d416995-9de2-4b33-b36d-78f70909002a" providerId="AD" clId="Web-{61CD2B91-F164-0B2E-11D0-58F690C5D412}" dt="2025-07-30T15:03:55.310" v="25" actId="20577"/>
          <ac:spMkLst>
            <pc:docMk/>
            <pc:sldMk cId="3038112167" sldId="267"/>
            <ac:spMk id="3" creationId="{00000000-0000-0000-0000-000000000000}"/>
          </ac:spMkLst>
        </pc:spChg>
      </pc:sldChg>
      <pc:sldChg chg="modSp">
        <pc:chgData name="Terzich, Tegan E." userId="S::teterzich@mnps.org::0d416995-9de2-4b33-b36d-78f70909002a" providerId="AD" clId="Web-{61CD2B91-F164-0B2E-11D0-58F690C5D412}" dt="2025-07-30T15:05:54.597" v="44" actId="20577"/>
        <pc:sldMkLst>
          <pc:docMk/>
          <pc:sldMk cId="1558384922" sldId="270"/>
        </pc:sldMkLst>
        <pc:spChg chg="mod">
          <ac:chgData name="Terzich, Tegan E." userId="S::teterzich@mnps.org::0d416995-9de2-4b33-b36d-78f70909002a" providerId="AD" clId="Web-{61CD2B91-F164-0B2E-11D0-58F690C5D412}" dt="2025-07-30T15:05:54.597" v="44" actId="20577"/>
          <ac:spMkLst>
            <pc:docMk/>
            <pc:sldMk cId="1558384922" sldId="270"/>
            <ac:spMk id="3" creationId="{00000000-0000-0000-0000-000000000000}"/>
          </ac:spMkLst>
        </pc:spChg>
      </pc:sldChg>
      <pc:sldChg chg="modSp">
        <pc:chgData name="Terzich, Tegan E." userId="S::teterzich@mnps.org::0d416995-9de2-4b33-b36d-78f70909002a" providerId="AD" clId="Web-{61CD2B91-F164-0B2E-11D0-58F690C5D412}" dt="2025-07-30T15:05:08.063" v="31" actId="20577"/>
        <pc:sldMkLst>
          <pc:docMk/>
          <pc:sldMk cId="343912562" sldId="281"/>
        </pc:sldMkLst>
        <pc:spChg chg="mod">
          <ac:chgData name="Terzich, Tegan E." userId="S::teterzich@mnps.org::0d416995-9de2-4b33-b36d-78f70909002a" providerId="AD" clId="Web-{61CD2B91-F164-0B2E-11D0-58F690C5D412}" dt="2025-07-30T15:05:08.063" v="31" actId="20577"/>
          <ac:spMkLst>
            <pc:docMk/>
            <pc:sldMk cId="343912562" sldId="281"/>
            <ac:spMk id="3" creationId="{00000000-0000-0000-0000-000000000000}"/>
          </ac:spMkLst>
        </pc:spChg>
      </pc:sldChg>
      <pc:sldChg chg="add">
        <pc:chgData name="Terzich, Tegan E." userId="S::teterzich@mnps.org::0d416995-9de2-4b33-b36d-78f70909002a" providerId="AD" clId="Web-{61CD2B91-F164-0B2E-11D0-58F690C5D412}" dt="2025-07-30T15:04:45.452" v="29"/>
        <pc:sldMkLst>
          <pc:docMk/>
          <pc:sldMk cId="1676290424" sldId="304"/>
        </pc:sldMkLst>
      </pc:sldChg>
      <pc:sldChg chg="del">
        <pc:chgData name="Terzich, Tegan E." userId="S::teterzich@mnps.org::0d416995-9de2-4b33-b36d-78f70909002a" providerId="AD" clId="Web-{61CD2B91-F164-0B2E-11D0-58F690C5D412}" dt="2025-07-30T15:06:07.551" v="45"/>
        <pc:sldMkLst>
          <pc:docMk/>
          <pc:sldMk cId="1212956913" sldId="324"/>
        </pc:sldMkLst>
      </pc:sldChg>
    </pc:docChg>
  </pc:docChgLst>
  <pc:docChgLst>
    <pc:chgData clId="Web-{61CD2B91-F164-0B2E-11D0-58F690C5D412}"/>
    <pc:docChg chg="delSld">
      <pc:chgData name="" userId="" providerId="" clId="Web-{61CD2B91-F164-0B2E-11D0-58F690C5D412}" dt="2025-07-30T15:02:04.151" v="0"/>
      <pc:docMkLst>
        <pc:docMk/>
      </pc:docMkLst>
      <pc:sldChg chg="del">
        <pc:chgData name="" userId="" providerId="" clId="Web-{61CD2B91-F164-0B2E-11D0-58F690C5D412}" dt="2025-07-30T15:02:04.151" v="0"/>
        <pc:sldMkLst>
          <pc:docMk/>
          <pc:sldMk cId="3404880047" sldId="27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4E213-8F3B-44C1-AEE8-8A41C7E4574C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E967ED-20B3-4625-9C5E-14860AE89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88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8B3F6-0CE9-41E2-A5A3-E220D8B77051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01736-5FBA-4C56-8655-0B8383802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505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rtl="0"/>
            <a:fld id="{99A01736-5FBA-4C56-8655-0B838380222B}" type="slidenum">
              <a:rPr/>
              <a:t>4</a:t>
            </a:fld>
            <a:endParaRPr lang="my"/>
          </a:p>
        </p:txBody>
      </p:sp>
    </p:spTree>
    <p:extLst>
      <p:ext uri="{BB962C8B-B14F-4D97-AF65-F5344CB8AC3E}">
        <p14:creationId xmlns:p14="http://schemas.microsoft.com/office/powerpoint/2010/main" val="2895826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OPTIONAL SLIDE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01736-5FBA-4C56-8655-0B838380222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944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my" b="0" i="0" u="none" baseline="0"/>
              <a:t>Be sure to thank families for their time.</a:t>
            </a:r>
          </a:p>
          <a:p>
            <a:pPr algn="l" rtl="0"/>
            <a:r>
              <a:rPr lang="my" b="0" i="0" u="none" baseline="0"/>
              <a:t>Move this slide to the end if additional slides are added.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rtl="0"/>
            <a:fld id="{99A01736-5FBA-4C56-8655-0B838380222B}" type="slidenum">
              <a:rPr/>
              <a:t>20</a:t>
            </a:fld>
            <a:endParaRPr lang="my"/>
          </a:p>
        </p:txBody>
      </p:sp>
    </p:spTree>
    <p:extLst>
      <p:ext uri="{BB962C8B-B14F-4D97-AF65-F5344CB8AC3E}">
        <p14:creationId xmlns:p14="http://schemas.microsoft.com/office/powerpoint/2010/main" val="2125583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6243" y="6401023"/>
            <a:ext cx="8460474" cy="365125"/>
          </a:xfrm>
        </p:spPr>
        <p:txBody>
          <a:bodyPr/>
          <a:lstStyle>
            <a:lvl1pPr>
              <a:defRPr sz="1100" b="1" i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6015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B052-2EB6-4C23-97A3-852E0D5D16D6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298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19EF0-2ABF-4718-860B-25DEDE8F505F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00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457200" indent="-457200">
              <a:buSzPct val="100000"/>
              <a:buFont typeface="Wingdings" panose="05000000000000000000" pitchFamily="2" charset="2"/>
              <a:buChar char="§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9913" indent="-342900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41363" indent="-285750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6788" indent="-285750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06500" indent="-285750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C1D5-2B3A-4549-AD89-056D591A9B50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1896243" y="6401023"/>
            <a:ext cx="84604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100" b="1" i="1" kern="1200" cap="all" baseline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908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5400" b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3961-5508-4105-9E76-048920C42FE6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1896243" y="6401023"/>
            <a:ext cx="84604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100" b="1" i="1" kern="1200" cap="all" baseline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31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EF12-5C40-477E-ACB9-83FC221E3E92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06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728FE-7D17-4B40-8E02-FEC87CD3EBE5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422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3BD5-59AB-4A34-AB26-4717B345B9A3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751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9923-B1D9-4489-A159-4E70B4CC19CD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b="1" i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17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2A8E0C1-420F-451F-97BF-2F3DB7AE854F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689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F5B0-9B63-4822-8565-36C65C8088BC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98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5AAA0C0-4914-4A4C-A380-48F2C02D8E06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i="1" cap="all" baseline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44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Tx/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cole.mnps.org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n.gov/content/tn/education/instruction/academic-standards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051" y="329744"/>
            <a:ext cx="10058400" cy="3566160"/>
          </a:xfrm>
        </p:spPr>
        <p:txBody>
          <a:bodyPr>
            <a:normAutofit fontScale="90000"/>
          </a:bodyPr>
          <a:lstStyle/>
          <a:p>
            <a:pPr algn="ctr" rtl="0">
              <a:lnSpc>
                <a:spcPct val="150000"/>
              </a:lnSpc>
            </a:pPr>
            <a:r>
              <a:rPr lang="en-US" sz="6000" b="1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Cole Elementary School</a:t>
            </a:r>
            <a:br>
              <a:rPr lang="my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y" sz="4400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Title I &amp; Family Engagement Meeting </a:t>
            </a:r>
            <a:br>
              <a:rPr lang="en-US" sz="4400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my" sz="4400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နှစ်ပါတ်လည် Title I နှင့် မိသားစု ထိတွေ့ပါ၀င်ပတ်သက်မှု အစည်းအ‌</a:t>
            </a:r>
            <a:r>
              <a:rPr lang="blk-Mymr-001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၀ေး</a:t>
            </a:r>
            <a:endParaRPr lang="my" sz="4400" b="0" i="0" u="none" baseline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487979"/>
          </a:xfrm>
        </p:spPr>
        <p:txBody>
          <a:bodyPr>
            <a:normAutofit/>
          </a:bodyPr>
          <a:lstStyle/>
          <a:p>
            <a:pPr algn="l" rtl="0" fontAlgn="base"/>
            <a:r>
              <a:rPr lang="en-US" sz="18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Cole Elementary School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tx1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August 31, 2023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tx1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Principal Chad </a:t>
            </a:r>
            <a:r>
              <a:rPr lang="en-US" sz="1800" b="0" i="0" u="none" strike="noStrike" dirty="0" err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Hedgepath</a:t>
            </a:r>
            <a:endParaRPr lang="en-US" b="0" i="0" dirty="0">
              <a:solidFill>
                <a:schemeClr val="tx1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81053" y="5943599"/>
            <a:ext cx="361094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07/30/2025</a:t>
            </a:r>
            <a:endParaRPr lang="my" b="0" i="0" u="none" baseline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486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241280" cy="1125637"/>
          </a:xfrm>
        </p:spPr>
        <p:txBody>
          <a:bodyPr>
            <a:normAutofit/>
          </a:bodyPr>
          <a:lstStyle/>
          <a:p>
            <a:pPr algn="l" rtl="0">
              <a:lnSpc>
                <a:spcPct val="100000"/>
              </a:lnSpc>
            </a:pPr>
            <a:r>
              <a:rPr lang="en-US" sz="3200" b="0" i="0" u="none" baseline="0" dirty="0"/>
              <a:t>How is parent and family engagement funded?</a:t>
            </a:r>
            <a:r>
              <a:rPr lang="my-MM" sz="3200" b="0" i="0" u="none" baseline="0" dirty="0"/>
              <a:t> မိဘနှင့် မိသားစု ထိတွေ့ဆက်ဆံမှုအတွက် ဘယ်လို ထောက်ပံ့ပေးသလဲ။ </a:t>
            </a:r>
            <a:endParaRPr lang="my" sz="3200" b="0" i="0" u="none" baseline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454640" cy="4023360"/>
          </a:xfrm>
        </p:spPr>
        <p:txBody>
          <a:bodyPr>
            <a:normAutofit fontScale="92500" lnSpcReduction="10000"/>
          </a:bodyPr>
          <a:lstStyle/>
          <a:p>
            <a:pPr algn="l" rtl="0">
              <a:lnSpc>
                <a:spcPct val="150000"/>
              </a:lnSpc>
            </a:pPr>
            <a:r>
              <a:rPr lang="my" b="0" i="0" u="none" baseline="0" dirty="0">
                <a:solidFill>
                  <a:schemeClr val="tx1"/>
                </a:solidFill>
              </a:rPr>
              <a:t>Title I allocation/ခွဲ၀ေချမှတ်ချက် $500,000 ထက်များပြီးရရှိသောမည်သည့်ခရိုင်မဆို parent and family engagement အတွက် Title I ခွဲတမ်း၏ ၁ ရာခိုင်နှုန်းကို တရားဥပဒေအရ ဖယ်ထားရန် လိုအပ်ပါသည်။  </a:t>
            </a:r>
          </a:p>
          <a:p>
            <a:pPr algn="l" rtl="0">
              <a:lnSpc>
                <a:spcPct val="150000"/>
              </a:lnSpc>
            </a:pPr>
            <a:r>
              <a:rPr lang="my" b="0" i="0" u="none" baseline="0" dirty="0">
                <a:solidFill>
                  <a:schemeClr val="tx1"/>
                </a:solidFill>
              </a:rPr>
              <a:t>parent and family engagement ဖြင့် ဆက်စပ်နေသော system-wide initiatives/ပမာဏ ခြေလှမ်းအတွက် မြို့နယ်ခရိုင်၌ ၄င်း၏ 1% ၊ 10% ကို သီးသန့်ဖယ်ထားနိုင်ပါသည်။   90% ကို ခရိုင်အတွင်းရှိ Title I ကျောင်းများသို့ ခွဲ၀ေချမှတ်ပေးရမည်။    </a:t>
            </a:r>
          </a:p>
          <a:p>
            <a:pPr algn="l" rtl="0">
              <a:lnSpc>
                <a:spcPct val="150000"/>
              </a:lnSpc>
            </a:pPr>
            <a:r>
              <a:rPr lang="my" b="0" i="0" u="none" baseline="0" dirty="0">
                <a:solidFill>
                  <a:schemeClr val="tx1"/>
                </a:solidFill>
              </a:rPr>
              <a:t>Title I မိဘများနှင့်မိသားစု၀င်များဖြစ်သောသင်တို့အနေဖြင့် ဤငွေများအား မည်ကဲ့သို့ အသုံးပြု နေကြောင်း သိရှိရန်အတွက် ပါ၀င်နိုင်သောအခွင့်အရေး ရှိပါသည်။  </a:t>
            </a:r>
          </a:p>
          <a:p>
            <a:pPr>
              <a:lnSpc>
                <a:spcPct val="150000"/>
              </a:lnSpc>
            </a:pPr>
            <a:endParaRPr lang="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10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664044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66283"/>
            <a:ext cx="10637520" cy="1176437"/>
          </a:xfrm>
        </p:spPr>
        <p:txBody>
          <a:bodyPr>
            <a:normAutofit/>
          </a:bodyPr>
          <a:lstStyle/>
          <a:p>
            <a:pPr algn="l" rtl="0">
              <a:lnSpc>
                <a:spcPct val="100000"/>
              </a:lnSpc>
            </a:pPr>
            <a:r>
              <a:rPr lang="en-US" sz="3200" b="0" i="0" u="none" baseline="0" dirty="0"/>
              <a:t>How is parent and family engagement funded? </a:t>
            </a:r>
            <a:r>
              <a:rPr lang="my-MM" sz="3200" b="0" i="0" u="none" baseline="0" dirty="0"/>
              <a:t>မိဘနှင့် မိသားစု ထိတွေ့ဆက်ဆံမှုအတွက် ဘယ်လို ထောက်ပံ့ပေးသလဲ။ </a:t>
            </a:r>
            <a:endParaRPr lang="my" sz="3200" b="0" i="0" u="none" baseline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424160" cy="4023360"/>
          </a:xfrm>
        </p:spPr>
        <p:txBody>
          <a:bodyPr vert="horz" lIns="0" tIns="45720" rIns="0" bIns="45720" rtlCol="0" anchor="t">
            <a:normAutofit fontScale="62500" lnSpcReduction="20000"/>
          </a:bodyPr>
          <a:lstStyle/>
          <a:p>
            <a:pPr algn="l" rtl="0">
              <a:lnSpc>
                <a:spcPct val="150000"/>
              </a:lnSpc>
            </a:pPr>
            <a:r>
              <a:rPr lang="en-US" sz="2000" b="0" i="0" u="none" baseline="0" dirty="0">
                <a:solidFill>
                  <a:schemeClr val="tx1"/>
                </a:solidFill>
              </a:rPr>
              <a:t>2024 </a:t>
            </a:r>
            <a:r>
              <a:rPr lang="my" sz="2000" b="0" i="0" u="none" baseline="0" dirty="0">
                <a:solidFill>
                  <a:schemeClr val="tx1"/>
                </a:solidFill>
              </a:rPr>
              <a:t>parent and family engagement funding ရံပုံငွေအတွက် $ </a:t>
            </a:r>
            <a:r>
              <a:rPr lang="en-US" sz="2000" b="0" i="0" u="none" baseline="0" dirty="0">
                <a:solidFill>
                  <a:schemeClr val="tx1"/>
                </a:solidFill>
              </a:rPr>
              <a:t>2,000 </a:t>
            </a:r>
            <a:r>
              <a:rPr lang="my" sz="2000" b="0" i="0" u="none" baseline="0" dirty="0">
                <a:solidFill>
                  <a:schemeClr val="tx1"/>
                </a:solidFill>
              </a:rPr>
              <a:t>ခန့်မှန်းခြေကို ကျွန်ုပ်တို့ လက်ခံရရှိခဲ့ပါသည်။  ဤရံပုံငွေများကို အောက်ပါတို့အတွက် အသုံးပြုရန် ကျွန်ုပ်တို့ စီစဥ်ထားပါသည် -  </a:t>
            </a:r>
            <a:endParaRPr lang="my" sz="2000" dirty="0">
              <a:solidFill>
                <a:schemeClr val="tx1"/>
              </a:solidFill>
            </a:endParaRPr>
          </a:p>
          <a:p>
            <a:pPr marL="966470"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b="0" i="0" u="none" baseline="0" dirty="0">
                <a:solidFill>
                  <a:schemeClr val="tx1"/>
                </a:solidFill>
              </a:rPr>
              <a:t>Parent and Family Engagement Meeting and Events အစည်းအ၀ေးနှင့်အစီအစဥ်များ  </a:t>
            </a:r>
          </a:p>
          <a:p>
            <a:pPr lvl="4" algn="l" rtl="0" fontAlgn="base">
              <a:buFont typeface="Courier New,monospace" panose="020B0604020202020204" pitchFamily="34" charset="0"/>
              <a:buChar char="o"/>
            </a:pPr>
            <a:r>
              <a:rPr lang="en-US" sz="3500" b="0" i="0" u="none" strike="noStrike">
                <a:solidFill>
                  <a:schemeClr val="tx1"/>
                </a:solidFill>
                <a:effectLst/>
                <a:latin typeface="Arial"/>
                <a:cs typeface="Arial"/>
              </a:rPr>
              <a:t>Coffee Talks- monthly</a:t>
            </a:r>
            <a:endParaRPr lang="en-US" sz="3500" b="0" i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3500" b="0" i="0" u="none" strike="noStrike">
                <a:solidFill>
                  <a:schemeClr val="tx1"/>
                </a:solidFill>
                <a:effectLst/>
                <a:latin typeface="Arial"/>
                <a:cs typeface="Arial"/>
              </a:rPr>
              <a:t>Parent workshops </a:t>
            </a:r>
            <a:endParaRPr lang="en-US" sz="3500" b="0" i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>
              <a:buFont typeface="Courier New,monospace" panose="020B0604020202020204" pitchFamily="34" charset="0"/>
              <a:buChar char="o"/>
            </a:pPr>
            <a:r>
              <a:rPr lang="en-US" sz="3500" b="0" i="0" u="none" strike="noStrike">
                <a:solidFill>
                  <a:schemeClr val="tx1"/>
                </a:solidFill>
                <a:effectLst/>
                <a:latin typeface="Arial"/>
                <a:cs typeface="Arial"/>
              </a:rPr>
              <a:t>PTO Fall Festival</a:t>
            </a:r>
            <a:r>
              <a:rPr lang="en-US" sz="3500">
                <a:solidFill>
                  <a:schemeClr val="tx1"/>
                </a:solidFill>
                <a:latin typeface="Arial"/>
                <a:cs typeface="Arial"/>
              </a:rPr>
              <a:t> </a:t>
            </a:r>
            <a:endParaRPr lang="en-US" sz="3500" b="0" i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3500" b="0" i="0" u="none" strike="noStrike">
                <a:solidFill>
                  <a:schemeClr val="tx1"/>
                </a:solidFill>
                <a:effectLst/>
                <a:latin typeface="Arial"/>
                <a:cs typeface="Arial"/>
              </a:rPr>
              <a:t>Family Math &amp; Reading night – TBD</a:t>
            </a:r>
            <a:endParaRPr lang="en-US" sz="3500" b="0" i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3500" b="0" i="0" u="none" strike="noStrike">
                <a:solidFill>
                  <a:schemeClr val="tx1"/>
                </a:solidFill>
                <a:effectLst/>
                <a:latin typeface="Arial"/>
                <a:cs typeface="Arial"/>
              </a:rPr>
              <a:t>More to come!</a:t>
            </a:r>
            <a:endParaRPr lang="en-US" sz="3500" b="0" i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Wingdings,Sans-Serif" panose="020B0604020202020204" pitchFamily="34" charset="0"/>
            </a:pPr>
            <a:r>
              <a:rPr lang="en-US" sz="3500" b="1" i="0" u="none" strike="noStrike">
                <a:solidFill>
                  <a:schemeClr val="tx1"/>
                </a:solidFill>
                <a:effectLst/>
                <a:latin typeface="Arial"/>
                <a:cs typeface="Arial"/>
              </a:rPr>
              <a:t>Other Resources available:</a:t>
            </a:r>
            <a:endParaRPr lang="en-US" sz="3500" b="0" i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35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Distribution of Second Harvest Food bags</a:t>
            </a:r>
            <a:endParaRPr lang="en-US" sz="3500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35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Fresh food in community refrigerators</a:t>
            </a:r>
            <a:endParaRPr lang="en-US" sz="3500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35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Clothing closet</a:t>
            </a:r>
            <a:endParaRPr lang="en-US"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50000"/>
              </a:lnSpc>
            </a:pPr>
            <a:endParaRPr lang="my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11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3013493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873" y="286603"/>
            <a:ext cx="11350567" cy="1217077"/>
          </a:xfrm>
        </p:spPr>
        <p:txBody>
          <a:bodyPr>
            <a:normAutofit fontScale="90000"/>
          </a:bodyPr>
          <a:lstStyle/>
          <a:p>
            <a:pPr algn="l" rtl="0">
              <a:lnSpc>
                <a:spcPct val="150000"/>
              </a:lnSpc>
            </a:pPr>
            <a:r>
              <a:rPr lang="my" sz="3200" b="0" i="0" u="none" baseline="0" dirty="0"/>
              <a:t>What is a Parent and Family Engagement Policy? </a:t>
            </a:r>
            <a:r>
              <a:rPr lang="my-MM" sz="3200" b="0" i="0" u="none" baseline="0" dirty="0"/>
              <a:t>                       </a:t>
            </a:r>
            <a:r>
              <a:rPr lang="my" sz="3200" b="0" i="0" u="none" baseline="0" dirty="0"/>
              <a:t>မိဘနှင့်မိသားစုများ ဆက်စပ်ပတ်သက်မှု ပေါ်လစီ ဆိုတာ ဘာလဲ။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873" y="1845734"/>
            <a:ext cx="11508509" cy="4023360"/>
          </a:xfrm>
        </p:spPr>
        <p:txBody>
          <a:bodyPr>
            <a:normAutofit fontScale="92500" lnSpcReduction="20000"/>
          </a:bodyPr>
          <a:lstStyle/>
          <a:p>
            <a:pPr algn="l" rtl="0">
              <a:lnSpc>
                <a:spcPct val="150000"/>
              </a:lnSpc>
            </a:pPr>
            <a:r>
              <a:rPr lang="my" sz="2000" b="0" i="0" u="none" baseline="0" dirty="0">
                <a:solidFill>
                  <a:schemeClr val="tx1"/>
                </a:solidFill>
              </a:rPr>
              <a:t>ESSA ၏ parent and family engagement လိုအပ်ချက်များကို ကျောင်းခရိုင်နှင့်ကျောင်းမှ မည်သို့ အသုံးပြုသွား</a:t>
            </a:r>
            <a:r>
              <a:rPr lang="my-MM" sz="2000" b="0" i="0" u="none" baseline="0" dirty="0">
                <a:solidFill>
                  <a:schemeClr val="tx1"/>
                </a:solidFill>
              </a:rPr>
              <a:t> </a:t>
            </a:r>
            <a:r>
              <a:rPr lang="my" sz="2000" b="0" i="0" u="none" baseline="0" dirty="0">
                <a:solidFill>
                  <a:schemeClr val="tx1"/>
                </a:solidFill>
              </a:rPr>
              <a:t>မည်ကို ဤစီမံကိန်းများမှ အကြောင်းကြားပါသည်။ ၄င်း၌ ပါ၀င်သင့်သည့်အရာများမှာ -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b="0" i="0" u="none" baseline="0" dirty="0">
                <a:solidFill>
                  <a:schemeClr val="tx1"/>
                </a:solidFill>
              </a:rPr>
              <a:t>မိဘများနှင့်မိသားစုများသည် ဆုံးဖြတ်ချက်ချခြင်းနှင့်လှုပ်ရှားမှုများမှာ</a:t>
            </a:r>
            <a:r>
              <a:rPr lang="my-MM" b="0" i="0" u="none" baseline="0" dirty="0">
                <a:solidFill>
                  <a:schemeClr val="tx1"/>
                </a:solidFill>
              </a:rPr>
              <a:t> မည်သို့</a:t>
            </a:r>
            <a:r>
              <a:rPr lang="my" b="0" i="0" u="none" baseline="0" dirty="0">
                <a:solidFill>
                  <a:schemeClr val="tx1"/>
                </a:solidFill>
              </a:rPr>
              <a:t> ပါ၀င်နိုင်ကြောင်း  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b="0" i="0" u="none" baseline="0" dirty="0">
                <a:solidFill>
                  <a:schemeClr val="tx1"/>
                </a:solidFill>
              </a:rPr>
              <a:t>parent and family engagement funds များကို </a:t>
            </a:r>
            <a:r>
              <a:rPr lang="my-MM" dirty="0">
                <a:solidFill>
                  <a:schemeClr val="tx1"/>
                </a:solidFill>
              </a:rPr>
              <a:t>မည်သို့</a:t>
            </a:r>
            <a:r>
              <a:rPr lang="my" b="0" i="0" u="none" baseline="0" dirty="0">
                <a:solidFill>
                  <a:schemeClr val="tx1"/>
                </a:solidFill>
              </a:rPr>
              <a:t> အသုံးပြုနေကြောင်း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b="0" i="0" u="none" baseline="0" dirty="0">
                <a:solidFill>
                  <a:schemeClr val="tx1"/>
                </a:solidFill>
              </a:rPr>
              <a:t>မိသားစုများထံသို့ အကြောင်းအရာများနှင့်သင်တန်းများကို မည်သို့ ပြုလုပ်ပေးသွား</a:t>
            </a:r>
            <a:r>
              <a:rPr lang="my-MM" dirty="0">
                <a:solidFill>
                  <a:schemeClr val="tx1"/>
                </a:solidFill>
              </a:rPr>
              <a:t>မှာ</a:t>
            </a:r>
            <a:r>
              <a:rPr lang="my" b="0" i="0" u="none" baseline="0" dirty="0">
                <a:solidFill>
                  <a:schemeClr val="tx1"/>
                </a:solidFill>
              </a:rPr>
              <a:t>ဖြစ်ကြောင်း 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b="0" i="0" u="none" baseline="0" dirty="0">
                <a:solidFill>
                  <a:schemeClr val="tx1"/>
                </a:solidFill>
              </a:rPr>
              <a:t>ခိုင်မာတောင့်တင်းသော parent and family engagement အတွက် ကျောင်းမှ မိသားစုများနှင့်၀န်ထမ်းများတွင် လုပ်ဆောင်နိုင်စွမ်းကို </a:t>
            </a:r>
            <a:r>
              <a:rPr lang="my-MM" dirty="0">
                <a:solidFill>
                  <a:schemeClr val="tx1"/>
                </a:solidFill>
              </a:rPr>
              <a:t>မည်သို့</a:t>
            </a:r>
            <a:r>
              <a:rPr lang="my" b="0" i="0" u="none" baseline="0" dirty="0">
                <a:solidFill>
                  <a:schemeClr val="tx1"/>
                </a:solidFill>
              </a:rPr>
              <a:t> ပြုစုပျိုးထောင်သွားရန်  </a:t>
            </a:r>
          </a:p>
          <a:p>
            <a:pPr algn="l" rtl="0">
              <a:lnSpc>
                <a:spcPct val="150000"/>
              </a:lnSpc>
            </a:pPr>
            <a:r>
              <a:rPr lang="my" sz="2000" b="0" i="0" u="none" baseline="0" dirty="0">
                <a:solidFill>
                  <a:schemeClr val="tx1"/>
                </a:solidFill>
              </a:rPr>
              <a:t>Title I မိဘ သို့မဟုတ် မိသားစု၀င်တစ်ဦးအနေဖြင့် သင်သည် ဤစီမံကိန်းများ၏ဖွံ့ဖြိုးမှုပိုင်းတွင်ပါ၀င်ရန် အခွင့်အရေး ရှိပါသည်။  </a:t>
            </a:r>
          </a:p>
          <a:p>
            <a:pPr lvl="1" algn="l" rtl="0">
              <a:lnSpc>
                <a:spcPct val="150000"/>
              </a:lnSpc>
            </a:pPr>
            <a:endParaRPr lang="my" dirty="0"/>
          </a:p>
          <a:p>
            <a:pPr lvl="1" algn="l" rtl="0">
              <a:lnSpc>
                <a:spcPct val="150000"/>
              </a:lnSpc>
            </a:pPr>
            <a:endParaRPr lang="my" dirty="0"/>
          </a:p>
          <a:p>
            <a:pPr lvl="1" algn="l" rtl="0">
              <a:lnSpc>
                <a:spcPct val="150000"/>
              </a:lnSpc>
            </a:pPr>
            <a:endParaRPr lang="my" dirty="0"/>
          </a:p>
          <a:p>
            <a:pPr lvl="1" algn="l" rtl="0">
              <a:lnSpc>
                <a:spcPct val="150000"/>
              </a:lnSpc>
            </a:pPr>
            <a:endParaRPr lang="my" dirty="0"/>
          </a:p>
          <a:p>
            <a:pPr lvl="1" algn="l" rtl="0">
              <a:lnSpc>
                <a:spcPct val="150000"/>
              </a:lnSpc>
            </a:pPr>
            <a:endParaRPr lang="my" dirty="0"/>
          </a:p>
          <a:p>
            <a:pPr>
              <a:lnSpc>
                <a:spcPct val="150000"/>
              </a:lnSpc>
            </a:pPr>
            <a:endParaRPr lang="my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12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4114973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rtl="0"/>
            <a:r>
              <a:rPr lang="my" sz="3400" b="0" i="0" u="none" baseline="0"/>
              <a:t>What is a Parent and Family Engagement Policy? </a:t>
            </a:r>
            <a:r>
              <a:rPr lang="my-MM" sz="3400" b="0" i="0" u="none" baseline="0"/>
              <a:t>                      </a:t>
            </a:r>
            <a:r>
              <a:rPr lang="my" sz="3400" b="0" i="0" u="none" baseline="0"/>
              <a:t>မိဘနှင့်မိသားစုများ ဆက်စပ်ပတ်သက်မှု ပေါ်လစီ ဆိုတာ ဘာလဲ။</a:t>
            </a:r>
          </a:p>
        </p:txBody>
      </p:sp>
      <p:cxnSp>
        <p:nvCxnSpPr>
          <p:cNvPr id="1033" name="Straight Connector 1032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>
            <a:normAutofit/>
          </a:bodyPr>
          <a:lstStyle/>
          <a:p>
            <a:pPr rtl="0" fontAlgn="base"/>
            <a:r>
              <a:rPr lang="en-US" b="0" i="0" dirty="0"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effectLst/>
              <a:latin typeface="Segoe UI" panose="020B0502040204020203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effectLst/>
                <a:latin typeface="Arial" panose="020B0604020202020204" pitchFamily="34" charset="0"/>
              </a:rPr>
              <a:t>The Parent &amp; Family Engagement Policy will be shared tonight. </a:t>
            </a:r>
            <a:r>
              <a:rPr lang="en-US" b="0" i="0" dirty="0">
                <a:effectLst/>
                <a:latin typeface="Arial" panose="020B0604020202020204" pitchFamily="34" charset="0"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effectLst/>
                <a:latin typeface="Arial" panose="020B0604020202020204" pitchFamily="34" charset="0"/>
              </a:rPr>
              <a:t>In addition, the compact can be found on our website </a:t>
            </a:r>
            <a:r>
              <a:rPr lang="en-US" b="0" i="0" u="sng" strike="noStrike" dirty="0">
                <a:effectLst/>
                <a:latin typeface="Arial" panose="020B0604020202020204" pitchFamily="34" charset="0"/>
                <a:hlinkClick r:id="rId2"/>
              </a:rPr>
              <a:t>www.Cole.mnps.org</a:t>
            </a:r>
            <a:r>
              <a:rPr lang="en-US" b="0" i="0" dirty="0">
                <a:effectLst/>
                <a:latin typeface="Arial" panose="020B0604020202020204" pitchFamily="34" charset="0"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Arial" panose="020B0604020202020204" pitchFamily="34" charset="0"/>
            </a:endParaRPr>
          </a:p>
          <a:p>
            <a:pPr lvl="1" rtl="0"/>
            <a:endParaRPr lang="my" dirty="0"/>
          </a:p>
          <a:p>
            <a:pPr lvl="1" rtl="0"/>
            <a:endParaRPr lang="my" dirty="0"/>
          </a:p>
          <a:p>
            <a:pPr lvl="1" rtl="0"/>
            <a:endParaRPr lang="my" dirty="0"/>
          </a:p>
          <a:p>
            <a:pPr lvl="1" rtl="0"/>
            <a:endParaRPr lang="my" dirty="0"/>
          </a:p>
          <a:p>
            <a:pPr lvl="1" rtl="0"/>
            <a:endParaRPr lang="my" dirty="0"/>
          </a:p>
          <a:p>
            <a:endParaRPr lang="my" dirty="0"/>
          </a:p>
        </p:txBody>
      </p:sp>
      <p:pic>
        <p:nvPicPr>
          <p:cNvPr id="1026" name="Picture 2" descr="A qr code with a few black squares&#10;&#10;Description automatically generated">
            <a:extLst>
              <a:ext uri="{FF2B5EF4-FFF2-40B4-BE49-F238E27FC236}">
                <a16:creationId xmlns:a16="http://schemas.microsoft.com/office/drawing/2014/main" id="{9761133D-D93E-9171-982B-004A3D807F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20570" y="2084269"/>
            <a:ext cx="3135109" cy="3135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" name="Rectangle 1034">
            <a:extLst>
              <a:ext uri="{FF2B5EF4-FFF2-40B4-BE49-F238E27FC236}">
                <a16:creationId xmlns:a16="http://schemas.microsoft.com/office/drawing/2014/main" id="{BD7A74B5-8367-4A83-ABEC-0FCDDE97B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2CC184B0-C2C6-4BF0-B078-816C7AF95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 rtl="0">
              <a:spcAft>
                <a:spcPts val="600"/>
              </a:spcAft>
            </a:pPr>
            <a:fld id="{4FAB73BC-B049-4115-A692-8D63A059BFB8}" type="slidenum">
              <a:rPr/>
              <a:pPr rtl="0">
                <a:spcAft>
                  <a:spcPts val="600"/>
                </a:spcAft>
              </a:pPr>
              <a:t>13</a:t>
            </a:fld>
            <a:endParaRPr lang="my"/>
          </a:p>
        </p:txBody>
      </p:sp>
    </p:spTree>
    <p:extLst>
      <p:ext uri="{BB962C8B-B14F-4D97-AF65-F5344CB8AC3E}">
        <p14:creationId xmlns:p14="http://schemas.microsoft.com/office/powerpoint/2010/main" val="2935590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960" y="286603"/>
            <a:ext cx="10586720" cy="1203261"/>
          </a:xfrm>
        </p:spPr>
        <p:txBody>
          <a:bodyPr>
            <a:normAutofit fontScale="90000"/>
          </a:bodyPr>
          <a:lstStyle/>
          <a:p>
            <a:pPr algn="l" rtl="0">
              <a:lnSpc>
                <a:spcPct val="150000"/>
              </a:lnSpc>
            </a:pPr>
            <a:r>
              <a:rPr lang="my" sz="3200" b="0" i="0" u="none" baseline="0" dirty="0"/>
              <a:t>What is a School-Parent Compact? </a:t>
            </a:r>
            <a:r>
              <a:rPr lang="my-MM" sz="3200" b="0" i="0" u="none" baseline="0" dirty="0"/>
              <a:t>                                           ကျောင်း-မိဘ သဘောတူညီမှု </a:t>
            </a:r>
            <a:r>
              <a:rPr lang="my" sz="3200" b="0" i="0" u="none" baseline="0" dirty="0"/>
              <a:t>ဆိုတာ ဘာလဲ။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91" y="1757681"/>
            <a:ext cx="11379200" cy="4346236"/>
          </a:xfrm>
        </p:spPr>
        <p:txBody>
          <a:bodyPr>
            <a:normAutofit fontScale="85000" lnSpcReduction="20000"/>
          </a:bodyPr>
          <a:lstStyle/>
          <a:p>
            <a:pPr algn="l" rtl="0">
              <a:lnSpc>
                <a:spcPct val="150000"/>
              </a:lnSpc>
            </a:pPr>
            <a:r>
              <a:rPr lang="my" sz="1800" b="0" i="0" u="none" baseline="0" dirty="0">
                <a:solidFill>
                  <a:schemeClr val="tx1"/>
                </a:solidFill>
              </a:rPr>
              <a:t>school-parent compact ဆိုသည်မှာ ဆရာ/များ၊မိသားစုများနှင့်ကျောင်းသားများပါ၀င်သောကျောင်းကွန်မြူနတီတစ်ခုလုံးသည် တိုးတက်မှုရှိသော ပညာရေး အောင်မြင်မှုအတွက် မည်ကဲ့သို့ တာ၀န်ခွဲ၀ေယူသွားမလဲဆိုသည့်ပုံကြမ်းကို ရေးသားထားသောအရာတစ်ခု ဖြစ်ပါသည်။    </a:t>
            </a:r>
          </a:p>
          <a:p>
            <a:pPr algn="l" rtl="0">
              <a:lnSpc>
                <a:spcPct val="150000"/>
              </a:lnSpc>
            </a:pPr>
            <a:r>
              <a:rPr lang="my" sz="1800" b="0" i="0" u="none" baseline="0" dirty="0">
                <a:solidFill>
                  <a:schemeClr val="tx1"/>
                </a:solidFill>
              </a:rPr>
              <a:t>၄င်း compact သည် ကျောင်းမှ မည်ကဲ့သို့ ပြုလုပ်သွားမည်ဆိုသည့်အရာကို ဖော်ပြထားရမည် - 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800" b="0" i="0" u="none" baseline="0" dirty="0">
                <a:solidFill>
                  <a:schemeClr val="tx1"/>
                </a:solidFill>
              </a:rPr>
              <a:t>အရည်အသွေးမြှင့်မားသောသင်ရိုးညွှန်းတမ်းနှင့်သင်ကြားမှုကို ပြုလုပ်ပေးခြင်း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800" b="0" i="0" u="none" baseline="0" dirty="0">
                <a:solidFill>
                  <a:schemeClr val="tx1"/>
                </a:solidFill>
              </a:rPr>
              <a:t>မိဘ-ဆရာ အစည်းအ၀ေးများကို မူလတန်းကျောင်းများ၌ နှစ်စဥ် ပြုလုပ်ပေးခြင်း 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800" b="0" i="0" u="none" baseline="0" dirty="0">
                <a:solidFill>
                  <a:schemeClr val="tx1"/>
                </a:solidFill>
              </a:rPr>
              <a:t>မိဘများအား ၄င်းတို့ကလေး၏တိုးတက်မှုဖြင့်ပတ်သက်သည့်အစီရင်ခံစာများကို ထုတ်ပေးခြင်း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800" b="0" i="0" u="none" baseline="0" dirty="0">
                <a:solidFill>
                  <a:schemeClr val="tx1"/>
                </a:solidFill>
              </a:rPr>
              <a:t>မိဘများအား ၀န်ထမ်းများဖြင့် တွေ့ဆုံနိုင်သောအခွင့်အလှမ်းကို ပြုလုပ်ပေးခြင်း 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800" b="0" i="0" u="none" baseline="0" dirty="0">
                <a:solidFill>
                  <a:schemeClr val="tx1"/>
                </a:solidFill>
              </a:rPr>
              <a:t>မိဘများအား လုပ်အားပေးနိုင်ရန် အခွင့်အရေးများကို ပြုလုပ်ပေးခြင်း  နှင့်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800" b="0" i="0" u="none" baseline="0" dirty="0">
                <a:solidFill>
                  <a:schemeClr val="tx1"/>
                </a:solidFill>
              </a:rPr>
              <a:t>လက်တွေ့ကျသည့်အတိုင်းအတာတစ်ခုအထိ မိသားစု၀င်များ နားလည်နိုင်သည့်ဘာသာစကားဖြင့် မိသားစု၀င်များနှင့်၀န်ထမ်း တို့အကြား နှစ်ဦးနှစ်ဖက် အနက်အဓိပ္ပါယ်လေးနက်သည့်ဆက်သွယ်မှုကို ပုံမှန်ရရှိစေခြင်း  </a:t>
            </a:r>
          </a:p>
          <a:p>
            <a:pPr algn="l" rtl="0">
              <a:lnSpc>
                <a:spcPct val="150000"/>
              </a:lnSpc>
            </a:pPr>
            <a:r>
              <a:rPr lang="my" sz="1800" b="0" i="0" u="none" baseline="0" dirty="0">
                <a:solidFill>
                  <a:schemeClr val="tx1"/>
                </a:solidFill>
              </a:rPr>
              <a:t>Title I မိဘ သို့မဟုတ် မိသားစု၀င်တစ်ဦးဖြစ်သည့်သင်၌ သဘောတူညီချက်ဖွံ့ဖြိုးမှု၌ ပါ၀င်နိုင်သည့်အခွင့်အရေး ရှိပါသည်။  </a:t>
            </a:r>
          </a:p>
          <a:p>
            <a:pPr>
              <a:lnSpc>
                <a:spcPct val="150000"/>
              </a:lnSpc>
            </a:pPr>
            <a:endParaRPr lang="my" sz="1800" dirty="0"/>
          </a:p>
          <a:p>
            <a:pPr>
              <a:lnSpc>
                <a:spcPct val="150000"/>
              </a:lnSpc>
            </a:pPr>
            <a:endParaRPr lang="my" sz="1800" dirty="0"/>
          </a:p>
          <a:p>
            <a:pPr lvl="1" algn="l" rtl="0">
              <a:lnSpc>
                <a:spcPct val="150000"/>
              </a:lnSpc>
            </a:pPr>
            <a:endParaRPr lang="my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14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664315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rtl="0"/>
            <a:r>
              <a:rPr lang="my" b="0" i="0" u="none" baseline="0"/>
              <a:t>What is a School-Parent Compact? </a:t>
            </a:r>
            <a:r>
              <a:rPr lang="my-MM" b="0" i="0" u="none" baseline="0"/>
              <a:t>                                           ကျောင်း-မိဘ သဘောတူညီမှု </a:t>
            </a:r>
            <a:r>
              <a:rPr lang="my" b="0" i="0" u="none" baseline="0"/>
              <a:t>ဆိုတာ ဘာလဲ။</a:t>
            </a:r>
          </a:p>
        </p:txBody>
      </p:sp>
      <p:cxnSp>
        <p:nvCxnSpPr>
          <p:cNvPr id="2057" name="Straight Connector 2056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en-US" b="0" i="0" u="none" strike="noStrike">
                <a:effectLst/>
                <a:latin typeface="Arial" panose="020B0604020202020204" pitchFamily="34" charset="0"/>
              </a:rPr>
              <a:t>The school-parent compact will be shared tonight. </a:t>
            </a:r>
            <a:r>
              <a:rPr lang="en-US" b="0" i="0">
                <a:effectLst/>
                <a:latin typeface="Arial" panose="020B0604020202020204" pitchFamily="34" charset="0"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b="0" i="0" u="none" strike="noStrike">
                <a:effectLst/>
                <a:latin typeface="Arial" panose="020B0604020202020204" pitchFamily="34" charset="0"/>
              </a:rPr>
              <a:t>In addition, the compact can be found on our website www.Cole.mnps.org</a:t>
            </a:r>
            <a:endParaRPr lang="en-US" b="0" i="0">
              <a:effectLst/>
              <a:latin typeface="Arial" panose="020B0604020202020204" pitchFamily="34" charset="0"/>
            </a:endParaRPr>
          </a:p>
          <a:p>
            <a:endParaRPr lang="my"/>
          </a:p>
          <a:p>
            <a:endParaRPr lang="my"/>
          </a:p>
          <a:p>
            <a:pPr lvl="1" rtl="0"/>
            <a:endParaRPr lang="my"/>
          </a:p>
        </p:txBody>
      </p:sp>
      <p:pic>
        <p:nvPicPr>
          <p:cNvPr id="2050" name="Picture 2" descr="A qr code with a few black squares&#10;&#10;Description automatically generated">
            <a:extLst>
              <a:ext uri="{FF2B5EF4-FFF2-40B4-BE49-F238E27FC236}">
                <a16:creationId xmlns:a16="http://schemas.microsoft.com/office/drawing/2014/main" id="{EF7DE6E4-AC0A-152C-6CAD-A540FBAC4F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20570" y="2084269"/>
            <a:ext cx="3135109" cy="3135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Rectangle 2058">
            <a:extLst>
              <a:ext uri="{FF2B5EF4-FFF2-40B4-BE49-F238E27FC236}">
                <a16:creationId xmlns:a16="http://schemas.microsoft.com/office/drawing/2014/main" id="{BD7A74B5-8367-4A83-ABEC-0FCDDE97B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2CC184B0-C2C6-4BF0-B078-816C7AF95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 rtl="0">
              <a:spcAft>
                <a:spcPts val="600"/>
              </a:spcAft>
            </a:pPr>
            <a:fld id="{4FAB73BC-B049-4115-A692-8D63A059BFB8}" type="slidenum">
              <a:rPr/>
              <a:pPr rtl="0">
                <a:spcAft>
                  <a:spcPts val="600"/>
                </a:spcAft>
              </a:pPr>
              <a:t>15</a:t>
            </a:fld>
            <a:endParaRPr lang="my"/>
          </a:p>
        </p:txBody>
      </p:sp>
    </p:spTree>
    <p:extLst>
      <p:ext uri="{BB962C8B-B14F-4D97-AF65-F5344CB8AC3E}">
        <p14:creationId xmlns:p14="http://schemas.microsoft.com/office/powerpoint/2010/main" val="427438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the benefits of family engagement?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54684" y="1845733"/>
            <a:ext cx="3285250" cy="402335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students: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Higher grades and test scores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Better attendance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positive attitudes and better behavior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Higher graduation rates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Greater enrollment in postsecondary education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endParaRPr lang="en-US"/>
          </a:p>
          <a:p>
            <a:endParaRPr lang="en-US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483855" y="1845733"/>
            <a:ext cx="3285250" cy="402335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Parents and Families:</a:t>
            </a:r>
          </a:p>
          <a:p>
            <a:pPr lvl="0">
              <a:buClrTx/>
              <a:buFont typeface="Wingdings" panose="05000000000000000000" pitchFamily="2" charset="2"/>
              <a:buChar char="§"/>
            </a:pPr>
            <a:r>
              <a:rPr lang="en-US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confidence and trust in the school</a:t>
            </a:r>
          </a:p>
          <a:p>
            <a:pPr lvl="0">
              <a:buClrTx/>
              <a:buFont typeface="Wingdings" panose="05000000000000000000" pitchFamily="2" charset="2"/>
              <a:buChar char="§"/>
            </a:pPr>
            <a:r>
              <a:rPr lang="en-US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Increased confidence in their parenting skills</a:t>
            </a:r>
          </a:p>
          <a:p>
            <a:pPr lvl="0">
              <a:buClrTx/>
              <a:buFont typeface="Wingdings" panose="05000000000000000000" pitchFamily="2" charset="2"/>
              <a:buChar char="§"/>
            </a:pPr>
            <a:r>
              <a:rPr lang="en-US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Creates a home environment that encourages learning</a:t>
            </a:r>
          </a:p>
          <a:p>
            <a:pPr lvl="0">
              <a:buClrTx/>
              <a:buFont typeface="Wingdings" panose="05000000000000000000" pitchFamily="2" charset="2"/>
              <a:buChar char="§"/>
            </a:pPr>
            <a:r>
              <a:rPr lang="en-US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Encourages families to form stronger relationships with teachers and other families</a:t>
            </a:r>
          </a:p>
          <a:p>
            <a:pPr marL="0" lvl="0" indent="0">
              <a:buClrTx/>
              <a:buNone/>
            </a:pPr>
            <a:endParaRPr lang="en-US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u="sng"/>
          </a:p>
        </p:txBody>
      </p:sp>
      <p:sp>
        <p:nvSpPr>
          <p:cNvPr id="10" name="Content Placeholder 3"/>
          <p:cNvSpPr>
            <a:spLocks noGrp="1"/>
          </p:cNvSpPr>
          <p:nvPr>
            <p:ph sz="half" idx="4294967295"/>
          </p:nvPr>
        </p:nvSpPr>
        <p:spPr>
          <a:xfrm>
            <a:off x="8135567" y="1840738"/>
            <a:ext cx="3284537" cy="402431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Schools and Teachers:</a:t>
            </a:r>
          </a:p>
          <a:p>
            <a:pPr lvl="0">
              <a:buClrTx/>
              <a:buFont typeface="Wingdings" panose="05000000000000000000" pitchFamily="2" charset="2"/>
              <a:buChar char="§"/>
            </a:pPr>
            <a:r>
              <a:rPr lang="en-US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teacher and staff morale</a:t>
            </a:r>
          </a:p>
          <a:p>
            <a:pPr lvl="0">
              <a:buClrTx/>
              <a:buFont typeface="Wingdings" panose="05000000000000000000" pitchFamily="2" charset="2"/>
              <a:buChar char="§"/>
            </a:pPr>
            <a:r>
              <a:rPr lang="en-US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Higher ratings of schools and teachers by families</a:t>
            </a:r>
          </a:p>
          <a:p>
            <a:pPr lvl="0">
              <a:buClrTx/>
              <a:buFont typeface="Wingdings" panose="05000000000000000000" pitchFamily="2" charset="2"/>
              <a:buChar char="§"/>
            </a:pPr>
            <a:r>
              <a:rPr lang="en-US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support from families</a:t>
            </a:r>
          </a:p>
          <a:p>
            <a:pPr lvl="0">
              <a:buClrTx/>
              <a:buFont typeface="Wingdings" panose="05000000000000000000" pitchFamily="2" charset="2"/>
              <a:buChar char="§"/>
            </a:pPr>
            <a:r>
              <a:rPr lang="en-US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Higher student achievement</a:t>
            </a:r>
          </a:p>
          <a:p>
            <a:pPr lvl="0">
              <a:buClrTx/>
              <a:buFont typeface="Wingdings" panose="05000000000000000000" pitchFamily="2" charset="2"/>
              <a:buChar char="§"/>
            </a:pPr>
            <a:r>
              <a:rPr lang="en-US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Increased and improved relationships within the community</a:t>
            </a:r>
          </a:p>
          <a:p>
            <a:pPr lvl="0">
              <a:buClrTx/>
              <a:buFont typeface="Wingdings" panose="05000000000000000000" pitchFamily="2" charset="2"/>
              <a:buChar char="§"/>
            </a:pPr>
            <a:endParaRPr lang="en-US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u="sng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90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88197"/>
          </a:xfrm>
        </p:spPr>
        <p:txBody>
          <a:bodyPr>
            <a:normAutofit fontScale="90000"/>
          </a:bodyPr>
          <a:lstStyle/>
          <a:p>
            <a:pPr algn="l" rtl="0">
              <a:lnSpc>
                <a:spcPct val="150000"/>
              </a:lnSpc>
            </a:pPr>
            <a:r>
              <a:rPr lang="my" sz="3200" b="0" i="0" u="none" baseline="0" dirty="0"/>
              <a:t>What curriculum does our school use? </a:t>
            </a:r>
            <a:r>
              <a:rPr lang="my-MM" sz="3200" b="0" i="0" u="none" baseline="0" dirty="0"/>
              <a:t>                          </a:t>
            </a:r>
            <a:r>
              <a:rPr lang="my" sz="3200" b="0" i="0" u="none" baseline="0" dirty="0"/>
              <a:t>ကျွန်ုပ်တို့ကျောင်းက မည်သည့်</a:t>
            </a:r>
            <a:r>
              <a:rPr lang="my-MM" sz="3200" b="0" i="0" u="none" baseline="0" dirty="0"/>
              <a:t> </a:t>
            </a:r>
            <a:r>
              <a:rPr lang="my" sz="3200" b="0" i="0" u="none" baseline="0" dirty="0"/>
              <a:t>သင်ရိုးညွှန်းတမ်းကို အသုံးပြုပါသလဲ။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29946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my" sz="2000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Tennessee Academic Standards မှ မည်သည့်ကျောင်းသားက သိရှိသွားမည်ဖြစ်ပြီး ၊ ဘာသာရပ်တစ်ခုစီ</a:t>
            </a:r>
            <a:r>
              <a:rPr lang="my-MM" sz="2000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y" sz="2000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အတွက် စာသင်နှစ်ဆုံးအထိ မည်သည့်အရာများကို ပြုလုပ်သွားနိုင်မလဲဆိုသည့် ဘုံမျှော်မှန်းချက်ကို စီစဥ်သတ်မှတ်ပေး</a:t>
            </a:r>
            <a:r>
              <a:rPr lang="my-MM" sz="2000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ထားပါ</a:t>
            </a:r>
            <a:r>
              <a:rPr lang="my" sz="2000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သည်။   </a:t>
            </a:r>
          </a:p>
          <a:p>
            <a:pPr algn="l" rtl="0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en-US" sz="2000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Cole Elementary </a:t>
            </a:r>
            <a:r>
              <a:rPr lang="my" sz="2000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၌ သင်ကြားပေးသောအရာအားလုံးအတွက် Tennessee's academic standards က framework/စံကန့်သတ်ချက်ကို ပုံဖော်ပေးသည်။   </a:t>
            </a:r>
          </a:p>
          <a:p>
            <a:pPr algn="l" rtl="0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my" sz="2000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Tennessee’s academic standards အကြောင်းကို ပိုပြီးသိရှိလိုပါက -  </a:t>
            </a:r>
          </a:p>
          <a:p>
            <a:pPr marL="598043" lvl="3" indent="0" algn="l" rtl="0">
              <a:lnSpc>
                <a:spcPct val="150000"/>
              </a:lnSpc>
              <a:buNone/>
            </a:pPr>
            <a:r>
              <a:rPr lang="my" b="0" i="0" u="none" baseline="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https://www.tn.gov/content/tn/education/instruction/academic-standards.html</a:t>
            </a:r>
            <a:r>
              <a:rPr lang="my" b="0" i="0" u="non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 rtl="0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endParaRPr lang="my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17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1323529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688320" cy="1237397"/>
          </a:xfrm>
        </p:spPr>
        <p:txBody>
          <a:bodyPr>
            <a:normAutofit fontScale="90000"/>
          </a:bodyPr>
          <a:lstStyle/>
          <a:p>
            <a:pPr algn="l" rtl="0">
              <a:lnSpc>
                <a:spcPct val="150000"/>
              </a:lnSpc>
            </a:pPr>
            <a:r>
              <a:rPr lang="my" sz="3200" b="0" i="0" u="none" baseline="0" dirty="0"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What tests will my child be taking</a:t>
            </a:r>
            <a:r>
              <a:rPr lang="my" sz="3200" b="0" i="0" u="none" baseline="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my" sz="3200" b="0" i="0" u="none" baseline="0" dirty="0"/>
              <a:t> </a:t>
            </a:r>
            <a:r>
              <a:rPr lang="en-US" sz="3200" b="0" i="0" u="none" baseline="0" dirty="0"/>
              <a:t>                                     </a:t>
            </a:r>
            <a:r>
              <a:rPr lang="my" sz="3200" b="0" i="0" u="none" baseline="0" dirty="0"/>
              <a:t>ကျွန်ုပ်တို့ကလေးက မည်သည့်</a:t>
            </a:r>
            <a:r>
              <a:rPr lang="en-US" sz="3200" b="0" i="0" u="none" baseline="0" dirty="0"/>
              <a:t> </a:t>
            </a:r>
            <a:r>
              <a:rPr lang="my" sz="3200" b="0" i="0" u="none" baseline="0" dirty="0"/>
              <a:t>စာမေးပွဲများကို ဖြေဆိုရမှာလဲ။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455295" lvl="1" algn="l" rtl="0" fontAlgn="base">
              <a:lnSpc>
                <a:spcPct val="200000"/>
              </a:lnSpc>
              <a:buFont typeface="Wingdings" panose="020B0604020202020204" pitchFamily="34" charset="0"/>
              <a:buChar char="§"/>
            </a:pPr>
            <a:r>
              <a:rPr lang="en-US" sz="2200" b="0" i="0" u="none" strike="noStrike">
                <a:solidFill>
                  <a:schemeClr val="tx1"/>
                </a:solidFill>
                <a:effectLst/>
                <a:latin typeface="Arial"/>
                <a:cs typeface="Arial"/>
              </a:rPr>
              <a:t>Benchmark assessments grades 3-5 for ELA, Math &amp; Science</a:t>
            </a:r>
            <a:endParaRPr lang="en-US" sz="2200" b="0" i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marL="455295" lvl="1" algn="l">
              <a:lnSpc>
                <a:spcPct val="200000"/>
              </a:lnSpc>
              <a:buFont typeface="Wingdings" panose="020B0604020202020204" pitchFamily="34" charset="0"/>
              <a:buChar char="§"/>
            </a:pPr>
            <a:r>
              <a:rPr lang="en-US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Fast Bridge benchmark assessments 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Pre-Kindergarten-5</a:t>
            </a:r>
            <a:r>
              <a:rPr lang="en-US" sz="1300" baseline="30000" dirty="0">
                <a:solidFill>
                  <a:schemeClr val="tx1"/>
                </a:solidFill>
                <a:latin typeface="Arial"/>
                <a:cs typeface="Arial"/>
              </a:rPr>
              <a:t>th</a:t>
            </a:r>
            <a:endParaRPr lang="en-US" sz="1300" b="0" i="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5295" lvl="1">
              <a:lnSpc>
                <a:spcPct val="200000"/>
              </a:lnSpc>
              <a:buFont typeface="Wingdings" panose="020B0604020202020204" pitchFamily="34" charset="0"/>
              <a:buChar char="§"/>
            </a:pPr>
            <a:r>
              <a:rPr lang="en-US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Common assessments built into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n-US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curriculum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n-US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materials</a:t>
            </a:r>
            <a:endParaRPr lang="en-US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marL="455295" lvl="1">
              <a:lnSpc>
                <a:spcPct val="200000"/>
              </a:lnSpc>
              <a:buFont typeface="Wingdings" panose="020B0604020202020204" pitchFamily="34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ELPA – English Language Proficiency Assessment</a:t>
            </a:r>
            <a:endParaRPr lang="en-US" b="0" i="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5295" lvl="1" algn="l">
              <a:lnSpc>
                <a:spcPct val="200000"/>
              </a:lnSpc>
              <a:buFont typeface="Wingdings" panose="020B0604020202020204" pitchFamily="34" charset="0"/>
              <a:buChar char="§"/>
            </a:pPr>
            <a:r>
              <a:rPr lang="en-US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TCAP 3-5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18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343912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731" y="276443"/>
            <a:ext cx="10058400" cy="1196757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sz="3200" b="0" i="0" u="none" baseline="0" dirty="0"/>
              <a:t>How can I be involved? </a:t>
            </a:r>
            <a:r>
              <a:rPr lang="my" sz="3200" b="0" i="0" u="none" baseline="0" dirty="0"/>
              <a:t>ကျွန်ုပ်က ဘယ်လို ပါ၀င်နိုင်ပါသလဲ။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731" y="1845733"/>
            <a:ext cx="11010506" cy="3961177"/>
          </a:xfrm>
        </p:spPr>
        <p:txBody>
          <a:bodyPr vert="horz" lIns="0" tIns="45720" rIns="0" bIns="45720" rtlCol="0" anchor="t">
            <a:normAutofit fontScale="70000" lnSpcReduction="20000"/>
          </a:bodyPr>
          <a:lstStyle/>
          <a:p>
            <a:pPr algn="l" rtl="0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my" sz="2000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need you! သင်တို့ကို ကျွန်ုပ်တို့ လိုအပ်ပါသည်။ လေ့လာချက်အရ ပညာရေး၌ မိသားစု ကိုယ်တိုင်ပါ၀င်ခြင်းသည် အခြားအကြောင်းရင်းထက် ကျောင်းသား အောင်မြင်မှုနှုန်းကို ပိုပြီး အကျိုးသက်ရောက်စေပါသည်။  </a:t>
            </a:r>
          </a:p>
          <a:p>
            <a:pPr>
              <a:lnSpc>
                <a:spcPct val="150000"/>
              </a:lnSpc>
            </a:pPr>
            <a:r>
              <a:rPr lang="my" sz="2000" b="0" i="0" u="none" baseline="0">
                <a:solidFill>
                  <a:schemeClr val="tx1"/>
                </a:solidFill>
                <a:latin typeface="Arial"/>
              </a:rPr>
              <a:t>SIP ဖြင့် ပါ၀င်သွားရန် </a:t>
            </a:r>
            <a:endParaRPr lang="my" sz="200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my" sz="2000" b="0" i="0" u="none" baseline="0">
                <a:solidFill>
                  <a:schemeClr val="tx1"/>
                </a:solidFill>
                <a:latin typeface="Arial"/>
              </a:rPr>
              <a:t>Parent and Family Engagement Policy ဖြင့် ပါ၀င်သွားရန် </a:t>
            </a:r>
            <a:endParaRPr lang="my" sz="2000" b="0" i="0" u="none" baseline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 rtl="0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my" sz="2000" b="0" i="0" u="none" baseline="0">
                <a:solidFill>
                  <a:schemeClr val="tx1"/>
                </a:solidFill>
                <a:latin typeface="Arial"/>
              </a:rPr>
              <a:t>School Parent Compact ဖြင့် ပါ၀င်သွားရန် </a:t>
            </a:r>
          </a:p>
          <a:p>
            <a:pPr marL="569595" lvl="1">
              <a:lnSpc>
                <a:spcPct val="100000"/>
              </a:lnSpc>
              <a:buSzPct val="100000"/>
            </a:pPr>
            <a:r>
              <a:rPr lang="en-US" sz="2200">
                <a:solidFill>
                  <a:schemeClr val="tx1"/>
                </a:solidFill>
                <a:latin typeface="Arial"/>
                <a:cs typeface="Arial"/>
              </a:rPr>
              <a:t>encourage attendance;</a:t>
            </a:r>
          </a:p>
          <a:p>
            <a:pPr marL="569595" lvl="1">
              <a:lnSpc>
                <a:spcPct val="100000"/>
              </a:lnSpc>
            </a:pPr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monitor grades and schoolwork on an online system or portal;</a:t>
            </a:r>
          </a:p>
          <a:p>
            <a:pPr marL="569595" lvl="1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attend family events and meetings </a:t>
            </a:r>
          </a:p>
          <a:p>
            <a:pPr marL="569595" lvl="1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volunteer in classrooms;</a:t>
            </a:r>
          </a:p>
          <a:p>
            <a:pPr marL="569595" lvl="1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Join the PTO</a:t>
            </a:r>
          </a:p>
          <a:p>
            <a:pPr marL="569595" lvl="1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read school/classroom S’more newsletters and the school website and that </a:t>
            </a:r>
            <a:r>
              <a:rPr lang="en-US" dirty="0" err="1">
                <a:solidFill>
                  <a:schemeClr val="tx1"/>
                </a:solidFill>
                <a:latin typeface="Arial"/>
                <a:cs typeface="Arial"/>
              </a:rPr>
              <a:t>containsexamples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of learning activities families can do with students at home.</a:t>
            </a:r>
            <a:endParaRPr lang="my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19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1558384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rtl="0">
              <a:lnSpc>
                <a:spcPct val="150000"/>
              </a:lnSpc>
            </a:pPr>
            <a:r>
              <a:rPr lang="my" b="0" i="0" u="none" baseline="0" dirty="0"/>
              <a:t>Why are we here? </a:t>
            </a:r>
            <a:br>
              <a:rPr lang="blk-Mymr-001" b="0" i="0" u="none" baseline="0" dirty="0"/>
            </a:br>
            <a:r>
              <a:rPr lang="my" sz="4000" b="0" i="0" u="none" baseline="0" dirty="0"/>
              <a:t>ကျွန်ုပ်တို့က ဘာကြောင့် ဒီမှာ ရှိနေရတာလဲ။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474960" cy="4023360"/>
          </a:xfrm>
        </p:spPr>
        <p:txBody>
          <a:bodyPr/>
          <a:lstStyle/>
          <a:p>
            <a:pPr algn="l" rtl="0">
              <a:lnSpc>
                <a:spcPct val="150000"/>
              </a:lnSpc>
            </a:pPr>
            <a:r>
              <a:rPr lang="my" b="0" i="0" u="none" baseline="0" dirty="0">
                <a:solidFill>
                  <a:schemeClr val="tx1"/>
                </a:solidFill>
              </a:rPr>
              <a:t>Every Student Succeeds Act (ESSA) /ကျောင်းသားတိုင်း အောင်မြင်ရေး အက်ဥပဒေအရ Title I ကျောင်းတိုင်း မိသားစုများ၏ နှစ်စဥ် Title I အစည်းအ၀ေးကို ပြုလုပ်ရန် အောက်ပါတို့ကြောင့် လိုအပ်ပါသည်  -  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b="0" i="0" u="none" baseline="0" dirty="0">
                <a:solidFill>
                  <a:schemeClr val="tx1"/>
                </a:solidFill>
              </a:rPr>
              <a:t>Title I ၌ သင်တို့၏ကျောင်း ပါ၀င်ခြင်းကို သင်တို့ထံ အသိပေးရန်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b="0" i="0" u="none" baseline="0" dirty="0">
                <a:solidFill>
                  <a:schemeClr val="tx1"/>
                </a:solidFill>
              </a:rPr>
              <a:t>Title I ၏လိုအပ်ချက်များကို ရှင်းပြရန်   နှင့်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b="0" i="0" u="none" baseline="0" dirty="0">
                <a:solidFill>
                  <a:schemeClr val="tx1"/>
                </a:solidFill>
              </a:rPr>
              <a:t>မိဘများနှင့်မိသားစု၀င်များဖြစ်</a:t>
            </a:r>
            <a:r>
              <a:rPr lang="my-MM" b="0" i="0" u="none" baseline="0" dirty="0">
                <a:solidFill>
                  <a:schemeClr val="tx1"/>
                </a:solidFill>
              </a:rPr>
              <a:t>သော </a:t>
            </a:r>
            <a:r>
              <a:rPr lang="my" b="0" i="0" u="none" baseline="0" dirty="0">
                <a:solidFill>
                  <a:schemeClr val="tx1"/>
                </a:solidFill>
              </a:rPr>
              <a:t>သင်တို့၏အခွင့်အရေးအဖြစ် ပါ၀င်ခွင့်ရှိသည်ကို ရှင်းပြရန်   </a:t>
            </a:r>
          </a:p>
          <a:p>
            <a:pPr lvl="1" algn="l" rtl="0">
              <a:lnSpc>
                <a:spcPct val="150000"/>
              </a:lnSpc>
            </a:pPr>
            <a:endParaRPr lang="my" dirty="0"/>
          </a:p>
          <a:p>
            <a:pPr lvl="1" algn="l" rtl="0">
              <a:lnSpc>
                <a:spcPct val="150000"/>
              </a:lnSpc>
            </a:pPr>
            <a:endParaRPr lang="my" dirty="0"/>
          </a:p>
          <a:p>
            <a:pPr>
              <a:lnSpc>
                <a:spcPct val="150000"/>
              </a:lnSpc>
            </a:pPr>
            <a:endParaRPr lang="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2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29022948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rtl="0">
              <a:lnSpc>
                <a:spcPct val="150000"/>
              </a:lnSpc>
            </a:pPr>
            <a:r>
              <a:rPr lang="en-US" sz="3600" dirty="0"/>
              <a:t>Who can I contact for help?   </a:t>
            </a:r>
            <a:r>
              <a:rPr lang="my" sz="3600" b="0" i="0" u="none" baseline="0" dirty="0"/>
              <a:t>အကူအညီအတွက် ကျွန်ုပ်တို့က ဘယ်သူတွေကို ဆက်သွယ်နိုင်ပါသလဲ။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40560"/>
            <a:ext cx="10485120" cy="3928534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my" b="0" i="0" u="none" baseline="0" dirty="0">
                <a:solidFill>
                  <a:schemeClr val="tx1"/>
                </a:solidFill>
              </a:rPr>
              <a:t>အထွေထွမေးခွန်းများ ရှိပါသလား။ ရုံးခန်းသို့ ဖုန်းခေါ်ပါ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(615) 333-5043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 </a:t>
            </a:r>
          </a:p>
          <a:p>
            <a:pPr algn="l" rtl="0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my" b="0" i="0" u="none" baseline="0" dirty="0">
                <a:solidFill>
                  <a:schemeClr val="tx1"/>
                </a:solidFill>
              </a:rPr>
              <a:t>ကျောင်းအုပ်ထံ ဆက်သွယ်ရန်</a:t>
            </a:r>
            <a:r>
              <a:rPr lang="en-US" dirty="0">
                <a:solidFill>
                  <a:schemeClr val="tx1"/>
                </a:solidFill>
              </a:rPr>
              <a:t>Chad </a:t>
            </a:r>
            <a:r>
              <a:rPr lang="en-US" dirty="0" err="1">
                <a:solidFill>
                  <a:schemeClr val="tx1"/>
                </a:solidFill>
              </a:rPr>
              <a:t>Hedgepath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my" b="0" i="0" u="none" baseline="0" dirty="0">
                <a:solidFill>
                  <a:schemeClr val="tx1"/>
                </a:solidFill>
              </a:rPr>
              <a:t>call: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(615) 333-5043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 </a:t>
            </a:r>
          </a:p>
          <a:p>
            <a:pPr algn="l" rtl="0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my" b="0" i="0" u="none" baseline="0" dirty="0">
                <a:solidFill>
                  <a:schemeClr val="tx1"/>
                </a:solidFill>
              </a:rPr>
              <a:t>ကျွန်ုပ်တို့၏ family liaison ကို ဆက်သွယ်ရန် </a:t>
            </a:r>
            <a:r>
              <a:rPr lang="en-US" b="0" i="0" u="none" baseline="0" dirty="0">
                <a:solidFill>
                  <a:schemeClr val="tx1"/>
                </a:solidFill>
              </a:rPr>
              <a:t>Sarah Nieto </a:t>
            </a:r>
            <a:r>
              <a:rPr lang="my" b="0" i="0" u="none" baseline="0" dirty="0">
                <a:solidFill>
                  <a:schemeClr val="tx1"/>
                </a:solidFill>
              </a:rPr>
              <a:t>call: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(615) 333-5043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my" b="0" i="0" u="none" baseline="0" dirty="0">
              <a:solidFill>
                <a:schemeClr val="tx1"/>
              </a:solidFill>
            </a:endParaRPr>
          </a:p>
          <a:p>
            <a:pPr algn="l" rtl="0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my" b="0" i="0" u="none" baseline="0" dirty="0">
                <a:solidFill>
                  <a:schemeClr val="tx1"/>
                </a:solidFill>
              </a:rPr>
              <a:t>သင်တို့ကလေး၏ဆရာ/မကို ဆက်သွယ်ရန် ရုံးခန်းသို့ ဖုန်းခေါ်ပါ သို့မဟုတ် ကျွန်ုပ်တို့၏ ၀န်ထမ်း လမ်းညွှန်စာအုပ်ကို လေ့လာပါ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https://cole.mnps.org/</a:t>
            </a:r>
            <a:endParaRPr lang="my" b="0" i="0" u="none" baseline="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20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26211304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96715" y="1304790"/>
            <a:ext cx="8943474" cy="40703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0">
              <a:lnSpc>
                <a:spcPct val="150000"/>
              </a:lnSpc>
            </a:pPr>
            <a:r>
              <a:rPr lang="my" sz="4400" b="1" i="0" u="none" cap="none" spc="0" baseline="0" dirty="0">
                <a:ln w="22225">
                  <a:solidFill>
                    <a:schemeClr val="accent2"/>
                  </a:solidFill>
                  <a:prstDash val="solid"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JUST WANT TO SAY…</a:t>
            </a:r>
          </a:p>
          <a:p>
            <a:pPr algn="ctr" rtl="0">
              <a:lnSpc>
                <a:spcPct val="150000"/>
              </a:lnSpc>
            </a:pPr>
            <a:r>
              <a:rPr lang="my" sz="4400" b="1" i="0" u="none" baseline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 </a:t>
            </a:r>
            <a:endParaRPr lang="en-US" sz="4400" b="1" i="0" u="none" baseline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lnSpc>
                <a:spcPct val="150000"/>
              </a:lnSpc>
            </a:pPr>
            <a:r>
              <a:rPr lang="my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ကျွန်ုပ်တို့မှ</a:t>
            </a:r>
            <a:r>
              <a:rPr lang="en-US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my" sz="4400" b="1" i="0" u="none" baseline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ကျေးဇူးတင်ရှိပါကြောင်း    </a:t>
            </a:r>
            <a:endParaRPr lang="en-US" sz="4400" b="1" i="0" u="none" baseline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lnSpc>
                <a:spcPct val="150000"/>
              </a:lnSpc>
            </a:pPr>
            <a:r>
              <a:rPr lang="my" sz="4400" b="1" i="0" u="none" baseline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ပြောကြားလိုပါတယ်   </a:t>
            </a:r>
            <a:endParaRPr lang="my" sz="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21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3692570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880" y="33090"/>
            <a:ext cx="10464800" cy="1450757"/>
          </a:xfrm>
        </p:spPr>
        <p:txBody>
          <a:bodyPr>
            <a:normAutofit fontScale="90000"/>
          </a:bodyPr>
          <a:lstStyle/>
          <a:p>
            <a:pPr algn="l" rtl="0">
              <a:lnSpc>
                <a:spcPct val="150000"/>
              </a:lnSpc>
            </a:pPr>
            <a:r>
              <a:rPr lang="my" b="0" i="0" u="none" baseline="0" dirty="0"/>
              <a:t>What will I learn? </a:t>
            </a:r>
            <a:br>
              <a:rPr lang="my-MM" sz="3600" b="0" i="0" u="none" baseline="0" dirty="0"/>
            </a:br>
            <a:r>
              <a:rPr lang="my" sz="3600" b="0" i="0" u="none" baseline="0" dirty="0"/>
              <a:t>ကျွန်ုပ်တို့က ဘယ်အရာတွေကို သင်ယူလေ့လာရရှိသွားမှာလဲ။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480" y="1733972"/>
            <a:ext cx="11226799" cy="4900508"/>
          </a:xfrm>
        </p:spPr>
        <p:txBody>
          <a:bodyPr numCol="2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solidFill>
                  <a:schemeClr val="tx1"/>
                </a:solidFill>
              </a:rPr>
              <a:t>What is a Title I school?</a:t>
            </a:r>
            <a:r>
              <a:rPr lang="my-MM" sz="1600" dirty="0">
                <a:solidFill>
                  <a:schemeClr val="tx1"/>
                </a:solidFill>
              </a:rPr>
              <a:t> </a:t>
            </a:r>
            <a:r>
              <a:rPr lang="my" sz="1600" b="0" i="0" u="none" baseline="0" dirty="0">
                <a:solidFill>
                  <a:schemeClr val="tx1"/>
                </a:solidFill>
              </a:rPr>
              <a:t>Title I ကျောင်းဆိုတာ ဘာလဲ။ 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chemeClr val="tx1"/>
                </a:solidFill>
              </a:rPr>
              <a:t>What are my rights?</a:t>
            </a:r>
            <a:r>
              <a:rPr lang="my-MM" sz="1600" dirty="0">
                <a:solidFill>
                  <a:schemeClr val="tx1"/>
                </a:solidFill>
              </a:rPr>
              <a:t> </a:t>
            </a:r>
            <a:r>
              <a:rPr lang="my" sz="1600" b="0" i="0" u="none" baseline="0" dirty="0">
                <a:solidFill>
                  <a:schemeClr val="tx1"/>
                </a:solidFill>
              </a:rPr>
              <a:t>ကျွန်ုပ်တို့၏အခွင့်အရေးများက ဘာလဲ။ 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chemeClr val="tx1"/>
                </a:solidFill>
              </a:rPr>
              <a:t>What can Title I funds be used for?</a:t>
            </a:r>
            <a:r>
              <a:rPr lang="my-MM" sz="1600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Title I </a:t>
            </a:r>
            <a:r>
              <a:rPr lang="my" sz="1600" b="0" i="0" u="none" baseline="0" dirty="0">
                <a:solidFill>
                  <a:schemeClr val="tx1"/>
                </a:solidFill>
              </a:rPr>
              <a:t>ရံပုံငွေ</a:t>
            </a:r>
            <a:r>
              <a:rPr lang="my-MM" sz="1600" b="0" i="0" u="none" baseline="0" dirty="0">
                <a:solidFill>
                  <a:schemeClr val="tx1"/>
                </a:solidFill>
              </a:rPr>
              <a:t>များ</a:t>
            </a:r>
            <a:r>
              <a:rPr lang="my" sz="1600" b="0" i="0" u="none" baseline="0" dirty="0">
                <a:solidFill>
                  <a:schemeClr val="tx1"/>
                </a:solidFill>
              </a:rPr>
              <a:t>ကို ဘာအတွက် အသုံးပြုနိုင်ပါသလဲ။  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chemeClr val="tx1"/>
                </a:solidFill>
              </a:rPr>
              <a:t>How does our school use Title I funds?</a:t>
            </a:r>
            <a:r>
              <a:rPr lang="my-MM" sz="1600" dirty="0">
                <a:solidFill>
                  <a:schemeClr val="tx1"/>
                </a:solidFill>
              </a:rPr>
              <a:t> </a:t>
            </a:r>
            <a:r>
              <a:rPr lang="my" sz="1600" b="0" i="0" u="none" baseline="0" dirty="0">
                <a:solidFill>
                  <a:schemeClr val="tx1"/>
                </a:solidFill>
              </a:rPr>
              <a:t>ကျွန်ုပ်တို့ကျောင်းက Title I funds ကို ဘယ်လို အသုံးပြုပါသလဲ။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chemeClr val="tx1"/>
                </a:solidFill>
              </a:rPr>
              <a:t>What is the SIP?</a:t>
            </a:r>
            <a:r>
              <a:rPr lang="my-MM" sz="1600" dirty="0">
                <a:solidFill>
                  <a:schemeClr val="tx1"/>
                </a:solidFill>
              </a:rPr>
              <a:t>  </a:t>
            </a:r>
            <a:r>
              <a:rPr lang="my" sz="1600" b="0" i="0" u="none" baseline="0" dirty="0">
                <a:solidFill>
                  <a:schemeClr val="tx1"/>
                </a:solidFill>
              </a:rPr>
              <a:t>SIP ဆိုတာ ဘာလဲ။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chemeClr val="tx1"/>
                </a:solidFill>
              </a:rPr>
              <a:t>What are our schoolwide program goals?</a:t>
            </a:r>
            <a:r>
              <a:rPr lang="my-MM" sz="1600" dirty="0">
                <a:solidFill>
                  <a:schemeClr val="tx1"/>
                </a:solidFill>
              </a:rPr>
              <a:t> </a:t>
            </a:r>
            <a:r>
              <a:rPr lang="my" sz="1600" b="0" i="0" u="none" baseline="0" dirty="0">
                <a:solidFill>
                  <a:schemeClr val="tx1"/>
                </a:solidFill>
              </a:rPr>
              <a:t>ကျွန်ုပ်တို့၏ တစ်ကျောင်းလုံးအတွက် အသုံးပြု</a:t>
            </a:r>
            <a:r>
              <a:rPr lang="my-MM" sz="1600" dirty="0">
                <a:solidFill>
                  <a:schemeClr val="tx1"/>
                </a:solidFill>
              </a:rPr>
              <a:t>ဖို့</a:t>
            </a:r>
            <a:r>
              <a:rPr lang="my" sz="1600" b="0" i="0" u="none" baseline="0" dirty="0">
                <a:solidFill>
                  <a:schemeClr val="tx1"/>
                </a:solidFill>
              </a:rPr>
              <a:t> ရည်ရွယ်ထားသော</a:t>
            </a:r>
            <a:r>
              <a:rPr lang="my-MM" sz="1600" b="0" i="0" u="none" baseline="0" dirty="0">
                <a:solidFill>
                  <a:schemeClr val="tx1"/>
                </a:solidFill>
              </a:rPr>
              <a:t> </a:t>
            </a:r>
            <a:r>
              <a:rPr lang="my" sz="1600" b="0" i="0" u="none" baseline="0" dirty="0">
                <a:solidFill>
                  <a:schemeClr val="tx1"/>
                </a:solidFill>
              </a:rPr>
              <a:t>ပရိုဂရမ်ရည်မှန်းချက်များက ဘာလဲ။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chemeClr val="tx1"/>
                </a:solidFill>
              </a:rPr>
              <a:t>How is parent and family engagement funded?</a:t>
            </a:r>
            <a:r>
              <a:rPr lang="my-MM" sz="1600" dirty="0">
                <a:solidFill>
                  <a:schemeClr val="tx1"/>
                </a:solidFill>
              </a:rPr>
              <a:t> မိဘနှင့် မိသားစု ထိတွေ့ဆက်ဆံမှုအတွက်</a:t>
            </a:r>
            <a:r>
              <a:rPr lang="my" sz="1600" b="0" i="0" u="none" baseline="0" dirty="0">
                <a:solidFill>
                  <a:schemeClr val="tx1"/>
                </a:solidFill>
              </a:rPr>
              <a:t> ဘယ်လို </a:t>
            </a:r>
            <a:r>
              <a:rPr lang="my-MM" sz="1600" dirty="0">
                <a:solidFill>
                  <a:schemeClr val="tx1"/>
                </a:solidFill>
              </a:rPr>
              <a:t>ထောက်ပံ့ပေး</a:t>
            </a:r>
            <a:r>
              <a:rPr lang="my" sz="1600" b="0" i="0" u="none" baseline="0" dirty="0">
                <a:solidFill>
                  <a:schemeClr val="tx1"/>
                </a:solidFill>
              </a:rPr>
              <a:t>သလဲ။ 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chemeClr val="tx1"/>
                </a:solidFill>
              </a:rPr>
              <a:t>What is the Parent and Family Engagement Policy?</a:t>
            </a:r>
            <a:r>
              <a:rPr lang="my-MM" sz="1600" dirty="0">
                <a:solidFill>
                  <a:schemeClr val="tx1"/>
                </a:solidFill>
              </a:rPr>
              <a:t> မိဘနှင့် မိသားစု ထိတွေ့ဆက်ဆံမှု </a:t>
            </a:r>
            <a:r>
              <a:rPr lang="my" sz="1600" b="0" i="0" u="none" baseline="0" dirty="0">
                <a:solidFill>
                  <a:schemeClr val="tx1"/>
                </a:solidFill>
              </a:rPr>
              <a:t>ဆိုတာ ဘာလဲ။</a:t>
            </a:r>
            <a:endParaRPr lang="my-MM" sz="1600" b="0" i="0" u="none" baseline="0" dirty="0">
              <a:solidFill>
                <a:schemeClr val="tx1"/>
              </a:solidFill>
            </a:endParaRPr>
          </a:p>
          <a:p>
            <a:pPr algn="l" rtl="0">
              <a:lnSpc>
                <a:spcPct val="100000"/>
              </a:lnSpc>
            </a:pPr>
            <a:r>
              <a:rPr lang="my" sz="1600" b="0" i="0" u="none" baseline="0" dirty="0">
                <a:solidFill>
                  <a:schemeClr val="tx1"/>
                </a:solidFill>
              </a:rPr>
              <a:t>What is the School-Parent Compact? ကျောင်း - မိဘ သဘောတူညီချက်ဆိုတာ ဘာလဲ။</a:t>
            </a:r>
          </a:p>
          <a:p>
            <a:pPr algn="l" rtl="0">
              <a:lnSpc>
                <a:spcPct val="100000"/>
              </a:lnSpc>
            </a:pPr>
            <a:r>
              <a:rPr lang="my" sz="1600" b="0" i="0" u="none" baseline="0" dirty="0">
                <a:solidFill>
                  <a:schemeClr val="tx1"/>
                </a:solidFill>
              </a:rPr>
              <a:t>What curriculum does our school use? ကျွန်ုပ်တို့ကျောင်းက မည်သည့်သင်ရိုးညွှန်းတမ်းကို အသုံးပြုပါသလဲ။  </a:t>
            </a:r>
          </a:p>
          <a:p>
            <a:pPr algn="l" rtl="0">
              <a:lnSpc>
                <a:spcPct val="100000"/>
              </a:lnSpc>
            </a:pPr>
            <a:r>
              <a:rPr lang="my" sz="1600" b="0" i="0" u="none" baseline="0" dirty="0">
                <a:solidFill>
                  <a:schemeClr val="tx1"/>
                </a:solidFill>
              </a:rPr>
              <a:t>What tests will my child be taking? ကျွန်ုပ်တို့၏ကလေးက မည်သည့်စာမေးပွဲများကို ဖြေဆိုရမှာလဲ။  </a:t>
            </a:r>
          </a:p>
          <a:p>
            <a:pPr algn="l" rtl="0">
              <a:lnSpc>
                <a:spcPct val="100000"/>
              </a:lnSpc>
            </a:pPr>
            <a:r>
              <a:rPr lang="en-US" sz="1600" b="0" i="0" u="none" baseline="0" dirty="0">
                <a:solidFill>
                  <a:schemeClr val="tx1"/>
                </a:solidFill>
              </a:rPr>
              <a:t>How can I be involved? </a:t>
            </a:r>
            <a:r>
              <a:rPr lang="my" sz="1600" b="0" i="0" u="none" baseline="0" dirty="0">
                <a:solidFill>
                  <a:schemeClr val="tx1"/>
                </a:solidFill>
              </a:rPr>
              <a:t>ကျွန်ုပ်က ဘယ်လို ပါ၀င်နိုင်ပါသလဲ။  </a:t>
            </a:r>
          </a:p>
          <a:p>
            <a:pPr algn="l" rtl="0">
              <a:lnSpc>
                <a:spcPct val="100000"/>
              </a:lnSpc>
            </a:pPr>
            <a:r>
              <a:rPr lang="en-US" sz="1600" b="0" i="0" u="none" baseline="0" dirty="0">
                <a:solidFill>
                  <a:schemeClr val="tx1"/>
                </a:solidFill>
              </a:rPr>
              <a:t>Who can I contact for help?</a:t>
            </a:r>
            <a:r>
              <a:rPr lang="my-MM" sz="1600" b="0" i="0" u="none" baseline="0" dirty="0">
                <a:solidFill>
                  <a:schemeClr val="tx1"/>
                </a:solidFill>
              </a:rPr>
              <a:t> </a:t>
            </a:r>
            <a:r>
              <a:rPr lang="my" sz="1600" b="0" i="0" u="none" baseline="0" dirty="0">
                <a:solidFill>
                  <a:schemeClr val="tx1"/>
                </a:solidFill>
              </a:rPr>
              <a:t>အကူအညီအတွက် ကျွန်ုပ်တို့က ဘယ်သူတွေကို ဆက်သွယ်နိုင်ပါသလဲ။  </a:t>
            </a:r>
          </a:p>
          <a:p>
            <a:pPr>
              <a:lnSpc>
                <a:spcPct val="100000"/>
              </a:lnSpc>
            </a:pPr>
            <a:endParaRPr lang="my" sz="1600" dirty="0"/>
          </a:p>
          <a:p>
            <a:pPr>
              <a:lnSpc>
                <a:spcPct val="100000"/>
              </a:lnSpc>
            </a:pPr>
            <a:endParaRPr lang="my" sz="1600" dirty="0"/>
          </a:p>
        </p:txBody>
      </p:sp>
      <p:sp>
        <p:nvSpPr>
          <p:cNvPr id="6" name="Content Placeholder 2" descr="list" title="list"/>
          <p:cNvSpPr txBox="1">
            <a:spLocks/>
          </p:cNvSpPr>
          <p:nvPr/>
        </p:nvSpPr>
        <p:spPr>
          <a:xfrm>
            <a:off x="5961723" y="1845732"/>
            <a:ext cx="5118169" cy="439854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>
              <a:buClrTx/>
              <a:buFont typeface="Wingdings" panose="05000000000000000000" pitchFamily="2" charset="2"/>
              <a:buChar char="§"/>
            </a:pPr>
            <a:endParaRPr lang="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3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184857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525760" cy="1206917"/>
          </a:xfrm>
        </p:spPr>
        <p:txBody>
          <a:bodyPr>
            <a:normAutofit fontScale="90000"/>
          </a:bodyPr>
          <a:lstStyle/>
          <a:p>
            <a:pPr algn="l" rtl="0">
              <a:lnSpc>
                <a:spcPct val="150000"/>
              </a:lnSpc>
            </a:pPr>
            <a:r>
              <a:rPr lang="en-US" sz="4000" dirty="0"/>
              <a:t>What is a Title I school?</a:t>
            </a:r>
            <a:r>
              <a:rPr lang="my-MM" sz="4000" dirty="0"/>
              <a:t> </a:t>
            </a:r>
            <a:r>
              <a:rPr lang="my" sz="3600" b="0" i="0" u="none" baseline="0" dirty="0"/>
              <a:t>Title I ကျောင်းဆိုတာ ဘာလဲ။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737360"/>
            <a:ext cx="10657840" cy="4131734"/>
          </a:xfrm>
        </p:spPr>
        <p:txBody>
          <a:bodyPr>
            <a:normAutofit fontScale="92500"/>
          </a:bodyPr>
          <a:lstStyle/>
          <a:p>
            <a:pPr algn="l" rtl="0">
              <a:lnSpc>
                <a:spcPct val="150000"/>
              </a:lnSpc>
            </a:pPr>
            <a:r>
              <a:rPr lang="my" sz="1800" b="0" i="0" u="none" baseline="0" dirty="0">
                <a:solidFill>
                  <a:schemeClr val="tx1"/>
                </a:solidFill>
              </a:rPr>
              <a:t>Elementary and Secondary Education Act (ESEA)/မူလတန်းနှင့်အလယ်တန်း ပညာရေးအက်ဥပဒေအောက်၌ ၁၉၆၅ တွင် Title I ကို စတင်ခဲ့ပါသည်။  ၄င်းသည် ကျွန်ုပ်တို့တိုင်းပြည်အတွင်းရှိကျောင်းများအတွက် အကြီးဆုံး ဖယ်ဒရယ် ပရိုဂရမ်တစ်ခု ဖြစ်ပါသည်။    </a:t>
            </a:r>
          </a:p>
          <a:p>
            <a:pPr algn="l" rtl="0">
              <a:lnSpc>
                <a:spcPct val="150000"/>
              </a:lnSpc>
            </a:pPr>
            <a:r>
              <a:rPr lang="my" sz="1800" b="0" i="0" u="none" baseline="0" dirty="0">
                <a:solidFill>
                  <a:schemeClr val="tx1"/>
                </a:solidFill>
              </a:rPr>
              <a:t>Title I ကျောင်းများသည် ဖယ်ဒရယ်အစိုးရထံမှ ရံပုံငွေအပိုများ (Title I dollars) ကို လက်ခံရရှိပါသည်။ ဤငွေများကို အောက်ပါတို့အတွက် အသုံးပြုပါသည် -   အဆိုပါငွေများကို အောက်ပါတို့အတွက် အသုံးပြုရန် -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800" b="0" i="0" u="none" baseline="0" dirty="0">
                <a:solidFill>
                  <a:schemeClr val="tx1"/>
                </a:solidFill>
              </a:rPr>
              <a:t>မည်သည့်ကျောင်းသားများက စာမလိုက်နိုင်ကြောင်း ခွဲခြားသိရှိရန်နှင့် ၄င်းကျောင်းသားများကို ကူညီပေးရန် 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800" b="0" i="0" u="none" baseline="0" dirty="0">
                <a:solidFill>
                  <a:schemeClr val="tx1"/>
                </a:solidFill>
              </a:rPr>
              <a:t>အခြားနောက်ထပ်၀န်ထမ်း၊ပရိုဂရမ်များ၊သင်ထောက်ကူပစ္စည်းများနှင့်/သို့မဟုတ် အသုံးအဆောင်များကို ၀ယ်ယူရန်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800" b="0" i="0" u="none" baseline="0" dirty="0">
                <a:solidFill>
                  <a:schemeClr val="tx1"/>
                </a:solidFill>
              </a:rPr>
              <a:t>parent and Family Engagement  အစည်းအ၀ေးများ၊ထရိန်နင်များ၊ အစီအစဥ်များ နှင့်/သို့မဟုတ် လှုပ်ရှားမှုများကို ပြုလုပ်ရန်  </a:t>
            </a:r>
          </a:p>
          <a:p>
            <a:pPr lvl="1" algn="l" rtl="0">
              <a:lnSpc>
                <a:spcPct val="150000"/>
              </a:lnSpc>
            </a:pPr>
            <a:endParaRPr lang="my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4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2773137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200" y="172721"/>
            <a:ext cx="10190480" cy="1457010"/>
          </a:xfrm>
        </p:spPr>
        <p:txBody>
          <a:bodyPr>
            <a:normAutofit fontScale="90000"/>
          </a:bodyPr>
          <a:lstStyle/>
          <a:p>
            <a:pPr algn="l" rtl="0">
              <a:lnSpc>
                <a:spcPct val="150000"/>
              </a:lnSpc>
            </a:pPr>
            <a:r>
              <a:rPr lang="en-US" sz="3600" dirty="0"/>
              <a:t>What are my rights?</a:t>
            </a:r>
            <a:r>
              <a:rPr lang="my-MM" sz="3600" dirty="0"/>
              <a:t>                   </a:t>
            </a:r>
            <a:r>
              <a:rPr lang="my" sz="3600" b="0" i="0" u="none" baseline="0" dirty="0"/>
              <a:t>ကျွန်ုပ်တို့၏အခွင့်အရေးများက ဘာလဲ။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709" y="1845734"/>
            <a:ext cx="11361651" cy="4398048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my" sz="1600" b="0" i="0" u="none" baseline="0" dirty="0">
                <a:solidFill>
                  <a:schemeClr val="tx1"/>
                </a:solidFill>
              </a:rPr>
              <a:t>Title I ကျောင်းသားများ၏မိသားစုများနှင့်မိဘများ၌ ဥပဒေအရ </a:t>
            </a:r>
            <a:r>
              <a:rPr lang="my-MM" sz="1600" dirty="0">
                <a:solidFill>
                  <a:schemeClr val="tx1"/>
                </a:solidFill>
              </a:rPr>
              <a:t>အ</a:t>
            </a:r>
            <a:r>
              <a:rPr lang="my" sz="1600" b="0" i="0" u="none" baseline="0" dirty="0">
                <a:solidFill>
                  <a:schemeClr val="tx1"/>
                </a:solidFill>
              </a:rPr>
              <a:t>ခွင့်</a:t>
            </a:r>
            <a:r>
              <a:rPr lang="my-MM" sz="1600" b="0" i="0" u="none" baseline="0" dirty="0">
                <a:solidFill>
                  <a:schemeClr val="tx1"/>
                </a:solidFill>
              </a:rPr>
              <a:t>အရေး</a:t>
            </a:r>
            <a:r>
              <a:rPr lang="my" sz="1600" b="0" i="0" u="none" baseline="0" dirty="0">
                <a:solidFill>
                  <a:schemeClr val="tx1"/>
                </a:solidFill>
              </a:rPr>
              <a:t> ရှိပါသည် - 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600" b="0" i="0" u="none" baseline="0" dirty="0">
                <a:solidFill>
                  <a:schemeClr val="tx1"/>
                </a:solidFill>
              </a:rPr>
              <a:t>ကျောင်းနှင့်မြို့နယ်အဆင့်နှစ်ခုစလုံး၌ ဆုံးဖြတ်ချက်များချရာတွင် ပါ၀င်နိုင်သည်။  </a:t>
            </a:r>
            <a:endParaRPr lang="my" sz="1600" dirty="0">
              <a:solidFill>
                <a:schemeClr val="tx1"/>
              </a:solidFill>
            </a:endParaRP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600" b="0" i="0" u="none" baseline="0" dirty="0">
                <a:solidFill>
                  <a:schemeClr val="tx1"/>
                </a:solidFill>
              </a:rPr>
              <a:t>စာဖတ်ခြင်း/language arts ၀ိဇ္ဇာတွဲ၊စာရေးခြင်း၊သင်္ချာနှင့်သိပ္ပံဘာသာရပ်များစာမေးပွဲများမှ သင်တို့ကလေး၏အောင်မြင်မှုအဆင့်အခြေအနေကို သင်တို့ သိရှိခွင့်ရှိပါသည်။   </a:t>
            </a:r>
            <a:endParaRPr lang="my" sz="1600" dirty="0">
              <a:solidFill>
                <a:schemeClr val="tx1"/>
              </a:solidFill>
            </a:endParaRP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600" b="0" i="0" u="none" baseline="0" dirty="0"/>
              <a:t>သင်တို့ကလေးဖြင့် လက်တွဲဆောင်ရွက်နေသောဆရာ/မများနှင့်လက်ထောက်ဆရာ/များ၏အရည်အချင်းဖြင့် ပတ်သက်သောအရာများကို</a:t>
            </a:r>
            <a:r>
              <a:rPr lang="my-MM" sz="1600" b="0" i="0" u="none" baseline="0" dirty="0"/>
              <a:t> </a:t>
            </a:r>
            <a:r>
              <a:rPr lang="my" sz="1600" b="0" i="0" u="none" baseline="0" dirty="0"/>
              <a:t>တောင်းဆိုနိုင်သည်</a:t>
            </a:r>
            <a:endParaRPr lang="my" sz="1600" dirty="0">
              <a:solidFill>
                <a:schemeClr val="tx1"/>
              </a:solidFill>
            </a:endParaRP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600" b="0" i="0" u="none" baseline="0" dirty="0">
                <a:solidFill>
                  <a:schemeClr val="tx1"/>
                </a:solidFill>
              </a:rPr>
              <a:t>သင်တို့ကလေး၏ပညာရေးဖြင့်ပတ်သက်ပြီး သင့်လျော်သလို ဆုံးဖြတ်ချက်များချရန်နှင့်  အကြံပေးချက်များကို သေချာ ပြင်ဆင်ရန် ပုံမှန်အစည်းအ၀ေးများအတွက် အခွင့်အလှမ်း များကို တောင်းဆိုနိုင်သည်။  ကျောင်းမှ အကြံပေးချက်များကို လက်တွေ့ကျကျ  အတတ်နိုင်ဆုံး တုံ့ပြန်သွားရန် လိုအပ်ပါသည်။</a:t>
            </a:r>
          </a:p>
          <a:p>
            <a:pPr>
              <a:lnSpc>
                <a:spcPct val="150000"/>
              </a:lnSpc>
            </a:pPr>
            <a:endParaRPr lang="my" sz="1600" dirty="0"/>
          </a:p>
          <a:p>
            <a:pPr>
              <a:lnSpc>
                <a:spcPct val="150000"/>
              </a:lnSpc>
            </a:pPr>
            <a:endParaRPr lang="my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5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4207471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rtl="0">
              <a:lnSpc>
                <a:spcPct val="150000"/>
              </a:lnSpc>
            </a:pPr>
            <a:r>
              <a:rPr lang="en-US" sz="3600" b="0" i="0" u="none" baseline="0" dirty="0"/>
              <a:t>What can Title I funds be used for? </a:t>
            </a:r>
            <a:r>
              <a:rPr lang="my-MM" sz="3600" b="0" i="0" u="none" baseline="0" dirty="0"/>
              <a:t>                                            </a:t>
            </a:r>
            <a:r>
              <a:rPr lang="en-US" sz="3600" b="0" i="0" u="none" baseline="0" dirty="0"/>
              <a:t>Title I </a:t>
            </a:r>
            <a:r>
              <a:rPr lang="my-MM" sz="3600" b="0" i="0" u="none" baseline="0" dirty="0"/>
              <a:t>ရံပုံငွေများကို ဘာအတွက် အသုံးပြုနိုင်ပါသလဲ။</a:t>
            </a:r>
            <a:endParaRPr lang="my" sz="3600" b="0" i="0" u="none" baseline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>
              <a:lnSpc>
                <a:spcPct val="150000"/>
              </a:lnSpc>
            </a:pPr>
            <a:r>
              <a:rPr lang="my" b="0" i="0" u="none" baseline="0" dirty="0">
                <a:solidFill>
                  <a:schemeClr val="tx1"/>
                </a:solidFill>
              </a:rPr>
              <a:t>ယေဘုယျအားဖြင့် Title I funds များကို အောက်ပါတို့အတွက် အသုံးပြုနိုင်ပါသည် -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b="0" i="0" u="none" baseline="0" dirty="0">
                <a:solidFill>
                  <a:schemeClr val="tx1"/>
                </a:solidFill>
              </a:rPr>
              <a:t>ပိုသေးငယ်သည့်စာသင်ခန်းအရွယ်အစားများ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b="0" i="0" u="none" baseline="0" dirty="0">
                <a:solidFill>
                  <a:schemeClr val="tx1"/>
                </a:solidFill>
              </a:rPr>
              <a:t>ထပ်ဖြည့်ထားသောဆရာ/</a:t>
            </a:r>
            <a:r>
              <a:rPr lang="my-MM" b="0" i="0" u="none" baseline="0" dirty="0">
                <a:solidFill>
                  <a:schemeClr val="tx1"/>
                </a:solidFill>
              </a:rPr>
              <a:t>မ</a:t>
            </a:r>
            <a:r>
              <a:rPr lang="my" b="0" i="0" u="none" baseline="0" dirty="0">
                <a:solidFill>
                  <a:schemeClr val="tx1"/>
                </a:solidFill>
              </a:rPr>
              <a:t>များနှင့်လက်ထောက်ဆရာ/မများ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b="0" i="0" u="none" baseline="0" dirty="0">
                <a:solidFill>
                  <a:schemeClr val="tx1"/>
                </a:solidFill>
              </a:rPr>
              <a:t>ကျောင်း၀န်ထမ်းများအတွက် နောက်ထပ်ဖြည့်စွက်ထရိန်နင်များ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b="0" i="0" u="none" baseline="0" dirty="0">
                <a:solidFill>
                  <a:schemeClr val="tx1"/>
                </a:solidFill>
              </a:rPr>
              <a:t>စာသင်ကြားမှုအတွက် အချိန်ပိုများ (ကျောင်းမတက်ခင်အချိန် နှင့်/သို့မဟုတ် ကျောင်းဆင်းပြီးချိန်နောက်ပိုင်းစသည့်အစီအစဥ်များ)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b="0" i="0" u="none" baseline="0" dirty="0">
                <a:solidFill>
                  <a:schemeClr val="tx1"/>
                </a:solidFill>
              </a:rPr>
              <a:t>parent and Family Engagement ပါ၀င်လှုပ်ရှားမှုအစီအစဥ်များ နှင့်/သို့မဟုတ်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b="0" i="0" u="none" baseline="0" dirty="0">
                <a:solidFill>
                  <a:schemeClr val="tx1"/>
                </a:solidFill>
              </a:rPr>
              <a:t>နောက်ဆက်တွဲ သင်ထောက်ကူပစ္စည်းများ၊အသုံးအဆောင်များနှင့်နည်းပညာပိုင်း  </a:t>
            </a:r>
          </a:p>
          <a:p>
            <a:pPr lvl="1" algn="l" rtl="0">
              <a:lnSpc>
                <a:spcPct val="150000"/>
              </a:lnSpc>
            </a:pPr>
            <a:endParaRPr lang="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6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1622746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320" y="286603"/>
            <a:ext cx="11450320" cy="1450757"/>
          </a:xfrm>
        </p:spPr>
        <p:txBody>
          <a:bodyPr>
            <a:noAutofit/>
          </a:bodyPr>
          <a:lstStyle/>
          <a:p>
            <a:pPr algn="l" rtl="0">
              <a:lnSpc>
                <a:spcPct val="150000"/>
              </a:lnSpc>
            </a:pPr>
            <a:r>
              <a:rPr lang="en-US" sz="3600" b="0" i="0" u="none" baseline="0" dirty="0"/>
              <a:t>How does our school use Title I funds? </a:t>
            </a:r>
            <a:r>
              <a:rPr lang="my-MM" sz="3600" b="0" i="0" u="none" baseline="0" dirty="0"/>
              <a:t>      </a:t>
            </a:r>
            <a:r>
              <a:rPr lang="my" sz="3200" b="0" i="0" u="none" baseline="0" dirty="0"/>
              <a:t>ကျွန်ုပ်တို့၏ကျောင်းက Title I funds ကို ဘယ်လို အသုံးပြုပါသလဲ။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309" y="1845734"/>
            <a:ext cx="11166763" cy="4453466"/>
          </a:xfrm>
        </p:spPr>
        <p:txBody>
          <a:bodyPr vert="horz" lIns="0" tIns="45720" rIns="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my" sz="1800" b="0" i="0" u="none" baseline="0" dirty="0">
                <a:solidFill>
                  <a:schemeClr val="tx1"/>
                </a:solidFill>
                <a:latin typeface="Arial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Arial"/>
                <a:cs typeface="Arial"/>
              </a:rPr>
              <a:t>2025/2026 </a:t>
            </a:r>
            <a:r>
              <a:rPr lang="my" sz="1800" b="0" i="0" u="none" baseline="0">
                <a:solidFill>
                  <a:schemeClr val="tx1"/>
                </a:solidFill>
                <a:latin typeface="Arial"/>
              </a:rPr>
              <a:t>ကျွန်ုပ်တို့ကျောင်းကို Title I funding $ </a:t>
            </a:r>
            <a:r>
              <a:rPr lang="my" sz="1800">
                <a:solidFill>
                  <a:schemeClr val="tx1"/>
                </a:solidFill>
                <a:latin typeface="Arial"/>
              </a:rPr>
              <a:t>282,00.00 ၀န</a:t>
            </a:r>
            <a:r>
              <a:rPr lang="my" sz="1800" b="0" i="0" u="none" baseline="0">
                <a:solidFill>
                  <a:schemeClr val="tx1"/>
                </a:solidFill>
                <a:latin typeface="Arial"/>
              </a:rPr>
              <a:t>်းကျင် သတ်မှတ်ပေးသည်။  </a:t>
            </a:r>
          </a:p>
          <a:p>
            <a:pPr algn="l" rtl="0">
              <a:lnSpc>
                <a:spcPct val="100000"/>
              </a:lnSpc>
            </a:pPr>
            <a:r>
              <a:rPr lang="my" sz="1800" b="1" i="0" u="none" baseline="0" dirty="0">
                <a:solidFill>
                  <a:schemeClr val="tx1"/>
                </a:solidFill>
              </a:rPr>
              <a:t>Schoolwide Program</a:t>
            </a:r>
            <a:r>
              <a:rPr lang="my" sz="1800" b="0" i="0" u="none" baseline="0" dirty="0">
                <a:solidFill>
                  <a:schemeClr val="tx1"/>
                </a:solidFill>
              </a:rPr>
              <a:t> ကို တိုးချဲ့ခဲ့ပါသည်။ အဓိပ္ပါယ်မှာ ကျွန်ုပ်တို့၏ရံပုံငွေများကို အောက်ပါတို့အတွက် အသုံးပြုသွားရန် ဖြစ်ပါသည် -  </a:t>
            </a:r>
          </a:p>
          <a:p>
            <a:pPr marL="966470" lvl="3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my" sz="1800" b="0" i="0" u="none" baseline="0" dirty="0">
                <a:solidFill>
                  <a:schemeClr val="tx1"/>
                </a:solidFill>
              </a:rPr>
              <a:t>Supplemental staff ဖြည့်စွက်၀န်ထမ်းများ  </a:t>
            </a:r>
          </a:p>
          <a:p>
            <a:pPr lvl="4">
              <a:buFont typeface="Courier New,monospace" panose="02070309020205020404" pitchFamily="49" charset="0"/>
              <a:buChar char="o"/>
            </a:pPr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Assistant Principal</a:t>
            </a:r>
            <a:endParaRPr lang="en-US" b="0" i="0" u="none" baseline="0">
              <a:solidFill>
                <a:schemeClr val="tx1"/>
              </a:solidFill>
            </a:endParaRPr>
          </a:p>
          <a:p>
            <a:pPr lvl="4">
              <a:buFont typeface="Courier New,monospace" panose="02070309020205020404" pitchFamily="49" charset="0"/>
              <a:buChar char="o"/>
            </a:pPr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Family Engagement Specialist</a:t>
            </a:r>
            <a:endParaRPr lang="en-US" b="0" i="0" u="none" baseline="0">
              <a:solidFill>
                <a:schemeClr val="tx1"/>
              </a:solidFill>
            </a:endParaRPr>
          </a:p>
          <a:p>
            <a:pPr lvl="4">
              <a:buFont typeface="Courier New,monospace" panose="02070309020205020404" pitchFamily="49" charset="0"/>
              <a:buChar char="o"/>
            </a:pPr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Two second </a:t>
            </a:r>
            <a:r>
              <a:rPr lang="en-US" b="0" i="0" u="none" baseline="0">
                <a:solidFill>
                  <a:schemeClr val="tx1"/>
                </a:solidFill>
                <a:latin typeface="Arial"/>
                <a:cs typeface="Arial"/>
              </a:rPr>
              <a:t>grade </a:t>
            </a:r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teachers</a:t>
            </a:r>
            <a:endParaRPr lang="my"/>
          </a:p>
          <a:p>
            <a:pPr marL="966470" lvl="3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my" sz="1800" b="0" i="0" u="none" baseline="0" dirty="0">
                <a:solidFill>
                  <a:schemeClr val="tx1"/>
                </a:solidFill>
              </a:rPr>
              <a:t>Programs/Materials/Supplies ပရိုဂရမ်များ/ပစ္စည်းများ/သင်ထောက်ကူများ  </a:t>
            </a:r>
          </a:p>
          <a:p>
            <a:pPr lvl="4">
              <a:buFont typeface="Courier New,monospace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SPIRE &amp; Sounds Sensible reading interventions</a:t>
            </a:r>
            <a:endParaRPr lang="en-US">
              <a:solidFill>
                <a:schemeClr val="tx1"/>
              </a:solidFill>
              <a:latin typeface="Arial"/>
              <a:cs typeface="Arial"/>
            </a:endParaRPr>
          </a:p>
          <a:p>
            <a:pPr lvl="4">
              <a:buFont typeface="Courier New,monospace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Corrective Reading intervention</a:t>
            </a:r>
            <a:endParaRPr lang="en-US">
              <a:solidFill>
                <a:schemeClr val="tx1"/>
              </a:solidFill>
              <a:latin typeface="Arial"/>
              <a:cs typeface="Arial"/>
            </a:endParaRPr>
          </a:p>
          <a:p>
            <a:pPr lvl="4">
              <a:buFont typeface="Courier New,monospace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Number Worlds math intervention</a:t>
            </a:r>
          </a:p>
          <a:p>
            <a:pPr marL="920750" lvl="4" indent="0" algn="l" rtl="0">
              <a:lnSpc>
                <a:spcPct val="100000"/>
              </a:lnSpc>
              <a:buNone/>
            </a:pPr>
            <a:endParaRPr lang="my" sz="1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7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3038112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05317"/>
          </a:xfrm>
        </p:spPr>
        <p:txBody>
          <a:bodyPr>
            <a:normAutofit/>
          </a:bodyPr>
          <a:lstStyle/>
          <a:p>
            <a:pPr algn="l" rtl="0"/>
            <a:r>
              <a:rPr lang="en-US" sz="3600" b="0" i="0" u="none" baseline="0" dirty="0"/>
              <a:t>What is the SIP? </a:t>
            </a:r>
            <a:r>
              <a:rPr lang="my-MM" sz="3600" b="0" i="0" u="none" baseline="0" dirty="0"/>
              <a:t> </a:t>
            </a:r>
            <a:r>
              <a:rPr lang="my" sz="3600" b="0" i="0" u="none" baseline="0" dirty="0"/>
              <a:t>SIP ဆိုတာ ဘာလဲ။</a:t>
            </a:r>
            <a:endParaRPr lang="my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373360" cy="4240106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my" sz="1600" b="0" i="0" u="none" baseline="0" dirty="0"/>
              <a:t>SIP ဆိုသည်မှာ School Improvement Plan ကျောင်းဖွံ့ဖြိုးမှု စီမံကိန်း ဖြစ်ပါသည်။  ၄င်း၌ အောက်ပါတို့ ပါ၀င်သည် -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600" b="0" i="0" u="none" baseline="0" dirty="0"/>
              <a:t>ကျောင်းစီမံကိန်းအဖွဲ့အစည်းကို ခွဲခြားရွေးထုတ်ခြင်းနှင့် ၄င်းအဖွဲ့မှ စီမံကိန်း လုပ်ငန်းစဥ်၌ မည်ကဲ့သို့ ကောင်းမွန်စွာ ဆောင်ရွက်သွားရန်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600" b="0" i="0" u="none" baseline="0" dirty="0"/>
              <a:t>ပညာရေးဖြင့်ပတ်သက်သောနှင့်မပတ်သက်သောအချက်အလက် အကျဥ်းချုံးနှင့်သုံးသပ်စစ်ဆေးမှုကို လိုအပ်ခြင်း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600" b="0" i="0" u="none" baseline="0" dirty="0"/>
              <a:t>ဦးစားပေးရည်မှန်းချက်များ၊နည်းဗျူဟာများနှင့်</a:t>
            </a:r>
            <a:r>
              <a:rPr lang="my-MM" sz="1600" b="0" i="0" u="none" baseline="0" dirty="0"/>
              <a:t> </a:t>
            </a:r>
            <a:r>
              <a:rPr lang="my" sz="1600" b="0" i="0" u="none" baseline="0" dirty="0"/>
              <a:t>academic နှင့် non-academic လိုအပ်မှုရှိသောကျောင်းသားများကို ကူညီရန်အတွက် ဆောင်ရွက်ရန် ခြေလှမ်းများ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600" b="0" i="0" u="none" baseline="0" dirty="0"/>
              <a:t>ဆရာ/မများနှင့်၀န်ထမ်းများအတွက် ပရော်ဖက်ရှင်နယ်ဖွံ့ဖြိုးမှု လိုအပ်ချက်များ နှင့်  </a:t>
            </a:r>
          </a:p>
          <a:p>
            <a:pPr lvl="3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" sz="1600" b="0" i="0" u="none" baseline="0" dirty="0"/>
              <a:t>ခန့်မှန်းခြေအသုံးစရိတ်ဘတ်ဂျက်များနှင့်စွမ်းအင်အရင်းအမြစ်များကို ညှိနှိုင်းဆောင်ရွက်ခြင်း  </a:t>
            </a:r>
          </a:p>
          <a:p>
            <a:pPr algn="l" rtl="0">
              <a:lnSpc>
                <a:spcPct val="150000"/>
              </a:lnSpc>
            </a:pPr>
            <a:r>
              <a:rPr lang="my" sz="1600" b="0" i="0" u="none" baseline="0" dirty="0">
                <a:solidFill>
                  <a:schemeClr val="tx1"/>
                </a:solidFill>
              </a:rPr>
              <a:t>ကျောင်းမှ ကျွန်ုပ်တို့၏ကျောင်း စီမံချက်အဖွဲ့အစည်းတွင် မိသားစုကိုယ်စားလှယ်များကို ထည့်သွင်းပါ၀င်စေရမည်။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8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3940274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360" y="497840"/>
            <a:ext cx="11064240" cy="1045069"/>
          </a:xfrm>
        </p:spPr>
        <p:txBody>
          <a:bodyPr>
            <a:normAutofit fontScale="90000"/>
          </a:bodyPr>
          <a:lstStyle/>
          <a:p>
            <a:pPr algn="l" rtl="0">
              <a:lnSpc>
                <a:spcPct val="150000"/>
              </a:lnSpc>
            </a:pPr>
            <a:r>
              <a:rPr lang="en-US" sz="2800" dirty="0"/>
              <a:t>What are our schoolwide program goals?</a:t>
            </a:r>
            <a:r>
              <a:rPr lang="my-MM" sz="2800" dirty="0"/>
              <a:t> </a:t>
            </a:r>
            <a:r>
              <a:rPr lang="my" sz="2800" b="0" i="0" u="none" baseline="0" dirty="0"/>
              <a:t>ကျွန်ုပ်တို့၏ကျောင်းတစ်ကျောင်းလုံး အတွက် အသုံးပြုရန် ရည်ရွယ်ထားသောပရိုဂရမ်ရည်မှန်းချက်များက ဘာလဲ။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133600"/>
            <a:ext cx="10058400" cy="3735494"/>
          </a:xfrm>
        </p:spPr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Create and support engaging, rigorous, and personalized learning experiences for all students through the delivery of high-quality, relevant literacy/ELA curricula and materials. (Strategic Framework, Our Students 1)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Create and support engaging, rigorous, and personalized learning experiences for all students through the delivery of high-quality, relevant numeracy curricula and materials. (Strategic Framework, Our Students 1) 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Implement a multi-tiered approach to reducing barriers to ensure each student achieves satisfactory attendance. (Strategic Framework, Our Students 3) 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Provide a positive school climate with opportunity for students to explore, understand and value others in a safe, nurturing, and diverse learning environment, with every student known, supported, and connected. (Strategic Framework, Our Students 2) 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4FAB73BC-B049-4115-A692-8D63A059BFB8}" type="slidenum">
              <a:rPr/>
              <a:pPr algn="r" rtl="0"/>
              <a:t>9</a:t>
            </a:fld>
            <a:endParaRPr lang="my" dirty="0"/>
          </a:p>
        </p:txBody>
      </p:sp>
    </p:spTree>
    <p:extLst>
      <p:ext uri="{BB962C8B-B14F-4D97-AF65-F5344CB8AC3E}">
        <p14:creationId xmlns:p14="http://schemas.microsoft.com/office/powerpoint/2010/main" val="164693538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2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0070C0"/>
      </a:hlink>
      <a:folHlink>
        <a:srgbClr val="0070C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imeStamp xmlns="c6d3d2f3-2f57-4236-9cec-19a0d6d83738" xsi:nil="true"/>
    <lcf76f155ced4ddcb4097134ff3c332f xmlns="c6d3d2f3-2f57-4236-9cec-19a0d6d83738">
      <Terms xmlns="http://schemas.microsoft.com/office/infopath/2007/PartnerControls"/>
    </lcf76f155ced4ddcb4097134ff3c332f>
    <TaxCatchAll xmlns="b2c14416-9b3b-4ab9-bce7-0fcee5420287" xsi:nil="true"/>
    <_dlc_DocId xmlns="b1adb072-ad34-4e9a-ba3d-a0a0fde75b5c">FCUK4YFZPQUD-1093626495-443296</_dlc_DocId>
    <_dlc_DocIdUrl xmlns="b1adb072-ad34-4e9a-ba3d-a0a0fde75b5c">
      <Url>https://k12mnps.sharepoint.com/sites/074-TEMG-TEAM-PEFacilitators/_layouts/15/DocIdRedir.aspx?ID=FCUK4YFZPQUD-1093626495-443296</Url>
      <Description>FCUK4YFZPQUD-1093626495-443296</Description>
    </_dlc_DocIdUrl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65BF0ED8A4904ABC08057340046464" ma:contentTypeVersion="28" ma:contentTypeDescription="Create a new document." ma:contentTypeScope="" ma:versionID="a3f5c29a062f14583ebeb77c7e6db685">
  <xsd:schema xmlns:xsd="http://www.w3.org/2001/XMLSchema" xmlns:xs="http://www.w3.org/2001/XMLSchema" xmlns:p="http://schemas.microsoft.com/office/2006/metadata/properties" xmlns:ns1="http://schemas.microsoft.com/sharepoint/v3" xmlns:ns2="b1adb072-ad34-4e9a-ba3d-a0a0fde75b5c" xmlns:ns3="c6d3d2f3-2f57-4236-9cec-19a0d6d83738" xmlns:ns4="b2c14416-9b3b-4ab9-bce7-0fcee5420287" targetNamespace="http://schemas.microsoft.com/office/2006/metadata/properties" ma:root="true" ma:fieldsID="a5931b2a3daa58709923151c79cc1d07" ns1:_="" ns2:_="" ns3:_="" ns4:_="">
    <xsd:import namespace="http://schemas.microsoft.com/sharepoint/v3"/>
    <xsd:import namespace="b1adb072-ad34-4e9a-ba3d-a0a0fde75b5c"/>
    <xsd:import namespace="c6d3d2f3-2f57-4236-9cec-19a0d6d83738"/>
    <xsd:import namespace="b2c14416-9b3b-4ab9-bce7-0fcee542028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2:SharedWithUsers" minOccurs="0"/>
                <xsd:element ref="ns2:SharedWithDetails" minOccurs="0"/>
                <xsd:element ref="ns3:TimeStamp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1:_ip_UnifiedCompliancePolicyProperties" minOccurs="0"/>
                <xsd:element ref="ns1:_ip_UnifiedCompliancePolicyUIAc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adb072-ad34-4e9a-ba3d-a0a0fde75b5c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d3d2f3-2f57-4236-9cec-19a0d6d837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TimeStamp" ma:index="23" nillable="true" ma:displayName="Time Stamp" ma:format="DateOnly" ma:internalName="TimeStamp">
      <xsd:simpleType>
        <xsd:restriction base="dms:DateTime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33bb345b-ff8f-4466-ba95-c87037a6f6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c14416-9b3b-4ab9-bce7-0fcee5420287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5653f3cd-8755-46a0-8f54-1746d03e4b30}" ma:internalName="TaxCatchAll" ma:showField="CatchAllData" ma:web="b1adb072-ad34-4e9a-ba3d-a0a0fde75b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6F64F45-454E-4142-9328-602891E93192}">
  <ds:schemaRefs>
    <ds:schemaRef ds:uri="http://schemas.microsoft.com/office/2006/metadata/properties"/>
    <ds:schemaRef ds:uri="http://schemas.microsoft.com/office/infopath/2007/PartnerControls"/>
    <ds:schemaRef ds:uri="c6d3d2f3-2f57-4236-9cec-19a0d6d83738"/>
    <ds:schemaRef ds:uri="b2c14416-9b3b-4ab9-bce7-0fcee5420287"/>
    <ds:schemaRef ds:uri="b1adb072-ad34-4e9a-ba3d-a0a0fde75b5c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06CB36A9-C82A-4ED2-96E8-E443D5A81E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54EEE5-BB59-47EC-9699-739625E0FB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1adb072-ad34-4e9a-ba3d-a0a0fde75b5c"/>
    <ds:schemaRef ds:uri="c6d3d2f3-2f57-4236-9cec-19a0d6d83738"/>
    <ds:schemaRef ds:uri="b2c14416-9b3b-4ab9-bce7-0fcee54202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E0ECE73-D7F4-4AF3-BD7E-73B117467A59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5862</TotalTime>
  <Words>6135</Words>
  <Application>Microsoft Office PowerPoint</Application>
  <PresentationFormat>Widescreen</PresentationFormat>
  <Paragraphs>188</Paragraphs>
  <Slides>21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Retrospect</vt:lpstr>
      <vt:lpstr>Cole Elementary School Annual Title I &amp; Family Engagement Meeting  နှစ်ပါတ်လည် Title I နှင့် မိသားစု ထိတွေ့ပါ၀င်ပတ်သက်မှု အစည်းအ‌၀ေး</vt:lpstr>
      <vt:lpstr>Why are we here?  ကျွန်ုပ်တို့က ဘာကြောင့် ဒီမှာ ရှိနေရတာလဲ။</vt:lpstr>
      <vt:lpstr>What will I learn?  ကျွန်ုပ်တို့က ဘယ်အရာတွေကို သင်ယူလေ့လာရရှိသွားမှာလဲ။</vt:lpstr>
      <vt:lpstr>What is a Title I school? Title I ကျောင်းဆိုတာ ဘာလဲ။  </vt:lpstr>
      <vt:lpstr>What are my rights?                   ကျွန်ုပ်တို့၏အခွင့်အရေးများက ဘာလဲ။  </vt:lpstr>
      <vt:lpstr>What can Title I funds be used for?                                             Title I ရံပုံငွေများကို ဘာအတွက် အသုံးပြုနိုင်ပါသလဲ။</vt:lpstr>
      <vt:lpstr>How does our school use Title I funds?       ကျွန်ုပ်တို့၏ကျောင်းက Title I funds ကို ဘယ်လို အသုံးပြုပါသလဲ။</vt:lpstr>
      <vt:lpstr>What is the SIP?  SIP ဆိုတာ ဘာလဲ။</vt:lpstr>
      <vt:lpstr>What are our schoolwide program goals? ကျွန်ုပ်တို့၏ကျောင်းတစ်ကျောင်းလုံး အတွက် အသုံးပြုရန် ရည်ရွယ်ထားသောပရိုဂရမ်ရည်မှန်းချက်များက ဘာလဲ။</vt:lpstr>
      <vt:lpstr>How is parent and family engagement funded? မိဘနှင့် မိသားစု ထိတွေ့ဆက်ဆံမှုအတွက် ဘယ်လို ထောက်ပံ့ပေးသလဲ။ </vt:lpstr>
      <vt:lpstr>How is parent and family engagement funded? မိဘနှင့် မိသားစု ထိတွေ့ဆက်ဆံမှုအတွက် ဘယ်လို ထောက်ပံ့ပေးသလဲ။ </vt:lpstr>
      <vt:lpstr>What is a Parent and Family Engagement Policy?                        မိဘနှင့်မိသားစုများ ဆက်စပ်ပတ်သက်မှု ပေါ်လစီ ဆိုတာ ဘာလဲ။</vt:lpstr>
      <vt:lpstr>What is a Parent and Family Engagement Policy?                       မိဘနှင့်မိသားစုများ ဆက်စပ်ပတ်သက်မှု ပေါ်လစီ ဆိုတာ ဘာလဲ။</vt:lpstr>
      <vt:lpstr>What is a School-Parent Compact?                                            ကျောင်း-မိဘ သဘောတူညီမှု ဆိုတာ ဘာလဲ။</vt:lpstr>
      <vt:lpstr>What is a School-Parent Compact?                                            ကျောင်း-မိဘ သဘောတူညီမှု ဆိုတာ ဘာလဲ။</vt:lpstr>
      <vt:lpstr>What are the benefits of family engagement?</vt:lpstr>
      <vt:lpstr>What curriculum does our school use?                           ကျွန်ုပ်တို့ကျောင်းက မည်သည့် သင်ရိုးညွှန်းတမ်းကို အသုံးပြုပါသလဲ။  </vt:lpstr>
      <vt:lpstr>What tests will my child be taking?                                      ကျွန်ုပ်တို့ကလေးက မည်သည့် စာမေးပွဲများကို ဖြေဆိုရမှာလဲ။  </vt:lpstr>
      <vt:lpstr>How can I be involved? ကျွန်ုပ်က ဘယ်လို ပါ၀င်နိုင်ပါသလဲ။  </vt:lpstr>
      <vt:lpstr>Who can I contact for help?   အကူအညီအတွက် ကျွန်ုပ်တို့က ဘယ်သူတွေကို ဆက်သွယ်နိုင်ပါသလဲ။  </vt:lpstr>
      <vt:lpstr>PowerPoint Presentation</vt:lpstr>
    </vt:vector>
  </TitlesOfParts>
  <Company>State of Tennessee Dept.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[INSERT SCHOOL YEAR] Annual Title I &amp; Family Engagement Meeting</dc:title>
  <dc:creator>Brinn Obermiller</dc:creator>
  <cp:lastModifiedBy>Terzich, Tegan E.</cp:lastModifiedBy>
  <cp:revision>133</cp:revision>
  <dcterms:created xsi:type="dcterms:W3CDTF">2018-01-17T16:59:30Z</dcterms:created>
  <dcterms:modified xsi:type="dcterms:W3CDTF">2025-07-30T15:06:08Z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0x010100D865BF0ED8A4904ABC08057340046464</vt:lpwstr>
  </property>
  <property fmtid="{D5CDD505-2E9C-101B-9397-08002B2CF9AE}" pid="3" name="_dlc_DocIdItemGuid">
    <vt:lpwstr>512467b6-32c3-4656-9a7d-aed2c4764cd8</vt:lpwstr>
  </property>
</Properties>
</file>