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912" r:id="rId5"/>
  </p:sldMasterIdLst>
  <p:notesMasterIdLst>
    <p:notesMasterId r:id="rId25"/>
  </p:notesMasterIdLst>
  <p:handoutMasterIdLst>
    <p:handoutMasterId r:id="rId26"/>
  </p:handoutMasterIdLst>
  <p:sldIdLst>
    <p:sldId id="256" r:id="rId6"/>
    <p:sldId id="260" r:id="rId7"/>
    <p:sldId id="258" r:id="rId8"/>
    <p:sldId id="259" r:id="rId9"/>
    <p:sldId id="285" r:id="rId10"/>
    <p:sldId id="263" r:id="rId11"/>
    <p:sldId id="267" r:id="rId12"/>
    <p:sldId id="268" r:id="rId13"/>
    <p:sldId id="265" r:id="rId14"/>
    <p:sldId id="262" r:id="rId15"/>
    <p:sldId id="264" r:id="rId16"/>
    <p:sldId id="269" r:id="rId17"/>
    <p:sldId id="299" r:id="rId18"/>
    <p:sldId id="266" r:id="rId19"/>
    <p:sldId id="300" r:id="rId20"/>
    <p:sldId id="280" r:id="rId21"/>
    <p:sldId id="281" r:id="rId22"/>
    <p:sldId id="287" r:id="rId23"/>
    <p:sldId id="297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inn Obermiller" initials="BO" lastIdx="6" clrIdx="0"/>
  <p:cmAuthor id="2" name="Geneva Taylor" initials="GT" lastIdx="6" clrIdx="1"/>
  <p:cmAuthor id="3" name="Hannah McIntosh" initials="HM" lastIdx="7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7FA1F0-564B-CE70-FAA1-9ED0CD6366BC}" v="66" dt="2025-07-30T15:15:54.2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87687" autoAdjust="0"/>
  </p:normalViewPr>
  <p:slideViewPr>
    <p:cSldViewPr snapToGrid="0">
      <p:cViewPr varScale="1">
        <p:scale>
          <a:sx n="58" d="100"/>
          <a:sy n="58" d="100"/>
        </p:scale>
        <p:origin x="1256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82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9D7FA1F0-564B-CE70-FAA1-9ED0CD6366BC}"/>
    <pc:docChg chg="modSld">
      <pc:chgData name="" userId="" providerId="" clId="Web-{9D7FA1F0-564B-CE70-FAA1-9ED0CD6366BC}" dt="2025-07-30T15:12:05.396" v="0" actId="20577"/>
      <pc:docMkLst>
        <pc:docMk/>
      </pc:docMkLst>
      <pc:sldChg chg="modSp">
        <pc:chgData name="" userId="" providerId="" clId="Web-{9D7FA1F0-564B-CE70-FAA1-9ED0CD6366BC}" dt="2025-07-30T15:12:05.396" v="0" actId="20577"/>
        <pc:sldMkLst>
          <pc:docMk/>
          <pc:sldMk cId="3044486221" sldId="256"/>
        </pc:sldMkLst>
        <pc:spChg chg="mod">
          <ac:chgData name="" userId="" providerId="" clId="Web-{9D7FA1F0-564B-CE70-FAA1-9ED0CD6366BC}" dt="2025-07-30T15:12:05.396" v="0" actId="20577"/>
          <ac:spMkLst>
            <pc:docMk/>
            <pc:sldMk cId="3044486221" sldId="256"/>
            <ac:spMk id="3" creationId="{00000000-0000-0000-0000-000000000000}"/>
          </ac:spMkLst>
        </pc:spChg>
      </pc:sldChg>
    </pc:docChg>
  </pc:docChgLst>
  <pc:docChgLst>
    <pc:chgData name="Terzich, Tegan E." userId="S::teterzich@mnps.org::0d416995-9de2-4b33-b36d-78f70909002a" providerId="AD" clId="Web-{9D7FA1F0-564B-CE70-FAA1-9ED0CD6366BC}"/>
    <pc:docChg chg="delSld modSld">
      <pc:chgData name="Terzich, Tegan E." userId="S::teterzich@mnps.org::0d416995-9de2-4b33-b36d-78f70909002a" providerId="AD" clId="Web-{9D7FA1F0-564B-CE70-FAA1-9ED0CD6366BC}" dt="2025-07-30T15:15:54.296" v="52"/>
      <pc:docMkLst>
        <pc:docMk/>
      </pc:docMkLst>
      <pc:sldChg chg="modSp">
        <pc:chgData name="Terzich, Tegan E." userId="S::teterzich@mnps.org::0d416995-9de2-4b33-b36d-78f70909002a" providerId="AD" clId="Web-{9D7FA1F0-564B-CE70-FAA1-9ED0CD6366BC}" dt="2025-07-30T15:12:15.661" v="8" actId="20577"/>
        <pc:sldMkLst>
          <pc:docMk/>
          <pc:sldMk cId="3044486221" sldId="256"/>
        </pc:sldMkLst>
        <pc:spChg chg="mod">
          <ac:chgData name="Terzich, Tegan E." userId="S::teterzich@mnps.org::0d416995-9de2-4b33-b36d-78f70909002a" providerId="AD" clId="Web-{9D7FA1F0-564B-CE70-FAA1-9ED0CD6366BC}" dt="2025-07-30T15:12:06.818" v="0" actId="20577"/>
          <ac:spMkLst>
            <pc:docMk/>
            <pc:sldMk cId="3044486221" sldId="256"/>
            <ac:spMk id="3" creationId="{00000000-0000-0000-0000-000000000000}"/>
          </ac:spMkLst>
        </pc:spChg>
        <pc:spChg chg="mod">
          <ac:chgData name="Terzich, Tegan E." userId="S::teterzich@mnps.org::0d416995-9de2-4b33-b36d-78f70909002a" providerId="AD" clId="Web-{9D7FA1F0-564B-CE70-FAA1-9ED0CD6366BC}" dt="2025-07-30T15:12:15.661" v="8" actId="20577"/>
          <ac:spMkLst>
            <pc:docMk/>
            <pc:sldMk cId="3044486221" sldId="256"/>
            <ac:spMk id="4" creationId="{00000000-0000-0000-0000-000000000000}"/>
          </ac:spMkLst>
        </pc:spChg>
      </pc:sldChg>
      <pc:sldChg chg="modSp">
        <pc:chgData name="Terzich, Tegan E." userId="S::teterzich@mnps.org::0d416995-9de2-4b33-b36d-78f70909002a" providerId="AD" clId="Web-{9D7FA1F0-564B-CE70-FAA1-9ED0CD6366BC}" dt="2025-07-30T15:15:13.278" v="49" actId="20577"/>
        <pc:sldMkLst>
          <pc:docMk/>
          <pc:sldMk cId="3013493682" sldId="264"/>
        </pc:sldMkLst>
        <pc:spChg chg="mod">
          <ac:chgData name="Terzich, Tegan E." userId="S::teterzich@mnps.org::0d416995-9de2-4b33-b36d-78f70909002a" providerId="AD" clId="Web-{9D7FA1F0-564B-CE70-FAA1-9ED0CD6366BC}" dt="2025-07-30T15:15:13.278" v="49" actId="20577"/>
          <ac:spMkLst>
            <pc:docMk/>
            <pc:sldMk cId="3013493682" sldId="264"/>
            <ac:spMk id="3" creationId="{00000000-0000-0000-0000-000000000000}"/>
          </ac:spMkLst>
        </pc:spChg>
      </pc:sldChg>
      <pc:sldChg chg="modSp">
        <pc:chgData name="Terzich, Tegan E." userId="S::teterzich@mnps.org::0d416995-9de2-4b33-b36d-78f70909002a" providerId="AD" clId="Web-{9D7FA1F0-564B-CE70-FAA1-9ED0CD6366BC}" dt="2025-07-30T15:14:11.757" v="28" actId="20577"/>
        <pc:sldMkLst>
          <pc:docMk/>
          <pc:sldMk cId="3038112167" sldId="267"/>
        </pc:sldMkLst>
        <pc:spChg chg="mod">
          <ac:chgData name="Terzich, Tegan E." userId="S::teterzich@mnps.org::0d416995-9de2-4b33-b36d-78f70909002a" providerId="AD" clId="Web-{9D7FA1F0-564B-CE70-FAA1-9ED0CD6366BC}" dt="2025-07-30T15:14:11.757" v="28" actId="20577"/>
          <ac:spMkLst>
            <pc:docMk/>
            <pc:sldMk cId="3038112167" sldId="267"/>
            <ac:spMk id="3" creationId="{00000000-0000-0000-0000-000000000000}"/>
          </ac:spMkLst>
        </pc:spChg>
      </pc:sldChg>
      <pc:sldChg chg="modSp">
        <pc:chgData name="Terzich, Tegan E." userId="S::teterzich@mnps.org::0d416995-9de2-4b33-b36d-78f70909002a" providerId="AD" clId="Web-{9D7FA1F0-564B-CE70-FAA1-9ED0CD6366BC}" dt="2025-07-30T15:15:44.827" v="51" actId="20577"/>
        <pc:sldMkLst>
          <pc:docMk/>
          <pc:sldMk cId="343912562" sldId="281"/>
        </pc:sldMkLst>
        <pc:spChg chg="mod">
          <ac:chgData name="Terzich, Tegan E." userId="S::teterzich@mnps.org::0d416995-9de2-4b33-b36d-78f70909002a" providerId="AD" clId="Web-{9D7FA1F0-564B-CE70-FAA1-9ED0CD6366BC}" dt="2025-07-30T15:15:44.827" v="51" actId="20577"/>
          <ac:spMkLst>
            <pc:docMk/>
            <pc:sldMk cId="343912562" sldId="281"/>
            <ac:spMk id="3" creationId="{00000000-0000-0000-0000-000000000000}"/>
          </ac:spMkLst>
        </pc:spChg>
      </pc:sldChg>
      <pc:sldChg chg="del">
        <pc:chgData name="Terzich, Tegan E." userId="S::teterzich@mnps.org::0d416995-9de2-4b33-b36d-78f70909002a" providerId="AD" clId="Web-{9D7FA1F0-564B-CE70-FAA1-9ED0CD6366BC}" dt="2025-07-30T15:15:54.296" v="52"/>
        <pc:sldMkLst>
          <pc:docMk/>
          <pc:sldMk cId="1212956913" sldId="32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4E213-8F3B-44C1-AEE8-8A41C7E4574C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E967ED-20B3-4625-9C5E-14860AE89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88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8B3F6-0CE9-41E2-A5A3-E220D8B77051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01736-5FBA-4C56-8655-0B8383802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505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u-Ara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rtl="1"/>
            <a:fld id="{99A01736-5FBA-4C56-8655-0B838380222B}" type="slidenum">
              <a:rPr/>
              <a:t>3</a:t>
            </a:fld>
            <a:endParaRPr lang="ku-Arab"/>
          </a:p>
        </p:txBody>
      </p:sp>
    </p:spTree>
    <p:extLst>
      <p:ext uri="{BB962C8B-B14F-4D97-AF65-F5344CB8AC3E}">
        <p14:creationId xmlns:p14="http://schemas.microsoft.com/office/powerpoint/2010/main" val="2895826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ku-Arab" b="0" i="0" u="none" baseline="0"/>
              <a:t>Be sure to thank families for their time.</a:t>
            </a:r>
          </a:p>
          <a:p>
            <a:pPr algn="r" rtl="1"/>
            <a:r>
              <a:rPr lang="ku-Arab" b="0" i="0" u="none" baseline="0"/>
              <a:t>Move this slide to the end if additional slides are added.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rtl="1"/>
            <a:fld id="{99A01736-5FBA-4C56-8655-0B838380222B}" type="slidenum">
              <a:rPr/>
              <a:t>19</a:t>
            </a:fld>
            <a:endParaRPr lang="ku-Arab"/>
          </a:p>
        </p:txBody>
      </p:sp>
    </p:spTree>
    <p:extLst>
      <p:ext uri="{BB962C8B-B14F-4D97-AF65-F5344CB8AC3E}">
        <p14:creationId xmlns:p14="http://schemas.microsoft.com/office/powerpoint/2010/main" val="2125583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6243" y="6401023"/>
            <a:ext cx="8460474" cy="365125"/>
          </a:xfrm>
        </p:spPr>
        <p:txBody>
          <a:bodyPr/>
          <a:lstStyle>
            <a:lvl1pPr>
              <a:defRPr sz="1100" b="1" i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6015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B052-2EB6-4C23-97A3-852E0D5D16D6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298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19EF0-2ABF-4718-860B-25DEDE8F505F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00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457200" indent="-457200">
              <a:buSzPct val="100000"/>
              <a:buFont typeface="Wingdings" panose="05000000000000000000" pitchFamily="2" charset="2"/>
              <a:buChar char="§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69913" indent="-342900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41363" indent="-285750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66788" indent="-285750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06500" indent="-285750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C1D5-2B3A-4549-AD89-056D591A9B50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1896243" y="6401023"/>
            <a:ext cx="84604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100" b="1" i="1" kern="1200" cap="all" baseline="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908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5400" b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3961-5508-4105-9E76-048920C42FE6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1896243" y="6401023"/>
            <a:ext cx="84604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100" b="1" i="1" kern="1200" cap="all" baseline="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31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EF12-5C40-477E-ACB9-83FC221E3E92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06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728FE-7D17-4B40-8E02-FEC87CD3EBE5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422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3BD5-59AB-4A34-AB26-4717B345B9A3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751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9923-B1D9-4489-A159-4E70B4CC19CD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 b="1" i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17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2A8E0C1-420F-451F-97BF-2F3DB7AE854F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689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AF5B0-9B63-4822-8565-36C65C8088BC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98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5AAA0C0-4914-4A4C-A380-48F2C02D8E06}" type="datetime1">
              <a:rPr lang="en-US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i="1" cap="all" baseline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644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Tx/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cole.mnps.org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n.gov/content/tn/education/instruction/academic-standards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051" y="329744"/>
            <a:ext cx="10058400" cy="3566160"/>
          </a:xfrm>
        </p:spPr>
        <p:txBody>
          <a:bodyPr>
            <a:normAutofit/>
          </a:bodyPr>
          <a:lstStyle/>
          <a:p>
            <a:pPr algn="ctr" rtl="1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Cole Elementary School</a:t>
            </a:r>
            <a:br>
              <a:rPr lang="ku-Arab" sz="6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u-Arab" sz="6000" b="0" i="0" u="none" baseline="0" dirty="0">
                <a:latin typeface="+mn-lt"/>
                <a:cs typeface="Arial" panose="020B0604020202020204" pitchFamily="34" charset="0"/>
              </a:rPr>
              <a:t>کومبوونا بەشداریکرنا خێزانێ و تایتلێ ئێکێ ی</a:t>
            </a:r>
            <a:r>
              <a:rPr lang="ku-Arab-IQ" sz="6000" dirty="0">
                <a:latin typeface="+mn-lt"/>
                <a:cs typeface="Arial" panose="020B0604020202020204" pitchFamily="34" charset="0"/>
              </a:rPr>
              <a:t>ا</a:t>
            </a:r>
            <a:r>
              <a:rPr lang="ku-Arab" sz="6000" b="0" i="0" u="none" baseline="0" dirty="0">
                <a:latin typeface="+mn-lt"/>
                <a:cs typeface="Arial" panose="020B0604020202020204" pitchFamily="34" charset="0"/>
              </a:rPr>
              <a:t> ساڵانە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48797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 fontAlgn="base"/>
            <a:r>
              <a:rPr lang="en-US" sz="18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Cole Elementary School</a:t>
            </a:r>
            <a:r>
              <a:rPr lang="en-US" sz="1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chemeClr val="tx1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800" b="0" i="0" dirty="0">
                <a:solidFill>
                  <a:schemeClr val="tx1"/>
                </a:solidFill>
                <a:effectLst/>
                <a:latin typeface="Arial"/>
                <a:cs typeface="Arial"/>
              </a:rPr>
              <a:t>​</a:t>
            </a:r>
            <a:endParaRPr lang="en-US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algn="l" rtl="0" fontAlgn="base"/>
            <a:r>
              <a:rPr lang="en-US" sz="18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Principal Chad Hedgepath</a:t>
            </a:r>
            <a:endParaRPr lang="en-US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81053" y="5943599"/>
            <a:ext cx="361094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 rtl="1"/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07/30/2025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486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ku-Arab" b="0" i="0" u="none" baseline="0" dirty="0"/>
              <a:t>چەوا پارە </a:t>
            </a:r>
            <a:r>
              <a:rPr lang="ku-Arab-IQ" b="0" i="0" u="none" baseline="0" dirty="0"/>
              <a:t>(</a:t>
            </a:r>
            <a:r>
              <a:rPr lang="ku-Arab" b="0" i="0" u="none" baseline="0" dirty="0"/>
              <a:t>پالپشتیا دارایی</a:t>
            </a:r>
            <a:r>
              <a:rPr lang="ku-Arab-IQ" b="0" i="0" u="none" baseline="0" dirty="0"/>
              <a:t>) </a:t>
            </a:r>
            <a:r>
              <a:rPr lang="ku-Arab" b="0" i="0" u="none" baseline="0" dirty="0"/>
              <a:t>بۆ بەشداریکرنا خێزان و دایک و بابا دهێتە تەرخانکرن؟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4450" y="1845734"/>
            <a:ext cx="9841229" cy="4023360"/>
          </a:xfrm>
        </p:spPr>
        <p:txBody>
          <a:bodyPr>
            <a:normAutofit/>
          </a:bodyPr>
          <a:lstStyle/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ژلایێ یاسایێ ڤە دهێتە داخازکرن کو هەر رێڤەبەریەکا پەروەردێ بەربەستێ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$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500,000</a:t>
            </a:r>
            <a:r>
              <a:rPr lang="ku-Arab" b="0" i="0" u="none" baseline="0" dirty="0">
                <a:solidFill>
                  <a:schemeClr val="tx1"/>
                </a:solidFill>
              </a:rPr>
              <a:t> </a:t>
            </a:r>
            <a:r>
              <a:rPr lang="ku-Arab-IQ" b="0" i="0" u="none" baseline="0" dirty="0">
                <a:solidFill>
                  <a:schemeClr val="tx1"/>
                </a:solidFill>
              </a:rPr>
              <a:t> </a:t>
            </a:r>
            <a:r>
              <a:rPr lang="ku-Arab" b="0" i="0" u="none" baseline="0" dirty="0">
                <a:solidFill>
                  <a:schemeClr val="tx1"/>
                </a:solidFill>
              </a:rPr>
              <a:t>دولارا تێپەراند ئەڤا هاتیە تەرخانکرن بۆ تایتلێ ئێکێ، دەبیت ٪١</a:t>
            </a:r>
            <a:r>
              <a:rPr lang="ku-Arab-IQ" b="0" i="0" u="none" baseline="0" dirty="0">
                <a:solidFill>
                  <a:schemeClr val="tx1"/>
                </a:solidFill>
              </a:rPr>
              <a:t> </a:t>
            </a:r>
            <a:r>
              <a:rPr lang="ku-Arab" b="0" i="0" u="none" baseline="0" dirty="0">
                <a:solidFill>
                  <a:schemeClr val="tx1"/>
                </a:solidFill>
              </a:rPr>
              <a:t>پارێ تەرخانکری بۆ تایتلێ ئێکێ بۆ بەشداریکرنا دایک و باب و خێزانێ بهێتە مەزاختن.</a:t>
            </a:r>
          </a:p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ژوێ رێژا ٪١، رێژا ٪١٠ دبیت بهێتە راکرن بۆ رێڤەبەریا پەروەردێ بۆ دەستپێشخەریێت لسەر ئاستێ سستەمی ئەڤێن گرێدایی ب بەشداریکرنا خێزانێ و دایک و بابا</a:t>
            </a:r>
            <a:r>
              <a:rPr lang="ku-Arab-IQ" b="0" i="0" u="none" baseline="0" dirty="0">
                <a:solidFill>
                  <a:schemeClr val="tx1"/>
                </a:solidFill>
              </a:rPr>
              <a:t>.</a:t>
            </a:r>
            <a:r>
              <a:rPr lang="ku-Arab" b="0" i="0" u="none" baseline="0" dirty="0">
                <a:solidFill>
                  <a:schemeClr val="tx1"/>
                </a:solidFill>
              </a:rPr>
              <a:t> ئەف رێژا دیترێ ئەڤا دمینیت کو دبیتە ٪</a:t>
            </a:r>
            <a:r>
              <a:rPr lang="ku-Arab-IQ" dirty="0">
                <a:solidFill>
                  <a:schemeClr val="tx1"/>
                </a:solidFill>
              </a:rPr>
              <a:t>٩٠</a:t>
            </a:r>
            <a:r>
              <a:rPr lang="ku-Arab" b="0" i="0" u="none" baseline="0" dirty="0">
                <a:solidFill>
                  <a:schemeClr val="tx1"/>
                </a:solidFill>
              </a:rPr>
              <a:t> دەبیت بهێتە تەرخانکرن بۆ هەمی قوتابخانێت تایتلێ ئێکێ ئەڤێن سەر ب رێڤەبەریا پەروەردێڤە.</a:t>
            </a:r>
          </a:p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کە وەک دایک و باب و ئەندامێن خێزانێ یێن سەر ب تایتلێ ئێکێ،</a:t>
            </a:r>
            <a:r>
              <a:rPr lang="ku-Arab-IQ" b="0" i="0" u="none" baseline="0" dirty="0">
                <a:solidFill>
                  <a:schemeClr val="tx1"/>
                </a:solidFill>
              </a:rPr>
              <a:t> هەوە</a:t>
            </a:r>
            <a:r>
              <a:rPr lang="ku-Arab" b="0" i="0" u="none" baseline="0" dirty="0">
                <a:solidFill>
                  <a:schemeClr val="tx1"/>
                </a:solidFill>
              </a:rPr>
              <a:t> مافێ هەی بەشداریێ بکەن دچەوانیا مەزاختنا ڤی پارێ تەرخانکریدا.</a:t>
            </a:r>
          </a:p>
          <a:p>
            <a:endParaRPr lang="ku-Ara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1"/>
            <a:fld id="{4FAB73BC-B049-4115-A692-8D63A059BFB8}" type="slidenum">
              <a:rPr/>
              <a:pPr algn="l" rtl="1"/>
              <a:t>10</a:t>
            </a:fld>
            <a:endParaRPr lang="ku-Arab" dirty="0"/>
          </a:p>
        </p:txBody>
      </p:sp>
    </p:spTree>
    <p:extLst>
      <p:ext uri="{BB962C8B-B14F-4D97-AF65-F5344CB8AC3E}">
        <p14:creationId xmlns:p14="http://schemas.microsoft.com/office/powerpoint/2010/main" val="664044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ku-Arab" b="0" i="0" u="none" baseline="0" dirty="0"/>
              <a:t>چەوا پارە </a:t>
            </a:r>
            <a:r>
              <a:rPr lang="ku-Arab-IQ" b="0" i="0" u="none" baseline="0" dirty="0"/>
              <a:t>(</a:t>
            </a:r>
            <a:r>
              <a:rPr lang="ku-Arab" b="0" i="0" u="none" baseline="0" dirty="0"/>
              <a:t>پالپشتیا دارایی</a:t>
            </a:r>
            <a:r>
              <a:rPr lang="ku-Arab-IQ" b="0" i="0" u="none" baseline="0" dirty="0"/>
              <a:t>)</a:t>
            </a:r>
            <a:r>
              <a:rPr lang="ku-Arab" b="0" i="0" u="none" baseline="0" dirty="0"/>
              <a:t> بۆ بەشداریکرنا خێزان و دایک و بابا دهێتە تەرخانکرن؟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92500" lnSpcReduction="20000"/>
          </a:bodyPr>
          <a:lstStyle/>
          <a:p>
            <a:pPr algn="r" rtl="1"/>
            <a:r>
              <a:rPr lang="ku-Arab" b="0" i="0" u="none" baseline="0">
                <a:solidFill>
                  <a:schemeClr val="tx1"/>
                </a:solidFill>
                <a:latin typeface="Arial"/>
                <a:cs typeface="Arial"/>
              </a:rPr>
              <a:t>ل ساڵا </a:t>
            </a:r>
            <a:r>
              <a:rPr lang="ku-Arab">
                <a:solidFill>
                  <a:schemeClr val="tx1"/>
                </a:solidFill>
                <a:latin typeface="Arial"/>
                <a:cs typeface="Arial"/>
              </a:rPr>
              <a:t>خاندنێدا </a:t>
            </a:r>
            <a:r>
              <a:rPr lang="en-US" b="0" i="0" u="none" baseline="0" dirty="0">
                <a:solidFill>
                  <a:schemeClr val="tx1"/>
                </a:solidFill>
                <a:latin typeface="Arial"/>
                <a:cs typeface="Arial"/>
              </a:rPr>
              <a:t>2024</a:t>
            </a:r>
            <a:r>
              <a:rPr lang="ku-Arab" b="0" i="0" u="none" baseline="0">
                <a:solidFill>
                  <a:schemeClr val="tx1"/>
                </a:solidFill>
                <a:latin typeface="Arial"/>
                <a:cs typeface="Arial"/>
              </a:rPr>
              <a:t>، مە بکۆژمێ نزیکی </a:t>
            </a:r>
            <a:r>
              <a:rPr lang="ku-Arab">
                <a:solidFill>
                  <a:schemeClr val="tx1"/>
                </a:solidFill>
                <a:latin typeface="Arial"/>
                <a:cs typeface="Arial"/>
              </a:rPr>
              <a:t>[$4,000.00]</a:t>
            </a:r>
            <a:r>
              <a:rPr lang="ku-Arab-IQ" b="0" i="0" u="none" baseline="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ku-Arab" b="0" i="0" u="none" baseline="0">
                <a:solidFill>
                  <a:schemeClr val="tx1"/>
                </a:solidFill>
                <a:latin typeface="Arial"/>
                <a:cs typeface="Arial"/>
              </a:rPr>
              <a:t>دولارا وەرگرتبوو ژ پارێ تەرخانکری بۆ بەشداریکرنا دایک و بابا و خێزانێ</a:t>
            </a:r>
            <a:r>
              <a:rPr lang="ku-Arab-IQ" b="0" i="0" u="none" baseline="0" dirty="0">
                <a:solidFill>
                  <a:schemeClr val="tx1"/>
                </a:solidFill>
                <a:latin typeface="Arial"/>
                <a:cs typeface="Arial"/>
              </a:rPr>
              <a:t>.</a:t>
            </a:r>
            <a:r>
              <a:rPr lang="ku-Arab" b="0" i="0" u="none" baseline="0">
                <a:solidFill>
                  <a:schemeClr val="tx1"/>
                </a:solidFill>
                <a:latin typeface="Arial"/>
                <a:cs typeface="Arial"/>
              </a:rPr>
              <a:t> مە پلان یا دانای ڤی پارێ تەرخانکری ب مەزێخین بۆ:</a:t>
            </a:r>
            <a:endParaRPr lang="ku-Arab">
              <a:solidFill>
                <a:schemeClr val="tx1"/>
              </a:solidFill>
              <a:latin typeface="Arial"/>
              <a:cs typeface="Arial"/>
            </a:endParaRPr>
          </a:p>
          <a:p>
            <a:pPr marL="966470"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کومبوون و چالاکیێت بەشداریکرنا خێزانێ و دایک و بابا</a:t>
            </a:r>
          </a:p>
          <a:p>
            <a:pPr lvl="4" fontAlgn="base">
              <a:buFont typeface="Courier New,monospace" panose="020B0604020202020204" pitchFamily="34" charset="0"/>
              <a:buChar char="o"/>
            </a:pPr>
            <a:r>
              <a:rPr lang="en-US" sz="2500" dirty="0">
                <a:solidFill>
                  <a:schemeClr val="tx1"/>
                </a:solidFill>
                <a:latin typeface="Arial"/>
                <a:cs typeface="Arial"/>
              </a:rPr>
              <a:t>Coffee </a:t>
            </a:r>
            <a:r>
              <a:rPr lang="en-US" sz="25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Talks- monthly</a:t>
            </a:r>
            <a:endParaRPr lang="en-US" sz="2500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 algn="l">
              <a:buFont typeface="Courier New,monospace" panose="020B0604020202020204" pitchFamily="34" charset="0"/>
              <a:buChar char="o"/>
            </a:pPr>
            <a:r>
              <a:rPr lang="en-US" sz="25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Parent workshops </a:t>
            </a:r>
            <a:endParaRPr lang="en-US" sz="2500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>
              <a:buFont typeface="Courier New,monospace" panose="020B0604020202020204" pitchFamily="34" charset="0"/>
              <a:buChar char="o"/>
            </a:pPr>
            <a:r>
              <a:rPr lang="en-US" sz="25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PTO Fall Festival</a:t>
            </a:r>
            <a:r>
              <a:rPr lang="en-US" sz="2500" dirty="0">
                <a:solidFill>
                  <a:schemeClr val="tx1"/>
                </a:solidFill>
                <a:latin typeface="Arial"/>
                <a:cs typeface="Arial"/>
              </a:rPr>
              <a:t> </a:t>
            </a:r>
            <a:endParaRPr lang="en-US" sz="2500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 algn="l">
              <a:buFont typeface="Courier New,monospace" panose="020B0604020202020204" pitchFamily="34" charset="0"/>
              <a:buChar char="o"/>
            </a:pPr>
            <a:r>
              <a:rPr lang="en-US" sz="25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Family Math &amp; Reading night – TBD</a:t>
            </a:r>
            <a:endParaRPr lang="en-US" sz="2500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 algn="l">
              <a:buFont typeface="Courier New,monospace" panose="020B0604020202020204" pitchFamily="34" charset="0"/>
              <a:buChar char="o"/>
            </a:pPr>
            <a:r>
              <a:rPr lang="en-US" sz="25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More to come!</a:t>
            </a:r>
            <a:endParaRPr lang="en-US" sz="2500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 algn="l">
              <a:buFont typeface="Wingdings,Sans-Serif" panose="020B0604020202020204" pitchFamily="34" charset="0"/>
            </a:pPr>
            <a:r>
              <a:rPr lang="en-US" sz="2500" b="1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Other Resources available:</a:t>
            </a:r>
            <a:endParaRPr lang="en-US" sz="2500" b="0" i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 algn="l">
              <a:buFont typeface="Courier New,monospace" panose="020B0604020202020204" pitchFamily="34" charset="0"/>
              <a:buChar char="o"/>
            </a:pPr>
            <a:r>
              <a:rPr lang="en-US" sz="25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Distribution of Second Harvest Food bags</a:t>
            </a:r>
            <a:endParaRPr lang="en-US" sz="2500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 algn="l">
              <a:buFont typeface="Courier New,monospace" panose="020B0604020202020204" pitchFamily="34" charset="0"/>
              <a:buChar char="o"/>
            </a:pPr>
            <a:r>
              <a:rPr lang="en-US" sz="25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Fresh food in community refrigerators</a:t>
            </a:r>
            <a:endParaRPr lang="en-US" sz="2500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lvl="4" algn="l">
              <a:buFont typeface="Courier New,monospace" panose="020B0604020202020204" pitchFamily="34" charset="0"/>
              <a:buChar char="o"/>
            </a:pPr>
            <a:r>
              <a:rPr lang="en-US" sz="25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Clothing closet</a:t>
            </a:r>
            <a:endParaRPr lang="en-US" sz="2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741045" lvl="2" algn="r" rtl="1"/>
            <a:endParaRPr lang="ku-Arab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1"/>
            <a:fld id="{4FAB73BC-B049-4115-A692-8D63A059BFB8}" type="slidenum">
              <a:rPr/>
              <a:pPr algn="l" rtl="1"/>
              <a:t>11</a:t>
            </a:fld>
            <a:endParaRPr lang="ku-Arab" dirty="0"/>
          </a:p>
        </p:txBody>
      </p:sp>
    </p:spTree>
    <p:extLst>
      <p:ext uri="{BB962C8B-B14F-4D97-AF65-F5344CB8AC3E}">
        <p14:creationId xmlns:p14="http://schemas.microsoft.com/office/powerpoint/2010/main" val="3013493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ku-Arab" b="0" i="0" u="none" baseline="0"/>
              <a:t>یاسایا بەشداریکرنا دایک و بابا و خێزانێ چییە؟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873" y="1845734"/>
            <a:ext cx="11508509" cy="4023360"/>
          </a:xfrm>
        </p:spPr>
        <p:txBody>
          <a:bodyPr>
            <a:normAutofit/>
          </a:bodyPr>
          <a:lstStyle/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ئەڤان پلانا بەحسێ هندێ دکەن کا چەوا رێڤەبەریا پەروەردێ و قوتابخانە دێ مەرجێن بەشداریکرنا خێزانێ و دایک و بابا یا </a:t>
            </a:r>
            <a:r>
              <a:rPr lang="ku-Arab-IQ" b="0" i="0" u="none" baseline="0" dirty="0">
                <a:solidFill>
                  <a:schemeClr val="tx1"/>
                </a:solidFill>
              </a:rPr>
              <a:t>  </a:t>
            </a:r>
            <a:r>
              <a:rPr lang="ku-Arab" b="0" i="0" u="none" baseline="0" dirty="0">
                <a:solidFill>
                  <a:schemeClr val="tx1"/>
                </a:solidFill>
              </a:rPr>
              <a:t>ESSA</a:t>
            </a:r>
            <a:r>
              <a:rPr lang="ku-Arab-IQ" b="0" i="0" u="none" baseline="0" dirty="0">
                <a:solidFill>
                  <a:schemeClr val="tx1"/>
                </a:solidFill>
              </a:rPr>
              <a:t> </a:t>
            </a:r>
            <a:r>
              <a:rPr lang="ku-Arab" b="0" i="0" u="none" baseline="0" dirty="0">
                <a:solidFill>
                  <a:schemeClr val="tx1"/>
                </a:solidFill>
              </a:rPr>
              <a:t>جێبەجێکەن</a:t>
            </a:r>
            <a:r>
              <a:rPr lang="ku-Arab-IQ" b="0" i="0" u="none" baseline="0" dirty="0">
                <a:solidFill>
                  <a:schemeClr val="tx1"/>
                </a:solidFill>
              </a:rPr>
              <a:t>.</a:t>
            </a:r>
            <a:r>
              <a:rPr lang="ku-Arab" b="0" i="0" u="none" baseline="0" dirty="0">
                <a:solidFill>
                  <a:schemeClr val="tx1"/>
                </a:solidFill>
              </a:rPr>
              <a:t> دەبیت پێکهێنانا ناڤەروکێ ئەڤان بخوڤە بگرن: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چەوا دایک و باب و خێزان دشێن بەشداربن د چالاکیا و دانا بریارادا؛ 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چەوا پارێ تەرخانکری بۆ بەشداریا خێزانێ و دایک و بابا دهێتە بکارئینان؛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چەوا زانیاری و راهێنان دێ هێنە دابینکرن بۆ خێزانا؛ ئو 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چەوا قوتابخانە دێ شیانا لدەف خێزانا و ستافێ کاری پەیداکەتن ژبو بەشداریکرنەکا بهێز یا دایک و باب و خێزانێ.</a:t>
            </a:r>
          </a:p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تە، کە وەک دایک و باب یان ئەندامێ خێزانێ سەر ب تایتلێ ئێکێ، مافێ هەی بەشداریێ بکەی د پێشڤەبرنا ڤان پلانادا.</a:t>
            </a:r>
          </a:p>
          <a:p>
            <a:pPr lvl="1" algn="r" rtl="1"/>
            <a:endParaRPr lang="ku-Arab" dirty="0"/>
          </a:p>
          <a:p>
            <a:pPr lvl="1" algn="r" rtl="1"/>
            <a:endParaRPr lang="ku-Arab" dirty="0"/>
          </a:p>
          <a:p>
            <a:pPr lvl="1" algn="r" rtl="1"/>
            <a:endParaRPr lang="ku-Arab" dirty="0"/>
          </a:p>
          <a:p>
            <a:pPr lvl="1" algn="r" rtl="1"/>
            <a:endParaRPr lang="ku-Arab" dirty="0"/>
          </a:p>
          <a:p>
            <a:pPr lvl="1" algn="r" rtl="1"/>
            <a:endParaRPr lang="ku-Arab" dirty="0"/>
          </a:p>
          <a:p>
            <a:endParaRPr lang="ku-Ara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1"/>
            <a:fld id="{4FAB73BC-B049-4115-A692-8D63A059BFB8}" type="slidenum">
              <a:rPr/>
              <a:pPr algn="l" rtl="1"/>
              <a:t>12</a:t>
            </a:fld>
            <a:endParaRPr lang="ku-Arab" dirty="0"/>
          </a:p>
        </p:txBody>
      </p:sp>
    </p:spTree>
    <p:extLst>
      <p:ext uri="{BB962C8B-B14F-4D97-AF65-F5344CB8AC3E}">
        <p14:creationId xmlns:p14="http://schemas.microsoft.com/office/powerpoint/2010/main" val="4114973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13BCCAE5-A35B-4B66-A4A7-E23C34A40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rtl="1"/>
            <a:r>
              <a:rPr lang="ku-Arab" b="0" i="0" u="none" baseline="0"/>
              <a:t>یاسایا بەشداریکرنا دایک و بابا و خێزانێ چییە؟</a:t>
            </a:r>
          </a:p>
        </p:txBody>
      </p:sp>
      <p:cxnSp>
        <p:nvCxnSpPr>
          <p:cNvPr id="1033" name="Straight Connector 1032">
            <a:extLst>
              <a:ext uri="{FF2B5EF4-FFF2-40B4-BE49-F238E27FC236}">
                <a16:creationId xmlns:a16="http://schemas.microsoft.com/office/drawing/2014/main" id="{6987BDFB-DE64-4B56-B44F-45FAE19F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6454987" cy="4023360"/>
          </a:xfrm>
        </p:spPr>
        <p:txBody>
          <a:bodyPr>
            <a:normAutofit/>
          </a:bodyPr>
          <a:lstStyle/>
          <a:p>
            <a:pPr rtl="0" fontAlgn="base"/>
            <a:r>
              <a:rPr lang="ku-Arab" b="0" i="0" u="none" baseline="0"/>
              <a:t>یاسایا بەشداریکرنا دایک و باب و خێزانێ ئەڤا سەر ب رێڤەبەریا پەروەردێڤە دهێتە دیتن ل سەر ڤی لینکێ خوارێ:</a:t>
            </a:r>
            <a:r>
              <a:rPr lang="en-US" b="0" i="0">
                <a:effectLst/>
                <a:latin typeface="Arial" panose="020B0604020202020204" pitchFamily="34" charset="0"/>
              </a:rPr>
              <a:t>​</a:t>
            </a:r>
            <a:endParaRPr lang="en-US" b="0" i="0">
              <a:effectLst/>
              <a:latin typeface="Segoe UI" panose="020B0502040204020203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b="0" i="0" u="none" strike="noStrike">
                <a:effectLst/>
                <a:latin typeface="Arial" panose="020B0604020202020204" pitchFamily="34" charset="0"/>
              </a:rPr>
              <a:t>The Parent &amp; Family Engagement Policy will be shared tonight. </a:t>
            </a:r>
            <a:r>
              <a:rPr lang="en-US" b="0" i="0">
                <a:effectLst/>
                <a:latin typeface="Arial" panose="020B0604020202020204" pitchFamily="34" charset="0"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b="0" i="0" u="none" strike="noStrike">
                <a:effectLst/>
                <a:latin typeface="Arial" panose="020B0604020202020204" pitchFamily="34" charset="0"/>
              </a:rPr>
              <a:t>In addition, the compact can be found on our website </a:t>
            </a:r>
            <a:r>
              <a:rPr lang="en-US" b="0" i="0" u="sng" strike="noStrike">
                <a:effectLst/>
                <a:latin typeface="Arial" panose="020B0604020202020204" pitchFamily="34" charset="0"/>
                <a:hlinkClick r:id="rId2"/>
              </a:rPr>
              <a:t>www.Cole.mnps.org</a:t>
            </a:r>
            <a:endParaRPr lang="en-US" b="0" i="0">
              <a:effectLst/>
              <a:latin typeface="Arial" panose="020B0604020202020204" pitchFamily="34" charset="0"/>
            </a:endParaRPr>
          </a:p>
          <a:p>
            <a:pPr lvl="1" rtl="1"/>
            <a:endParaRPr lang="ku-Arab"/>
          </a:p>
          <a:p>
            <a:pPr lvl="1" rtl="1"/>
            <a:endParaRPr lang="ku-Arab"/>
          </a:p>
          <a:p>
            <a:pPr lvl="1" rtl="1"/>
            <a:endParaRPr lang="ku-Arab"/>
          </a:p>
          <a:p>
            <a:pPr lvl="1" rtl="1"/>
            <a:endParaRPr lang="ku-Arab"/>
          </a:p>
          <a:p>
            <a:pPr lvl="1" rtl="1"/>
            <a:endParaRPr lang="ku-Arab"/>
          </a:p>
          <a:p>
            <a:endParaRPr lang="ku-Arab" dirty="0"/>
          </a:p>
        </p:txBody>
      </p:sp>
      <p:pic>
        <p:nvPicPr>
          <p:cNvPr id="1026" name="Picture 2" descr="A qr code with a few black squares&#10;&#10;Description automatically generated">
            <a:extLst>
              <a:ext uri="{FF2B5EF4-FFF2-40B4-BE49-F238E27FC236}">
                <a16:creationId xmlns:a16="http://schemas.microsoft.com/office/drawing/2014/main" id="{C164EB56-5E8E-8B97-7868-16D8445911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20570" y="2084269"/>
            <a:ext cx="3135109" cy="3135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5" name="Rectangle 1034">
            <a:extLst>
              <a:ext uri="{FF2B5EF4-FFF2-40B4-BE49-F238E27FC236}">
                <a16:creationId xmlns:a16="http://schemas.microsoft.com/office/drawing/2014/main" id="{BD7A74B5-8367-4A83-ABEC-0FCDDE97B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2CC184B0-C2C6-4BF0-B078-816C7AF95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 rtl="1">
              <a:spcAft>
                <a:spcPts val="600"/>
              </a:spcAft>
            </a:pPr>
            <a:fld id="{4FAB73BC-B049-4115-A692-8D63A059BFB8}" type="slidenum">
              <a:rPr/>
              <a:pPr rtl="1">
                <a:spcAft>
                  <a:spcPts val="600"/>
                </a:spcAft>
              </a:pPr>
              <a:t>13</a:t>
            </a:fld>
            <a:endParaRPr lang="ku-Arab"/>
          </a:p>
        </p:txBody>
      </p:sp>
    </p:spTree>
    <p:extLst>
      <p:ext uri="{BB962C8B-B14F-4D97-AF65-F5344CB8AC3E}">
        <p14:creationId xmlns:p14="http://schemas.microsoft.com/office/powerpoint/2010/main" val="2935590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ku-Arab" b="0" i="0" u="none" baseline="0"/>
              <a:t>رێکەفتنا قوتابخانێ-دایک و بابا چییە؟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91" y="1845733"/>
            <a:ext cx="11379200" cy="4258183"/>
          </a:xfrm>
        </p:spPr>
        <p:txBody>
          <a:bodyPr>
            <a:normAutofit/>
          </a:bodyPr>
          <a:lstStyle/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رێکەفتنا دایک و بابا-قوتابخانێ پێگریەکا نڤیسکییە دیاردکەت کا چەوا هەمی جڤاکێ قوتابخانێ– </a:t>
            </a:r>
            <a:r>
              <a:rPr lang="ku-Arab-IQ" b="0" i="0" u="none" baseline="0" dirty="0">
                <a:solidFill>
                  <a:schemeClr val="tx1"/>
                </a:solidFill>
              </a:rPr>
              <a:t> </a:t>
            </a:r>
            <a:r>
              <a:rPr lang="ku-Arab" b="0" i="0" u="none" baseline="0" dirty="0">
                <a:solidFill>
                  <a:schemeClr val="tx1"/>
                </a:solidFill>
              </a:rPr>
              <a:t>ماموستا، خێزان، ئو قوتابی دێ بەرپسیارەتیێ لسەر خو دابەشکەن بۆ دەستکەفتێت ئەکادمی یێن باشتر.</a:t>
            </a:r>
          </a:p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دەبیت رێکەفتن دیاربکەت چەوا قوتابخانە دێ: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مەنهەجێ خاندنێ ب ئاستەکێ بەرز و فێرکرنەکا باش دابینکەت؛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کونفرانس و کومبوونێن دایک و بابا-ماموستا یێت ساڵانە ل قوتابخانێت سەرەتایی ئەنجامدەت؛   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راپۆرت کارتا بۆ دایک و بابا لسەر پێشڤەچوونا زارۆکێ وانا دابینکەت؛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دەرفەتێن گونجای بۆ دیتنا ستافێ کاری ژلایێ دایک و بابا دابینکەت</a:t>
            </a:r>
            <a:r>
              <a:rPr lang="ku-Arab-IQ" b="0" i="0" u="none" baseline="0" dirty="0">
                <a:solidFill>
                  <a:schemeClr val="tx1"/>
                </a:solidFill>
              </a:rPr>
              <a:t>.</a:t>
            </a:r>
            <a:endParaRPr lang="ku-Arab" b="0" i="0" u="none" baseline="0" dirty="0">
              <a:solidFill>
                <a:schemeClr val="tx1"/>
              </a:solidFill>
            </a:endParaRP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دەرفەتا بۆ دایک و بابا دابینکەت داکو بشێن خوبەخشبکەن؛ ئو  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پەیوەندیکرنا دوولایەن یا ب مفا و بەردەوام دناڤبەرا ئەندامێت خێزانێ و ستافێ قوتابخانێ مسووگەرکەت، تا رادەکێ پراکتیکی، ب وی زمانی بیت کو ئەندامێت خێزانێ بشێن تێبگەهن.</a:t>
            </a:r>
          </a:p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تە، کە وەک دایک و باب یان ئەندامێ خێزانێ تایتلێ ئێکێ، مافێ هەی بەشداربی د</a:t>
            </a:r>
            <a:r>
              <a:rPr lang="ku-Arab-IQ" b="0" i="0" u="none" baseline="0" dirty="0">
                <a:solidFill>
                  <a:schemeClr val="tx1"/>
                </a:solidFill>
              </a:rPr>
              <a:t>دانانا </a:t>
            </a:r>
            <a:r>
              <a:rPr lang="ku-Arab" b="0" i="0" u="none" baseline="0" dirty="0">
                <a:solidFill>
                  <a:schemeClr val="tx1"/>
                </a:solidFill>
              </a:rPr>
              <a:t>رێکەفتنێدا.</a:t>
            </a:r>
          </a:p>
          <a:p>
            <a:endParaRPr lang="ku-Arab" dirty="0"/>
          </a:p>
          <a:p>
            <a:endParaRPr lang="ku-Arab" dirty="0"/>
          </a:p>
          <a:p>
            <a:pPr lvl="1" algn="r" rtl="1"/>
            <a:endParaRPr lang="ku-Ara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1"/>
            <a:fld id="{4FAB73BC-B049-4115-A692-8D63A059BFB8}" type="slidenum">
              <a:rPr/>
              <a:pPr algn="l" rtl="1"/>
              <a:t>14</a:t>
            </a:fld>
            <a:endParaRPr lang="ku-Arab" dirty="0"/>
          </a:p>
        </p:txBody>
      </p:sp>
    </p:spTree>
    <p:extLst>
      <p:ext uri="{BB962C8B-B14F-4D97-AF65-F5344CB8AC3E}">
        <p14:creationId xmlns:p14="http://schemas.microsoft.com/office/powerpoint/2010/main" val="6643159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13BCCAE5-A35B-4B66-A4A7-E23C34A40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pPr rtl="1"/>
            <a:r>
              <a:rPr lang="ku-Arab" b="0" i="0" u="none" baseline="0"/>
              <a:t>رێکەفتنا قوتابخانێ-دایک و بابا چییە؟</a:t>
            </a:r>
          </a:p>
        </p:txBody>
      </p:sp>
      <p:cxnSp>
        <p:nvCxnSpPr>
          <p:cNvPr id="2057" name="Straight Connector 2056">
            <a:extLst>
              <a:ext uri="{FF2B5EF4-FFF2-40B4-BE49-F238E27FC236}">
                <a16:creationId xmlns:a16="http://schemas.microsoft.com/office/drawing/2014/main" id="{6987BDFB-DE64-4B56-B44F-45FAE19F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6454987" cy="4023360"/>
          </a:xfrm>
        </p:spPr>
        <p:txBody>
          <a:bodyPr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ku-Arab" b="0" i="0" u="none" baseline="0"/>
              <a:t>رێکەفتنا دایک وبابا-قوتابخانێ دێ هێتە بەلاڤەکرن ل</a:t>
            </a:r>
            <a:r>
              <a:rPr lang="ku-Arab" b="0" i="0" u="none" baseline="0" dirty="0"/>
              <a:t> </a:t>
            </a:r>
            <a:r>
              <a:rPr lang="ku-Arab" b="0" i="0" u="none" baseline="0"/>
              <a:t>[</a:t>
            </a:r>
            <a:endParaRPr lang="en-US" b="0" i="0" u="none" baseline="0"/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b="0" i="0" u="none" strike="noStrike">
                <a:effectLst/>
                <a:latin typeface="Arial" panose="020B0604020202020204" pitchFamily="34" charset="0"/>
              </a:rPr>
              <a:t>The school-parent compact will be shared tonight. </a:t>
            </a:r>
            <a:r>
              <a:rPr lang="en-US" b="0" i="0">
                <a:effectLst/>
                <a:latin typeface="Arial" panose="020B0604020202020204" pitchFamily="34" charset="0"/>
              </a:rPr>
              <a:t>​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b="0" i="0" u="none" strike="noStrike">
                <a:effectLst/>
                <a:latin typeface="Arial" panose="020B0604020202020204" pitchFamily="34" charset="0"/>
              </a:rPr>
              <a:t>In addition, the compact can be found on our website www.Cole.mnps.org</a:t>
            </a:r>
            <a:endParaRPr lang="en-US" b="0" i="0">
              <a:effectLst/>
              <a:latin typeface="Arial" panose="020B0604020202020204" pitchFamily="34" charset="0"/>
            </a:endParaRPr>
          </a:p>
          <a:p>
            <a:endParaRPr lang="ku-Arab" dirty="0"/>
          </a:p>
          <a:p>
            <a:endParaRPr lang="ku-Arab" dirty="0"/>
          </a:p>
          <a:p>
            <a:pPr lvl="1" rtl="1"/>
            <a:endParaRPr lang="ku-Arab"/>
          </a:p>
        </p:txBody>
      </p:sp>
      <p:pic>
        <p:nvPicPr>
          <p:cNvPr id="2050" name="Picture 2" descr="A qr code with a few black squares&#10;&#10;Description automatically generated">
            <a:extLst>
              <a:ext uri="{FF2B5EF4-FFF2-40B4-BE49-F238E27FC236}">
                <a16:creationId xmlns:a16="http://schemas.microsoft.com/office/drawing/2014/main" id="{280A7096-C141-A8BA-20C6-970DFF9B7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20570" y="2084269"/>
            <a:ext cx="3135109" cy="3135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9" name="Rectangle 2058">
            <a:extLst>
              <a:ext uri="{FF2B5EF4-FFF2-40B4-BE49-F238E27FC236}">
                <a16:creationId xmlns:a16="http://schemas.microsoft.com/office/drawing/2014/main" id="{BD7A74B5-8367-4A83-ABEC-0FCDDE97B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2CC184B0-C2C6-4BF0-B078-816C7AF959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 rtl="1">
              <a:spcAft>
                <a:spcPts val="600"/>
              </a:spcAft>
            </a:pPr>
            <a:fld id="{4FAB73BC-B049-4115-A692-8D63A059BFB8}" type="slidenum">
              <a:rPr/>
              <a:pPr rtl="1">
                <a:spcAft>
                  <a:spcPts val="600"/>
                </a:spcAft>
              </a:pPr>
              <a:t>15</a:t>
            </a:fld>
            <a:endParaRPr lang="ku-Arab"/>
          </a:p>
        </p:txBody>
      </p:sp>
    </p:spTree>
    <p:extLst>
      <p:ext uri="{BB962C8B-B14F-4D97-AF65-F5344CB8AC3E}">
        <p14:creationId xmlns:p14="http://schemas.microsoft.com/office/powerpoint/2010/main" val="427438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ku-Arab" b="0" i="0" u="none" baseline="0"/>
              <a:t>چ مەنهەج قوتابخانا مە بکاردئینیت؟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ClrTx/>
              <a:buFont typeface="Wingdings" panose="05000000000000000000" pitchFamily="2" charset="2"/>
              <a:buChar char="§"/>
            </a:pPr>
            <a:r>
              <a:rPr lang="ku-Arab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ستانداردێن ئەکادمی یێن ویلایەتا تێنسی کومەکا گشتی یا پێشبینیا دابیندکەن بۆ هندێ کا قوتابی دێ چ فێربن و لدوماهیکا سالێ یا قۆناغا لێ دخوینن بشێن ئەو تشتێ فێربوین ل هەر بابەتەکێدا ئەنجام بدەن</a:t>
            </a:r>
            <a:r>
              <a:rPr lang="ku-Arab-IQ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ku-Arab" b="0" i="0" u="none" baseline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>
              <a:buClrTx/>
              <a:buFont typeface="Wingdings" panose="05000000000000000000" pitchFamily="2" charset="2"/>
              <a:buChar char="§"/>
            </a:pPr>
            <a:r>
              <a:rPr lang="ku-Arab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ستانداردێن ئەکادمی یێن ویلایەتا تێنسی چارچووڤەک یێ دروستکری بۆ هەر تشتەکێ بهێتە گووتن بۆ قوتابیا ل قوتابخانا</a:t>
            </a:r>
            <a:r>
              <a:rPr lang="en-US" dirty="0">
                <a:solidFill>
                  <a:schemeClr val="tx1"/>
                </a:solidFill>
              </a:rPr>
              <a:t>Cole Elementary</a:t>
            </a:r>
            <a:r>
              <a:rPr lang="ku-Arab-IQ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ku-Arab" b="0" i="0" u="none" baseline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>
              <a:buClrTx/>
              <a:buFont typeface="Wingdings" panose="05000000000000000000" pitchFamily="2" charset="2"/>
              <a:buChar char="§"/>
            </a:pPr>
            <a:r>
              <a:rPr lang="ku-Arab" b="0" i="0" u="non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بۆ زانیاریێت زێدەتر دەربارەی ستانداردێن ئەکادمی یێن ویلایەتا تێنسی، سەرەدانا ڤی مالپەری بکەن:</a:t>
            </a:r>
          </a:p>
          <a:p>
            <a:pPr marL="598043" lvl="3" indent="0" algn="r" rtl="1">
              <a:buNone/>
            </a:pPr>
            <a:r>
              <a:rPr lang="ku-Arab" b="0" i="0" u="none" baseline="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https://www.tn.gov/content/tn/education/instruction/academic-standards.html</a:t>
            </a:r>
            <a:r>
              <a:rPr lang="ku-Arab" b="0" i="0" u="non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r" rtl="1">
              <a:buClrTx/>
              <a:buFont typeface="Wingdings" panose="05000000000000000000" pitchFamily="2" charset="2"/>
              <a:buChar char="§"/>
            </a:pPr>
            <a:endParaRPr lang="ku-Arab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1"/>
            <a:fld id="{4FAB73BC-B049-4115-A692-8D63A059BFB8}" type="slidenum">
              <a:rPr/>
              <a:pPr algn="l" rtl="1"/>
              <a:t>16</a:t>
            </a:fld>
            <a:endParaRPr lang="ku-Arab" dirty="0"/>
          </a:p>
        </p:txBody>
      </p:sp>
    </p:spTree>
    <p:extLst>
      <p:ext uri="{BB962C8B-B14F-4D97-AF65-F5344CB8AC3E}">
        <p14:creationId xmlns:p14="http://schemas.microsoft.com/office/powerpoint/2010/main" val="1323529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ku-Arab" b="0" i="0" u="none" baseline="0">
                <a:latin typeface="Arial" panose="020B0604020202020204" pitchFamily="34" charset="0"/>
                <a:ea typeface="Batang" pitchFamily="18" charset="-127"/>
                <a:cs typeface="Arial" panose="020B0604020202020204" pitchFamily="34" charset="0"/>
              </a:rPr>
              <a:t>دێ زارۆکێ من چ تاقیکرن ئەنجامدەت</a:t>
            </a:r>
            <a:r>
              <a:rPr lang="ku-Arab" sz="4400" b="0" i="0" u="none" baseline="0">
                <a:latin typeface="Arial" panose="020B0604020202020204" pitchFamily="34" charset="0"/>
                <a:cs typeface="Arial" panose="020B0604020202020204" pitchFamily="34" charset="0"/>
              </a:rPr>
              <a:t>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455295" lvl="1" algn="l" rtl="0" fontAlgn="base">
              <a:lnSpc>
                <a:spcPct val="200000"/>
              </a:lnSpc>
              <a:buFont typeface="Wingdings" panose="020B0604020202020204" pitchFamily="34" charset="0"/>
              <a:buChar char="§"/>
            </a:pPr>
            <a:r>
              <a:rPr lang="en-US" sz="2200" b="0" i="0" u="none" strike="noStrike">
                <a:solidFill>
                  <a:schemeClr val="tx1"/>
                </a:solidFill>
                <a:effectLst/>
                <a:latin typeface="Arial"/>
                <a:cs typeface="Arial"/>
              </a:rPr>
              <a:t>Benchmark assessments grades 3-5 for ELA, Math &amp; Science</a:t>
            </a:r>
            <a:endParaRPr lang="en-US" sz="2200" b="0" i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marL="455295" lvl="1" algn="l">
              <a:lnSpc>
                <a:spcPct val="200000"/>
              </a:lnSpc>
              <a:buFont typeface="Wingdings" panose="020B0604020202020204" pitchFamily="34" charset="0"/>
              <a:buChar char="§"/>
            </a:pPr>
            <a:r>
              <a:rPr lang="en-US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Fast Bridge benchmark assessments 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Pre-Kindergarten-5</a:t>
            </a:r>
            <a:r>
              <a:rPr lang="en-US" sz="1300" baseline="30000" dirty="0">
                <a:solidFill>
                  <a:schemeClr val="tx1"/>
                </a:solidFill>
                <a:latin typeface="Arial"/>
                <a:cs typeface="Arial"/>
              </a:rPr>
              <a:t>th</a:t>
            </a:r>
            <a:endParaRPr lang="en-US" sz="1300" b="0" i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5295" lvl="1">
              <a:lnSpc>
                <a:spcPct val="200000"/>
              </a:lnSpc>
              <a:buFont typeface="Wingdings" panose="020B0604020202020204" pitchFamily="34" charset="0"/>
              <a:buChar char="§"/>
            </a:pPr>
            <a:r>
              <a:rPr lang="en-US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Common assessments built into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n-US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curriculum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en-US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materials</a:t>
            </a:r>
            <a:endParaRPr lang="en-US" b="0" i="0" dirty="0"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marL="455295" lvl="1">
              <a:lnSpc>
                <a:spcPct val="200000"/>
              </a:lnSpc>
              <a:buFont typeface="Wingdings" panose="020B0604020202020204" pitchFamily="34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ELPA – English Language Proficiency Assessment</a:t>
            </a:r>
            <a:endParaRPr lang="en-US" b="0" i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5295" lvl="1" algn="l">
              <a:lnSpc>
                <a:spcPct val="200000"/>
              </a:lnSpc>
              <a:buFont typeface="Wingdings" panose="020B0604020202020204" pitchFamily="34" charset="0"/>
              <a:buChar char="§"/>
            </a:pPr>
            <a:r>
              <a:rPr lang="en-US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TCAP 3-5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1"/>
            <a:fld id="{4FAB73BC-B049-4115-A692-8D63A059BFB8}" type="slidenum">
              <a:rPr/>
              <a:pPr algn="l" rtl="1"/>
              <a:t>17</a:t>
            </a:fld>
            <a:endParaRPr lang="ku-Arab" dirty="0"/>
          </a:p>
        </p:txBody>
      </p:sp>
    </p:spTree>
    <p:extLst>
      <p:ext uri="{BB962C8B-B14F-4D97-AF65-F5344CB8AC3E}">
        <p14:creationId xmlns:p14="http://schemas.microsoft.com/office/powerpoint/2010/main" val="3439125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985" y="286603"/>
            <a:ext cx="10513695" cy="1450757"/>
          </a:xfrm>
        </p:spPr>
        <p:txBody>
          <a:bodyPr>
            <a:normAutofit/>
          </a:bodyPr>
          <a:lstStyle/>
          <a:p>
            <a:pPr algn="r" rtl="1"/>
            <a:r>
              <a:rPr lang="ku-Arab" sz="4000" b="0" i="0" u="none" baseline="0" dirty="0"/>
              <a:t>ئەز دشێم پەیوەندیێ ب کێ بکەم بۆ بدەستڤەئینانا هاریکاریێ؟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10513695" cy="4023360"/>
          </a:xfrm>
        </p:spPr>
        <p:txBody>
          <a:bodyPr>
            <a:normAutofit/>
          </a:bodyPr>
          <a:lstStyle/>
          <a:p>
            <a:pPr algn="r" rtl="1">
              <a:buClrTx/>
              <a:buFont typeface="Wingdings" panose="05000000000000000000" pitchFamily="2" charset="2"/>
              <a:buChar char="§"/>
            </a:pPr>
            <a:r>
              <a:rPr lang="ku-Arab" b="0" i="0" u="none" baseline="0" dirty="0">
                <a:solidFill>
                  <a:schemeClr val="tx1"/>
                </a:solidFill>
              </a:rPr>
              <a:t>بۆ ئاراستەکرنا پسیارێن گشتی، پەیوەندیێ ب ئوفیسا سەرەکی بکە لسەر ڤێ ژمارێ: </a:t>
            </a:r>
            <a:r>
              <a:rPr lang="en-US" dirty="0">
                <a:solidFill>
                  <a:schemeClr val="tx1"/>
                </a:solidFill>
              </a:rPr>
              <a:t>(615) 333-5043 </a:t>
            </a:r>
            <a:endParaRPr lang="ku-Arab" b="0" i="0" u="none" baseline="0" dirty="0">
              <a:solidFill>
                <a:schemeClr val="tx1"/>
              </a:solidFill>
            </a:endParaRPr>
          </a:p>
          <a:p>
            <a:pPr algn="r" rtl="1">
              <a:buClrTx/>
              <a:buFont typeface="Wingdings" panose="05000000000000000000" pitchFamily="2" charset="2"/>
              <a:buChar char="§"/>
            </a:pPr>
            <a:r>
              <a:rPr lang="ku-Arab" b="0" i="0" u="none" baseline="0" dirty="0">
                <a:solidFill>
                  <a:schemeClr val="tx1"/>
                </a:solidFill>
              </a:rPr>
              <a:t>داکو بشێی پەیوەندیێ ب رێڤەبەری، </a:t>
            </a:r>
            <a:r>
              <a:rPr lang="en-US" b="0" i="0" u="none" baseline="0" dirty="0">
                <a:solidFill>
                  <a:schemeClr val="tx1"/>
                </a:solidFill>
              </a:rPr>
              <a:t>Chad </a:t>
            </a:r>
            <a:r>
              <a:rPr lang="en-US" b="0" i="0" u="none" baseline="0" dirty="0" err="1">
                <a:solidFill>
                  <a:schemeClr val="tx1"/>
                </a:solidFill>
              </a:rPr>
              <a:t>Hedgepath</a:t>
            </a:r>
            <a:r>
              <a:rPr lang="ku-Arab-IQ" dirty="0">
                <a:solidFill>
                  <a:schemeClr val="tx1"/>
                </a:solidFill>
              </a:rPr>
              <a:t> </a:t>
            </a:r>
            <a:r>
              <a:rPr lang="ku-Arab" b="0" i="0" u="none" baseline="0" dirty="0">
                <a:solidFill>
                  <a:schemeClr val="tx1"/>
                </a:solidFill>
              </a:rPr>
              <a:t> بکەی</a:t>
            </a:r>
            <a:r>
              <a:rPr lang="ku-Arab-IQ" b="0" i="0" u="none" baseline="0" dirty="0">
                <a:solidFill>
                  <a:schemeClr val="tx1"/>
                </a:solidFill>
              </a:rPr>
              <a:t>،</a:t>
            </a:r>
            <a:r>
              <a:rPr lang="ku-Arab" b="0" i="0" u="none" baseline="0" dirty="0">
                <a:solidFill>
                  <a:schemeClr val="tx1"/>
                </a:solidFill>
              </a:rPr>
              <a:t> تلەفونا ڤێ ژمارێ بکە: </a:t>
            </a:r>
            <a:r>
              <a:rPr lang="en-US" dirty="0">
                <a:solidFill>
                  <a:schemeClr val="tx1"/>
                </a:solidFill>
              </a:rPr>
              <a:t>(615) 333-5043</a:t>
            </a:r>
            <a:endParaRPr lang="ku-Arab" b="0" i="0" u="none" baseline="0" dirty="0">
              <a:solidFill>
                <a:schemeClr val="tx1"/>
              </a:solidFill>
            </a:endParaRPr>
          </a:p>
          <a:p>
            <a:pPr algn="r" rtl="1">
              <a:buClrTx/>
              <a:buFont typeface="Wingdings" panose="05000000000000000000" pitchFamily="2" charset="2"/>
              <a:buChar char="§"/>
            </a:pPr>
            <a:r>
              <a:rPr lang="ku-Arab" b="0" i="0" u="none" baseline="0" dirty="0">
                <a:solidFill>
                  <a:schemeClr val="tx1"/>
                </a:solidFill>
              </a:rPr>
              <a:t>[داکو بشێی پەیوەندیێ ب نوینەرێ مە یێ خێزانێ، </a:t>
            </a:r>
            <a:r>
              <a:rPr lang="en-US" dirty="0">
                <a:solidFill>
                  <a:schemeClr val="tx1"/>
                </a:solidFill>
              </a:rPr>
              <a:t>Sarah Nieto</a:t>
            </a:r>
            <a:r>
              <a:rPr lang="ku-Arab" b="0" i="0" u="none" baseline="0" dirty="0">
                <a:solidFill>
                  <a:schemeClr val="tx1"/>
                </a:solidFill>
              </a:rPr>
              <a:t> </a:t>
            </a:r>
            <a:r>
              <a:rPr lang="ku-Arab-IQ" b="0" i="0" u="none" baseline="0" dirty="0">
                <a:solidFill>
                  <a:schemeClr val="tx1"/>
                </a:solidFill>
              </a:rPr>
              <a:t> </a:t>
            </a:r>
            <a:r>
              <a:rPr lang="ku-Arab" b="0" i="0" u="none" baseline="0" dirty="0">
                <a:solidFill>
                  <a:schemeClr val="tx1"/>
                </a:solidFill>
              </a:rPr>
              <a:t>بکە</a:t>
            </a:r>
            <a:r>
              <a:rPr lang="ku-Arab-IQ" b="0" i="0" u="none" baseline="0" dirty="0">
                <a:solidFill>
                  <a:schemeClr val="tx1"/>
                </a:solidFill>
              </a:rPr>
              <a:t>ی،</a:t>
            </a:r>
            <a:r>
              <a:rPr lang="ku-Arab" b="0" i="0" u="none" baseline="0" dirty="0">
                <a:solidFill>
                  <a:schemeClr val="tx1"/>
                </a:solidFill>
              </a:rPr>
              <a:t> تلەفونا ڤێ ژمارێ بکە: </a:t>
            </a:r>
            <a:r>
              <a:rPr lang="en-US" dirty="0">
                <a:solidFill>
                  <a:schemeClr val="tx1"/>
                </a:solidFill>
              </a:rPr>
              <a:t>(615) 333-5043</a:t>
            </a:r>
            <a:endParaRPr lang="ku-Arab" b="0" i="0" u="none" baseline="0" dirty="0">
              <a:solidFill>
                <a:schemeClr val="tx1"/>
              </a:solidFill>
            </a:endParaRPr>
          </a:p>
          <a:p>
            <a:pPr algn="r" rtl="1">
              <a:buClrTx/>
              <a:buFont typeface="Wingdings" panose="05000000000000000000" pitchFamily="2" charset="2"/>
              <a:buChar char="§"/>
            </a:pPr>
            <a:r>
              <a:rPr lang="ku-Arab" b="0" i="0" u="none" baseline="0" dirty="0">
                <a:solidFill>
                  <a:schemeClr val="tx1"/>
                </a:solidFill>
              </a:rPr>
              <a:t>داکو پەیوەندیێ ب مامۆستایێ زارۆکێ خو بکەی، تلەفونا ئوفیسا پێشوازیێ بکە یان تەماشەی رێبەرێ مە یێ ستافی بکە لسەر ڤی ماڵپەری</a:t>
            </a:r>
            <a:r>
              <a:rPr lang="ku-Arab-IQ" b="0" i="0" u="none" baseline="0" dirty="0">
                <a:solidFill>
                  <a:schemeClr val="tx1"/>
                </a:solidFill>
              </a:rPr>
              <a:t> </a:t>
            </a:r>
            <a:r>
              <a:rPr lang="ku-Arab" b="0" i="0" u="none" baseline="0" dirty="0">
                <a:solidFill>
                  <a:schemeClr val="tx1"/>
                </a:solidFill>
              </a:rPr>
              <a:t>: </a:t>
            </a:r>
            <a:r>
              <a:rPr lang="en-US" sz="1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https://cole.mnps.org/</a:t>
            </a:r>
            <a:endParaRPr lang="ku-Arab" b="0" i="0" u="none" baseline="0" dirty="0">
              <a:solidFill>
                <a:schemeClr val="tx1"/>
              </a:solidFill>
            </a:endParaRPr>
          </a:p>
          <a:p>
            <a:pPr algn="l">
              <a:buClrTx/>
              <a:buFont typeface="Wingdings" panose="05000000000000000000" pitchFamily="2" charset="2"/>
              <a:buChar char="§"/>
            </a:pPr>
            <a:endParaRPr lang="ku-Arab" b="0" i="0" u="none" baseline="0" dirty="0">
              <a:solidFill>
                <a:schemeClr val="tx1"/>
              </a:solidFill>
            </a:endParaRPr>
          </a:p>
          <a:p>
            <a:pPr lvl="1" algn="r" rtl="1">
              <a:buFont typeface="Wingdings" panose="05000000000000000000" pitchFamily="2" charset="2"/>
              <a:buChar char="§"/>
            </a:pPr>
            <a:endParaRPr lang="ku-Arab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1"/>
            <a:fld id="{4FAB73BC-B049-4115-A692-8D63A059BFB8}" type="slidenum">
              <a:rPr/>
              <a:pPr algn="l" rtl="1"/>
              <a:t>18</a:t>
            </a:fld>
            <a:endParaRPr lang="ku-Arab" dirty="0"/>
          </a:p>
        </p:txBody>
      </p:sp>
    </p:spTree>
    <p:extLst>
      <p:ext uri="{BB962C8B-B14F-4D97-AF65-F5344CB8AC3E}">
        <p14:creationId xmlns:p14="http://schemas.microsoft.com/office/powerpoint/2010/main" val="26211304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61459" y="1304790"/>
            <a:ext cx="10813986" cy="295465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ku-Arab" sz="6600" b="1" i="0" u="none" cap="none" spc="0" baseline="0">
                <a:ln w="22225">
                  <a:solidFill>
                    <a:schemeClr val="accent2"/>
                  </a:solidFill>
                  <a:prstDash val="solid"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مە بەس دڤێت بێژین...</a:t>
            </a:r>
          </a:p>
          <a:p>
            <a:pPr algn="ctr" rtl="1"/>
            <a:r>
              <a:rPr lang="ku-Arab" sz="12000" b="1" i="0" u="none" baseline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سۆپاس بو هەوە!</a:t>
            </a:r>
            <a:endParaRPr lang="ku-Arab" sz="12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1"/>
            <a:fld id="{4FAB73BC-B049-4115-A692-8D63A059BFB8}" type="slidenum">
              <a:rPr/>
              <a:pPr algn="l" rtl="1"/>
              <a:t>19</a:t>
            </a:fld>
            <a:endParaRPr lang="ku-Arab" dirty="0"/>
          </a:p>
        </p:txBody>
      </p:sp>
    </p:spTree>
    <p:extLst>
      <p:ext uri="{BB962C8B-B14F-4D97-AF65-F5344CB8AC3E}">
        <p14:creationId xmlns:p14="http://schemas.microsoft.com/office/powerpoint/2010/main" val="3692570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ku-Arab" b="0" i="0" u="none" baseline="0"/>
              <a:t>بوچی ئەم لڤێرێینە؟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یاسایا هەمی قوتابی دەبیت سەربکەڤن</a:t>
            </a:r>
            <a:r>
              <a:rPr lang="ku-Arab-IQ" b="0" i="0" u="none" baseline="0" dirty="0">
                <a:solidFill>
                  <a:schemeClr val="tx1"/>
                </a:solidFill>
              </a:rPr>
              <a:t> </a:t>
            </a:r>
            <a:r>
              <a:rPr lang="ku-Arab" b="0" i="0" u="none" baseline="0" dirty="0">
                <a:solidFill>
                  <a:schemeClr val="tx1"/>
                </a:solidFill>
              </a:rPr>
              <a:t>(ESSA)</a:t>
            </a:r>
            <a:r>
              <a:rPr lang="ku-Arab-IQ" b="0" i="0" u="none" baseline="0" dirty="0">
                <a:solidFill>
                  <a:schemeClr val="tx1"/>
                </a:solidFill>
              </a:rPr>
              <a:t> </a:t>
            </a:r>
            <a:r>
              <a:rPr lang="ku-Arab" b="0" i="0" u="none" baseline="0" dirty="0">
                <a:solidFill>
                  <a:schemeClr val="tx1"/>
                </a:solidFill>
              </a:rPr>
              <a:t> داخازدکەت هەر قوتابخانەکا ل ژێر تایتلێ ئێکێ دێ کومبوونەکا سالانە بۆ خێزانێن لژێر تایتلێ ئێکێ ئەنجامدەن داکو: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ئاگەداریا </a:t>
            </a:r>
            <a:r>
              <a:rPr lang="ku-Arab-IQ" b="0" i="0" u="none" baseline="0" dirty="0">
                <a:solidFill>
                  <a:schemeClr val="tx1"/>
                </a:solidFill>
              </a:rPr>
              <a:t>تە</a:t>
            </a:r>
            <a:r>
              <a:rPr lang="ku-Arab" b="0" i="0" u="none" baseline="0" dirty="0">
                <a:solidFill>
                  <a:schemeClr val="tx1"/>
                </a:solidFill>
              </a:rPr>
              <a:t> بکەن دەربارەی بەشداریکرنا قوتابخانا زارۆکی تە د ناڤ تایتلێ ئێکێدا،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مەرجێن تایتلێ ئێکێ شرۆڤەبکەن، و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مافێن تە کە وەک دایک و باب و ئەندامێن خێزانێ شرۆڤەبکەن دا بەشداریێ بکەن.</a:t>
            </a:r>
          </a:p>
          <a:p>
            <a:pPr lvl="1" algn="r" rtl="1"/>
            <a:endParaRPr lang="ku-Arab" dirty="0"/>
          </a:p>
          <a:p>
            <a:pPr lvl="1" algn="r" rtl="1"/>
            <a:endParaRPr lang="ku-Arab" dirty="0"/>
          </a:p>
          <a:p>
            <a:endParaRPr lang="ku-Ara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1"/>
            <a:fld id="{4FAB73BC-B049-4115-A692-8D63A059BFB8}" type="slidenum">
              <a:rPr/>
              <a:pPr algn="l" rtl="1"/>
              <a:t>2</a:t>
            </a:fld>
            <a:endParaRPr lang="ku-Arab" dirty="0"/>
          </a:p>
        </p:txBody>
      </p:sp>
    </p:spTree>
    <p:extLst>
      <p:ext uri="{BB962C8B-B14F-4D97-AF65-F5344CB8AC3E}">
        <p14:creationId xmlns:p14="http://schemas.microsoft.com/office/powerpoint/2010/main" val="2902294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ku-Arab" b="0" i="0" u="none" baseline="0"/>
              <a:t>ئەز دێ چ فێربم؟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269316"/>
          </a:xfrm>
        </p:spPr>
        <p:txBody>
          <a:bodyPr numCol="2">
            <a:normAutofit/>
          </a:bodyPr>
          <a:lstStyle/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رێکەفتنا قوتابخانێ-دایک و بابا چییە؟</a:t>
            </a:r>
          </a:p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چ مەنهەج قوتابخانا مە بکاردئینیت؟</a:t>
            </a:r>
          </a:p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زارۆکێ من دێ چ تاقیکرنا ئەنجامدەت؟</a:t>
            </a:r>
          </a:p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چەوا ئەز دێ شێم بەشداربم؟</a:t>
            </a:r>
          </a:p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ئەز دشێم پەیوەندیێ ب کێ بکەم بۆ بدەستڤەئینانا هاریکاریێ؟</a:t>
            </a:r>
          </a:p>
          <a:p>
            <a:pPr algn="r" rtl="1"/>
            <a:endParaRPr lang="ku-Arab" dirty="0"/>
          </a:p>
          <a:p>
            <a:pPr marL="457200" marR="0" lvl="0" indent="-457200" algn="r" defTabSz="914400" rtl="1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Tx/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ku-Ara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قوتابخانا تایتلێ ئێکێ چییە؟</a:t>
            </a:r>
          </a:p>
          <a:p>
            <a:pPr marL="457200" marR="0" lvl="0" indent="-457200" algn="r" defTabSz="914400" rtl="1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Tx/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ku-Ara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مافێن من چنە؟</a:t>
            </a:r>
          </a:p>
          <a:p>
            <a:pPr marL="457200" marR="0" lvl="0" indent="-457200" algn="r" defTabSz="914400" rtl="1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Tx/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ku-Ara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پارێ تەرخانکری بۆ تایتلێ ئێکێ بۆ چ دهێتە بکارئینان؟</a:t>
            </a:r>
          </a:p>
          <a:p>
            <a:pPr marL="457200" marR="0" lvl="0" indent="-457200" algn="r" defTabSz="914400" rtl="1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Tx/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ku-Ara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چەوا قوتابخانا مە پارێ تایتلێ ئێکێ بکاردئینیت؟</a:t>
            </a:r>
          </a:p>
          <a:p>
            <a:pPr marL="457200" marR="0" lvl="0" indent="-457200" algn="r" defTabSz="914400" rtl="1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Tx/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ku-Ara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SIP </a:t>
            </a:r>
            <a:r>
              <a:rPr kumimoji="0" lang="ku-Arab-IQ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ku-Ara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چییە؟</a:t>
            </a:r>
          </a:p>
          <a:p>
            <a:pPr marL="457200" marR="0" lvl="0" indent="-457200" algn="r" defTabSz="914400" rtl="1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Tx/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ku-Ara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ئارمانجێت پرۆگرامێ مە لسەر ئاستێ قوتابخانێ چنە؟</a:t>
            </a:r>
          </a:p>
          <a:p>
            <a:pPr marL="457200" marR="0" lvl="0" indent="-457200" algn="r" defTabSz="914400" rtl="1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Tx/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ku-Ara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چەوا پارە </a:t>
            </a:r>
            <a:r>
              <a:rPr kumimoji="0" lang="ku-Arab-IQ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ku-Ara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پالپشتیا دارایی</a:t>
            </a:r>
            <a:r>
              <a:rPr kumimoji="0" lang="ku-Arab-IQ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  <a:r>
              <a:rPr kumimoji="0" lang="ku-Ara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بۆ بەشداریکرنا خێزان و دایک و بابا دهێتە تەرخانکرن؟</a:t>
            </a:r>
          </a:p>
          <a:p>
            <a:pPr marL="457200" marR="0" lvl="0" indent="-457200" algn="r" defTabSz="914400" rtl="1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Tx/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ku-Ara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یاسایا بەشداریکرنا دایک و بابا و خێزانێ د فێرکرنێدا چییە؟</a:t>
            </a:r>
          </a:p>
        </p:txBody>
      </p:sp>
      <p:sp>
        <p:nvSpPr>
          <p:cNvPr id="6" name="Content Placeholder 2" descr="list" title="list"/>
          <p:cNvSpPr txBox="1">
            <a:spLocks/>
          </p:cNvSpPr>
          <p:nvPr/>
        </p:nvSpPr>
        <p:spPr>
          <a:xfrm>
            <a:off x="5961723" y="1845732"/>
            <a:ext cx="5118169" cy="439854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buClrTx/>
              <a:buFont typeface="Wingdings" panose="05000000000000000000" pitchFamily="2" charset="2"/>
              <a:buChar char="§"/>
            </a:pPr>
            <a:endParaRPr lang="ku-Ara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1"/>
            <a:fld id="{4FAB73BC-B049-4115-A692-8D63A059BFB8}" type="slidenum">
              <a:rPr/>
              <a:pPr algn="l" rtl="1"/>
              <a:t>3</a:t>
            </a:fld>
            <a:endParaRPr lang="ku-Arab" dirty="0"/>
          </a:p>
        </p:txBody>
      </p:sp>
    </p:spTree>
    <p:extLst>
      <p:ext uri="{BB962C8B-B14F-4D97-AF65-F5344CB8AC3E}">
        <p14:creationId xmlns:p14="http://schemas.microsoft.com/office/powerpoint/2010/main" val="184857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ku-Arab" b="0" i="0" u="none" baseline="0"/>
              <a:t>قوتابخانا تایتلێ ئێکێ چییە؟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لساڵا ١٩٦٥</a:t>
            </a:r>
            <a:r>
              <a:rPr lang="ku-Arab-IQ" b="0" i="0" u="none" baseline="0" dirty="0">
                <a:solidFill>
                  <a:schemeClr val="tx1"/>
                </a:solidFill>
              </a:rPr>
              <a:t> </a:t>
            </a:r>
            <a:r>
              <a:rPr lang="ku-Arab" b="0" i="0" u="none" baseline="0" dirty="0">
                <a:solidFill>
                  <a:schemeClr val="tx1"/>
                </a:solidFill>
              </a:rPr>
              <a:t>تایتلێ ئێکێ یا هاتیە دانان لژێر یاسایا پەروەردا قوتابخانێن سەرەتایی ۆ دواناوەندی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(ESEA)</a:t>
            </a:r>
            <a:r>
              <a:rPr kumimoji="0" lang="ku-Arab-IQ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u-Arab" b="0" i="0" u="none" baseline="0" dirty="0">
                <a:solidFill>
                  <a:schemeClr val="tx1"/>
                </a:solidFill>
              </a:rPr>
              <a:t>ئەف پرۆگرامە مەزنترین پرۆگرامێ حکوومەتا فەدرالە یێ هاریکاریێ کو هاتیە دانان بۆ قوتابخانێن وەلاتێ مە</a:t>
            </a:r>
            <a:r>
              <a:rPr lang="ku-Arab-IQ" b="0" i="0" u="none" baseline="0" dirty="0">
                <a:solidFill>
                  <a:schemeClr val="tx1"/>
                </a:solidFill>
              </a:rPr>
              <a:t>.</a:t>
            </a:r>
            <a:endParaRPr lang="ku-Arab" b="0" i="0" u="none" baseline="0" dirty="0">
              <a:solidFill>
                <a:schemeClr val="tx1"/>
              </a:solidFill>
            </a:endParaRPr>
          </a:p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قوتابخانێن تایتلێ ئێکێ هاریکاریێن دارایی یێن زێدە</a:t>
            </a:r>
            <a:r>
              <a:rPr lang="ku-Arab-IQ" b="0" i="0" u="none" baseline="0" dirty="0">
                <a:solidFill>
                  <a:schemeClr val="tx1"/>
                </a:solidFill>
              </a:rPr>
              <a:t>(</a:t>
            </a:r>
            <a:r>
              <a:rPr lang="ku-Arab" b="0" i="0" u="none" baseline="0" dirty="0">
                <a:solidFill>
                  <a:schemeClr val="tx1"/>
                </a:solidFill>
              </a:rPr>
              <a:t>دۆلارێن تایتلێ ئێکێ</a:t>
            </a:r>
            <a:r>
              <a:rPr lang="ku-Arab-IQ" b="0" i="0" u="none" baseline="0" dirty="0">
                <a:solidFill>
                  <a:schemeClr val="tx1"/>
                </a:solidFill>
              </a:rPr>
              <a:t>) </a:t>
            </a:r>
            <a:r>
              <a:rPr lang="ku-Arab" b="0" i="0" u="none" baseline="0" dirty="0">
                <a:solidFill>
                  <a:schemeClr val="tx1"/>
                </a:solidFill>
              </a:rPr>
              <a:t>ژ حکوومەتا فەدرال وەردگرن. ئەڤان هاریکاریا</a:t>
            </a:r>
            <a:r>
              <a:rPr lang="ku-Arab-IQ" b="0" i="0" u="none" baseline="0" dirty="0">
                <a:solidFill>
                  <a:schemeClr val="tx1"/>
                </a:solidFill>
              </a:rPr>
              <a:t>(</a:t>
            </a:r>
            <a:r>
              <a:rPr lang="ku-Arab" b="0" i="0" u="none" baseline="0" dirty="0">
                <a:solidFill>
                  <a:schemeClr val="tx1"/>
                </a:solidFill>
              </a:rPr>
              <a:t>دولارا</a:t>
            </a:r>
            <a:r>
              <a:rPr lang="ku-Arab-IQ" dirty="0">
                <a:solidFill>
                  <a:schemeClr val="tx1"/>
                </a:solidFill>
              </a:rPr>
              <a:t>)</a:t>
            </a:r>
            <a:r>
              <a:rPr lang="ku-Arab" b="0" i="0" u="none" baseline="0" dirty="0">
                <a:solidFill>
                  <a:schemeClr val="tx1"/>
                </a:solidFill>
              </a:rPr>
              <a:t> دهێنە مەزاختن بۆ: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دەستنیشانکرنا وان قوتابیا ئەڤێن ئاستەنگێن ئەکادمی دبینن د</a:t>
            </a:r>
            <a:r>
              <a:rPr lang="ku-Arab-IQ" b="0" i="0" u="none" baseline="0" dirty="0">
                <a:solidFill>
                  <a:schemeClr val="tx1"/>
                </a:solidFill>
              </a:rPr>
              <a:t> </a:t>
            </a:r>
            <a:r>
              <a:rPr lang="ku-Arab" b="0" i="0" u="none" baseline="0" dirty="0">
                <a:solidFill>
                  <a:schemeClr val="tx1"/>
                </a:solidFill>
              </a:rPr>
              <a:t>پرۆسا فێرکرنێدا ئو پێدانا پالپشتیێ بۆ هاریکرنا ڤان قوتابیا؛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دامەزراندنا ستافێ زێدە، کرینا پرۆگراما، کەرەستا، ئو/یان کەل و پەلێن زێدە؛ ئو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ئەنجامدان و رێڤەبرنا کومبوونا، راهێنانا، چالاکیا، ئو/یان چالاکیێت بەشداریکرنا دایک و باب و خێزانێ د پروسا فێرکرنا قوتابیدا.</a:t>
            </a:r>
          </a:p>
          <a:p>
            <a:pPr lvl="1" algn="r" rtl="1"/>
            <a:endParaRPr lang="ku-Ara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1"/>
            <a:fld id="{4FAB73BC-B049-4115-A692-8D63A059BFB8}" type="slidenum">
              <a:rPr/>
              <a:pPr algn="l" rtl="1"/>
              <a:t>4</a:t>
            </a:fld>
            <a:endParaRPr lang="ku-Arab" dirty="0"/>
          </a:p>
        </p:txBody>
      </p:sp>
    </p:spTree>
    <p:extLst>
      <p:ext uri="{BB962C8B-B14F-4D97-AF65-F5344CB8AC3E}">
        <p14:creationId xmlns:p14="http://schemas.microsoft.com/office/powerpoint/2010/main" val="2773137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ku-Arab" b="0" i="0" u="none" baseline="0"/>
              <a:t>مافێن من چنە؟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709" y="1845734"/>
            <a:ext cx="11231417" cy="4398048"/>
          </a:xfrm>
        </p:spPr>
        <p:txBody>
          <a:bodyPr>
            <a:normAutofit/>
          </a:bodyPr>
          <a:lstStyle/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خێزان و دایک و بابێن قوتابیێن لژێر تایتلێ ئێکێ مافێ هەی، لژێر یاسایێ، کو: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بەشداریێ بکەن د وان بریارادا ئەڤێن دهێنە دان لسەر هەردوو ئاستا</a:t>
            </a:r>
            <a:r>
              <a:rPr lang="ku-Arab-IQ" b="0" i="0" u="none" baseline="0" dirty="0">
                <a:solidFill>
                  <a:schemeClr val="tx1"/>
                </a:solidFill>
              </a:rPr>
              <a:t>:</a:t>
            </a:r>
            <a:r>
              <a:rPr lang="ku-Arab" b="0" i="0" u="none" baseline="0" dirty="0">
                <a:solidFill>
                  <a:schemeClr val="tx1"/>
                </a:solidFill>
              </a:rPr>
              <a:t> ئاستێ قوتابخانێ و ئاستێ رێڤەبەریا </a:t>
            </a:r>
            <a:r>
              <a:rPr lang="ku-Arab-IQ" b="0" i="0" u="none" baseline="0" dirty="0">
                <a:solidFill>
                  <a:schemeClr val="tx1"/>
                </a:solidFill>
              </a:rPr>
              <a:t>پەروەردێ</a:t>
            </a:r>
            <a:r>
              <a:rPr lang="ku-Arab" b="0" i="0" u="none" baseline="0" dirty="0">
                <a:solidFill>
                  <a:schemeClr val="tx1"/>
                </a:solidFill>
              </a:rPr>
              <a:t>؛</a:t>
            </a:r>
          </a:p>
          <a:p>
            <a:pPr lvl="3" algn="r" rtl="1">
              <a:buFont typeface="Arial" panose="020B0604020202020204" pitchFamily="34" charset="0"/>
              <a:buChar char="•"/>
            </a:pPr>
            <a:endParaRPr lang="ku-Arab" dirty="0">
              <a:solidFill>
                <a:schemeClr val="tx1"/>
              </a:solidFill>
            </a:endParaRP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زانیاری بۆ بهێنە دابینکرن دەربارەی ئاستێ زارۆکی و ئەنجامێن تاقیکرنا ل سەر بابەتێن وەکی خاندنێ/هونەرێ زمانی، نڤیسینێ، بیرکاری، و زانستێ؛</a:t>
            </a:r>
          </a:p>
          <a:p>
            <a:pPr lvl="3" algn="r" rtl="1">
              <a:buFont typeface="Arial" panose="020B0604020202020204" pitchFamily="34" charset="0"/>
              <a:buChar char="•"/>
            </a:pPr>
            <a:endParaRPr lang="ku-Arab" dirty="0">
              <a:solidFill>
                <a:schemeClr val="tx1"/>
              </a:solidFill>
            </a:endParaRP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داخازا زانیاریا بکەن و زانیاریا وەربگرن دەربارەی شیانێن مامۆستایێ زارۆکێ تە و هاریکارێن مامۆستای ئەڤێن دگەل زارۆکێ تە کاردکەن و</a:t>
            </a:r>
          </a:p>
          <a:p>
            <a:pPr lvl="3" algn="r" rtl="1">
              <a:buFont typeface="Arial" panose="020B0604020202020204" pitchFamily="34" charset="0"/>
              <a:buChar char="•"/>
            </a:pPr>
            <a:endParaRPr lang="ku-Arab" dirty="0">
              <a:solidFill>
                <a:schemeClr val="tx1"/>
              </a:solidFill>
            </a:endParaRP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داخازا دەلیڤا بکەن بۆ کومبوونێن رێکخستی ژبو دارشتنا پشنیارا ئو بەشداریێ بکەن، ئەگەر یا گونجای بیت، د بریارێن گرێدای د خاندنا زارۆکێ تەڤە</a:t>
            </a:r>
            <a:r>
              <a:rPr lang="ku-Arab-IQ" b="0" i="0" u="none" baseline="0" dirty="0">
                <a:solidFill>
                  <a:schemeClr val="tx1"/>
                </a:solidFill>
              </a:rPr>
              <a:t>. ل</a:t>
            </a:r>
            <a:r>
              <a:rPr lang="ku-Arab" b="0" i="0" u="none" baseline="0" dirty="0">
                <a:solidFill>
                  <a:schemeClr val="tx1"/>
                </a:solidFill>
              </a:rPr>
              <a:t>سەر قوتابخانێ پێتڤییە بزویترین دەم بەرسڤا هەر جۆرەکێ پشنیارا بدەت ئەگەر مومکین بیت.</a:t>
            </a:r>
          </a:p>
          <a:p>
            <a:endParaRPr lang="ku-Arab" dirty="0"/>
          </a:p>
          <a:p>
            <a:endParaRPr lang="ku-Ara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1"/>
            <a:fld id="{4FAB73BC-B049-4115-A692-8D63A059BFB8}" type="slidenum">
              <a:rPr/>
              <a:pPr algn="l" rtl="1"/>
              <a:t>5</a:t>
            </a:fld>
            <a:endParaRPr lang="ku-Arab" dirty="0"/>
          </a:p>
        </p:txBody>
      </p:sp>
    </p:spTree>
    <p:extLst>
      <p:ext uri="{BB962C8B-B14F-4D97-AF65-F5344CB8AC3E}">
        <p14:creationId xmlns:p14="http://schemas.microsoft.com/office/powerpoint/2010/main" val="4207471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ku-Arab" b="0" i="0" u="none" baseline="0"/>
              <a:t>پارێ تەرخانکری بۆ تایتلێ ئێکێ بۆ چ دهێتە بکارئینان؟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بگشتی، پارێت تەرخانکری بۆ تایتلێ ئێکێ دبیت بهێتە بکارئینان بۆ: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قەبارێن پۆلا بچویکتر،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مامۆستا و هاریکاریێن مامۆستایا یێن زێدەتر،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مەشق و راهێنانێن زێدەتر بۆ ستافێ قوتابخانێ،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تەرخانکرنا دەمێ زێدە بۆ وانەگوتنێ </a:t>
            </a:r>
            <a:r>
              <a:rPr lang="ku-Arab-IQ" b="0" i="0" u="none" baseline="0" dirty="0">
                <a:solidFill>
                  <a:schemeClr val="tx1"/>
                </a:solidFill>
              </a:rPr>
              <a:t>(</a:t>
            </a:r>
            <a:r>
              <a:rPr lang="ku-Arab" b="0" i="0" u="none" baseline="0" dirty="0">
                <a:solidFill>
                  <a:schemeClr val="tx1"/>
                </a:solidFill>
              </a:rPr>
              <a:t>پروگرامێن پێش ئو/یان پاش دەواما قوتابخانێ</a:t>
            </a:r>
            <a:r>
              <a:rPr lang="ku-Arab-IQ" b="0" i="0" u="none" baseline="0" dirty="0">
                <a:solidFill>
                  <a:schemeClr val="tx1"/>
                </a:solidFill>
              </a:rPr>
              <a:t>)</a:t>
            </a:r>
            <a:r>
              <a:rPr lang="ku-Arab" b="0" i="0" u="none" baseline="0" dirty="0">
                <a:solidFill>
                  <a:schemeClr val="tx1"/>
                </a:solidFill>
              </a:rPr>
              <a:t>،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چالاکیێت بەشداریکرنا خێزانێ و دایک و بابا، ئو/یان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کەرەستێن جورا و جور یێت زێدە، و کەل و پەلا، ئو تەکنەلۆژیایێ بۆ بساناهیکرنا وانەگوتنێ.</a:t>
            </a:r>
          </a:p>
          <a:p>
            <a:pPr lvl="1" algn="r" rtl="1"/>
            <a:endParaRPr lang="ku-Ara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1"/>
            <a:fld id="{4FAB73BC-B049-4115-A692-8D63A059BFB8}" type="slidenum">
              <a:rPr/>
              <a:pPr algn="l" rtl="1"/>
              <a:t>6</a:t>
            </a:fld>
            <a:endParaRPr lang="ku-Arab" dirty="0"/>
          </a:p>
        </p:txBody>
      </p:sp>
    </p:spTree>
    <p:extLst>
      <p:ext uri="{BB962C8B-B14F-4D97-AF65-F5344CB8AC3E}">
        <p14:creationId xmlns:p14="http://schemas.microsoft.com/office/powerpoint/2010/main" val="1622746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ku-Arab" b="0" i="0" u="none" baseline="0"/>
              <a:t>چەوا قوتابخانا مە پارێ تایتلێ ئێکێ بکاردئینیت؟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309" y="1845734"/>
            <a:ext cx="11166763" cy="4453466"/>
          </a:xfrm>
        </p:spPr>
        <p:txBody>
          <a:bodyPr vert="horz" lIns="0" tIns="45720" rIns="0" bIns="45720" rtlCol="0" anchor="t">
            <a:normAutofit/>
          </a:bodyPr>
          <a:lstStyle/>
          <a:p>
            <a:pPr algn="r" rtl="1"/>
            <a:r>
              <a:rPr lang="ku-Arab" b="0" i="0" u="none" baseline="0">
                <a:solidFill>
                  <a:schemeClr val="tx1"/>
                </a:solidFill>
                <a:latin typeface="Arial"/>
                <a:cs typeface="Arial"/>
              </a:rPr>
              <a:t>دڤێ ساڵا خاندنێدا [</a:t>
            </a: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2025/2026</a:t>
            </a:r>
            <a:r>
              <a:rPr lang="ku-Arab" b="0" i="0" u="none" baseline="0">
                <a:solidFill>
                  <a:schemeClr val="tx1"/>
                </a:solidFill>
                <a:latin typeface="Arial"/>
                <a:cs typeface="Arial"/>
              </a:rPr>
              <a:t>قوتابخانا مە ب کۆژمێ نزیکی</a:t>
            </a:r>
            <a:r>
              <a:rPr lang="en-US" sz="1800" b="0" i="0" dirty="0">
                <a:solidFill>
                  <a:schemeClr val="tx1"/>
                </a:solidFill>
                <a:effectLst/>
                <a:latin typeface="Arial"/>
                <a:cs typeface="Arial"/>
              </a:rPr>
              <a:t>23$6,856</a:t>
            </a:r>
            <a:r>
              <a:rPr lang="ku-Arab" b="0" i="0" u="none" baseline="0">
                <a:solidFill>
                  <a:schemeClr val="tx1"/>
                </a:solidFill>
                <a:latin typeface="Arial"/>
                <a:cs typeface="Arial"/>
              </a:rPr>
              <a:t>دولارا یێ بۆ هاتییە تەرخانکرن  </a:t>
            </a:r>
            <a:r>
              <a:rPr lang="ku-Arab-IQ" b="0" i="0" u="none" baseline="0" dirty="0">
                <a:solidFill>
                  <a:schemeClr val="tx1"/>
                </a:solidFill>
                <a:latin typeface="Arial"/>
                <a:cs typeface="Arial"/>
              </a:rPr>
              <a:t>ژ</a:t>
            </a:r>
            <a:r>
              <a:rPr lang="ku-Arab" b="0" i="0" u="none" baseline="0" dirty="0">
                <a:solidFill>
                  <a:schemeClr val="tx1"/>
                </a:solidFill>
                <a:latin typeface="Arial"/>
                <a:cs typeface="Arial"/>
              </a:rPr>
              <a:t> پارێ تەرخانکری یێ تایتلێ ئێکێ</a:t>
            </a:r>
            <a:r>
              <a:rPr lang="ku-Arab-IQ" b="0" i="0" u="none" baseline="0" dirty="0">
                <a:solidFill>
                  <a:schemeClr val="tx1"/>
                </a:solidFill>
                <a:latin typeface="Arial"/>
                <a:cs typeface="Arial"/>
              </a:rPr>
              <a:t>.</a:t>
            </a:r>
            <a:endParaRPr lang="ku-Arab" b="0" i="0" u="none" baseline="0" dirty="0">
              <a:solidFill>
                <a:schemeClr val="tx1"/>
              </a:solidFill>
              <a:latin typeface="Arial"/>
              <a:cs typeface="Arial"/>
            </a:endParaRPr>
          </a:p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مە </a:t>
            </a:r>
            <a:r>
              <a:rPr lang="ku-Arab" b="1" i="0" u="none" baseline="0" dirty="0">
                <a:solidFill>
                  <a:schemeClr val="tx1"/>
                </a:solidFill>
              </a:rPr>
              <a:t>پروگرامەک لسەر ئاستێ قوتابخانێ</a:t>
            </a:r>
            <a:r>
              <a:rPr lang="ku-Arab" b="0" i="0" u="none" baseline="0" dirty="0">
                <a:solidFill>
                  <a:schemeClr val="tx1"/>
                </a:solidFill>
              </a:rPr>
              <a:t> یێ دانای، ئەف چەندە وێ هندێ دگەهینیت کو مە پلان یا دانای بۆ مەزاختنا پارێ مە لسەر ئەف تشتێن خوارێ:</a:t>
            </a:r>
          </a:p>
          <a:p>
            <a:pPr lvl="4" rtl="1">
              <a:buFont typeface="Courier New,monospace" panose="020B0604020202020204" pitchFamily="34" charset="0"/>
              <a:buChar char="o"/>
            </a:pPr>
            <a:r>
              <a:rPr lang="ku-Arab" b="0" i="0" u="none" baseline="0">
                <a:solidFill>
                  <a:schemeClr val="tx1"/>
                </a:solidFill>
                <a:latin typeface="Arial"/>
                <a:cs typeface="Arial"/>
              </a:rPr>
              <a:t>ستافێ زێدەترێ:</a:t>
            </a:r>
            <a:r>
              <a:rPr lang="en-US" sz="2200" dirty="0">
                <a:solidFill>
                  <a:schemeClr val="tx1"/>
                </a:solidFill>
                <a:latin typeface="Arial"/>
                <a:cs typeface="Arial"/>
              </a:rPr>
              <a:t>Assistant Principal</a:t>
            </a:r>
            <a:endParaRPr lang="en-US" b="0" i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4" algn="r" rtl="1">
              <a:buFont typeface="Courier New,monospace" panose="020B0604020202020204" pitchFamily="34" charset="0"/>
              <a:buChar char="o"/>
            </a:pPr>
            <a:r>
              <a:rPr lang="en-US" sz="2200" dirty="0">
                <a:solidFill>
                  <a:schemeClr val="tx1"/>
                </a:solidFill>
                <a:latin typeface="Arial"/>
                <a:cs typeface="Arial"/>
              </a:rPr>
              <a:t>Family Engagement Specialist</a:t>
            </a:r>
            <a:endParaRPr lang="en-US" b="0" i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4" algn="r" rtl="1">
              <a:buFont typeface="Courier New,monospace" panose="020B0604020202020204" pitchFamily="34" charset="0"/>
              <a:buChar char="o"/>
            </a:pPr>
            <a:r>
              <a:rPr lang="en-US" sz="2200" dirty="0">
                <a:solidFill>
                  <a:schemeClr val="tx1"/>
                </a:solidFill>
                <a:latin typeface="Arial"/>
                <a:cs typeface="Arial"/>
              </a:rPr>
              <a:t>Two second </a:t>
            </a:r>
            <a:r>
              <a:rPr lang="en-US" sz="2200" b="0" i="0" u="none" strike="noStrike" dirty="0">
                <a:solidFill>
                  <a:schemeClr val="tx1"/>
                </a:solidFill>
                <a:effectLst/>
                <a:latin typeface="Arial"/>
                <a:cs typeface="Arial"/>
              </a:rPr>
              <a:t>grade </a:t>
            </a:r>
            <a:r>
              <a:rPr lang="en-US" sz="2200" dirty="0">
                <a:solidFill>
                  <a:schemeClr val="tx1"/>
                </a:solidFill>
                <a:latin typeface="Arial"/>
                <a:cs typeface="Arial"/>
              </a:rPr>
              <a:t>teachers</a:t>
            </a:r>
            <a:endParaRPr lang="en-US" dirty="0">
              <a:solidFill>
                <a:schemeClr val="tx1"/>
              </a:solidFill>
            </a:endParaRPr>
          </a:p>
          <a:p>
            <a:pPr marL="741045" lvl="2" algn="r" rtl="1"/>
            <a:endParaRPr lang="ku-Arab" dirty="0">
              <a:solidFill>
                <a:schemeClr val="tx1"/>
              </a:solidFill>
            </a:endParaRPr>
          </a:p>
          <a:p>
            <a:pPr marL="966470"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>
                <a:solidFill>
                  <a:schemeClr val="tx1"/>
                </a:solidFill>
              </a:rPr>
              <a:t>پرۆگراما/کەرەستا/کەل و پەلا:</a:t>
            </a:r>
            <a:r>
              <a:rPr lang="en-US" b="0" i="0" u="none" baseline="0" dirty="0">
                <a:solidFill>
                  <a:schemeClr val="tx1"/>
                </a:solidFill>
              </a:rPr>
              <a:t>instructional supplies</a:t>
            </a:r>
          </a:p>
          <a:p>
            <a:pPr lvl="4" rtl="1">
              <a:buFont typeface="Courier New,monospace" panose="020B0604020202020204" pitchFamily="34" charset="0"/>
              <a:buChar char="o"/>
            </a:pPr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SPIRE &amp; Sounds Sensible reading interventions</a:t>
            </a:r>
          </a:p>
          <a:p>
            <a:pPr lvl="4" rtl="1">
              <a:buFont typeface="Courier New,monospace" panose="020B0604020202020204" pitchFamily="34" charset="0"/>
              <a:buChar char="o"/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Corrective Reading intervention</a:t>
            </a:r>
          </a:p>
          <a:p>
            <a:pPr lvl="4" rtl="1">
              <a:buFont typeface="Courier New,monospace" panose="020B0604020202020204" pitchFamily="34" charset="0"/>
              <a:buChar char="o"/>
            </a:pPr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Number Worlds math intervention</a:t>
            </a:r>
            <a:endParaRPr lang="ku-Arab" dirty="0"/>
          </a:p>
          <a:p>
            <a:pPr lvl="4">
              <a:buFont typeface="Courier New" panose="02070309020205020404" pitchFamily="49" charset="0"/>
              <a:buChar char="o"/>
            </a:pPr>
            <a:endParaRPr lang="en-US" b="0" i="0" u="none" baseline="0" dirty="0">
              <a:solidFill>
                <a:schemeClr val="tx1"/>
              </a:solidFill>
            </a:endParaRPr>
          </a:p>
          <a:p>
            <a:pPr marL="920750" lvl="4" indent="0" algn="r" rtl="1">
              <a:buNone/>
            </a:pPr>
            <a:endParaRPr lang="ku-Arab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1"/>
            <a:fld id="{4FAB73BC-B049-4115-A692-8D63A059BFB8}" type="slidenum">
              <a:rPr/>
              <a:pPr algn="l" rtl="1"/>
              <a:t>7</a:t>
            </a:fld>
            <a:endParaRPr lang="ku-Arab" dirty="0"/>
          </a:p>
        </p:txBody>
      </p:sp>
    </p:spTree>
    <p:extLst>
      <p:ext uri="{BB962C8B-B14F-4D97-AF65-F5344CB8AC3E}">
        <p14:creationId xmlns:p14="http://schemas.microsoft.com/office/powerpoint/2010/main" val="3038112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ku-Arab" b="0" i="0" u="none" baseline="0" dirty="0"/>
              <a:t>SIP</a:t>
            </a:r>
            <a:r>
              <a:rPr lang="ku-Arab-IQ" b="0" i="0" u="none" baseline="0" dirty="0"/>
              <a:t> </a:t>
            </a:r>
            <a:r>
              <a:rPr lang="ku-Arab" b="0" i="0" u="none" baseline="0" dirty="0"/>
              <a:t> چییە؟</a:t>
            </a:r>
            <a:endParaRPr lang="ku-Ara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ku-Arab" b="0" i="0" u="none" baseline="0" dirty="0"/>
              <a:t>راماناSIP </a:t>
            </a:r>
            <a:r>
              <a:rPr lang="ku-Arab-IQ" b="0" i="0" u="none" baseline="0" dirty="0"/>
              <a:t>: </a:t>
            </a:r>
            <a:r>
              <a:rPr lang="ku-Arab" b="0" i="0" u="none" baseline="0" dirty="0"/>
              <a:t>پلانا پێشڤەبرنا قوتابخانێیە</a:t>
            </a:r>
            <a:r>
              <a:rPr lang="ku-Arab-IQ" b="0" i="0" u="none" baseline="0" dirty="0"/>
              <a:t>.</a:t>
            </a:r>
            <a:r>
              <a:rPr lang="ku-Arab" b="0" i="0" u="none" baseline="0" dirty="0"/>
              <a:t> ئەڤە پێکدهێت ژ: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/>
              <a:t>دیارکرنا تیما پلاندانانا قوتابخانێ ئو چەوا دێ دبەشداربن د پرۆسەیا پلاندانانێدا؛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/>
              <a:t>هەلسەنگاندنا پێداویستیا ئو کورتیەک لسەر زانیاریێت ئەکادمی و نە ئەکادمی؛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/>
              <a:t>ئارمانج، سترایژی، ئو پێنگاڤێت کاری ئەڤێن خودان ئەولەویەت بۆ هاریکاریکرنا سەرەدەریکرنا پێداویستیێت قوتابی یێن ئەکادمی و نە ئەکادمی؛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/>
              <a:t>پێداویستیێت پێشڤەچوونا پرۆفشنال یێن ماموستا و ستافێ کاری؛ ئو</a:t>
            </a:r>
          </a:p>
          <a:p>
            <a:pPr lvl="3" algn="r" rtl="1">
              <a:buFont typeface="Arial" panose="020B0604020202020204" pitchFamily="34" charset="0"/>
              <a:buChar char="•"/>
            </a:pPr>
            <a:r>
              <a:rPr lang="ku-Arab" b="0" i="0" u="none" baseline="0" dirty="0"/>
              <a:t>بۆدجە و رێکخستنا سەرچاوا.</a:t>
            </a:r>
          </a:p>
          <a:p>
            <a:pPr algn="r" rtl="1"/>
            <a:r>
              <a:rPr lang="ku-Arab" b="0" i="0" u="none" baseline="0" dirty="0">
                <a:solidFill>
                  <a:schemeClr val="tx1"/>
                </a:solidFill>
              </a:rPr>
              <a:t>قوتابخانێ دەبیت نوینەرێن خێزانا هەبن لناڤ تیمێ مە یێ پلاندانانا قوتابخانێ.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1"/>
            <a:fld id="{4FAB73BC-B049-4115-A692-8D63A059BFB8}" type="slidenum">
              <a:rPr/>
              <a:pPr algn="l" rtl="1"/>
              <a:t>8</a:t>
            </a:fld>
            <a:endParaRPr lang="ku-Arab" dirty="0"/>
          </a:p>
        </p:txBody>
      </p:sp>
    </p:spTree>
    <p:extLst>
      <p:ext uri="{BB962C8B-B14F-4D97-AF65-F5344CB8AC3E}">
        <p14:creationId xmlns:p14="http://schemas.microsoft.com/office/powerpoint/2010/main" val="3940274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ku-Arab" b="0" i="0" u="none" baseline="0"/>
              <a:t>ئارمانجێت پرۆگرامێ مە لسەر ئاستێ قوتابخانێ چنە؟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37360"/>
            <a:ext cx="10058400" cy="4023360"/>
          </a:xfrm>
        </p:spPr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Create and support engaging, rigorous, and personalized learning experiences for all students through the delivery of high-quality, relevant literacy/ELA curricula and materials. (Strategic Framework, Our Students 1)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Create and support engaging, rigorous, and personalized learning experiences for all students through the delivery of high-quality, relevant numeracy curricula and materials. (Strategic Framework, Our Students 1) 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Implement a multi-tiered approach to reducing barriers to ensure each student achieves satisfactory attendance. (Strategic Framework, Our Students 3) </a:t>
            </a:r>
            <a:r>
              <a:rPr lang="en-US" sz="1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404040"/>
                </a:solidFill>
                <a:effectLst/>
                <a:latin typeface="Arial" panose="020B0604020202020204" pitchFamily="34" charset="0"/>
              </a:rPr>
              <a:t>Provide a positive school climate with opportunity for students to explore, understand and value others in a safe, nurturing, and diverse learning environment, with every student known, supported, and connected. (Strategic Framework, Our Students 2) 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1"/>
            <a:fld id="{4FAB73BC-B049-4115-A692-8D63A059BFB8}" type="slidenum">
              <a:rPr/>
              <a:pPr algn="l" rtl="1"/>
              <a:t>9</a:t>
            </a:fld>
            <a:endParaRPr lang="ku-Arab" dirty="0"/>
          </a:p>
        </p:txBody>
      </p:sp>
    </p:spTree>
    <p:extLst>
      <p:ext uri="{BB962C8B-B14F-4D97-AF65-F5344CB8AC3E}">
        <p14:creationId xmlns:p14="http://schemas.microsoft.com/office/powerpoint/2010/main" val="164693538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2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0070C0"/>
      </a:hlink>
      <a:folHlink>
        <a:srgbClr val="0070C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65BF0ED8A4904ABC08057340046464" ma:contentTypeVersion="28" ma:contentTypeDescription="Create a new document." ma:contentTypeScope="" ma:versionID="a3f5c29a062f14583ebeb77c7e6db685">
  <xsd:schema xmlns:xsd="http://www.w3.org/2001/XMLSchema" xmlns:xs="http://www.w3.org/2001/XMLSchema" xmlns:p="http://schemas.microsoft.com/office/2006/metadata/properties" xmlns:ns1="http://schemas.microsoft.com/sharepoint/v3" xmlns:ns2="b1adb072-ad34-4e9a-ba3d-a0a0fde75b5c" xmlns:ns3="c6d3d2f3-2f57-4236-9cec-19a0d6d83738" xmlns:ns4="b2c14416-9b3b-4ab9-bce7-0fcee5420287" targetNamespace="http://schemas.microsoft.com/office/2006/metadata/properties" ma:root="true" ma:fieldsID="a5931b2a3daa58709923151c79cc1d07" ns1:_="" ns2:_="" ns3:_="" ns4:_="">
    <xsd:import namespace="http://schemas.microsoft.com/sharepoint/v3"/>
    <xsd:import namespace="b1adb072-ad34-4e9a-ba3d-a0a0fde75b5c"/>
    <xsd:import namespace="c6d3d2f3-2f57-4236-9cec-19a0d6d83738"/>
    <xsd:import namespace="b2c14416-9b3b-4ab9-bce7-0fcee542028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2:SharedWithUsers" minOccurs="0"/>
                <xsd:element ref="ns2:SharedWithDetails" minOccurs="0"/>
                <xsd:element ref="ns3:TimeStamp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1:_ip_UnifiedCompliancePolicyProperties" minOccurs="0"/>
                <xsd:element ref="ns1:_ip_UnifiedCompliancePolicyUIAc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adb072-ad34-4e9a-ba3d-a0a0fde75b5c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d3d2f3-2f57-4236-9cec-19a0d6d837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TimeStamp" ma:index="23" nillable="true" ma:displayName="Time Stamp" ma:format="DateOnly" ma:internalName="TimeStamp">
      <xsd:simpleType>
        <xsd:restriction base="dms:DateTime"/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33bb345b-ff8f-4466-ba95-c87037a6f6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c14416-9b3b-4ab9-bce7-0fcee5420287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5653f3cd-8755-46a0-8f54-1746d03e4b30}" ma:internalName="TaxCatchAll" ma:showField="CatchAllData" ma:web="b1adb072-ad34-4e9a-ba3d-a0a0fde75b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imeStamp xmlns="c6d3d2f3-2f57-4236-9cec-19a0d6d83738" xsi:nil="true"/>
    <lcf76f155ced4ddcb4097134ff3c332f xmlns="c6d3d2f3-2f57-4236-9cec-19a0d6d83738">
      <Terms xmlns="http://schemas.microsoft.com/office/infopath/2007/PartnerControls"/>
    </lcf76f155ced4ddcb4097134ff3c332f>
    <TaxCatchAll xmlns="b2c14416-9b3b-4ab9-bce7-0fcee5420287" xsi:nil="true"/>
    <_dlc_DocId xmlns="b1adb072-ad34-4e9a-ba3d-a0a0fde75b5c">FCUK4YFZPQUD-1093626495-443297</_dlc_DocId>
    <_dlc_DocIdUrl xmlns="b1adb072-ad34-4e9a-ba3d-a0a0fde75b5c">
      <Url>https://k12mnps.sharepoint.com/sites/074-TEMG-TEAM-PEFacilitators/_layouts/15/DocIdRedir.aspx?ID=FCUK4YFZPQUD-1093626495-443297</Url>
      <Description>FCUK4YFZPQUD-1093626495-443297</Description>
    </_dlc_DocIdUrl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A8CA43B-63DE-4058-9241-04EBD04FCD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1adb072-ad34-4e9a-ba3d-a0a0fde75b5c"/>
    <ds:schemaRef ds:uri="c6d3d2f3-2f57-4236-9cec-19a0d6d83738"/>
    <ds:schemaRef ds:uri="b2c14416-9b3b-4ab9-bce7-0fcee54202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6CB36A9-C82A-4ED2-96E8-E443D5A81E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6F64F45-454E-4142-9328-602891E93192}">
  <ds:schemaRefs>
    <ds:schemaRef ds:uri="http://schemas.microsoft.com/office/2006/metadata/properties"/>
    <ds:schemaRef ds:uri="http://schemas.microsoft.com/office/infopath/2007/PartnerControls"/>
    <ds:schemaRef ds:uri="c6d3d2f3-2f57-4236-9cec-19a0d6d83738"/>
    <ds:schemaRef ds:uri="b2c14416-9b3b-4ab9-bce7-0fcee5420287"/>
    <ds:schemaRef ds:uri="b1adb072-ad34-4e9a-ba3d-a0a0fde75b5c"/>
    <ds:schemaRef ds:uri="http://schemas.microsoft.com/sharepoint/v3"/>
  </ds:schemaRefs>
</ds:datastoreItem>
</file>

<file path=customXml/itemProps4.xml><?xml version="1.0" encoding="utf-8"?>
<ds:datastoreItem xmlns:ds="http://schemas.openxmlformats.org/officeDocument/2006/customXml" ds:itemID="{9E0ECE73-D7F4-4AF3-BD7E-73B117467A59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5745</TotalTime>
  <Words>1868</Words>
  <Application>Microsoft Office PowerPoint</Application>
  <PresentationFormat>Widescreen</PresentationFormat>
  <Paragraphs>181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Retrospect</vt:lpstr>
      <vt:lpstr>Cole Elementary School کومبوونا بەشداریکرنا خێزانێ و تایتلێ ئێکێ یا ساڵانە</vt:lpstr>
      <vt:lpstr>بوچی ئەم لڤێرێینە؟</vt:lpstr>
      <vt:lpstr>ئەز دێ چ فێربم؟</vt:lpstr>
      <vt:lpstr>قوتابخانا تایتلێ ئێکێ چییە؟</vt:lpstr>
      <vt:lpstr>مافێن من چنە؟</vt:lpstr>
      <vt:lpstr>پارێ تەرخانکری بۆ تایتلێ ئێکێ بۆ چ دهێتە بکارئینان؟</vt:lpstr>
      <vt:lpstr>چەوا قوتابخانا مە پارێ تایتلێ ئێکێ بکاردئینیت؟</vt:lpstr>
      <vt:lpstr>SIP  چییە؟</vt:lpstr>
      <vt:lpstr>ئارمانجێت پرۆگرامێ مە لسەر ئاستێ قوتابخانێ چنە؟</vt:lpstr>
      <vt:lpstr>چەوا پارە (پالپشتیا دارایی) بۆ بەشداریکرنا خێزان و دایک و بابا دهێتە تەرخانکرن؟</vt:lpstr>
      <vt:lpstr>چەوا پارە (پالپشتیا دارایی) بۆ بەشداریکرنا خێزان و دایک و بابا دهێتە تەرخانکرن؟</vt:lpstr>
      <vt:lpstr>یاسایا بەشداریکرنا دایک و بابا و خێزانێ چییە؟</vt:lpstr>
      <vt:lpstr>یاسایا بەشداریکرنا دایک و بابا و خێزانێ چییە؟</vt:lpstr>
      <vt:lpstr>رێکەفتنا قوتابخانێ-دایک و بابا چییە؟</vt:lpstr>
      <vt:lpstr>رێکەفتنا قوتابخانێ-دایک و بابا چییە؟</vt:lpstr>
      <vt:lpstr>چ مەنهەج قوتابخانا مە بکاردئینیت؟</vt:lpstr>
      <vt:lpstr>دێ زارۆکێ من چ تاقیکرن ئەنجامدەت؟</vt:lpstr>
      <vt:lpstr>ئەز دشێم پەیوەندیێ ب کێ بکەم بۆ بدەستڤەئینانا هاریکاریێ؟</vt:lpstr>
      <vt:lpstr>PowerPoint Presentation</vt:lpstr>
    </vt:vector>
  </TitlesOfParts>
  <Company>State of Tennessee Dept.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[INSERT SCHOOL YEAR] Annual Title I &amp; Family Engagement Meeting</dc:title>
  <dc:creator>Brinn Obermiller</dc:creator>
  <cp:lastModifiedBy>Terzich, Tegan E.</cp:lastModifiedBy>
  <cp:revision>137</cp:revision>
  <dcterms:created xsi:type="dcterms:W3CDTF">2018-01-17T16:59:30Z</dcterms:created>
  <dcterms:modified xsi:type="dcterms:W3CDTF">2025-07-30T15:15:58Z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0x010100D865BF0ED8A4904ABC08057340046464</vt:lpwstr>
  </property>
  <property fmtid="{D5CDD505-2E9C-101B-9397-08002B2CF9AE}" pid="3" name="_dlc_DocIdItemGuid">
    <vt:lpwstr>8db7ab1b-f132-4797-b218-cce8aa846dcd</vt:lpwstr>
  </property>
</Properties>
</file>