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12" r:id="rId5"/>
  </p:sldMasterIdLst>
  <p:notesMasterIdLst>
    <p:notesMasterId r:id="rId26"/>
  </p:notesMasterIdLst>
  <p:handoutMasterIdLst>
    <p:handoutMasterId r:id="rId27"/>
  </p:handoutMasterIdLst>
  <p:sldIdLst>
    <p:sldId id="256" r:id="rId6"/>
    <p:sldId id="260" r:id="rId7"/>
    <p:sldId id="258" r:id="rId8"/>
    <p:sldId id="259" r:id="rId9"/>
    <p:sldId id="285" r:id="rId10"/>
    <p:sldId id="263" r:id="rId11"/>
    <p:sldId id="267" r:id="rId12"/>
    <p:sldId id="268" r:id="rId13"/>
    <p:sldId id="265" r:id="rId14"/>
    <p:sldId id="262" r:id="rId15"/>
    <p:sldId id="264" r:id="rId16"/>
    <p:sldId id="269" r:id="rId17"/>
    <p:sldId id="299" r:id="rId18"/>
    <p:sldId id="266" r:id="rId19"/>
    <p:sldId id="300" r:id="rId20"/>
    <p:sldId id="280" r:id="rId21"/>
    <p:sldId id="281" r:id="rId22"/>
    <p:sldId id="270" r:id="rId23"/>
    <p:sldId id="287" r:id="rId24"/>
    <p:sldId id="297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nn Obermiller" initials="BO" lastIdx="6" clrIdx="0"/>
  <p:cmAuthor id="2" name="Geneva Taylor" initials="GT" lastIdx="6" clrIdx="1"/>
  <p:cmAuthor id="3" name="Hannah McIntosh" initials="HM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87A8E-A45F-1F72-7F46-234247F2AE82}" v="56" dt="2025-07-30T15:11:36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687" autoAdjust="0"/>
  </p:normalViewPr>
  <p:slideViewPr>
    <p:cSldViewPr snapToGrid="0">
      <p:cViewPr varScale="1">
        <p:scale>
          <a:sx n="58" d="100"/>
          <a:sy n="58" d="100"/>
        </p:scale>
        <p:origin x="9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zich, Tegan E." userId="S::teterzich@mnps.org::0d416995-9de2-4b33-b36d-78f70909002a" providerId="AD" clId="Web-{5C087A8E-A45F-1F72-7F46-234247F2AE82}"/>
    <pc:docChg chg="addSld delSld modSld">
      <pc:chgData name="Terzich, Tegan E." userId="S::teterzich@mnps.org::0d416995-9de2-4b33-b36d-78f70909002a" providerId="AD" clId="Web-{5C087A8E-A45F-1F72-7F46-234247F2AE82}" dt="2025-07-30T15:11:36.232" v="44"/>
      <pc:docMkLst>
        <pc:docMk/>
      </pc:docMkLst>
      <pc:sldChg chg="modSp">
        <pc:chgData name="Terzich, Tegan E." userId="S::teterzich@mnps.org::0d416995-9de2-4b33-b36d-78f70909002a" providerId="AD" clId="Web-{5C087A8E-A45F-1F72-7F46-234247F2AE82}" dt="2025-07-30T15:07:03.678" v="18" actId="20577"/>
        <pc:sldMkLst>
          <pc:docMk/>
          <pc:sldMk cId="3044486221" sldId="256"/>
        </pc:sldMkLst>
        <pc:spChg chg="mod">
          <ac:chgData name="Terzich, Tegan E." userId="S::teterzich@mnps.org::0d416995-9de2-4b33-b36d-78f70909002a" providerId="AD" clId="Web-{5C087A8E-A45F-1F72-7F46-234247F2AE82}" dt="2025-07-30T15:06:51.692" v="9" actId="20577"/>
          <ac:spMkLst>
            <pc:docMk/>
            <pc:sldMk cId="3044486221" sldId="256"/>
            <ac:spMk id="2" creationId="{00000000-0000-0000-0000-000000000000}"/>
          </ac:spMkLst>
        </pc:spChg>
        <pc:spChg chg="mod">
          <ac:chgData name="Terzich, Tegan E." userId="S::teterzich@mnps.org::0d416995-9de2-4b33-b36d-78f70909002a" providerId="AD" clId="Web-{5C087A8E-A45F-1F72-7F46-234247F2AE82}" dt="2025-07-30T15:06:57.427" v="11" actId="20577"/>
          <ac:spMkLst>
            <pc:docMk/>
            <pc:sldMk cId="3044486221" sldId="256"/>
            <ac:spMk id="3" creationId="{00000000-0000-0000-0000-000000000000}"/>
          </ac:spMkLst>
        </pc:spChg>
        <pc:spChg chg="mod">
          <ac:chgData name="Terzich, Tegan E." userId="S::teterzich@mnps.org::0d416995-9de2-4b33-b36d-78f70909002a" providerId="AD" clId="Web-{5C087A8E-A45F-1F72-7F46-234247F2AE82}" dt="2025-07-30T15:07:03.678" v="18" actId="20577"/>
          <ac:spMkLst>
            <pc:docMk/>
            <pc:sldMk cId="3044486221" sldId="256"/>
            <ac:spMk id="4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5C087A8E-A45F-1F72-7F46-234247F2AE82}" dt="2025-07-30T15:08:49.642" v="40" actId="20577"/>
        <pc:sldMkLst>
          <pc:docMk/>
          <pc:sldMk cId="3013493682" sldId="264"/>
        </pc:sldMkLst>
        <pc:spChg chg="mod">
          <ac:chgData name="Terzich, Tegan E." userId="S::teterzich@mnps.org::0d416995-9de2-4b33-b36d-78f70909002a" providerId="AD" clId="Web-{5C087A8E-A45F-1F72-7F46-234247F2AE82}" dt="2025-07-30T15:08:49.642" v="40" actId="20577"/>
          <ac:spMkLst>
            <pc:docMk/>
            <pc:sldMk cId="3013493682" sldId="264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5C087A8E-A45F-1F72-7F46-234247F2AE82}" dt="2025-07-30T15:08:20.296" v="36" actId="20577"/>
        <pc:sldMkLst>
          <pc:docMk/>
          <pc:sldMk cId="3038112167" sldId="267"/>
        </pc:sldMkLst>
        <pc:spChg chg="mod">
          <ac:chgData name="Terzich, Tegan E." userId="S::teterzich@mnps.org::0d416995-9de2-4b33-b36d-78f70909002a" providerId="AD" clId="Web-{5C087A8E-A45F-1F72-7F46-234247F2AE82}" dt="2025-07-30T15:08:20.296" v="36" actId="20577"/>
          <ac:spMkLst>
            <pc:docMk/>
            <pc:sldMk cId="3038112167" sldId="267"/>
            <ac:spMk id="3" creationId="{00000000-0000-0000-0000-000000000000}"/>
          </ac:spMkLst>
        </pc:spChg>
      </pc:sldChg>
      <pc:sldChg chg="add">
        <pc:chgData name="Terzich, Tegan E." userId="S::teterzich@mnps.org::0d416995-9de2-4b33-b36d-78f70909002a" providerId="AD" clId="Web-{5C087A8E-A45F-1F72-7F46-234247F2AE82}" dt="2025-07-30T15:10:59.933" v="43"/>
        <pc:sldMkLst>
          <pc:docMk/>
          <pc:sldMk cId="1558384922" sldId="270"/>
        </pc:sldMkLst>
      </pc:sldChg>
      <pc:sldChg chg="modSp">
        <pc:chgData name="Terzich, Tegan E." userId="S::teterzich@mnps.org::0d416995-9de2-4b33-b36d-78f70909002a" providerId="AD" clId="Web-{5C087A8E-A45F-1F72-7F46-234247F2AE82}" dt="2025-07-30T15:09:31.130" v="42" actId="20577"/>
        <pc:sldMkLst>
          <pc:docMk/>
          <pc:sldMk cId="343912562" sldId="281"/>
        </pc:sldMkLst>
        <pc:spChg chg="mod">
          <ac:chgData name="Terzich, Tegan E." userId="S::teterzich@mnps.org::0d416995-9de2-4b33-b36d-78f70909002a" providerId="AD" clId="Web-{5C087A8E-A45F-1F72-7F46-234247F2AE82}" dt="2025-07-30T15:09:31.130" v="42" actId="20577"/>
          <ac:spMkLst>
            <pc:docMk/>
            <pc:sldMk cId="343912562" sldId="281"/>
            <ac:spMk id="3" creationId="{00000000-0000-0000-0000-000000000000}"/>
          </ac:spMkLst>
        </pc:spChg>
      </pc:sldChg>
      <pc:sldChg chg="del">
        <pc:chgData name="Terzich, Tegan E." userId="S::teterzich@mnps.org::0d416995-9de2-4b33-b36d-78f70909002a" providerId="AD" clId="Web-{5C087A8E-A45F-1F72-7F46-234247F2AE82}" dt="2025-07-30T15:11:36.232" v="44"/>
        <pc:sldMkLst>
          <pc:docMk/>
          <pc:sldMk cId="1212956913" sldId="32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E213-8F3B-44C1-AEE8-8A41C7E4574C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967ED-20B3-4625-9C5E-14860AE89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88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8B3F6-0CE9-41E2-A5A3-E220D8B77051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01736-5FBA-4C56-8655-0B8383802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0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99A01736-5FBA-4C56-8655-0B838380222B}" type="slidenum">
              <a:rPr/>
              <a:t>3</a:t>
            </a:fld>
            <a:endParaRPr lang="es"/>
          </a:p>
        </p:txBody>
      </p:sp>
    </p:spTree>
    <p:extLst>
      <p:ext uri="{BB962C8B-B14F-4D97-AF65-F5344CB8AC3E}">
        <p14:creationId xmlns:p14="http://schemas.microsoft.com/office/powerpoint/2010/main" val="2895826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Be sure to thank families for their time.</a:t>
            </a:r>
          </a:p>
          <a:p>
            <a:pPr algn="l" rtl="0"/>
            <a:r>
              <a:rPr lang="es" b="0" i="0" u="none" baseline="0"/>
              <a:t>Move this slide to the end if additional slides are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99A01736-5FBA-4C56-8655-0B838380222B}" type="slidenum">
              <a:rPr/>
              <a:t>19</a:t>
            </a:fld>
            <a:endParaRPr lang="es"/>
          </a:p>
        </p:txBody>
      </p:sp>
    </p:spTree>
    <p:extLst>
      <p:ext uri="{BB962C8B-B14F-4D97-AF65-F5344CB8AC3E}">
        <p14:creationId xmlns:p14="http://schemas.microsoft.com/office/powerpoint/2010/main" val="2125583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6243" y="6401023"/>
            <a:ext cx="8460474" cy="365125"/>
          </a:xfrm>
        </p:spPr>
        <p:txBody>
          <a:bodyPr/>
          <a:lstStyle>
            <a:lvl1pPr>
              <a:defRPr sz="1100" b="1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1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B052-2EB6-4C23-97A3-852E0D5D16D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9EF0-2ABF-4718-860B-25DEDE8F505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57200" indent="-457200">
              <a:buSzPct val="100000"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9913" indent="-3429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1363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6788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06500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C1D5-2B3A-4549-AD89-056D591A9B50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0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3961-5508-4105-9E76-048920C42FE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1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EF12-5C40-477E-ACB9-83FC221E3E92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6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728FE-7D17-4B40-8E02-FEC87CD3EBE5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2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D5-59AB-4A34-AB26-4717B345B9A3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5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9923-B1D9-4489-A159-4E70B4CC19CD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17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A8E0C1-420F-451F-97BF-2F3DB7AE854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8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F5B0-9B63-4822-8565-36C65C8088BC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AAA0C0-4914-4A4C-A380-48F2C02D8E0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i="1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Tx/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ole.mnps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n.gov/content/tn/education/instruction/academic-standards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329744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es" sz="6000" b="1" dirty="0">
                <a:solidFill>
                  <a:schemeClr val="tx1"/>
                </a:solidFill>
                <a:latin typeface="Arial"/>
                <a:cs typeface="Arial"/>
              </a:rPr>
              <a:t>2025/2026</a:t>
            </a:r>
            <a:br>
              <a:rPr lang="es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" sz="6000" b="0" i="0" u="none" baseline="0" dirty="0">
                <a:solidFill>
                  <a:schemeClr val="tx1"/>
                </a:solidFill>
                <a:latin typeface="Arial"/>
                <a:cs typeface="Arial"/>
              </a:rPr>
              <a:t>Reunión anual de Título I y de participación familiar</a:t>
            </a:r>
            <a:endParaRPr lang="en-US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4879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Cole Elementary School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n-US" sz="1800" b="0" i="0" dirty="0">
              <a:solidFill>
                <a:schemeClr val="tx1"/>
              </a:solidFill>
              <a:effectLst/>
              <a:latin typeface="Arial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Principal Chad Hedgepath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81053" y="5943599"/>
            <a:ext cx="361094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/>
            <a:r>
              <a:rPr lang="es" dirty="0">
                <a:latin typeface="Arial"/>
                <a:cs typeface="Arial"/>
              </a:rPr>
              <a:t>07/30/2025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48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¿Cómo se financia la participación de los padres y las familias?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Por ley, se requiere que cualquier distrito con una asignación de Título I que excede $500,000 aparte el 1% de ésta para la participación de padres, tutores y familias.</a:t>
            </a:r>
          </a:p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De este 1%, se puede reservar el 10% para iniciativas de todo el distrito relacionadas con la participación familiar.  El 90% restante se debe asignar a todas las escuelas de Título I en el distrito.  </a:t>
            </a:r>
          </a:p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Ustedes, como padres, tutores y miembros de familia de Título I, tienen el derecho a participar en las decisiones sobre cómo se gasta el dinero.</a:t>
            </a:r>
          </a:p>
          <a:p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10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664044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¿Cómo se financia la participación de los padres y las familias?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En el año escolar 2023-2024, recibimos aproximadamente $2,000 en fondos para la participación de los padres y las familias. Tenemos planes de usar dichos fondos para lo siguiente: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s" b="0" i="0" u="none" baseline="0" dirty="0">
                <a:solidFill>
                  <a:schemeClr val="tx1"/>
                </a:solidFill>
              </a:rPr>
              <a:t>Reuniones y eventos de padres, tutores y familias</a:t>
            </a:r>
          </a:p>
          <a:p>
            <a:pPr lvl="4" algn="l" rtl="0" fontAlgn="base">
              <a:buFont typeface="Courier New,monospace" panose="020B0604020202020204" pitchFamily="34" charset="0"/>
              <a:buChar char="o"/>
            </a:pPr>
            <a:r>
              <a:rPr lang="en-US" sz="27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Coffee Talks- monthly</a:t>
            </a:r>
            <a:endParaRPr lang="en-US" sz="27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7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Parent workshops </a:t>
            </a:r>
            <a:endParaRPr lang="en-US" sz="27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PTO Fall Festival</a:t>
            </a:r>
            <a:r>
              <a:rPr lang="en-US" sz="2700" dirty="0">
                <a:solidFill>
                  <a:schemeClr val="tx1"/>
                </a:solidFill>
                <a:latin typeface="Arial"/>
                <a:cs typeface="Arial"/>
              </a:rPr>
              <a:t> </a:t>
            </a:r>
            <a:endParaRPr lang="en-US" sz="2700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Family Math &amp; Reading night – TBD</a:t>
            </a:r>
            <a:endParaRPr lang="en-US" sz="27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More to come!</a:t>
            </a:r>
            <a:endParaRPr lang="en-US" sz="27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 algn="l" rtl="0" fontAlgn="base">
              <a:buNone/>
            </a:pPr>
            <a:r>
              <a:rPr lang="en-US" sz="18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 Resources available: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4" algn="l" rtl="0" fontAlgn="base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Distribution of Second Harvest Food bags</a:t>
            </a:r>
            <a:endParaRPr lang="en-US" sz="27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Fresh food in community refrigerators</a:t>
            </a:r>
            <a:endParaRPr lang="en-US" sz="27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7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Clothing closet</a:t>
            </a:r>
            <a:endParaRPr lang="en-US" sz="2700" dirty="0">
              <a:solidFill>
                <a:schemeClr val="tx1"/>
              </a:solidFill>
              <a:latin typeface="Arial"/>
              <a:cs typeface="Arial"/>
            </a:endParaRPr>
          </a:p>
          <a:p>
            <a:endParaRPr lang="e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11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3013493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¿Qué es la política de participación de los padres y familias?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73" y="1845734"/>
            <a:ext cx="11508509" cy="4023360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Estos planes plantean cómo el distrito y la escuela cumplirán con los requisitos de ESSA para la participación de los padres, tutores y la familia.  Los componentes deberán incluir: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Cómo los padres y las familias pueden participar en la toma de decisiones y actividades 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Cómo se están utilizando los fondos de participación de los padres y las familias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Cómo se están brindando a las familias información y entrenamiento 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Cómo la escuela capacitará a las familias y el personal para un fuerte compromiso con los padres y la familia</a:t>
            </a:r>
          </a:p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Ustedes, como padres, tutores y familias de Título I, tienen el derecho a participar en la elaboración de estos planes.</a:t>
            </a:r>
          </a:p>
          <a:p>
            <a:pPr lvl="1" algn="l" rtl="0"/>
            <a:endParaRPr lang="es" dirty="0"/>
          </a:p>
          <a:p>
            <a:pPr lvl="1" algn="l" rtl="0"/>
            <a:endParaRPr lang="es" dirty="0"/>
          </a:p>
          <a:p>
            <a:pPr lvl="1" algn="l" rtl="0"/>
            <a:endParaRPr lang="es" dirty="0"/>
          </a:p>
          <a:p>
            <a:pPr lvl="1" algn="l" rtl="0"/>
            <a:endParaRPr lang="es" dirty="0"/>
          </a:p>
          <a:p>
            <a:pPr lvl="1" algn="l" rtl="0"/>
            <a:endParaRPr lang="es" dirty="0"/>
          </a:p>
          <a:p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12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4114973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0"/>
            <a:r>
              <a:rPr lang="es" b="0" i="0" u="none" baseline="0"/>
              <a:t>¿Qué es la política de participación de los padres y familias?</a:t>
            </a: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/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  <a:endParaRPr lang="en-US" b="0" i="0">
              <a:effectLst/>
              <a:latin typeface="Segoe UI" panose="020B0502040204020203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The Parent &amp; Family Engagement Policy will be shared tonight. 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In addition, the compact can be found on our website </a:t>
            </a:r>
            <a:r>
              <a:rPr lang="en-US" b="0" i="0" u="sng" strike="noStrike">
                <a:effectLst/>
                <a:latin typeface="Arial" panose="020B0604020202020204" pitchFamily="34" charset="0"/>
                <a:hlinkClick r:id="rId2"/>
              </a:rPr>
              <a:t>www.Cole.mnps.org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pPr lvl="1" rtl="0"/>
            <a:endParaRPr lang="es"/>
          </a:p>
          <a:p>
            <a:pPr lvl="1" rtl="0"/>
            <a:endParaRPr lang="es"/>
          </a:p>
          <a:p>
            <a:pPr lvl="1" rtl="0"/>
            <a:endParaRPr lang="es"/>
          </a:p>
          <a:p>
            <a:pPr lvl="1" rtl="0"/>
            <a:endParaRPr lang="es"/>
          </a:p>
          <a:p>
            <a:pPr lvl="1" rtl="0"/>
            <a:endParaRPr lang="es"/>
          </a:p>
          <a:p>
            <a:endParaRPr lang="es" dirty="0"/>
          </a:p>
        </p:txBody>
      </p:sp>
      <p:pic>
        <p:nvPicPr>
          <p:cNvPr id="1026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4F60B79E-4734-F708-3D73-F6DC57EF2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4FAB73BC-B049-4115-A692-8D63A059BFB8}" type="slidenum">
              <a:rPr/>
              <a:pPr rtl="0">
                <a:spcAft>
                  <a:spcPts val="600"/>
                </a:spcAft>
              </a:pPr>
              <a:t>13</a:t>
            </a:fld>
            <a:endParaRPr lang="es"/>
          </a:p>
        </p:txBody>
      </p:sp>
    </p:spTree>
    <p:extLst>
      <p:ext uri="{BB962C8B-B14F-4D97-AF65-F5344CB8AC3E}">
        <p14:creationId xmlns:p14="http://schemas.microsoft.com/office/powerpoint/2010/main" val="2935590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¿Qué es un convenio entre la escuela y los padres?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845733"/>
            <a:ext cx="11772900" cy="4402667"/>
          </a:xfrm>
        </p:spPr>
        <p:txBody>
          <a:bodyPr>
            <a:normAutofit fontScale="85000" lnSpcReduction="20000"/>
          </a:bodyPr>
          <a:lstStyle/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El convenio entre la escuela y los padres es un compromiso por escrito que da un esquema de cómo la comunidad escolar completa—maestros, familias y estudiantes—comparten la responsabilidad de un mejor aprovechamiento académico.</a:t>
            </a:r>
          </a:p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El convenio debe describir cómo la escuela hará lo siguiente: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Proporcionar un plan de estudios y enseñanza de alta calidad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Convocar anualmente reuniones entre padres y maestros en las escuelas primarias 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Proporcionar a los padres informes frecuentes sobre el progreso de su hijo.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Dar a los padres acceso razonable al personal 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Brindar a los padres oportunidades de ofrecerse como voluntario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Asegurar la comunicación regular bidireccional y significativa entre los miembros de la familia y el personal de la escuela y, en la medida de lo posible, en un idioma que los familiares puedan entender</a:t>
            </a:r>
          </a:p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Ustedes, como padres o miembros de una familia de Título I, tienen el derecho de participar en la elaboración del convenio.</a:t>
            </a:r>
          </a:p>
          <a:p>
            <a:endParaRPr lang="es" dirty="0"/>
          </a:p>
          <a:p>
            <a:endParaRPr lang="es" dirty="0"/>
          </a:p>
          <a:p>
            <a:pPr lvl="1" algn="l" rtl="0"/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14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664315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0"/>
            <a:r>
              <a:rPr lang="es" b="0" i="0" u="none" baseline="0"/>
              <a:t>¿Cómo es el convenio entre la escuela y los padres?</a:t>
            </a: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The school-parent compact will be shared tonight. 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In addition, the compact can be found on our website www.Cole.mnps.org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endParaRPr lang="es" dirty="0"/>
          </a:p>
          <a:p>
            <a:endParaRPr lang="es" dirty="0"/>
          </a:p>
          <a:p>
            <a:pPr lvl="1" rtl="0"/>
            <a:endParaRPr lang="es"/>
          </a:p>
        </p:txBody>
      </p:sp>
      <p:pic>
        <p:nvPicPr>
          <p:cNvPr id="2050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8A9EDA53-1A8A-9CB7-2A02-8C12F609C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4FAB73BC-B049-4115-A692-8D63A059BFB8}" type="slidenum">
              <a:rPr/>
              <a:pPr rtl="0">
                <a:spcAft>
                  <a:spcPts val="600"/>
                </a:spcAft>
              </a:pPr>
              <a:t>15</a:t>
            </a:fld>
            <a:endParaRPr lang="es"/>
          </a:p>
        </p:txBody>
      </p:sp>
    </p:spTree>
    <p:extLst>
      <p:ext uri="{BB962C8B-B14F-4D97-AF65-F5344CB8AC3E}">
        <p14:creationId xmlns:p14="http://schemas.microsoft.com/office/powerpoint/2010/main" val="427438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s" b="0" i="0" u="none" baseline="0"/>
              <a:t>¿Cuál currículo utiliza nuestra escuela?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13766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Estándares Académicos de Tennessee plantean un grupo de expectativas de lo que deben saber los estudiantes y lo que deben poder hacer en cada materia al terminar un grado. </a:t>
            </a: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Dichos estándares forman los parámetros de todo lo que se enseña en Cole Elementary.</a:t>
            </a: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obtener más información acerca de los estándares académicos de Tennessee, véase:</a:t>
            </a:r>
          </a:p>
          <a:p>
            <a:pPr marL="598043" lvl="3" indent="0" algn="l" rtl="0">
              <a:lnSpc>
                <a:spcPct val="100000"/>
              </a:lnSpc>
              <a:buNone/>
            </a:pPr>
            <a:r>
              <a:rPr lang="es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https://www.tn.gov/content/tn/education/instruction/academic-standards.html</a:t>
            </a:r>
            <a:r>
              <a:rPr lang="es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 rtl="0">
              <a:buClrTx/>
              <a:buFont typeface="Wingdings" panose="05000000000000000000" pitchFamily="2" charset="2"/>
              <a:buChar char="§"/>
            </a:pPr>
            <a:endParaRPr lang="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16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1323529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s" b="0" i="0" u="none" baseline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¿Cuáles exámenes presentará mi hijo?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455295" lvl="1" algn="l" rtl="0" fontAlgn="base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sz="22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Benchmark assessments grades 3-5 for ELA, Math &amp; Science</a:t>
            </a:r>
            <a:endParaRPr lang="en-US" sz="22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Fast Bridge benchmark assessments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Pre-Kindergarten-5</a:t>
            </a:r>
            <a:r>
              <a:rPr lang="en-US" sz="1300" baseline="30000" dirty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endParaRPr lang="en-US" sz="1300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Common assessments built into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curriculum </a:t>
            </a: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materials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ELPA – English Language Proficiency Assessment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TCAP 3-5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17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343912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be involved?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1" y="1845733"/>
            <a:ext cx="11010506" cy="3961177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you! Research has proven that family engagement in education has more impact on student achievement than any other factor.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encourage attendance;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monitor grades and schoolwork on an online system or portal;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attend family events and meetings 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volunteer in classrooms;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Join the PTO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read school/classroom S’more newsletters and the school website and that contains examples of learning activities families can do with students at home.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84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¿Con quién puedo ponerme en contacto si necesito ayuda?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845734"/>
            <a:ext cx="11277600" cy="4351866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</a:rPr>
              <a:t>Para preguntas en general, llame al personal de la oficina frontal al: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(615) 333-5043</a:t>
            </a:r>
            <a:endParaRPr lang="es" b="0" i="0" u="none" baseline="0" dirty="0">
              <a:solidFill>
                <a:schemeClr val="tx1"/>
              </a:solidFill>
            </a:endParaRP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</a:rPr>
              <a:t>Para comunicarse con el director, Chad Hedgepath llame al: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(615) 333-5043</a:t>
            </a: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</a:rPr>
              <a:t>Para comunicarse con nuestro enlace familiar Sarah Nieto llame al: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(615) 333-5043</a:t>
            </a: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s" b="0" i="0" u="none" baseline="0" dirty="0">
                <a:solidFill>
                  <a:schemeClr val="tx1"/>
                </a:solidFill>
              </a:rPr>
              <a:t>Para comunicarse con el maestro de su hijo, llame al personal de la oficina frontal o vea nuestro directorio del personal en: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https://cole.mnps.org/ </a:t>
            </a:r>
          </a:p>
          <a:p>
            <a:pPr algn="l" rtl="0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endParaRPr lang="es" b="0" i="0" u="none" baseline="0" dirty="0">
              <a:solidFill>
                <a:schemeClr val="tx1"/>
              </a:solidFill>
            </a:endParaRPr>
          </a:p>
          <a:p>
            <a:pPr lvl="1" algn="l" rtl="0">
              <a:buFont typeface="Wingdings" panose="05000000000000000000" pitchFamily="2" charset="2"/>
              <a:buChar char="§"/>
            </a:pPr>
            <a:endParaRPr lang="e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19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262113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¿Por qué estamos aquí?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s" b="0" i="0" u="none" baseline="0">
                <a:solidFill>
                  <a:schemeClr val="tx1"/>
                </a:solidFill>
              </a:rPr>
              <a:t>La Ley Todo Estudiante Triunfa (ESSA, por sus iniciales en inglés) requiere que toda escuela de Título I realice anualmente una reunión para sus familias de Título I con el fin de: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tx1"/>
                </a:solidFill>
              </a:rPr>
              <a:t>Avisarles de la participación en Título I de su escuela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tx1"/>
                </a:solidFill>
              </a:rPr>
              <a:t>Explicar los requisitos de Título I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tx1"/>
                </a:solidFill>
              </a:rPr>
              <a:t>Describir sus derechos como padres y miembros de familia a participar.</a:t>
            </a:r>
          </a:p>
          <a:p>
            <a:pPr lvl="1" algn="l" rtl="0"/>
            <a:endParaRPr lang="es" dirty="0"/>
          </a:p>
          <a:p>
            <a:pPr lvl="1" algn="l" rtl="0"/>
            <a:endParaRPr lang="es" dirty="0"/>
          </a:p>
          <a:p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2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2902294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0416" y="1304790"/>
            <a:ext cx="8836072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0"/>
            <a:r>
              <a:rPr lang="es" sz="6600" b="1" i="0" u="none" cap="none" spc="0" baseline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SOLAMENTE </a:t>
            </a:r>
          </a:p>
          <a:p>
            <a:pPr algn="ctr" rtl="0"/>
            <a:r>
              <a:rPr lang="es" sz="6600" b="1" i="0" u="none" cap="none" spc="0" baseline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QUEREMOS DECIR…</a:t>
            </a:r>
          </a:p>
          <a:p>
            <a:pPr algn="ctr" rtl="0"/>
            <a:r>
              <a:rPr lang="es" sz="12000" b="1" i="0" u="none" baseline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¡GRACIAS!</a:t>
            </a:r>
            <a:endParaRPr lang="es" sz="1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20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3692570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23096"/>
          </a:xfrm>
        </p:spPr>
        <p:txBody>
          <a:bodyPr/>
          <a:lstStyle/>
          <a:p>
            <a:pPr algn="l" rtl="0"/>
            <a:r>
              <a:rPr lang="es" b="0" i="0" u="none" baseline="0" dirty="0"/>
              <a:t>¿Qué voy a aprender?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2"/>
            <a:ext cx="10058400" cy="4398547"/>
          </a:xfrm>
        </p:spPr>
        <p:txBody>
          <a:bodyPr numCol="2">
            <a:normAutofit fontScale="70000" lnSpcReduction="20000"/>
          </a:bodyPr>
          <a:lstStyle/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¿Qué es una escuela Título I?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¿Cuáles son mis derechos?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¿Para qué se pueden usar los fondos de Título I?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¿Cómo utiliza nuestra escuela los fondos de Título I?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¿Qué es el SIP?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¿Cuáles son los objetivos del programa para toda la escuela?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¿Cómo se financia la participación de los padres y las familias?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¿Qué es la política de participación de los padres y familias?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¿Qué es el convenio entre la escuela y los padres?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¿Cuál currículo utiliza nuestra escuela?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¿Cuáles exámenes presentará mi hijo?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¿Cómo puedo participar?</a:t>
            </a:r>
          </a:p>
          <a:p>
            <a:pPr algn="l" rtl="0">
              <a:lnSpc>
                <a:spcPct val="120000"/>
              </a:lnSpc>
            </a:pPr>
            <a:r>
              <a:rPr lang="es" sz="2600" b="0" i="0" u="none" baseline="0" dirty="0">
                <a:solidFill>
                  <a:schemeClr val="tx1"/>
                </a:solidFill>
              </a:rPr>
              <a:t>¿Con quién puedo ponerme en contacto si necesito ayuda?</a:t>
            </a:r>
          </a:p>
          <a:p>
            <a:pPr algn="l" rtl="0">
              <a:lnSpc>
                <a:spcPct val="120000"/>
              </a:lnSpc>
            </a:pPr>
            <a:endParaRPr lang="es" dirty="0"/>
          </a:p>
          <a:p>
            <a:endParaRPr lang="es" dirty="0"/>
          </a:p>
        </p:txBody>
      </p:sp>
      <p:sp>
        <p:nvSpPr>
          <p:cNvPr id="6" name="Content Placeholder 2" descr="list" title="list"/>
          <p:cNvSpPr txBox="1">
            <a:spLocks/>
          </p:cNvSpPr>
          <p:nvPr/>
        </p:nvSpPr>
        <p:spPr>
          <a:xfrm>
            <a:off x="5961723" y="1845732"/>
            <a:ext cx="5118169" cy="43985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ClrTx/>
              <a:buFont typeface="Wingdings" panose="05000000000000000000" pitchFamily="2" charset="2"/>
              <a:buChar char="§"/>
            </a:pPr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/>
              <a:t>3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18485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¿Qué es una escuela Título 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Título I fue aprobado en el año 1965 bajo la Ley de Educación Primaria y Secundaria (ESEA, por sus iniciales en inglés). Es el programa federal de ayuda financiera más grande para las escuelas de nuestra nación. </a:t>
            </a:r>
          </a:p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Las escuelas de Título I reciben fondos adicionales (dólares de Título I) del gobierno federal. Estos dólares se utilizan para: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Identificar a aquellos estudiantes que se encuentren experimentando dificultades académicas y brindar ayuda a dichos estudiantes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Contratar personal adicional y comprar programas, materiales o útiles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Llevar a cabo reuniones de participación de los padres y las familias, entrenamientos, eventos y actividades</a:t>
            </a:r>
          </a:p>
          <a:p>
            <a:pPr lvl="1" algn="l" rtl="0"/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4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277313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¿Cuáles son mis derechos?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09" y="1845734"/>
            <a:ext cx="11231417" cy="4398048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Por ley, los padres, tutores y familias de los estudiantes de Título I tienen el derecho a: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Participar en la toma de decisiones a nivel escolar y del distrito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" dirty="0">
              <a:solidFill>
                <a:schemeClr val="tx1"/>
              </a:solidFill>
            </a:endParaRP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Recibir información acerca del nivel de logro de su hijo en exámenes de lectura, inglés y literatura, escritura, matemáticas y ciencias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" dirty="0">
              <a:solidFill>
                <a:schemeClr val="tx1"/>
              </a:solidFill>
            </a:endParaRP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Pedir y recibir información respecto a las cualificaciones del maestro de su hijo y los profesionales no titulados que están trabajando con su hijo</a:t>
            </a: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" dirty="0">
              <a:solidFill>
                <a:schemeClr val="tx1"/>
              </a:solidFill>
            </a:endParaRPr>
          </a:p>
          <a:p>
            <a:pPr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Pedir oportunidades de reuniones regulares para brindar sugerencias y participar, como sea apropiado, en las decisiones acerca de la educación de su hijo. Se requiere que la escuela responda a tales sugerencias lo más pronto que sea razonablemente posible.</a:t>
            </a:r>
          </a:p>
          <a:p>
            <a:endParaRPr lang="es" dirty="0"/>
          </a:p>
          <a:p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5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420747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¿Para qué se pueden usar los fondos de Título 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s" b="0" i="0" u="none" baseline="0" dirty="0">
                <a:solidFill>
                  <a:schemeClr val="tx1"/>
                </a:solidFill>
              </a:rPr>
              <a:t>En general, los fondos de Título I podrían ser utilizados para: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Establecer clases en tamaños más pequeños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Maestros o profesionales no titulados adicionales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Entrenamiento adicional para el personal escolar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Tiempo adicional de instrucción (programas escolares antes o después de horas escolares)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Actividades de participación de los padres y familias</a:t>
            </a:r>
          </a:p>
          <a:p>
            <a:pPr lvl="3" algn="l" rtl="0"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Una variedad de equipo, tecnología y materiales de enseñanza</a:t>
            </a:r>
          </a:p>
          <a:p>
            <a:pPr lvl="1" algn="l" rtl="0"/>
            <a:endParaRPr lang="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6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162274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¿Cómo utiliza nuestra escuela los fondos de Título 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1845734"/>
            <a:ext cx="11166763" cy="4453466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  <a:latin typeface="Arial"/>
                <a:cs typeface="Arial"/>
              </a:rPr>
              <a:t>Para el año escolar </a:t>
            </a:r>
            <a:r>
              <a:rPr lang="es" dirty="0">
                <a:solidFill>
                  <a:schemeClr val="tx1"/>
                </a:solidFill>
                <a:latin typeface="Arial"/>
                <a:cs typeface="Arial"/>
              </a:rPr>
              <a:t>2025/2026,</a:t>
            </a:r>
            <a:r>
              <a:rPr lang="es" b="0" i="0" u="none" baseline="0" dirty="0">
                <a:solidFill>
                  <a:schemeClr val="tx1"/>
                </a:solidFill>
                <a:latin typeface="Arial"/>
                <a:cs typeface="Arial"/>
              </a:rPr>
              <a:t> a nuestra escuela se le asignó aproximadamente $ </a:t>
            </a:r>
            <a:r>
              <a:rPr lang="es" dirty="0">
                <a:solidFill>
                  <a:schemeClr val="tx1"/>
                </a:solidFill>
                <a:latin typeface="Arial"/>
                <a:cs typeface="Arial"/>
              </a:rPr>
              <a:t>282,000.00</a:t>
            </a:r>
            <a:r>
              <a:rPr lang="es" b="0" i="0" u="none" baseline="0" dirty="0">
                <a:solidFill>
                  <a:schemeClr val="tx1"/>
                </a:solidFill>
                <a:latin typeface="Arial"/>
                <a:cs typeface="Arial"/>
              </a:rPr>
              <a:t>  en fondos de Título I.</a:t>
            </a:r>
          </a:p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Elaboramos un </a:t>
            </a:r>
            <a:r>
              <a:rPr lang="es" b="1" i="0" u="none" baseline="0" dirty="0">
                <a:solidFill>
                  <a:schemeClr val="tx1"/>
                </a:solidFill>
              </a:rPr>
              <a:t>programa para toda la escuela</a:t>
            </a:r>
            <a:r>
              <a:rPr lang="es" b="0" i="0" u="none" baseline="0" dirty="0">
                <a:solidFill>
                  <a:schemeClr val="tx1"/>
                </a:solidFill>
              </a:rPr>
              <a:t>, lo cual significa que tenemos planes de utilizar nuestros fondos en lo siguiente:</a:t>
            </a:r>
          </a:p>
          <a:p>
            <a:pPr marL="966470"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Personal suplementario:</a:t>
            </a: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400">
                <a:solidFill>
                  <a:schemeClr val="tx1"/>
                </a:solidFill>
                <a:latin typeface="Arial"/>
                <a:cs typeface="Arial"/>
              </a:rPr>
              <a:t>Assistant Principal</a:t>
            </a:r>
            <a:endParaRPr lang="en-US" sz="240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Family Engagement Specialist</a:t>
            </a:r>
            <a:endParaRPr lang="en-US" sz="240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Two second grade teachers</a:t>
            </a:r>
            <a:endParaRPr lang="es">
              <a:solidFill>
                <a:schemeClr val="tx1"/>
              </a:solidFill>
            </a:endParaRPr>
          </a:p>
          <a:p>
            <a:pPr marL="966470"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>
                <a:solidFill>
                  <a:schemeClr val="tx1"/>
                </a:solidFill>
              </a:rPr>
              <a:t>Programas, materiales o útiles:</a:t>
            </a: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200">
                <a:solidFill>
                  <a:schemeClr val="tx1"/>
                </a:solidFill>
                <a:latin typeface="Arial"/>
                <a:cs typeface="Arial"/>
              </a:rPr>
              <a:t>SPIRE &amp; Sounds Sensible reading interventions</a:t>
            </a:r>
            <a:endParaRPr lang="en-US" sz="2200" b="0" i="0" u="none" baseline="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200">
                <a:solidFill>
                  <a:schemeClr val="tx1"/>
                </a:solidFill>
                <a:latin typeface="Arial"/>
                <a:cs typeface="Arial"/>
              </a:rPr>
              <a:t>Corrective Reading intervention</a:t>
            </a:r>
            <a:endParaRPr lang="en-US" sz="2200" b="0" i="0" u="none" baseline="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Arial"/>
                <a:cs typeface="Arial"/>
              </a:rPr>
              <a:t>Number Worlds math intervention</a:t>
            </a:r>
            <a:endParaRPr lang="es">
              <a:solidFill>
                <a:schemeClr val="tx1"/>
              </a:solidFill>
            </a:endParaRPr>
          </a:p>
          <a:p>
            <a:pPr marL="920750" lvl="4" indent="0" algn="l" rtl="0">
              <a:lnSpc>
                <a:spcPct val="110000"/>
              </a:lnSpc>
              <a:buNone/>
            </a:pPr>
            <a:endParaRPr lang="e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7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303811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¿Qué es el SIP?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845734"/>
            <a:ext cx="11214100" cy="4262966"/>
          </a:xfrm>
        </p:spPr>
        <p:txBody>
          <a:bodyPr>
            <a:normAutofit/>
          </a:bodyPr>
          <a:lstStyle/>
          <a:p>
            <a:pPr algn="l" rtl="0">
              <a:lnSpc>
                <a:spcPct val="110000"/>
              </a:lnSpc>
            </a:pPr>
            <a:r>
              <a:rPr lang="es" b="0" i="0" u="none" baseline="0" dirty="0"/>
              <a:t>El SIP (iniciales en inglés) es el Plan de Mejoramiento Escolar. Incluye lo siguiente: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/>
              <a:t>La identificación de un equipo de planificación escolar y cómo estarán involucrados en el proceso de planificación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/>
              <a:t>Una evaluación de necesidades y un resumen de datos académicos y no académicos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/>
              <a:t>Medidas, estrategias y metas priorizadas para ayudar a abarcar las necesidades académicas y no académicas de los estudiantes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/>
              <a:t>Necesidades de desarrollo profesional para los maestros y el personal</a:t>
            </a:r>
          </a:p>
          <a:p>
            <a:pPr lvl="3" algn="l" rt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" b="0" i="0" u="none" baseline="0" dirty="0"/>
              <a:t>Presupuestos y la coordinación de recursos</a:t>
            </a:r>
          </a:p>
          <a:p>
            <a:pPr algn="l" rtl="0">
              <a:lnSpc>
                <a:spcPct val="110000"/>
              </a:lnSpc>
            </a:pPr>
            <a:r>
              <a:rPr lang="es" b="0" i="0" u="none" baseline="0" dirty="0">
                <a:solidFill>
                  <a:schemeClr val="tx1"/>
                </a:solidFill>
              </a:rPr>
              <a:t>La escuela debe incluir representantes familiares en el equipo de planificación escolar.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8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394027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s" b="0" i="0" u="none" baseline="0"/>
              <a:t>¿Cuáles son los objetivos del programa para toda la escuela?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literacy/ELA curricula and materials. (Strategic Framework, Our Students 1)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numeracy curricula and materials. (Strategic Framework, Our Students 1)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Implement a multi-tiered approach to reducing barriers to ensure each student achieves satisfactory attendance. (Strategic Framework, Our Students 3)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Provide a positive school climate with opportunity for students to explore, understand and value others in a safe, nurturing, and diverse learning environment, with every student known, supported, and connected. (Strategic Framework, Our Students 2) 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9</a:t>
            </a:fld>
            <a:endParaRPr lang="es" dirty="0"/>
          </a:p>
        </p:txBody>
      </p:sp>
    </p:spTree>
    <p:extLst>
      <p:ext uri="{BB962C8B-B14F-4D97-AF65-F5344CB8AC3E}">
        <p14:creationId xmlns:p14="http://schemas.microsoft.com/office/powerpoint/2010/main" val="16469353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70C0"/>
      </a:hlink>
      <a:folHlink>
        <a:srgbClr val="0070C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65BF0ED8A4904ABC08057340046464" ma:contentTypeVersion="28" ma:contentTypeDescription="Create a new document." ma:contentTypeScope="" ma:versionID="a3f5c29a062f14583ebeb77c7e6db685">
  <xsd:schema xmlns:xsd="http://www.w3.org/2001/XMLSchema" xmlns:xs="http://www.w3.org/2001/XMLSchema" xmlns:p="http://schemas.microsoft.com/office/2006/metadata/properties" xmlns:ns1="http://schemas.microsoft.com/sharepoint/v3" xmlns:ns2="b1adb072-ad34-4e9a-ba3d-a0a0fde75b5c" xmlns:ns3="c6d3d2f3-2f57-4236-9cec-19a0d6d83738" xmlns:ns4="b2c14416-9b3b-4ab9-bce7-0fcee5420287" targetNamespace="http://schemas.microsoft.com/office/2006/metadata/properties" ma:root="true" ma:fieldsID="a5931b2a3daa58709923151c79cc1d07" ns1:_="" ns2:_="" ns3:_="" ns4:_="">
    <xsd:import namespace="http://schemas.microsoft.com/sharepoint/v3"/>
    <xsd:import namespace="b1adb072-ad34-4e9a-ba3d-a0a0fde75b5c"/>
    <xsd:import namespace="c6d3d2f3-2f57-4236-9cec-19a0d6d83738"/>
    <xsd:import namespace="b2c14416-9b3b-4ab9-bce7-0fcee542028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TimeStamp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db072-ad34-4e9a-ba3d-a0a0fde75b5c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3d2f3-2f57-4236-9cec-19a0d6d837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TimeStamp" ma:index="23" nillable="true" ma:displayName="Time Stamp" ma:format="DateOnly" ma:internalName="TimeStamp">
      <xsd:simpleType>
        <xsd:restriction base="dms:DateTime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33bb345b-ff8f-4466-ba95-c87037a6f6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14416-9b3b-4ab9-bce7-0fcee5420287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653f3cd-8755-46a0-8f54-1746d03e4b30}" ma:internalName="TaxCatchAll" ma:showField="CatchAllData" ma:web="b1adb072-ad34-4e9a-ba3d-a0a0fde75b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meStamp xmlns="c6d3d2f3-2f57-4236-9cec-19a0d6d83738" xsi:nil="true"/>
    <lcf76f155ced4ddcb4097134ff3c332f xmlns="c6d3d2f3-2f57-4236-9cec-19a0d6d83738">
      <Terms xmlns="http://schemas.microsoft.com/office/infopath/2007/PartnerControls"/>
    </lcf76f155ced4ddcb4097134ff3c332f>
    <TaxCatchAll xmlns="b2c14416-9b3b-4ab9-bce7-0fcee5420287" xsi:nil="true"/>
    <_dlc_DocId xmlns="b1adb072-ad34-4e9a-ba3d-a0a0fde75b5c">FCUK4YFZPQUD-1093626495-443298</_dlc_DocId>
    <_dlc_DocIdUrl xmlns="b1adb072-ad34-4e9a-ba3d-a0a0fde75b5c">
      <Url>https://k12mnps.sharepoint.com/sites/074-TEMG-TEAM-PEFacilitators/_layouts/15/DocIdRedir.aspx?ID=FCUK4YFZPQUD-1093626495-443298</Url>
      <Description>FCUK4YFZPQUD-1093626495-443298</Description>
    </_dlc_DocIdUr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9379428-7F8D-4208-A0B8-744F8E1C80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adb072-ad34-4e9a-ba3d-a0a0fde75b5c"/>
    <ds:schemaRef ds:uri="c6d3d2f3-2f57-4236-9cec-19a0d6d83738"/>
    <ds:schemaRef ds:uri="b2c14416-9b3b-4ab9-bce7-0fcee54202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CB36A9-C82A-4ED2-96E8-E443D5A81E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F64F45-454E-4142-9328-602891E93192}">
  <ds:schemaRefs>
    <ds:schemaRef ds:uri="http://schemas.microsoft.com/office/2006/metadata/properties"/>
    <ds:schemaRef ds:uri="http://schemas.microsoft.com/office/infopath/2007/PartnerControls"/>
    <ds:schemaRef ds:uri="c6d3d2f3-2f57-4236-9cec-19a0d6d83738"/>
    <ds:schemaRef ds:uri="b2c14416-9b3b-4ab9-bce7-0fcee5420287"/>
    <ds:schemaRef ds:uri="b1adb072-ad34-4e9a-ba3d-a0a0fde75b5c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9E0ECE73-D7F4-4AF3-BD7E-73B117467A5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5695</TotalTime>
  <Words>1874</Words>
  <Application>Microsoft Office PowerPoint</Application>
  <PresentationFormat>Widescreen</PresentationFormat>
  <Paragraphs>179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Retrospect</vt:lpstr>
      <vt:lpstr>2025/2026 Reunión anual de Título I y de participación familiar</vt:lpstr>
      <vt:lpstr>¿Por qué estamos aquí?</vt:lpstr>
      <vt:lpstr>¿Qué voy a aprender?</vt:lpstr>
      <vt:lpstr>¿Qué es una escuela Título I?</vt:lpstr>
      <vt:lpstr>¿Cuáles son mis derechos?</vt:lpstr>
      <vt:lpstr>¿Para qué se pueden usar los fondos de Título I?</vt:lpstr>
      <vt:lpstr>¿Cómo utiliza nuestra escuela los fondos de Título I?</vt:lpstr>
      <vt:lpstr>¿Qué es el SIP?</vt:lpstr>
      <vt:lpstr>¿Cuáles son los objetivos del programa para toda la escuela?</vt:lpstr>
      <vt:lpstr>¿Cómo se financia la participación de los padres y las familias?</vt:lpstr>
      <vt:lpstr>¿Cómo se financia la participación de los padres y las familias?</vt:lpstr>
      <vt:lpstr>¿Qué es la política de participación de los padres y familias?</vt:lpstr>
      <vt:lpstr>¿Qué es la política de participación de los padres y familias?</vt:lpstr>
      <vt:lpstr>¿Qué es un convenio entre la escuela y los padres?</vt:lpstr>
      <vt:lpstr>¿Cómo es el convenio entre la escuela y los padres?</vt:lpstr>
      <vt:lpstr>¿Cuál currículo utiliza nuestra escuela?</vt:lpstr>
      <vt:lpstr>¿Cuáles exámenes presentará mi hijo?</vt:lpstr>
      <vt:lpstr>How can I be involved?</vt:lpstr>
      <vt:lpstr>¿Con quién puedo ponerme en contacto si necesito ayuda?</vt:lpstr>
      <vt:lpstr>PowerPoint Presentation</vt:lpstr>
    </vt:vector>
  </TitlesOfParts>
  <Company>State of Tennessee Dept.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[INSERT SCHOOL YEAR] Annual Title I &amp; Family Engagement Meeting</dc:title>
  <dc:creator>Brinn Obermiller</dc:creator>
  <cp:lastModifiedBy>Terzich, Tegan E.</cp:lastModifiedBy>
  <cp:revision>132</cp:revision>
  <dcterms:created xsi:type="dcterms:W3CDTF">2018-01-17T16:59:30Z</dcterms:created>
  <dcterms:modified xsi:type="dcterms:W3CDTF">2025-07-30T15:11:42Z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0x010100D865BF0ED8A4904ABC08057340046464</vt:lpwstr>
  </property>
  <property fmtid="{D5CDD505-2E9C-101B-9397-08002B2CF9AE}" pid="3" name="_dlc_DocIdItemGuid">
    <vt:lpwstr>b49d1718-54fd-4573-96ef-06924d5e90ed</vt:lpwstr>
  </property>
</Properties>
</file>