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3" r:id="rId4"/>
    <p:sldId id="260" r:id="rId5"/>
    <p:sldId id="259" r:id="rId6"/>
    <p:sldId id="266" r:id="rId7"/>
    <p:sldId id="267" r:id="rId8"/>
    <p:sldId id="264" r:id="rId9"/>
    <p:sldId id="261" r:id="rId10"/>
    <p:sldId id="265" r:id="rId11"/>
    <p:sldId id="262" r:id="rId12"/>
    <p:sldId id="25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3A9DA7-0AE8-1D99-B1FB-9209BDCCACC7}" v="67" dt="2020-04-23T15:39:27.453"/>
    <p1510:client id="{3FE8EBBD-A286-1A9F-DD64-928440B4F6BD}" v="1170" dt="2020-04-23T03:51:00.027"/>
    <p1510:client id="{506EE4C4-225F-B8A9-D9C3-C024075EE5D6}" v="257" dt="2020-04-23T04:40:01.512"/>
    <p1510:client id="{6F0BE4C0-21C1-1A38-C65C-6A6D26767CFA}" v="293" dt="2020-04-22T22:11:58.198"/>
    <p1510:client id="{80328725-3C96-DE40-052E-4FC64A0D45A1}" v="161" dt="2020-04-22T22:55:09.327"/>
    <p1510:client id="{A3A5781F-0386-96FA-FE62-EEB6223DF952}" v="127" dt="2020-04-23T17:31:19.127"/>
    <p1510:client id="{C7DFF3CD-8F0D-104C-FBC1-1DDCAB5B02E1}" v="2068" dt="2020-04-23T16:24:27.924"/>
    <p1510:client id="{CFBE4EA9-C48B-249A-238D-BEAF2366006A}" v="341" dt="2020-04-22T23:47:15.727"/>
    <p1510:client id="{E46E9A7A-A3DF-3B75-BC06-0966539560A6}" v="10" dt="2020-04-22T22:03:26.228"/>
    <p1510:client id="{F28CCC34-AD07-3DC0-62AD-9FD8A9E7AC43}" v="228" dt="2020-05-19T09:44:34.5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2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6.png"/><Relationship Id="rId4" Type="http://schemas.openxmlformats.org/officeDocument/2006/relationships/image" Target="../media/image1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6.pn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27A6C6-2004-41EB-AC07-1F2DE81DE612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32AFBCD-4389-4A47-9AEB-DD27F40C40E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 smtClean="0"/>
            <a:t>Preguntas</a:t>
          </a:r>
          <a:endParaRPr lang="en-US" dirty="0"/>
        </a:p>
      </dgm:t>
    </dgm:pt>
    <dgm:pt modelId="{8DC4C536-9C3C-4EA8-A701-C4304988007B}" type="parTrans" cxnId="{8FEE4730-EE20-45B8-BE4D-D8A52F303759}">
      <dgm:prSet/>
      <dgm:spPr/>
      <dgm:t>
        <a:bodyPr/>
        <a:lstStyle/>
        <a:p>
          <a:endParaRPr lang="en-US"/>
        </a:p>
      </dgm:t>
    </dgm:pt>
    <dgm:pt modelId="{DEAD44D3-AF5C-4285-BBF0-B498DC4689E3}" type="sibTrans" cxnId="{8FEE4730-EE20-45B8-BE4D-D8A52F303759}">
      <dgm:prSet/>
      <dgm:spPr/>
      <dgm:t>
        <a:bodyPr/>
        <a:lstStyle/>
        <a:p>
          <a:endParaRPr lang="en-US"/>
        </a:p>
      </dgm:t>
    </dgm:pt>
    <dgm:pt modelId="{65E6261B-FEB1-40A0-A46A-764D16FDE59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 smtClean="0"/>
            <a:t>Comentarios</a:t>
          </a:r>
          <a:endParaRPr lang="en-US" dirty="0"/>
        </a:p>
      </dgm:t>
    </dgm:pt>
    <dgm:pt modelId="{A083CCE8-C555-4D42-8C6A-D73129053ED7}" type="parTrans" cxnId="{7C0EDD7B-A89E-4EA4-94DF-D76A34256912}">
      <dgm:prSet/>
      <dgm:spPr/>
      <dgm:t>
        <a:bodyPr/>
        <a:lstStyle/>
        <a:p>
          <a:endParaRPr lang="en-US"/>
        </a:p>
      </dgm:t>
    </dgm:pt>
    <dgm:pt modelId="{140F6D5A-1777-4B8A-B035-CD23F7FA72D9}" type="sibTrans" cxnId="{7C0EDD7B-A89E-4EA4-94DF-D76A34256912}">
      <dgm:prSet/>
      <dgm:spPr/>
      <dgm:t>
        <a:bodyPr/>
        <a:lstStyle/>
        <a:p>
          <a:endParaRPr lang="en-US"/>
        </a:p>
      </dgm:t>
    </dgm:pt>
    <dgm:pt modelId="{2B11AFFC-4F3D-4301-BC47-E1EFB13472B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 smtClean="0"/>
            <a:t>Consejo</a:t>
          </a:r>
          <a:endParaRPr lang="en-US" dirty="0"/>
        </a:p>
      </dgm:t>
    </dgm:pt>
    <dgm:pt modelId="{3D76DD31-FCB4-409D-8E24-80A90D360125}" type="parTrans" cxnId="{EA1AA707-6AA2-4953-8F82-A6581341F1B6}">
      <dgm:prSet/>
      <dgm:spPr/>
      <dgm:t>
        <a:bodyPr/>
        <a:lstStyle/>
        <a:p>
          <a:endParaRPr lang="en-US"/>
        </a:p>
      </dgm:t>
    </dgm:pt>
    <dgm:pt modelId="{244DF81A-D154-4BD2-96EE-75C6F4C62A8B}" type="sibTrans" cxnId="{EA1AA707-6AA2-4953-8F82-A6581341F1B6}">
      <dgm:prSet/>
      <dgm:spPr/>
      <dgm:t>
        <a:bodyPr/>
        <a:lstStyle/>
        <a:p>
          <a:endParaRPr lang="en-US"/>
        </a:p>
      </dgm:t>
    </dgm:pt>
    <dgm:pt modelId="{ED475541-D20D-4C5C-9516-646636B65CBA}" type="pres">
      <dgm:prSet presAssocID="{8027A6C6-2004-41EB-AC07-1F2DE81DE612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C6757E3-0153-4C5F-A851-398795C40915}" type="pres">
      <dgm:prSet presAssocID="{732AFBCD-4389-4A47-9AEB-DD27F40C40EF}" presName="compNode" presStyleCnt="0"/>
      <dgm:spPr/>
    </dgm:pt>
    <dgm:pt modelId="{D2AB7134-F941-4061-A514-46273B7A6F59}" type="pres">
      <dgm:prSet presAssocID="{732AFBCD-4389-4A47-9AEB-DD27F40C40E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344DF307-8AE5-4758-AE77-44F5C522F724}" type="pres">
      <dgm:prSet presAssocID="{732AFBCD-4389-4A47-9AEB-DD27F40C40EF}" presName="spaceRect" presStyleCnt="0"/>
      <dgm:spPr/>
    </dgm:pt>
    <dgm:pt modelId="{62EE3181-41CC-49A2-8809-FF26AA8DC390}" type="pres">
      <dgm:prSet presAssocID="{732AFBCD-4389-4A47-9AEB-DD27F40C40EF}" presName="textRect" presStyleLbl="revTx" presStyleIdx="0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926E425E-DB64-47FF-8842-D16999BEC99B}" type="pres">
      <dgm:prSet presAssocID="{DEAD44D3-AF5C-4285-BBF0-B498DC4689E3}" presName="sibTrans" presStyleCnt="0"/>
      <dgm:spPr/>
    </dgm:pt>
    <dgm:pt modelId="{B3565E3C-2582-4E6F-9384-270FB96B48E3}" type="pres">
      <dgm:prSet presAssocID="{65E6261B-FEB1-40A0-A46A-764D16FDE595}" presName="compNode" presStyleCnt="0"/>
      <dgm:spPr/>
    </dgm:pt>
    <dgm:pt modelId="{F824FCBC-45EC-450E-A2B9-42F8A2899EE2}" type="pres">
      <dgm:prSet presAssocID="{65E6261B-FEB1-40A0-A46A-764D16FDE59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A6E08346-59D7-4793-99B8-6D8D53FDE97D}" type="pres">
      <dgm:prSet presAssocID="{65E6261B-FEB1-40A0-A46A-764D16FDE595}" presName="spaceRect" presStyleCnt="0"/>
      <dgm:spPr/>
    </dgm:pt>
    <dgm:pt modelId="{66D9F91F-BFA6-4A91-92C1-D48C4C754F1C}" type="pres">
      <dgm:prSet presAssocID="{65E6261B-FEB1-40A0-A46A-764D16FDE595}" presName="textRect" presStyleLbl="revTx" presStyleIdx="1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6A6763E6-926A-40DC-9B4C-061072EB49A2}" type="pres">
      <dgm:prSet presAssocID="{140F6D5A-1777-4B8A-B035-CD23F7FA72D9}" presName="sibTrans" presStyleCnt="0"/>
      <dgm:spPr/>
    </dgm:pt>
    <dgm:pt modelId="{DF7604AC-A427-4AB4-803A-2C05FF58C9B6}" type="pres">
      <dgm:prSet presAssocID="{2B11AFFC-4F3D-4301-BC47-E1EFB13472BA}" presName="compNode" presStyleCnt="0"/>
      <dgm:spPr/>
    </dgm:pt>
    <dgm:pt modelId="{73A5D53B-BE99-4E91-850A-F173D2D268EA}" type="pres">
      <dgm:prSet presAssocID="{2B11AFFC-4F3D-4301-BC47-E1EFB13472B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iling Face with No Fill"/>
        </a:ext>
      </dgm:extLst>
    </dgm:pt>
    <dgm:pt modelId="{6938479F-61E9-4B7E-9284-F893EFDF5B3D}" type="pres">
      <dgm:prSet presAssocID="{2B11AFFC-4F3D-4301-BC47-E1EFB13472BA}" presName="spaceRect" presStyleCnt="0"/>
      <dgm:spPr/>
    </dgm:pt>
    <dgm:pt modelId="{E0F57491-BF08-4A6E-AA64-A41893F55C37}" type="pres">
      <dgm:prSet presAssocID="{2B11AFFC-4F3D-4301-BC47-E1EFB13472BA}" presName="textRect" presStyleLbl="revTx" presStyleIdx="2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EE4730-EE20-45B8-BE4D-D8A52F303759}" srcId="{8027A6C6-2004-41EB-AC07-1F2DE81DE612}" destId="{732AFBCD-4389-4A47-9AEB-DD27F40C40EF}" srcOrd="0" destOrd="0" parTransId="{8DC4C536-9C3C-4EA8-A701-C4304988007B}" sibTransId="{DEAD44D3-AF5C-4285-BBF0-B498DC4689E3}"/>
    <dgm:cxn modelId="{EA1AA707-6AA2-4953-8F82-A6581341F1B6}" srcId="{8027A6C6-2004-41EB-AC07-1F2DE81DE612}" destId="{2B11AFFC-4F3D-4301-BC47-E1EFB13472BA}" srcOrd="2" destOrd="0" parTransId="{3D76DD31-FCB4-409D-8E24-80A90D360125}" sibTransId="{244DF81A-D154-4BD2-96EE-75C6F4C62A8B}"/>
    <dgm:cxn modelId="{0AAE828D-57EC-42E4-8012-3C4F9E9E942F}" type="presOf" srcId="{65E6261B-FEB1-40A0-A46A-764D16FDE595}" destId="{66D9F91F-BFA6-4A91-92C1-D48C4C754F1C}" srcOrd="0" destOrd="0" presId="urn:microsoft.com/office/officeart/2018/2/layout/IconLabelList"/>
    <dgm:cxn modelId="{12192177-A689-4FA7-BC3E-3F1C64FE6277}" type="presOf" srcId="{8027A6C6-2004-41EB-AC07-1F2DE81DE612}" destId="{ED475541-D20D-4C5C-9516-646636B65CBA}" srcOrd="0" destOrd="0" presId="urn:microsoft.com/office/officeart/2018/2/layout/IconLabelList"/>
    <dgm:cxn modelId="{58219AAE-AE3D-455C-BFAE-1A63A905DF3E}" type="presOf" srcId="{732AFBCD-4389-4A47-9AEB-DD27F40C40EF}" destId="{62EE3181-41CC-49A2-8809-FF26AA8DC390}" srcOrd="0" destOrd="0" presId="urn:microsoft.com/office/officeart/2018/2/layout/IconLabelList"/>
    <dgm:cxn modelId="{2E836F21-E179-4E9D-8C3C-AA5FE07F5110}" type="presOf" srcId="{2B11AFFC-4F3D-4301-BC47-E1EFB13472BA}" destId="{E0F57491-BF08-4A6E-AA64-A41893F55C37}" srcOrd="0" destOrd="0" presId="urn:microsoft.com/office/officeart/2018/2/layout/IconLabelList"/>
    <dgm:cxn modelId="{7C0EDD7B-A89E-4EA4-94DF-D76A34256912}" srcId="{8027A6C6-2004-41EB-AC07-1F2DE81DE612}" destId="{65E6261B-FEB1-40A0-A46A-764D16FDE595}" srcOrd="1" destOrd="0" parTransId="{A083CCE8-C555-4D42-8C6A-D73129053ED7}" sibTransId="{140F6D5A-1777-4B8A-B035-CD23F7FA72D9}"/>
    <dgm:cxn modelId="{E2B019FA-AAAE-4821-9D09-52577B2317C7}" type="presParOf" srcId="{ED475541-D20D-4C5C-9516-646636B65CBA}" destId="{4C6757E3-0153-4C5F-A851-398795C40915}" srcOrd="0" destOrd="0" presId="urn:microsoft.com/office/officeart/2018/2/layout/IconLabelList"/>
    <dgm:cxn modelId="{141D78FE-DE0B-473C-A01B-66A789838CDC}" type="presParOf" srcId="{4C6757E3-0153-4C5F-A851-398795C40915}" destId="{D2AB7134-F941-4061-A514-46273B7A6F59}" srcOrd="0" destOrd="0" presId="urn:microsoft.com/office/officeart/2018/2/layout/IconLabelList"/>
    <dgm:cxn modelId="{BEE1BC6F-5E39-4189-8D6D-D74E604D0319}" type="presParOf" srcId="{4C6757E3-0153-4C5F-A851-398795C40915}" destId="{344DF307-8AE5-4758-AE77-44F5C522F724}" srcOrd="1" destOrd="0" presId="urn:microsoft.com/office/officeart/2018/2/layout/IconLabelList"/>
    <dgm:cxn modelId="{0604CB5B-53CF-48DC-91A6-E939E466A633}" type="presParOf" srcId="{4C6757E3-0153-4C5F-A851-398795C40915}" destId="{62EE3181-41CC-49A2-8809-FF26AA8DC390}" srcOrd="2" destOrd="0" presId="urn:microsoft.com/office/officeart/2018/2/layout/IconLabelList"/>
    <dgm:cxn modelId="{9858BA93-D235-459F-9E3B-61F6CE3B3FE9}" type="presParOf" srcId="{ED475541-D20D-4C5C-9516-646636B65CBA}" destId="{926E425E-DB64-47FF-8842-D16999BEC99B}" srcOrd="1" destOrd="0" presId="urn:microsoft.com/office/officeart/2018/2/layout/IconLabelList"/>
    <dgm:cxn modelId="{99212C86-9966-4D84-B590-BE6D5131642E}" type="presParOf" srcId="{ED475541-D20D-4C5C-9516-646636B65CBA}" destId="{B3565E3C-2582-4E6F-9384-270FB96B48E3}" srcOrd="2" destOrd="0" presId="urn:microsoft.com/office/officeart/2018/2/layout/IconLabelList"/>
    <dgm:cxn modelId="{500CB07D-6B87-4CD2-8A18-090EE8B24550}" type="presParOf" srcId="{B3565E3C-2582-4E6F-9384-270FB96B48E3}" destId="{F824FCBC-45EC-450E-A2B9-42F8A2899EE2}" srcOrd="0" destOrd="0" presId="urn:microsoft.com/office/officeart/2018/2/layout/IconLabelList"/>
    <dgm:cxn modelId="{E291F1DA-D7E0-44BC-8CF1-99DF60FE311A}" type="presParOf" srcId="{B3565E3C-2582-4E6F-9384-270FB96B48E3}" destId="{A6E08346-59D7-4793-99B8-6D8D53FDE97D}" srcOrd="1" destOrd="0" presId="urn:microsoft.com/office/officeart/2018/2/layout/IconLabelList"/>
    <dgm:cxn modelId="{DF761BC4-C413-4DAD-83C0-A0261AFC028E}" type="presParOf" srcId="{B3565E3C-2582-4E6F-9384-270FB96B48E3}" destId="{66D9F91F-BFA6-4A91-92C1-D48C4C754F1C}" srcOrd="2" destOrd="0" presId="urn:microsoft.com/office/officeart/2018/2/layout/IconLabelList"/>
    <dgm:cxn modelId="{D28BC428-AD4A-4BA8-83FF-FF6253FA39E8}" type="presParOf" srcId="{ED475541-D20D-4C5C-9516-646636B65CBA}" destId="{6A6763E6-926A-40DC-9B4C-061072EB49A2}" srcOrd="3" destOrd="0" presId="urn:microsoft.com/office/officeart/2018/2/layout/IconLabelList"/>
    <dgm:cxn modelId="{6E9D1D76-0FDB-4254-9663-A9CC54B6991B}" type="presParOf" srcId="{ED475541-D20D-4C5C-9516-646636B65CBA}" destId="{DF7604AC-A427-4AB4-803A-2C05FF58C9B6}" srcOrd="4" destOrd="0" presId="urn:microsoft.com/office/officeart/2018/2/layout/IconLabelList"/>
    <dgm:cxn modelId="{308A283B-A658-417C-AD3E-ACA2CD358502}" type="presParOf" srcId="{DF7604AC-A427-4AB4-803A-2C05FF58C9B6}" destId="{73A5D53B-BE99-4E91-850A-F173D2D268EA}" srcOrd="0" destOrd="0" presId="urn:microsoft.com/office/officeart/2018/2/layout/IconLabelList"/>
    <dgm:cxn modelId="{FEFC4CC3-27C3-4FF3-8417-C1B1A1774D33}" type="presParOf" srcId="{DF7604AC-A427-4AB4-803A-2C05FF58C9B6}" destId="{6938479F-61E9-4B7E-9284-F893EFDF5B3D}" srcOrd="1" destOrd="0" presId="urn:microsoft.com/office/officeart/2018/2/layout/IconLabelList"/>
    <dgm:cxn modelId="{55D5931A-433A-4DD3-9E00-3AFDD6DF0189}" type="presParOf" srcId="{DF7604AC-A427-4AB4-803A-2C05FF58C9B6}" destId="{E0F57491-BF08-4A6E-AA64-A41893F55C37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AB7134-F941-4061-A514-46273B7A6F59}">
      <dsp:nvSpPr>
        <dsp:cNvPr id="0" name=""/>
        <dsp:cNvSpPr/>
      </dsp:nvSpPr>
      <dsp:spPr>
        <a:xfrm>
          <a:off x="1181217" y="332627"/>
          <a:ext cx="983568" cy="98356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EE3181-41CC-49A2-8809-FF26AA8DC390}">
      <dsp:nvSpPr>
        <dsp:cNvPr id="0" name=""/>
        <dsp:cNvSpPr/>
      </dsp:nvSpPr>
      <dsp:spPr>
        <a:xfrm>
          <a:off x="580148" y="1631115"/>
          <a:ext cx="218570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511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/>
            <a:t>Preguntas</a:t>
          </a:r>
          <a:endParaRPr lang="en-US" sz="3400" kern="1200" dirty="0"/>
        </a:p>
      </dsp:txBody>
      <dsp:txXfrm>
        <a:off x="580148" y="1631115"/>
        <a:ext cx="2185707" cy="720000"/>
      </dsp:txXfrm>
    </dsp:sp>
    <dsp:sp modelId="{F824FCBC-45EC-450E-A2B9-42F8A2899EE2}">
      <dsp:nvSpPr>
        <dsp:cNvPr id="0" name=""/>
        <dsp:cNvSpPr/>
      </dsp:nvSpPr>
      <dsp:spPr>
        <a:xfrm>
          <a:off x="3749423" y="332627"/>
          <a:ext cx="983568" cy="98356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D9F91F-BFA6-4A91-92C1-D48C4C754F1C}">
      <dsp:nvSpPr>
        <dsp:cNvPr id="0" name=""/>
        <dsp:cNvSpPr/>
      </dsp:nvSpPr>
      <dsp:spPr>
        <a:xfrm>
          <a:off x="3148353" y="1631115"/>
          <a:ext cx="218570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511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/>
            <a:t>Comentarios</a:t>
          </a:r>
          <a:endParaRPr lang="en-US" sz="3400" kern="1200" dirty="0"/>
        </a:p>
      </dsp:txBody>
      <dsp:txXfrm>
        <a:off x="3148353" y="1631115"/>
        <a:ext cx="2185707" cy="720000"/>
      </dsp:txXfrm>
    </dsp:sp>
    <dsp:sp modelId="{73A5D53B-BE99-4E91-850A-F173D2D268EA}">
      <dsp:nvSpPr>
        <dsp:cNvPr id="0" name=""/>
        <dsp:cNvSpPr/>
      </dsp:nvSpPr>
      <dsp:spPr>
        <a:xfrm>
          <a:off x="2465320" y="2897541"/>
          <a:ext cx="983568" cy="98356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F57491-BF08-4A6E-AA64-A41893F55C37}">
      <dsp:nvSpPr>
        <dsp:cNvPr id="0" name=""/>
        <dsp:cNvSpPr/>
      </dsp:nvSpPr>
      <dsp:spPr>
        <a:xfrm>
          <a:off x="1864250" y="4196029"/>
          <a:ext cx="218570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511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/>
            <a:t>Consejo</a:t>
          </a:r>
          <a:endParaRPr lang="en-US" sz="3400" kern="1200" dirty="0"/>
        </a:p>
      </dsp:txBody>
      <dsp:txXfrm>
        <a:off x="1864250" y="4196029"/>
        <a:ext cx="2185707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Lespinozarodriguez@mtsac.ed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stroebel@mtsac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401732C-37EE-4B98-A709-9530173F38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54E48C8-2A00-4C54-BC9C-B18EE49E9C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786"/>
            <a:ext cx="12229962" cy="6856214"/>
            <a:chOff x="-15736" y="0"/>
            <a:chExt cx="12229962" cy="685621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E0A0544-8F52-43F0-AC3E-DF683908B5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F4057D3-A680-4443-9E51-ED920A691E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F6853A4-7B38-4FDE-B024-AE8BA71E73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6ADF4DB-4290-4441-8F8E-04152FE606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9886" y="1350515"/>
            <a:ext cx="4094017" cy="1925403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200" b="1" dirty="0" err="1">
                <a:solidFill>
                  <a:srgbClr val="262626"/>
                </a:solidFill>
              </a:rPr>
              <a:t>Escuela</a:t>
            </a:r>
            <a:r>
              <a:rPr lang="en-US" sz="3200" b="1" dirty="0">
                <a:solidFill>
                  <a:srgbClr val="262626"/>
                </a:solidFill>
              </a:rPr>
              <a:t> de </a:t>
            </a:r>
            <a:r>
              <a:rPr lang="en-US" sz="3200" b="1" dirty="0" err="1">
                <a:solidFill>
                  <a:srgbClr val="262626"/>
                </a:solidFill>
              </a:rPr>
              <a:t>educación</a:t>
            </a:r>
            <a:r>
              <a:rPr lang="en-US" sz="3200" b="1" dirty="0">
                <a:solidFill>
                  <a:srgbClr val="262626"/>
                </a:solidFill>
              </a:rPr>
              <a:t> </a:t>
            </a:r>
            <a:r>
              <a:rPr lang="en-US" sz="3200" b="1" dirty="0" smtClean="0">
                <a:solidFill>
                  <a:srgbClr val="262626"/>
                </a:solidFill>
              </a:rPr>
              <a:t>continua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4800" b="1" dirty="0">
                <a:solidFill>
                  <a:srgbClr val="262626"/>
                </a:solidFill>
              </a:rPr>
              <a:t>I.M.P.A.C.T.*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7528" y="3564975"/>
            <a:ext cx="4094017" cy="1679620"/>
          </a:xfrm>
        </p:spPr>
        <p:txBody>
          <a:bodyPr>
            <a:normAutofit fontScale="92500"/>
          </a:bodyPr>
          <a:lstStyle/>
          <a:p>
            <a:r>
              <a:rPr lang="en-US" sz="1900" b="1" dirty="0">
                <a:solidFill>
                  <a:srgbClr val="000000"/>
                </a:solidFill>
                <a:ea typeface="+mn-lt"/>
                <a:cs typeface="+mn-lt"/>
              </a:rPr>
              <a:t>Susan Stroebel, M.S. Ed</a:t>
            </a:r>
            <a:endParaRPr lang="en-US" sz="1900" b="1" dirty="0">
              <a:ea typeface="+mn-lt"/>
              <a:cs typeface="+mn-lt"/>
            </a:endParaRPr>
          </a:p>
          <a:p>
            <a:r>
              <a:rPr lang="en-US" sz="1900" b="1" dirty="0">
                <a:solidFill>
                  <a:srgbClr val="000000"/>
                </a:solidFill>
              </a:rPr>
              <a:t>Laura Espinoza-Rodriguez, DPA, MSW</a:t>
            </a:r>
            <a:endParaRPr lang="en-US" b="1" dirty="0"/>
          </a:p>
          <a:p>
            <a:r>
              <a:rPr lang="en-US" sz="1900" b="1" dirty="0">
                <a:solidFill>
                  <a:srgbClr val="000000"/>
                </a:solidFill>
              </a:rPr>
              <a:t>Briseida Ramirez, MA</a:t>
            </a:r>
          </a:p>
          <a:p>
            <a:r>
              <a:rPr lang="en-US" sz="1900" b="1" dirty="0">
                <a:solidFill>
                  <a:srgbClr val="000000"/>
                </a:solidFill>
              </a:rPr>
              <a:t>Yasmin Cardona-Byrne, MSW</a:t>
            </a:r>
          </a:p>
        </p:txBody>
      </p:sp>
      <p:pic>
        <p:nvPicPr>
          <p:cNvPr id="7" name="Picture 7" descr="A picture containing drawing, table&#10;&#10;Description generated with very high confidence">
            <a:extLst>
              <a:ext uri="{FF2B5EF4-FFF2-40B4-BE49-F238E27FC236}">
                <a16:creationId xmlns:a16="http://schemas.microsoft.com/office/drawing/2014/main" id="{5C72C306-DB27-41CA-B439-72B4FF3E86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8668" y="1347221"/>
            <a:ext cx="5469466" cy="3639681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D73EA3-C782-4DB5-BB97-46AC7C1B6F52}"/>
              </a:ext>
            </a:extLst>
          </p:cNvPr>
          <p:cNvSpPr txBox="1"/>
          <p:nvPr/>
        </p:nvSpPr>
        <p:spPr>
          <a:xfrm>
            <a:off x="1247612" y="5246643"/>
            <a:ext cx="9695144" cy="10002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latin typeface="YACgEUaXOJg 0"/>
                <a:ea typeface="YACgEUaXOJg 0"/>
                <a:cs typeface="YACgEUaXOJg 0"/>
              </a:rPr>
              <a:t>I.M.P.A.C.T</a:t>
            </a:r>
            <a:r>
              <a:rPr lang="en-US" b="1" dirty="0" smtClean="0">
                <a:latin typeface="YACgEUaXOJg 0"/>
                <a:ea typeface="YACgEUaXOJg 0"/>
                <a:cs typeface="YACgEUaXOJg 0"/>
              </a:rPr>
              <a:t>.* (</a:t>
            </a:r>
            <a:r>
              <a:rPr lang="en-US" b="1" dirty="0" err="1" smtClean="0">
                <a:latin typeface="YACgEUaXOJg 0"/>
                <a:ea typeface="YACgEUaXOJg 0"/>
                <a:cs typeface="YACgEUaXOJg 0"/>
              </a:rPr>
              <a:t>por</a:t>
            </a:r>
            <a:r>
              <a:rPr lang="en-US" b="1" dirty="0" smtClean="0">
                <a:latin typeface="YACgEUaXOJg 0"/>
                <a:ea typeface="YACgEUaXOJg 0"/>
                <a:cs typeface="YACgEUaXOJg 0"/>
              </a:rPr>
              <a:t> </a:t>
            </a:r>
            <a:r>
              <a:rPr lang="en-US" b="1" dirty="0" err="1" smtClean="0">
                <a:latin typeface="YACgEUaXOJg 0"/>
                <a:ea typeface="YACgEUaXOJg 0"/>
                <a:cs typeface="YACgEUaXOJg 0"/>
              </a:rPr>
              <a:t>sus</a:t>
            </a:r>
            <a:r>
              <a:rPr lang="en-US" b="1" dirty="0" smtClean="0">
                <a:latin typeface="YACgEUaXOJg 0"/>
                <a:ea typeface="YACgEUaXOJg 0"/>
                <a:cs typeface="YACgEUaXOJg 0"/>
              </a:rPr>
              <a:t> </a:t>
            </a:r>
            <a:r>
              <a:rPr lang="en-US" b="1" dirty="0" err="1" smtClean="0">
                <a:latin typeface="YACgEUaXOJg 0"/>
                <a:ea typeface="YACgEUaXOJg 0"/>
                <a:cs typeface="YACgEUaXOJg 0"/>
              </a:rPr>
              <a:t>siglas</a:t>
            </a:r>
            <a:r>
              <a:rPr lang="en-US" b="1" dirty="0" smtClean="0">
                <a:latin typeface="YACgEUaXOJg 0"/>
                <a:ea typeface="YACgEUaXOJg 0"/>
                <a:cs typeface="YACgEUaXOJg 0"/>
              </a:rPr>
              <a:t> </a:t>
            </a:r>
            <a:r>
              <a:rPr lang="en-US" b="1" dirty="0" err="1" smtClean="0">
                <a:latin typeface="YACgEUaXOJg 0"/>
                <a:ea typeface="YACgEUaXOJg 0"/>
                <a:cs typeface="YACgEUaXOJg 0"/>
              </a:rPr>
              <a:t>en</a:t>
            </a:r>
            <a:r>
              <a:rPr lang="en-US" b="1" dirty="0">
                <a:latin typeface="YACgEUaXOJg 0"/>
                <a:ea typeface="YACgEUaXOJg 0"/>
                <a:cs typeface="YACgEUaXOJg 0"/>
              </a:rPr>
              <a:t> </a:t>
            </a:r>
            <a:r>
              <a:rPr lang="en-US" b="1" dirty="0" err="1">
                <a:latin typeface="YACgEUaXOJg 0"/>
                <a:ea typeface="YACgEUaXOJg 0"/>
                <a:cs typeface="YACgEUaXOJg 0"/>
              </a:rPr>
              <a:t>inglés</a:t>
            </a:r>
            <a:r>
              <a:rPr lang="en-US" b="1" dirty="0">
                <a:latin typeface="YACgEUaXOJg 0"/>
                <a:ea typeface="YACgEUaXOJg 0"/>
                <a:cs typeface="YACgEUaXOJg 0"/>
              </a:rPr>
              <a:t>)</a:t>
            </a:r>
            <a:endParaRPr lang="en-US" b="1" dirty="0">
              <a:latin typeface="YACgEUaXOJg 0"/>
              <a:ea typeface="YACgEUaXOJg 0"/>
              <a:cs typeface="YACgEUaXOJg 0"/>
            </a:endParaRPr>
          </a:p>
          <a:p>
            <a:r>
              <a:rPr lang="en-US" dirty="0" err="1">
                <a:solidFill>
                  <a:srgbClr val="000000"/>
                </a:solidFill>
              </a:rPr>
              <a:t>Habilidades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vida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independiente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entrenamiento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movilidad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salud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física</a:t>
            </a:r>
            <a:r>
              <a:rPr lang="en-US" dirty="0">
                <a:solidFill>
                  <a:srgbClr val="000000"/>
                </a:solidFill>
              </a:rPr>
              <a:t> y </a:t>
            </a:r>
            <a:r>
              <a:rPr lang="en-US" dirty="0" err="1">
                <a:solidFill>
                  <a:srgbClr val="000000"/>
                </a:solidFill>
              </a:rPr>
              <a:t>bienestar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defensa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uno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mismo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carrera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universitaria</a:t>
            </a:r>
            <a:r>
              <a:rPr lang="en-US" dirty="0">
                <a:solidFill>
                  <a:srgbClr val="000000"/>
                </a:solidFill>
              </a:rPr>
              <a:t> y </a:t>
            </a:r>
            <a:r>
              <a:rPr lang="en-US" dirty="0" err="1">
                <a:solidFill>
                  <a:srgbClr val="000000"/>
                </a:solidFill>
              </a:rPr>
              <a:t>habilidades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preparación</a:t>
            </a:r>
            <a:r>
              <a:rPr lang="en-US" dirty="0">
                <a:solidFill>
                  <a:srgbClr val="000000"/>
                </a:solidFill>
              </a:rPr>
              <a:t> para el </a:t>
            </a:r>
            <a:r>
              <a:rPr lang="en-US" dirty="0" err="1">
                <a:solidFill>
                  <a:srgbClr val="000000"/>
                </a:solidFill>
              </a:rPr>
              <a:t>trabajo</a:t>
            </a:r>
            <a:r>
              <a:rPr lang="en-US" dirty="0">
                <a:solidFill>
                  <a:srgbClr val="000000"/>
                </a:solidFill>
              </a:rPr>
              <a:t>, y </a:t>
            </a:r>
            <a:r>
              <a:rPr lang="en-US" dirty="0" err="1">
                <a:solidFill>
                  <a:srgbClr val="000000"/>
                </a:solidFill>
              </a:rPr>
              <a:t>capacitación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tecnológica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7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B5049-D2F7-4990-A0F9-5F186F596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5069" y="1070218"/>
            <a:ext cx="8158688" cy="2228794"/>
          </a:xfrm>
        </p:spPr>
        <p:txBody>
          <a:bodyPr>
            <a:normAutofit fontScale="90000"/>
          </a:bodyPr>
          <a:lstStyle/>
          <a:p>
            <a:r>
              <a:rPr lang="es-ES" dirty="0"/>
              <a:t>"Si respetas a las personas tal como son, puedes ser más efectivo para ayudarlas a ser mejores de lo que son</a:t>
            </a:r>
            <a:r>
              <a:rPr lang="es-ES" dirty="0" smtClean="0"/>
              <a:t>"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DB1E50-095C-4C8B-9A0E-85A82EFC55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15067" y="4460200"/>
            <a:ext cx="8158690" cy="954547"/>
          </a:xfrm>
        </p:spPr>
        <p:txBody>
          <a:bodyPr/>
          <a:lstStyle/>
          <a:p>
            <a:pPr algn="r"/>
            <a:r>
              <a:rPr lang="en-US" dirty="0"/>
              <a:t>J.W. Gardner</a:t>
            </a:r>
          </a:p>
        </p:txBody>
      </p:sp>
    </p:spTree>
    <p:extLst>
      <p:ext uri="{BB962C8B-B14F-4D97-AF65-F5344CB8AC3E}">
        <p14:creationId xmlns:p14="http://schemas.microsoft.com/office/powerpoint/2010/main" val="1030390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2BE4420-3B5F-4549-8B4A-77855B8215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5876F6-95D4-48CB-8E3E-4401A96E25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B84719-90BB-4D0C-92D8-61DC5512B3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ADC896-86CE-4E8B-AFAB-2EC83932F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480" y="1043704"/>
            <a:ext cx="2737625" cy="4794578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262626"/>
                </a:solidFill>
              </a:rPr>
              <a:t>Abierto</a:t>
            </a:r>
            <a:r>
              <a:rPr lang="en-US" dirty="0">
                <a:solidFill>
                  <a:srgbClr val="262626"/>
                </a:solidFill>
              </a:rPr>
              <a:t> para </a:t>
            </a:r>
            <a:r>
              <a:rPr lang="en-US" dirty="0" err="1">
                <a:solidFill>
                  <a:srgbClr val="262626"/>
                </a:solidFill>
              </a:rPr>
              <a:t>discusión</a:t>
            </a:r>
            <a:endParaRPr lang="en-US" dirty="0">
              <a:solidFill>
                <a:srgbClr val="262626"/>
              </a:solidFill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B407EC4-5D16-4845-9840-4E28622B65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25BC7F9-D9C2-4F19-973A-78E093F9C0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7358453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73586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80CF58-DE69-4F49-8AC4-71A57B525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en-US" sz="4100" dirty="0">
                <a:solidFill>
                  <a:srgbClr val="FFFFFF"/>
                </a:solidFill>
              </a:rPr>
              <a:t>Para </a:t>
            </a:r>
            <a:r>
              <a:rPr lang="en-US" sz="4100" dirty="0" err="1">
                <a:solidFill>
                  <a:srgbClr val="FFFFFF"/>
                </a:solidFill>
              </a:rPr>
              <a:t>cualquier</a:t>
            </a:r>
            <a:r>
              <a:rPr lang="en-US" sz="4100" dirty="0">
                <a:solidFill>
                  <a:srgbClr val="FFFFFF"/>
                </a:solidFill>
              </a:rPr>
              <a:t> </a:t>
            </a:r>
            <a:r>
              <a:rPr lang="en-US" sz="4100" dirty="0" err="1">
                <a:solidFill>
                  <a:srgbClr val="FFFFFF"/>
                </a:solidFill>
              </a:rPr>
              <a:t>otra</a:t>
            </a:r>
            <a:r>
              <a:rPr lang="en-US" sz="4100" dirty="0">
                <a:solidFill>
                  <a:srgbClr val="FFFFFF"/>
                </a:solidFill>
              </a:rPr>
              <a:t> </a:t>
            </a:r>
            <a:r>
              <a:rPr lang="en-US" sz="4100" dirty="0" err="1">
                <a:solidFill>
                  <a:srgbClr val="FFFFFF"/>
                </a:solidFill>
              </a:rPr>
              <a:t>pregunta</a:t>
            </a:r>
            <a:r>
              <a:rPr lang="en-US" sz="4100" dirty="0">
                <a:solidFill>
                  <a:srgbClr val="FFFFFF"/>
                </a:solidFill>
              </a:rPr>
              <a:t> ...</a:t>
            </a:r>
            <a:endParaRPr lang="en-US" sz="4100" dirty="0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7F394-B30E-48A1-BDBB-84461C0B8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      Laura Espinoza Rodriguez, DPA, MSW</a:t>
            </a:r>
            <a:endParaRPr lang="en-US"/>
          </a:p>
          <a:p>
            <a:pPr marL="457200" lvl="1" indent="0">
              <a:buNone/>
            </a:pPr>
            <a:r>
              <a:rPr lang="en-US">
                <a:solidFill>
                  <a:schemeClr val="tx1"/>
                </a:solidFill>
                <a:ea typeface="+mn-lt"/>
                <a:cs typeface="+mn-lt"/>
                <a:hlinkClick r:id="rId3"/>
              </a:rPr>
              <a:t>Lespinozarodriguez@mtsac.edu</a:t>
            </a:r>
            <a:endParaRPr lang="en-US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sz="2400">
              <a:ea typeface="+mn-lt"/>
              <a:cs typeface="+mn-lt"/>
            </a:endParaRPr>
          </a:p>
          <a:p>
            <a:pPr marL="457200" lvl="1" indent="0">
              <a:buNone/>
            </a:pPr>
            <a:r>
              <a:rPr lang="en-US" sz="2400">
                <a:ea typeface="+mn-lt"/>
                <a:cs typeface="+mn-lt"/>
              </a:rPr>
              <a:t>Susan Stroebel, M.S. Ed</a:t>
            </a:r>
            <a:endParaRPr lang="en-US">
              <a:solidFill>
                <a:srgbClr val="000000"/>
              </a:solidFill>
              <a:ea typeface="+mn-lt"/>
              <a:cs typeface="+mn-lt"/>
            </a:endParaRPr>
          </a:p>
          <a:p>
            <a:pPr marL="457200" lvl="1" indent="0">
              <a:buNone/>
            </a:pPr>
            <a:r>
              <a:rPr lang="en-US">
                <a:hlinkClick r:id="rId4"/>
              </a:rPr>
              <a:t>Sstroebel@mtsac.edu</a:t>
            </a:r>
            <a:endParaRPr lang="en-US"/>
          </a:p>
          <a:p>
            <a:pPr marL="457200" lvl="1" indent="0">
              <a:buNone/>
            </a:pP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AFC3620-4877-445F-A133-694DA6039982}"/>
              </a:ext>
            </a:extLst>
          </p:cNvPr>
          <p:cNvSpPr>
            <a:spLocks noGrp="1"/>
          </p:cNvSpPr>
          <p:nvPr/>
        </p:nvSpPr>
        <p:spPr>
          <a:xfrm>
            <a:off x="1295401" y="2556932"/>
            <a:ext cx="5564978" cy="35213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5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72F6A24-139E-4EB5-86D2-431F42EF85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963AE85-BE5D-4975-BACF-DDDCC9C2AC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E7751F0-16BF-4A9D-B778-5D46B92B44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D755924-121A-47AA-8613-995D4108BC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4D2AFDA-19BE-4455-830E-1541E5D7BAE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FB15EBF-E414-4E00-87E7-700A78A60F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CCBC7C-A8D9-4981-924D-AF75DE5DB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b="1" dirty="0"/>
              <a:t>Agenda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9DA5B05-DD14-4860-AC45-02A8D2EE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grass, person, outdoor, baseball&#10;&#10;Description generated with very high confidence">
            <a:extLst>
              <a:ext uri="{FF2B5EF4-FFF2-40B4-BE49-F238E27FC236}">
                <a16:creationId xmlns:a16="http://schemas.microsoft.com/office/drawing/2014/main" id="{4E64E256-C57E-4F90-AF69-D224CDC5490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" b="7540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6BE37AC-AD36-4C42-9B8C-C5500F4E7C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B779C-6458-4B85-B160-29FC42945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2"/>
            <a:ext cx="4802184" cy="3318936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 err="1">
                <a:ea typeface="+mn-lt"/>
                <a:cs typeface="+mn-lt"/>
              </a:rPr>
              <a:t>Introducciones</a:t>
            </a:r>
            <a:endParaRPr lang="en-US" sz="3200" dirty="0">
              <a:ea typeface="+mn-lt"/>
              <a:cs typeface="+mn-lt"/>
            </a:endParaRPr>
          </a:p>
          <a:p>
            <a:r>
              <a:rPr lang="en-US" sz="3200" dirty="0"/>
              <a:t>¿</a:t>
            </a:r>
            <a:r>
              <a:rPr lang="en-US" sz="3200" dirty="0" err="1"/>
              <a:t>Por</a:t>
            </a:r>
            <a:r>
              <a:rPr lang="en-US" sz="3200" dirty="0"/>
              <a:t> </a:t>
            </a:r>
            <a:r>
              <a:rPr lang="en-US" sz="3200" dirty="0" err="1"/>
              <a:t>qué</a:t>
            </a:r>
            <a:r>
              <a:rPr lang="en-US" sz="3200" dirty="0"/>
              <a:t> </a:t>
            </a:r>
            <a:r>
              <a:rPr lang="en-US" sz="3200" dirty="0" err="1"/>
              <a:t>estamos</a:t>
            </a:r>
            <a:r>
              <a:rPr lang="en-US" sz="3200" dirty="0"/>
              <a:t> </a:t>
            </a:r>
            <a:r>
              <a:rPr lang="en-US" sz="3200" dirty="0" err="1"/>
              <a:t>aquí</a:t>
            </a:r>
            <a:r>
              <a:rPr lang="en-US" sz="3200" dirty="0"/>
              <a:t>?</a:t>
            </a:r>
          </a:p>
          <a:p>
            <a:r>
              <a:rPr lang="es-ES" sz="3200" dirty="0"/>
              <a:t>¿Qué podemos hacer para apoyar a nuestros estudiantes?</a:t>
            </a:r>
          </a:p>
          <a:p>
            <a:r>
              <a:rPr lang="es-ES" sz="3200" dirty="0"/>
              <a:t>¿Cómo hacemos la transición al aprendizaje en línea?</a:t>
            </a:r>
          </a:p>
          <a:p>
            <a:r>
              <a:rPr lang="en-US" sz="3200" dirty="0" err="1"/>
              <a:t>Discusión</a:t>
            </a:r>
            <a:r>
              <a:rPr lang="en-US" sz="3200" dirty="0"/>
              <a:t> </a:t>
            </a:r>
            <a:r>
              <a:rPr lang="en-US" sz="3200" dirty="0" err="1" smtClean="0"/>
              <a:t>abierta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588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20C40-6F92-4AB8-ADED-65C9F7168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Presentando</a:t>
            </a:r>
            <a:r>
              <a:rPr lang="en-US" dirty="0"/>
              <a:t> a </a:t>
            </a:r>
            <a:r>
              <a:rPr lang="en-US" dirty="0" err="1"/>
              <a:t>nuestra</a:t>
            </a:r>
            <a:r>
              <a:rPr lang="en-US" dirty="0"/>
              <a:t> </a:t>
            </a:r>
            <a:r>
              <a:rPr lang="en-US" dirty="0" err="1"/>
              <a:t>facultad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1374B-DE2B-4DDD-AA81-F26FEE3F42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Compartir</a:t>
            </a:r>
            <a:endParaRPr lang="en-US" sz="3200" dirty="0" smtClean="0"/>
          </a:p>
          <a:p>
            <a:pPr lvl="1"/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nombre</a:t>
            </a:r>
            <a:endParaRPr lang="en-US" dirty="0"/>
          </a:p>
          <a:p>
            <a:pPr lvl="1"/>
            <a:r>
              <a:rPr lang="en-US" dirty="0"/>
              <a:t>Los </a:t>
            </a:r>
            <a:r>
              <a:rPr lang="en-US" dirty="0" err="1"/>
              <a:t>cursos</a:t>
            </a:r>
            <a:r>
              <a:rPr lang="en-US" dirty="0"/>
              <a:t> </a:t>
            </a:r>
            <a:r>
              <a:rPr lang="en-US" dirty="0"/>
              <a:t>que </a:t>
            </a:r>
            <a:r>
              <a:rPr lang="en-US" dirty="0" err="1"/>
              <a:t>enseñas</a:t>
            </a:r>
            <a:endParaRPr lang="en-US" dirty="0"/>
          </a:p>
          <a:p>
            <a:r>
              <a:rPr lang="es-ES" sz="3200" dirty="0"/>
              <a:t>Participantes por favor comparta con nosotros </a:t>
            </a:r>
            <a:r>
              <a:rPr lang="es-ES" sz="3200" dirty="0"/>
              <a:t>su</a:t>
            </a:r>
            <a:r>
              <a:rPr lang="en-US" sz="3200" dirty="0"/>
              <a:t> </a:t>
            </a:r>
          </a:p>
          <a:p>
            <a:pPr lvl="1"/>
            <a:r>
              <a:rPr lang="en-US" dirty="0" err="1" smtClean="0"/>
              <a:t>Nombre</a:t>
            </a:r>
            <a:r>
              <a:rPr lang="en-US" dirty="0" smtClean="0"/>
              <a:t>, </a:t>
            </a:r>
            <a:r>
              <a:rPr lang="en-US" dirty="0" err="1" smtClean="0"/>
              <a:t>titulo</a:t>
            </a:r>
            <a:endParaRPr lang="en-US" dirty="0"/>
          </a:p>
          <a:p>
            <a:pPr lvl="1"/>
            <a:r>
              <a:rPr lang="en-US" dirty="0"/>
              <a:t>La </a:t>
            </a:r>
            <a:r>
              <a:rPr lang="en-US" dirty="0" err="1"/>
              <a:t>organización</a:t>
            </a:r>
            <a:r>
              <a:rPr lang="en-US" dirty="0"/>
              <a:t> que </a:t>
            </a:r>
            <a:r>
              <a:rPr lang="en-US" dirty="0" err="1" smtClean="0"/>
              <a:t>representas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19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9">
            <a:extLst>
              <a:ext uri="{FF2B5EF4-FFF2-40B4-BE49-F238E27FC236}">
                <a16:creationId xmlns:a16="http://schemas.microsoft.com/office/drawing/2014/main" id="{ED56E41F-B8E0-4D18-B554-FD40260DE0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1">
            <a:extLst>
              <a:ext uri="{FF2B5EF4-FFF2-40B4-BE49-F238E27FC236}">
                <a16:creationId xmlns:a16="http://schemas.microsoft.com/office/drawing/2014/main" id="{2DB31E17-E562-4F82-98D0-858C84120F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8BF3B07-5EF6-4E5B-834E-C1398DB60AD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7" name="Rectangle 13">
              <a:extLst>
                <a:ext uri="{FF2B5EF4-FFF2-40B4-BE49-F238E27FC236}">
                  <a16:creationId xmlns:a16="http://schemas.microsoft.com/office/drawing/2014/main" id="{3DDA1859-D108-4C60-B38B-C85485AB386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498EA77-084B-43CC-B94D-566F1D8E1E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9" name="Picture 15">
              <a:extLst>
                <a:ext uri="{FF2B5EF4-FFF2-40B4-BE49-F238E27FC236}">
                  <a16:creationId xmlns:a16="http://schemas.microsoft.com/office/drawing/2014/main" id="{99B16D3F-47E8-419E-9C4E-ED6FC918FBB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988EF1B-2C7A-4B1E-80F2-5AD56190E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285750" indent="-285750" algn="l"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>
                <a:ea typeface="+mj-lt"/>
                <a:cs typeface="+mj-lt"/>
              </a:rPr>
              <a:t>¿</a:t>
            </a:r>
            <a:r>
              <a:rPr lang="en-US" dirty="0" err="1">
                <a:ea typeface="+mj-lt"/>
                <a:cs typeface="+mj-lt"/>
              </a:rPr>
              <a:t>Por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qué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estamos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aquí</a:t>
            </a:r>
            <a:r>
              <a:rPr lang="en-US" dirty="0" smtClean="0">
                <a:ea typeface="+mj-lt"/>
                <a:cs typeface="+mj-lt"/>
              </a:rPr>
              <a:t>?</a:t>
            </a:r>
            <a:endParaRPr lang="en-US" dirty="0">
              <a:ea typeface="+mj-lt"/>
              <a:cs typeface="+mj-lt"/>
            </a:endParaRPr>
          </a:p>
        </p:txBody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id="{23E937B9-07EE-456A-A31C-41A8866E28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5" descr="A person standing in front of a computer&#10;&#10;Description generated with high confidence">
            <a:extLst>
              <a:ext uri="{FF2B5EF4-FFF2-40B4-BE49-F238E27FC236}">
                <a16:creationId xmlns:a16="http://schemas.microsoft.com/office/drawing/2014/main" id="{87D74814-B385-473E-8E61-610BDCCFF0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412683" y="1527218"/>
            <a:ext cx="5278777" cy="3624759"/>
          </a:xfrm>
          <a:prstGeom prst="rect">
            <a:avLst/>
          </a:prstGeom>
        </p:spPr>
      </p:pic>
      <p:cxnSp>
        <p:nvCxnSpPr>
          <p:cNvPr id="22" name="Straight Connector 19">
            <a:extLst>
              <a:ext uri="{FF2B5EF4-FFF2-40B4-BE49-F238E27FC236}">
                <a16:creationId xmlns:a16="http://schemas.microsoft.com/office/drawing/2014/main" id="{FD2308B7-2829-44DD-B213-27EEBDED14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9DC3F90-5162-4162-AC19-256CBF312DD3}"/>
              </a:ext>
            </a:extLst>
          </p:cNvPr>
          <p:cNvSpPr txBox="1">
            <a:spLocks/>
          </p:cNvSpPr>
          <p:nvPr/>
        </p:nvSpPr>
        <p:spPr>
          <a:xfrm>
            <a:off x="7535824" y="2556931"/>
            <a:ext cx="3360771" cy="350320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33363" indent="-233363">
              <a:tabLst>
                <a:tab pos="233363" algn="l"/>
              </a:tabLst>
            </a:pPr>
            <a:r>
              <a:rPr lang="es-ES" b="1" dirty="0" smtClean="0">
                <a:solidFill>
                  <a:srgbClr val="262626"/>
                </a:solidFill>
              </a:rPr>
              <a:t>Para </a:t>
            </a:r>
            <a:r>
              <a:rPr lang="es-ES" b="1" dirty="0">
                <a:solidFill>
                  <a:srgbClr val="262626"/>
                </a:solidFill>
              </a:rPr>
              <a:t>proporcionar una presentación informativa para hablar sobre cómo </a:t>
            </a:r>
            <a:r>
              <a:rPr lang="es-ES" b="1" dirty="0" smtClean="0">
                <a:solidFill>
                  <a:srgbClr val="262626"/>
                </a:solidFill>
              </a:rPr>
              <a:t>mejor ayudar a </a:t>
            </a:r>
            <a:r>
              <a:rPr lang="es-ES" b="1" dirty="0">
                <a:solidFill>
                  <a:srgbClr val="262626"/>
                </a:solidFill>
              </a:rPr>
              <a:t>nuestros estudiantes en la transición a una plataforma de aprendizaje en línea</a:t>
            </a:r>
            <a:endParaRPr lang="es-ES" b="1" dirty="0" smtClean="0">
              <a:solidFill>
                <a:srgbClr val="262626"/>
              </a:solidFill>
            </a:endParaRPr>
          </a:p>
          <a:p>
            <a:pPr marL="233363" indent="-233363">
              <a:tabLst>
                <a:tab pos="233363" algn="l"/>
              </a:tabLst>
            </a:pPr>
            <a:r>
              <a:rPr lang="es-ES" b="1" dirty="0">
                <a:solidFill>
                  <a:srgbClr val="262626"/>
                </a:solidFill>
              </a:rPr>
              <a:t>Comprender las necesidades de nuestros estudiantes y cómo sus sistemas de apoyo pueden ayudar en esta transición.</a:t>
            </a:r>
          </a:p>
          <a:p>
            <a:pPr marL="233363" indent="-233363">
              <a:tabLst>
                <a:tab pos="233363" algn="l"/>
              </a:tabLst>
            </a:pPr>
            <a:r>
              <a:rPr lang="es-ES" b="1" dirty="0" smtClean="0">
                <a:solidFill>
                  <a:srgbClr val="262626"/>
                </a:solidFill>
              </a:rPr>
              <a:t>Compartir </a:t>
            </a:r>
            <a:r>
              <a:rPr lang="es-ES" b="1" dirty="0">
                <a:solidFill>
                  <a:srgbClr val="262626"/>
                </a:solidFill>
              </a:rPr>
              <a:t>con usted qué pasos estamos tomando para ayudar con la transición</a:t>
            </a:r>
            <a:r>
              <a:rPr lang="en-US" b="1" dirty="0">
                <a:solidFill>
                  <a:srgbClr val="262626"/>
                </a:solidFill>
              </a:rPr>
              <a:t> </a:t>
            </a:r>
          </a:p>
          <a:p>
            <a:endParaRPr lang="en-US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207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33F0879-3DA0-4CB8-B35E-A0AD425581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4D2183-F388-476E-92A9-D6639D6985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43462E7-1698-4B21-BE89-AEFAC7C2FE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3428B7-616A-4DA6-AEA7-0475A55C2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140" y="688438"/>
            <a:ext cx="2835464" cy="1539196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sz="2400" b="1" dirty="0">
                <a:solidFill>
                  <a:srgbClr val="262626"/>
                </a:solidFill>
              </a:rPr>
              <a:t>¿Qué estamos haciendo para apoyar a nuestros estudiantes?</a:t>
            </a:r>
            <a:endParaRPr lang="en-US" sz="2400" b="1" dirty="0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3E49A-294C-4BA5-8700-03F7D4172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140" y="2447364"/>
            <a:ext cx="3545396" cy="380809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1700" dirty="0" err="1" smtClean="0">
                <a:solidFill>
                  <a:srgbClr val="262626"/>
                </a:solidFill>
              </a:rPr>
              <a:t>Cursos</a:t>
            </a:r>
            <a:r>
              <a:rPr lang="en-US" sz="1700" dirty="0">
                <a:solidFill>
                  <a:srgbClr val="262626"/>
                </a:solidFill>
              </a:rPr>
              <a:t> </a:t>
            </a:r>
            <a:r>
              <a:rPr lang="en-US" sz="1700" dirty="0" smtClean="0">
                <a:solidFill>
                  <a:srgbClr val="262626"/>
                </a:solidFill>
              </a:rPr>
              <a:t>de primavera </a:t>
            </a:r>
            <a:r>
              <a:rPr lang="es-ES" sz="1700" dirty="0" smtClean="0">
                <a:solidFill>
                  <a:srgbClr val="262626"/>
                </a:solidFill>
              </a:rPr>
              <a:t>disponibles </a:t>
            </a:r>
            <a:r>
              <a:rPr lang="es-ES" sz="1700" dirty="0">
                <a:solidFill>
                  <a:srgbClr val="262626"/>
                </a:solidFill>
              </a:rPr>
              <a:t>a través de varias plataformas de instrucción remota temporal (</a:t>
            </a:r>
            <a:r>
              <a:rPr lang="es-ES" sz="1700" dirty="0" smtClean="0">
                <a:solidFill>
                  <a:srgbClr val="262626"/>
                </a:solidFill>
              </a:rPr>
              <a:t>TRI, por sus siglas en ingles)</a:t>
            </a:r>
            <a:endParaRPr lang="en-US" sz="1700" dirty="0"/>
          </a:p>
          <a:p>
            <a:pPr lvl="1">
              <a:lnSpc>
                <a:spcPct val="90000"/>
              </a:lnSpc>
            </a:pPr>
            <a:r>
              <a:rPr lang="en-US" sz="1700" dirty="0" err="1">
                <a:solidFill>
                  <a:srgbClr val="262626"/>
                </a:solidFill>
              </a:rPr>
              <a:t>Asincrónico</a:t>
            </a:r>
            <a:r>
              <a:rPr lang="en-US" sz="1700" dirty="0">
                <a:solidFill>
                  <a:srgbClr val="262626"/>
                </a:solidFill>
              </a:rPr>
              <a:t> o </a:t>
            </a:r>
            <a:r>
              <a:rPr lang="en-US" sz="1700" dirty="0" err="1">
                <a:solidFill>
                  <a:srgbClr val="262626"/>
                </a:solidFill>
              </a:rPr>
              <a:t>sincrónico</a:t>
            </a:r>
            <a:endParaRPr lang="en-US" sz="1700" dirty="0" smtClean="0">
              <a:solidFill>
                <a:srgbClr val="262626"/>
              </a:solidFill>
            </a:endParaRPr>
          </a:p>
          <a:p>
            <a:pPr>
              <a:lnSpc>
                <a:spcPct val="90000"/>
              </a:lnSpc>
            </a:pPr>
            <a:r>
              <a:rPr lang="es-ES" sz="1700" dirty="0">
                <a:solidFill>
                  <a:srgbClr val="262626"/>
                </a:solidFill>
              </a:rPr>
              <a:t>Ofrecemos </a:t>
            </a:r>
            <a:r>
              <a:rPr lang="es-ES" sz="1700" dirty="0" smtClean="0">
                <a:solidFill>
                  <a:srgbClr val="262626"/>
                </a:solidFill>
              </a:rPr>
              <a:t>una </a:t>
            </a:r>
            <a:r>
              <a:rPr lang="es-ES" sz="1700" dirty="0">
                <a:solidFill>
                  <a:srgbClr val="262626"/>
                </a:solidFill>
              </a:rPr>
              <a:t>variedad de cursos</a:t>
            </a:r>
            <a:r>
              <a:rPr lang="es-ES" sz="1700" dirty="0" smtClean="0">
                <a:solidFill>
                  <a:srgbClr val="262626"/>
                </a:solidFill>
              </a:rPr>
              <a:t>:</a:t>
            </a:r>
            <a:endParaRPr lang="en-US" sz="1700" dirty="0" smtClean="0">
              <a:solidFill>
                <a:srgbClr val="262626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700" dirty="0" err="1">
                <a:solidFill>
                  <a:srgbClr val="262626"/>
                </a:solidFill>
              </a:rPr>
              <a:t>Interactuando</a:t>
            </a:r>
            <a:r>
              <a:rPr lang="en-US" sz="1700" dirty="0">
                <a:solidFill>
                  <a:srgbClr val="262626"/>
                </a:solidFill>
              </a:rPr>
              <a:t> con las </a:t>
            </a:r>
            <a:r>
              <a:rPr lang="en-US" sz="1700" dirty="0" err="1">
                <a:solidFill>
                  <a:srgbClr val="262626"/>
                </a:solidFill>
              </a:rPr>
              <a:t>autoridades</a:t>
            </a:r>
            <a:endParaRPr lang="en-US" sz="1700" dirty="0"/>
          </a:p>
          <a:p>
            <a:pPr lvl="1">
              <a:lnSpc>
                <a:spcPct val="90000"/>
              </a:lnSpc>
            </a:pPr>
            <a:r>
              <a:rPr lang="en-US" sz="1700" dirty="0" err="1" smtClean="0">
                <a:solidFill>
                  <a:srgbClr val="262626"/>
                </a:solidFill>
              </a:rPr>
              <a:t>Aprendizaje</a:t>
            </a:r>
            <a:r>
              <a:rPr lang="en-US" sz="1700" dirty="0" smtClean="0">
                <a:solidFill>
                  <a:srgbClr val="262626"/>
                </a:solidFill>
              </a:rPr>
              <a:t> </a:t>
            </a:r>
            <a:r>
              <a:rPr lang="en-US" sz="1700" dirty="0" err="1">
                <a:solidFill>
                  <a:srgbClr val="262626"/>
                </a:solidFill>
              </a:rPr>
              <a:t>permanente</a:t>
            </a:r>
            <a:r>
              <a:rPr lang="en-US" sz="1700" dirty="0">
                <a:solidFill>
                  <a:srgbClr val="262626"/>
                </a:solidFill>
              </a:rPr>
              <a:t>:</a:t>
            </a:r>
          </a:p>
          <a:p>
            <a:pPr lvl="2">
              <a:lnSpc>
                <a:spcPct val="90000"/>
              </a:lnSpc>
            </a:pPr>
            <a:r>
              <a:rPr lang="en-US" sz="1700" dirty="0">
                <a:ea typeface="+mn-lt"/>
                <a:cs typeface="+mn-lt"/>
              </a:rPr>
              <a:t>Plan de </a:t>
            </a:r>
            <a:r>
              <a:rPr lang="en-US" sz="1700" dirty="0" err="1" smtClean="0">
                <a:ea typeface="+mn-lt"/>
                <a:cs typeface="+mn-lt"/>
              </a:rPr>
              <a:t>estudios</a:t>
            </a:r>
            <a:r>
              <a:rPr lang="en-US" sz="1700" dirty="0" smtClean="0">
                <a:ea typeface="+mn-lt"/>
                <a:cs typeface="+mn-lt"/>
              </a:rPr>
              <a:t> </a:t>
            </a:r>
            <a:r>
              <a:rPr lang="en-US" sz="1700" dirty="0" err="1" smtClean="0">
                <a:ea typeface="+mn-lt"/>
                <a:cs typeface="+mn-lt"/>
              </a:rPr>
              <a:t>en</a:t>
            </a:r>
            <a:r>
              <a:rPr lang="en-US" sz="1700" dirty="0" smtClean="0">
                <a:ea typeface="+mn-lt"/>
                <a:cs typeface="+mn-lt"/>
              </a:rPr>
              <a:t> </a:t>
            </a:r>
            <a:r>
              <a:rPr lang="es-ES" sz="1700" dirty="0">
                <a:ea typeface="+mn-lt"/>
                <a:cs typeface="+mn-lt"/>
              </a:rPr>
              <a:t>Habilidades Sociales, Ejercicio, Matemáticas, Inglés, Ciencia, Administración del Dinero, Arte, Cocina, </a:t>
            </a:r>
            <a:r>
              <a:rPr lang="es-ES" sz="1700" dirty="0" smtClean="0">
                <a:ea typeface="+mn-lt"/>
                <a:cs typeface="+mn-lt"/>
              </a:rPr>
              <a:t>Tecnología</a:t>
            </a:r>
            <a:endParaRPr lang="en-US" sz="1700" dirty="0">
              <a:solidFill>
                <a:srgbClr val="262626"/>
              </a:solidFill>
            </a:endParaRPr>
          </a:p>
          <a:p>
            <a:pPr lvl="1">
              <a:lnSpc>
                <a:spcPct val="90000"/>
              </a:lnSpc>
            </a:pPr>
            <a:endParaRPr lang="en-US" sz="1500" dirty="0">
              <a:solidFill>
                <a:srgbClr val="262626"/>
              </a:solidFill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US" sz="1500" dirty="0">
              <a:solidFill>
                <a:srgbClr val="262626"/>
              </a:solidFill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C22FCAC-D7EC-4A52-B153-FF761E2235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B7FB293F-7FCA-421E-867B-484E4D4A9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5379" y="335055"/>
            <a:ext cx="6538572" cy="574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81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60915-DB05-48F5-ADBC-C643B7B94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099" y="1365787"/>
            <a:ext cx="4223749" cy="871183"/>
          </a:xfrm>
        </p:spPr>
        <p:txBody>
          <a:bodyPr/>
          <a:lstStyle/>
          <a:p>
            <a:r>
              <a:rPr lang="en-US" b="1" dirty="0" err="1"/>
              <a:t>Nuevos</a:t>
            </a:r>
            <a:r>
              <a:rPr lang="en-US" b="1" dirty="0"/>
              <a:t> </a:t>
            </a:r>
            <a:r>
              <a:rPr lang="en-US" b="1" dirty="0" err="1"/>
              <a:t>cursos</a:t>
            </a:r>
            <a:r>
              <a:rPr lang="en-US" b="1" dirty="0"/>
              <a:t> </a:t>
            </a:r>
            <a:r>
              <a:rPr lang="en-US" b="1" dirty="0" err="1"/>
              <a:t>aprobados</a:t>
            </a:r>
            <a:r>
              <a:rPr lang="en-US" dirty="0" smtClean="0"/>
              <a:t> </a:t>
            </a:r>
            <a:r>
              <a:rPr lang="en-US" dirty="0"/>
              <a:t>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CFBE6-80BD-45E9-9BA1-FC8ED86BA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Introducción a la banca</a:t>
            </a:r>
          </a:p>
          <a:p>
            <a:r>
              <a:rPr lang="es-ES" dirty="0"/>
              <a:t>Habilidades del consumidor</a:t>
            </a:r>
          </a:p>
          <a:p>
            <a:r>
              <a:rPr lang="es-ES" dirty="0"/>
              <a:t>Habilidades de salud y estado físico</a:t>
            </a:r>
          </a:p>
          <a:p>
            <a:r>
              <a:rPr lang="es-ES" dirty="0"/>
              <a:t>Habilidades de dinero</a:t>
            </a:r>
          </a:p>
          <a:p>
            <a:r>
              <a:rPr lang="es-ES" dirty="0"/>
              <a:t>Presupuestos básicos</a:t>
            </a:r>
          </a:p>
          <a:p>
            <a:r>
              <a:rPr lang="es-ES" dirty="0"/>
              <a:t>La sexualidad humana</a:t>
            </a:r>
          </a:p>
          <a:p>
            <a:r>
              <a:rPr lang="es-ES" dirty="0"/>
              <a:t>Habilidades de construcción de </a:t>
            </a:r>
            <a:r>
              <a:rPr lang="es-ES" dirty="0" smtClean="0"/>
              <a:t>memoria</a:t>
            </a:r>
            <a:endParaRPr lang="es-E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0E1EED-0380-475D-BD8C-E8CE8AB5849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7" descr="Two people sitting at a table&#10;&#10;Description generated with very high confidence">
            <a:extLst>
              <a:ext uri="{FF2B5EF4-FFF2-40B4-BE49-F238E27FC236}">
                <a16:creationId xmlns:a16="http://schemas.microsoft.com/office/drawing/2014/main" id="{807F2110-4F20-4E43-82D0-730CA8F23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099" y="2963672"/>
            <a:ext cx="4215007" cy="280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217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00C96-6F1E-4BE2-BA48-56F94E51D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Desarrollo</a:t>
            </a:r>
            <a:r>
              <a:rPr lang="en-US" dirty="0"/>
              <a:t> curricular continuo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56DD06-A76B-48A4-A400-73AD90E21B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¿</a:t>
            </a:r>
            <a:r>
              <a:rPr lang="en-US" sz="3600" dirty="0" err="1"/>
              <a:t>Alguna</a:t>
            </a:r>
            <a:r>
              <a:rPr lang="en-US" sz="3600" dirty="0"/>
              <a:t> </a:t>
            </a:r>
            <a:r>
              <a:rPr lang="en-US" sz="3600" dirty="0" err="1"/>
              <a:t>sugerencia</a:t>
            </a:r>
            <a:r>
              <a:rPr lang="en-US" sz="3600" dirty="0"/>
              <a:t>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02875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33F0879-3DA0-4CB8-B35E-A0AD425581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4D2183-F388-476E-92A9-D6639D6985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43462E7-1698-4B21-BE89-AEFAC7C2FE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3428B7-616A-4DA6-AEA7-0475A55C2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140" y="688438"/>
            <a:ext cx="2835464" cy="1539196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sz="2400" b="1" dirty="0">
                <a:solidFill>
                  <a:srgbClr val="262626"/>
                </a:solidFill>
              </a:rPr>
              <a:t>¿Qué estamos haciendo para apoyar a nuestros estudiantes?</a:t>
            </a:r>
            <a:endParaRPr lang="en-US" sz="2400" b="1" dirty="0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3E49A-294C-4BA5-8700-03F7D4172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767" y="2418565"/>
            <a:ext cx="3716525" cy="3563945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lnSpc>
                <a:spcPct val="90000"/>
              </a:lnSpc>
            </a:pPr>
            <a:r>
              <a:rPr lang="en-US" sz="1800" b="1" dirty="0" err="1">
                <a:ea typeface="+mn-lt"/>
                <a:cs typeface="+mn-lt"/>
              </a:rPr>
              <a:t>Registro</a:t>
            </a:r>
            <a:endParaRPr lang="en-US" sz="1800" dirty="0">
              <a:ea typeface="+mn-lt"/>
              <a:cs typeface="+mn-lt"/>
            </a:endParaRPr>
          </a:p>
          <a:p>
            <a:pPr marL="800100" lvl="1" indent="-342900">
              <a:lnSpc>
                <a:spcPct val="90000"/>
              </a:lnSpc>
            </a:pPr>
            <a:r>
              <a:rPr lang="en-US" sz="1800" dirty="0" err="1">
                <a:ea typeface="+mn-lt"/>
                <a:cs typeface="+mn-lt"/>
              </a:rPr>
              <a:t>Inscripción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abierta</a:t>
            </a:r>
            <a:r>
              <a:rPr lang="en-US" sz="1800" dirty="0">
                <a:ea typeface="+mn-lt"/>
                <a:cs typeface="+mn-lt"/>
              </a:rPr>
              <a:t> </a:t>
            </a:r>
          </a:p>
          <a:p>
            <a:pPr marL="1257300" lvl="2" indent="-342900">
              <a:lnSpc>
                <a:spcPct val="90000"/>
              </a:lnSpc>
            </a:pPr>
            <a:r>
              <a:rPr lang="en-US" dirty="0" err="1">
                <a:ea typeface="+mn-lt"/>
                <a:cs typeface="+mn-lt"/>
              </a:rPr>
              <a:t>Estudiante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previamente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registrado</a:t>
            </a:r>
            <a:endParaRPr lang="en-US" dirty="0">
              <a:ea typeface="+mn-lt"/>
              <a:cs typeface="+mn-lt"/>
            </a:endParaRPr>
          </a:p>
          <a:p>
            <a:pPr marL="1257300" lvl="2" indent="-342900">
              <a:lnSpc>
                <a:spcPct val="90000"/>
              </a:lnSpc>
            </a:pPr>
            <a:r>
              <a:rPr lang="en-US" dirty="0" err="1">
                <a:ea typeface="+mn-lt"/>
                <a:cs typeface="+mn-lt"/>
              </a:rPr>
              <a:t>Registro</a:t>
            </a:r>
            <a:r>
              <a:rPr lang="en-US" dirty="0">
                <a:ea typeface="+mn-lt"/>
                <a:cs typeface="+mn-lt"/>
              </a:rPr>
              <a:t> de </a:t>
            </a:r>
            <a:r>
              <a:rPr lang="en-US" dirty="0" err="1">
                <a:ea typeface="+mn-lt"/>
                <a:cs typeface="+mn-lt"/>
              </a:rPr>
              <a:t>nuevo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estudiante</a:t>
            </a:r>
            <a:endParaRPr lang="en-US" dirty="0" smtClean="0"/>
          </a:p>
          <a:p>
            <a:pPr marL="800100" lvl="1" indent="-342900">
              <a:lnSpc>
                <a:spcPct val="90000"/>
              </a:lnSpc>
            </a:pPr>
            <a:r>
              <a:rPr lang="es-ES" sz="1800" dirty="0">
                <a:ea typeface="+mn-lt"/>
                <a:cs typeface="+mn-lt"/>
              </a:rPr>
              <a:t>Estudiantes mayores de 18 años</a:t>
            </a:r>
            <a:endParaRPr lang="en-US" sz="1800" dirty="0" smtClean="0">
              <a:ea typeface="+mn-lt"/>
              <a:cs typeface="+mn-lt"/>
            </a:endParaRPr>
          </a:p>
          <a:p>
            <a:pPr marL="800100" lvl="1" indent="-342900">
              <a:lnSpc>
                <a:spcPct val="90000"/>
              </a:lnSpc>
            </a:pPr>
            <a:r>
              <a:rPr lang="en-US" sz="1800" dirty="0">
                <a:ea typeface="+mn-lt"/>
                <a:cs typeface="+mn-lt"/>
              </a:rPr>
              <a:t>Sin </a:t>
            </a:r>
            <a:r>
              <a:rPr lang="en-US" sz="1800" dirty="0" err="1">
                <a:ea typeface="+mn-lt"/>
                <a:cs typeface="+mn-lt"/>
              </a:rPr>
              <a:t>costo</a:t>
            </a:r>
            <a:r>
              <a:rPr lang="en-US" sz="1800" dirty="0">
                <a:ea typeface="+mn-lt"/>
                <a:cs typeface="+mn-lt"/>
              </a:rPr>
              <a:t> para </a:t>
            </a:r>
            <a:r>
              <a:rPr lang="en-US" sz="1800" dirty="0" err="1">
                <a:ea typeface="+mn-lt"/>
                <a:cs typeface="+mn-lt"/>
              </a:rPr>
              <a:t>usted</a:t>
            </a:r>
            <a:endParaRPr lang="en-US" sz="1800" dirty="0">
              <a:ea typeface="+mn-lt"/>
              <a:cs typeface="+mn-lt"/>
            </a:endParaRPr>
          </a:p>
          <a:p>
            <a:pPr marL="342900" indent="-342900">
              <a:lnSpc>
                <a:spcPct val="90000"/>
              </a:lnSpc>
            </a:pPr>
            <a:r>
              <a:rPr lang="en-US" sz="1800" b="1" dirty="0">
                <a:ea typeface="+mn-lt"/>
                <a:cs typeface="+mn-lt"/>
              </a:rPr>
              <a:t>Sistema de </a:t>
            </a:r>
            <a:r>
              <a:rPr lang="en-US" sz="1800" b="1" dirty="0" err="1">
                <a:ea typeface="+mn-lt"/>
                <a:cs typeface="+mn-lt"/>
              </a:rPr>
              <a:t>apoyo</a:t>
            </a:r>
            <a:endParaRPr lang="en-US" sz="1800" dirty="0">
              <a:ea typeface="+mn-lt"/>
              <a:cs typeface="+mn-lt"/>
            </a:endParaRPr>
          </a:p>
          <a:p>
            <a:pPr marL="800100" lvl="1" indent="-342900">
              <a:lnSpc>
                <a:spcPct val="90000"/>
              </a:lnSpc>
            </a:pPr>
            <a:r>
              <a:rPr lang="es-ES" sz="1800" dirty="0">
                <a:ea typeface="+mn-lt"/>
                <a:cs typeface="+mn-lt"/>
              </a:rPr>
              <a:t>Es fundamental que los estudiantes obtengan el apoyo que requieren para la transición al aprendizaje en línea.</a:t>
            </a:r>
            <a:endParaRPr lang="en-US" sz="1800" dirty="0">
              <a:ea typeface="+mn-lt"/>
              <a:cs typeface="+mn-lt"/>
            </a:endParaRPr>
          </a:p>
          <a:p>
            <a:pPr marL="800100" lvl="1" indent="-342900">
              <a:lnSpc>
                <a:spcPct val="90000"/>
              </a:lnSpc>
            </a:pPr>
            <a:r>
              <a:rPr lang="en-US" sz="1800" dirty="0" smtClean="0">
                <a:ea typeface="+mn-lt"/>
                <a:cs typeface="+mn-lt"/>
              </a:rPr>
              <a:t>Canvas (</a:t>
            </a:r>
            <a:r>
              <a:rPr lang="es-ES" sz="1800" dirty="0" smtClean="0">
                <a:ea typeface="+mn-lt"/>
                <a:cs typeface="+mn-lt"/>
              </a:rPr>
              <a:t>Sistema </a:t>
            </a:r>
            <a:r>
              <a:rPr lang="es-ES" sz="1800" dirty="0">
                <a:ea typeface="+mn-lt"/>
                <a:cs typeface="+mn-lt"/>
              </a:rPr>
              <a:t>para el manejo del </a:t>
            </a:r>
            <a:r>
              <a:rPr lang="es-ES" sz="1800" dirty="0" err="1" smtClean="0">
                <a:ea typeface="+mn-lt"/>
                <a:cs typeface="+mn-lt"/>
              </a:rPr>
              <a:t>aprendimiento</a:t>
            </a:r>
            <a:r>
              <a:rPr lang="es-ES" sz="1800" dirty="0">
                <a:ea typeface="+mn-lt"/>
                <a:cs typeface="+mn-lt"/>
              </a:rPr>
              <a:t>)</a:t>
            </a:r>
            <a:endParaRPr lang="en-US" sz="1800" dirty="0">
              <a:ea typeface="+mn-lt"/>
              <a:cs typeface="+mn-lt"/>
            </a:endParaRPr>
          </a:p>
          <a:p>
            <a:pPr marL="342900" indent="-342900">
              <a:lnSpc>
                <a:spcPct val="90000"/>
              </a:lnSpc>
            </a:pPr>
            <a:r>
              <a:rPr lang="es-ES" sz="1800" b="1" dirty="0">
                <a:ea typeface="+mn-lt"/>
                <a:cs typeface="+mn-lt"/>
              </a:rPr>
              <a:t>Evaluar la necesidad de tecnología / dispositivo</a:t>
            </a:r>
            <a:endParaRPr lang="en-US" sz="1800" b="1" dirty="0"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endParaRPr lang="en-US" sz="1800" dirty="0">
              <a:solidFill>
                <a:srgbClr val="262626"/>
              </a:solidFill>
            </a:endParaRPr>
          </a:p>
          <a:p>
            <a:pPr lvl="1">
              <a:lnSpc>
                <a:spcPct val="90000"/>
              </a:lnSpc>
            </a:pPr>
            <a:endParaRPr lang="en-US" sz="1500" dirty="0">
              <a:solidFill>
                <a:srgbClr val="262626"/>
              </a:solidFill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US" sz="1500" dirty="0">
              <a:solidFill>
                <a:srgbClr val="262626"/>
              </a:solidFill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C22FCAC-D7EC-4A52-B153-FF761E2235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B7FB293F-7FCA-421E-867B-484E4D4A9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5379" y="335055"/>
            <a:ext cx="6538572" cy="574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443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11C7711F-3983-4AB1-AFDE-96F7C06514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9BC9D38-9241-4F71-9B45-73827299E4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29962" cy="6856214"/>
            <a:chOff x="-15736" y="0"/>
            <a:chExt cx="12229962" cy="6856214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0D302979-39A3-4421-821D-94D6E00BCE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8E001BA-C181-4F47-9ABC-DF4C85AB4F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7EF07F1E-BD52-4B06-A38E-BF29F8E285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A68BE646-889B-49C2-95AF-90BAE5D29A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53428B7-616A-4DA6-AEA7-0475A55C2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508" y="607814"/>
            <a:ext cx="6270090" cy="167818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s-ES" b="1" dirty="0">
                <a:ea typeface="+mj-lt"/>
                <a:cs typeface="+mj-lt"/>
              </a:rPr>
              <a:t>¿Cómo hacemos la transición al aprendizaje en línea?</a:t>
            </a:r>
            <a:endParaRPr lang="en-US" b="1" dirty="0">
              <a:ea typeface="+mj-lt"/>
              <a:cs typeface="+mj-lt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3085476-B49E-49ED-87D2-1165E69D26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3059206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8" descr="A person sitting at a table using a computer&#10;&#10;Description generated with very high confidence">
            <a:extLst>
              <a:ext uri="{FF2B5EF4-FFF2-40B4-BE49-F238E27FC236}">
                <a16:creationId xmlns:a16="http://schemas.microsoft.com/office/drawing/2014/main" id="{C79D03A4-7550-4517-A25C-9E047CA57FC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775" r="26310" b="1"/>
          <a:stretch/>
        </p:blipFill>
        <p:spPr>
          <a:xfrm>
            <a:off x="1412683" y="1410208"/>
            <a:ext cx="2433793" cy="385878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9BA5C68-DFCC-4101-8403-F96781CDDD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26508" y="2400639"/>
            <a:ext cx="62700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4856EC3-2F43-4B1E-B540-63944312F577}"/>
              </a:ext>
            </a:extLst>
          </p:cNvPr>
          <p:cNvSpPr txBox="1">
            <a:spLocks/>
          </p:cNvSpPr>
          <p:nvPr/>
        </p:nvSpPr>
        <p:spPr>
          <a:xfrm>
            <a:off x="4489566" y="2515280"/>
            <a:ext cx="7056700" cy="36255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90000"/>
              </a:lnSpc>
            </a:pPr>
            <a:r>
              <a:rPr lang="en-US" sz="2200" dirty="0" err="1"/>
              <a:t>Cursos</a:t>
            </a:r>
            <a:r>
              <a:rPr lang="en-US" sz="2200" dirty="0"/>
              <a:t> de </a:t>
            </a:r>
            <a:r>
              <a:rPr lang="en-US" sz="2200" dirty="0" err="1"/>
              <a:t>verano</a:t>
            </a:r>
            <a:r>
              <a:rPr lang="en-US" sz="2200" dirty="0"/>
              <a:t> </a:t>
            </a:r>
            <a:endParaRPr lang="en-US" sz="2200" b="1" dirty="0"/>
          </a:p>
          <a:p>
            <a:pPr marL="800100" lvl="1" indent="-342900">
              <a:lnSpc>
                <a:spcPct val="90000"/>
              </a:lnSpc>
            </a:pPr>
            <a:r>
              <a:rPr lang="en-US" sz="1800" b="1" dirty="0" smtClean="0"/>
              <a:t>Canvas </a:t>
            </a:r>
            <a:r>
              <a:rPr lang="en-US" sz="1800" b="1" dirty="0"/>
              <a:t>- </a:t>
            </a:r>
            <a:r>
              <a:rPr lang="es-ES" sz="1800" b="1" dirty="0" smtClean="0"/>
              <a:t>Sistema para </a:t>
            </a:r>
            <a:r>
              <a:rPr lang="es-ES" sz="1800" b="1" dirty="0"/>
              <a:t>el manejo del </a:t>
            </a:r>
            <a:r>
              <a:rPr lang="es-ES" sz="1800" b="1" dirty="0" err="1" smtClean="0"/>
              <a:t>aprendimiento</a:t>
            </a:r>
            <a:r>
              <a:rPr lang="es-ES" sz="1800" b="1" dirty="0" smtClean="0"/>
              <a:t> (LMS, por sus siglas en ingles)</a:t>
            </a:r>
            <a:endParaRPr lang="en-US" sz="1800" b="1" dirty="0"/>
          </a:p>
          <a:p>
            <a:pPr marL="342900" indent="-342900">
              <a:lnSpc>
                <a:spcPct val="90000"/>
              </a:lnSpc>
            </a:pPr>
            <a:r>
              <a:rPr lang="en-US" sz="2200" dirty="0" err="1" smtClean="0"/>
              <a:t>Familiarizarse</a:t>
            </a:r>
            <a:r>
              <a:rPr lang="en-US" sz="2200" dirty="0" smtClean="0"/>
              <a:t> a </a:t>
            </a:r>
            <a:r>
              <a:rPr lang="en-US" sz="2200" dirty="0" err="1" smtClean="0"/>
              <a:t>los</a:t>
            </a:r>
            <a:r>
              <a:rPr lang="en-US" sz="2200" dirty="0" smtClean="0"/>
              <a:t> </a:t>
            </a:r>
            <a:r>
              <a:rPr lang="en-US" sz="2200" dirty="0" err="1" smtClean="0"/>
              <a:t>sistemas</a:t>
            </a:r>
            <a:r>
              <a:rPr lang="en-US" sz="2200" dirty="0" smtClean="0"/>
              <a:t> de </a:t>
            </a:r>
            <a:r>
              <a:rPr lang="en-US" sz="2200" dirty="0" err="1" smtClean="0"/>
              <a:t>soporte</a:t>
            </a:r>
            <a:r>
              <a:rPr lang="en-US" sz="2200" dirty="0" smtClean="0"/>
              <a:t> de Canvas </a:t>
            </a:r>
            <a:r>
              <a:rPr lang="es-ES" sz="2200" dirty="0"/>
              <a:t>para ayudar a nuestros estudiantes en la transición al aprendizaje en línea</a:t>
            </a:r>
            <a:endParaRPr lang="en-US" sz="2200" dirty="0"/>
          </a:p>
          <a:p>
            <a:pPr marL="342900" indent="-342900">
              <a:lnSpc>
                <a:spcPct val="90000"/>
              </a:lnSpc>
            </a:pPr>
            <a:r>
              <a:rPr lang="en-US" sz="2200" dirty="0" err="1"/>
              <a:t>Colaborar</a:t>
            </a:r>
            <a:r>
              <a:rPr lang="en-US" sz="2200" dirty="0"/>
              <a:t> con </a:t>
            </a:r>
            <a:r>
              <a:rPr lang="en-US" sz="2200" dirty="0" err="1"/>
              <a:t>sistemas</a:t>
            </a:r>
            <a:r>
              <a:rPr lang="en-US" sz="2200" dirty="0"/>
              <a:t> de </a:t>
            </a:r>
            <a:r>
              <a:rPr lang="en-US" sz="2200" dirty="0" err="1"/>
              <a:t>soporte</a:t>
            </a:r>
            <a:endParaRPr lang="en-US" sz="2200" dirty="0"/>
          </a:p>
          <a:p>
            <a:pPr marL="800100" lvl="1" indent="-342900">
              <a:lnSpc>
                <a:spcPct val="90000"/>
              </a:lnSpc>
            </a:pPr>
            <a:r>
              <a:rPr lang="es-ES" sz="1800" dirty="0"/>
              <a:t>La única forma en que podemos hacer que esto suceda </a:t>
            </a:r>
            <a:r>
              <a:rPr lang="es-ES" sz="1800" dirty="0" smtClean="0"/>
              <a:t>para </a:t>
            </a:r>
            <a:r>
              <a:rPr lang="es-ES" sz="1800" dirty="0"/>
              <a:t>nuestros </a:t>
            </a:r>
            <a:r>
              <a:rPr lang="es-ES" sz="1800" dirty="0" smtClean="0"/>
              <a:t>estudiantes</a:t>
            </a:r>
            <a:endParaRPr lang="en-US" sz="1800" dirty="0" smtClean="0"/>
          </a:p>
          <a:p>
            <a:pPr marL="800100" lvl="1" indent="-342900">
              <a:lnSpc>
                <a:spcPct val="90000"/>
              </a:lnSpc>
            </a:pPr>
            <a:r>
              <a:rPr lang="en-US" sz="1800" dirty="0" err="1"/>
              <a:t>Metas</a:t>
            </a:r>
            <a:r>
              <a:rPr lang="en-US" sz="1800" dirty="0"/>
              <a:t> del IPP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54763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80</TotalTime>
  <Words>345</Words>
  <Application>Microsoft Office PowerPoint</Application>
  <PresentationFormat>Widescreen</PresentationFormat>
  <Paragraphs>76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Garamond</vt:lpstr>
      <vt:lpstr>YACgEUaXOJg 0</vt:lpstr>
      <vt:lpstr>Organic</vt:lpstr>
      <vt:lpstr>Escuela de educación continua  I.M.P.A.C.T.*</vt:lpstr>
      <vt:lpstr>Agenda</vt:lpstr>
      <vt:lpstr>Presentando a nuestra facultad</vt:lpstr>
      <vt:lpstr>¿Por qué estamos aquí?</vt:lpstr>
      <vt:lpstr>¿Qué estamos haciendo para apoyar a nuestros estudiantes?</vt:lpstr>
      <vt:lpstr>Nuevos cursos aprobados  </vt:lpstr>
      <vt:lpstr>Desarrollo curricular continuo</vt:lpstr>
      <vt:lpstr>¿Qué estamos haciendo para apoyar a nuestros estudiantes?</vt:lpstr>
      <vt:lpstr>¿Cómo hacemos la transición al aprendizaje en línea?</vt:lpstr>
      <vt:lpstr>"Si respetas a las personas tal como son, puedes ser más efectivo para ayudarlas a ser mejores de lo que son"</vt:lpstr>
      <vt:lpstr>Abierto para discusión</vt:lpstr>
      <vt:lpstr>Para cualquier otra pregunta 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Espinoza Rodriguez, Laura</dc:creator>
  <cp:lastModifiedBy>Maria Davis</cp:lastModifiedBy>
  <cp:revision>90</cp:revision>
  <dcterms:created xsi:type="dcterms:W3CDTF">2020-04-22T21:31:12Z</dcterms:created>
  <dcterms:modified xsi:type="dcterms:W3CDTF">2020-06-16T16:15:54Z</dcterms:modified>
</cp:coreProperties>
</file>