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rchitects Daughter" panose="020B0604020202020204" charset="0"/>
      <p:regular r:id="rId13"/>
    </p:embeddedFont>
    <p:embeddedFont>
      <p:font typeface="Calibri" panose="020F0502020204030204" pitchFamily="34" charset="0"/>
      <p:regular r:id="rId14"/>
      <p:bold r:id="rId15"/>
      <p:italic r:id="rId16"/>
      <p:boldItalic r:id="rId17"/>
    </p:embeddedFont>
    <p:embeddedFont>
      <p:font typeface="Patrick Hand" panose="020B0604020202020204" charset="0"/>
      <p:regular r:id="rId18"/>
    </p:embeddedFont>
    <p:embeddedFont>
      <p:font typeface="Lobster" panose="020B0604020202020204" charset="0"/>
      <p:regular r:id="rId19"/>
    </p:embeddedFont>
    <p:embeddedFont>
      <p:font typeface="Catamaran"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2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505e5f957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505e5f957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03c1a925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03c1a925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71237d4e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71237d4e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aafb0b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9aafb0b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505e5f957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505e5f957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71237d4e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71237d4e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505e5f957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505e5f957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505e5f957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505e5f957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9aafb0b0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9aafb0b0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103113" y="216500"/>
            <a:ext cx="4937775" cy="4527647"/>
          </a:xfrm>
          <a:prstGeom prst="rect">
            <a:avLst/>
          </a:prstGeom>
          <a:noFill/>
          <a:ln>
            <a:noFill/>
          </a:ln>
        </p:spPr>
      </p:pic>
      <p:sp>
        <p:nvSpPr>
          <p:cNvPr id="10" name="Google Shape;10;p2"/>
          <p:cNvSpPr txBox="1">
            <a:spLocks noGrp="1"/>
          </p:cNvSpPr>
          <p:nvPr>
            <p:ph type="ctrTitle"/>
          </p:nvPr>
        </p:nvSpPr>
        <p:spPr>
          <a:xfrm>
            <a:off x="2998355" y="1010125"/>
            <a:ext cx="3147300" cy="2052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 name="Google Shape;11;p2"/>
          <p:cNvSpPr txBox="1">
            <a:spLocks noGrp="1"/>
          </p:cNvSpPr>
          <p:nvPr>
            <p:ph type="subTitle" idx="1"/>
          </p:nvPr>
        </p:nvSpPr>
        <p:spPr>
          <a:xfrm>
            <a:off x="311700" y="3138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p:nvPr/>
        </p:nvSpPr>
        <p:spPr>
          <a:xfrm>
            <a:off x="726600" y="0"/>
            <a:ext cx="4921200" cy="1388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p:nvPr>
        </p:nvSpPr>
        <p:spPr>
          <a:xfrm>
            <a:off x="1063200" y="367900"/>
            <a:ext cx="4497900" cy="1020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pic>
        <p:nvPicPr>
          <p:cNvPr id="47" name="Google Shape;47;p12"/>
          <p:cNvPicPr preferRelativeResize="0"/>
          <p:nvPr/>
        </p:nvPicPr>
        <p:blipFill>
          <a:blip r:embed="rId2">
            <a:alphaModFix/>
          </a:blip>
          <a:stretch>
            <a:fillRect/>
          </a:stretch>
        </p:blipFill>
        <p:spPr>
          <a:xfrm rot="-5400000">
            <a:off x="2758488" y="-463550"/>
            <a:ext cx="3627026" cy="6417823"/>
          </a:xfrm>
          <a:prstGeom prst="rect">
            <a:avLst/>
          </a:prstGeom>
          <a:noFill/>
          <a:ln>
            <a:noFill/>
          </a:ln>
        </p:spPr>
      </p:pic>
      <p:sp>
        <p:nvSpPr>
          <p:cNvPr id="48" name="Google Shape;48;p12"/>
          <p:cNvSpPr txBox="1">
            <a:spLocks noGrp="1"/>
          </p:cNvSpPr>
          <p:nvPr>
            <p:ph type="title" hasCustomPrompt="1"/>
          </p:nvPr>
        </p:nvSpPr>
        <p:spPr>
          <a:xfrm>
            <a:off x="2271775" y="1542250"/>
            <a:ext cx="4600500" cy="14208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9" name="Google Shape;49;p12"/>
          <p:cNvSpPr txBox="1">
            <a:spLocks noGrp="1"/>
          </p:cNvSpPr>
          <p:nvPr>
            <p:ph type="body" idx="1"/>
          </p:nvPr>
        </p:nvSpPr>
        <p:spPr>
          <a:xfrm>
            <a:off x="2984250" y="2915600"/>
            <a:ext cx="3175500" cy="7080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51"/>
        <p:cNvGrpSpPr/>
        <p:nvPr/>
      </p:nvGrpSpPr>
      <p:grpSpPr>
        <a:xfrm>
          <a:off x="0" y="0"/>
          <a:ext cx="0" cy="0"/>
          <a:chOff x="0" y="0"/>
          <a:chExt cx="0" cy="0"/>
        </a:xfrm>
      </p:grpSpPr>
      <p:sp>
        <p:nvSpPr>
          <p:cNvPr id="52" name="Google Shape;52;p14"/>
          <p:cNvSpPr txBox="1">
            <a:spLocks noGrp="1"/>
          </p:cNvSpPr>
          <p:nvPr>
            <p:ph type="ctrTitle"/>
          </p:nvPr>
        </p:nvSpPr>
        <p:spPr>
          <a:xfrm>
            <a:off x="1394950" y="3598868"/>
            <a:ext cx="3187500" cy="7860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1800"/>
              <a:buFont typeface="Catamaran"/>
              <a:buNone/>
              <a:defRPr sz="1800">
                <a:latin typeface="Catamaran"/>
                <a:ea typeface="Catamaran"/>
                <a:cs typeface="Catamaran"/>
                <a:sym typeface="Catamaran"/>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3" name="Google Shape;53;p14"/>
          <p:cNvSpPr txBox="1">
            <a:spLocks noGrp="1"/>
          </p:cNvSpPr>
          <p:nvPr>
            <p:ph type="subTitle" idx="1"/>
          </p:nvPr>
        </p:nvSpPr>
        <p:spPr>
          <a:xfrm>
            <a:off x="1394950" y="662775"/>
            <a:ext cx="36381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ITLE_ONLY_1_1">
    <p:spTree>
      <p:nvGrpSpPr>
        <p:cNvPr id="1" name="Shape 54"/>
        <p:cNvGrpSpPr/>
        <p:nvPr/>
      </p:nvGrpSpPr>
      <p:grpSpPr>
        <a:xfrm>
          <a:off x="0" y="0"/>
          <a:ext cx="0" cy="0"/>
          <a:chOff x="0" y="0"/>
          <a:chExt cx="0" cy="0"/>
        </a:xfrm>
      </p:grpSpPr>
      <p:sp>
        <p:nvSpPr>
          <p:cNvPr id="55" name="Google Shape;55;p15"/>
          <p:cNvSpPr/>
          <p:nvPr/>
        </p:nvSpPr>
        <p:spPr>
          <a:xfrm>
            <a:off x="-50175" y="300150"/>
            <a:ext cx="92415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15"/>
          <p:cNvSpPr txBox="1">
            <a:spLocks noGrp="1"/>
          </p:cNvSpPr>
          <p:nvPr>
            <p:ph type="title" idx="2"/>
          </p:nvPr>
        </p:nvSpPr>
        <p:spPr>
          <a:xfrm>
            <a:off x="1461319" y="1852500"/>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5"/>
          <p:cNvSpPr txBox="1">
            <a:spLocks noGrp="1"/>
          </p:cNvSpPr>
          <p:nvPr>
            <p:ph type="subTitle" idx="1"/>
          </p:nvPr>
        </p:nvSpPr>
        <p:spPr>
          <a:xfrm>
            <a:off x="1461325" y="2262700"/>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5"/>
          <p:cNvSpPr txBox="1">
            <a:spLocks noGrp="1"/>
          </p:cNvSpPr>
          <p:nvPr>
            <p:ph type="title" idx="3"/>
          </p:nvPr>
        </p:nvSpPr>
        <p:spPr>
          <a:xfrm>
            <a:off x="5238281" y="1852500"/>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0" name="Google Shape;60;p15"/>
          <p:cNvSpPr txBox="1">
            <a:spLocks noGrp="1"/>
          </p:cNvSpPr>
          <p:nvPr>
            <p:ph type="subTitle" idx="4"/>
          </p:nvPr>
        </p:nvSpPr>
        <p:spPr>
          <a:xfrm>
            <a:off x="5238280" y="2262700"/>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5"/>
          <p:cNvSpPr txBox="1">
            <a:spLocks noGrp="1"/>
          </p:cNvSpPr>
          <p:nvPr>
            <p:ph type="title" idx="5"/>
          </p:nvPr>
        </p:nvSpPr>
        <p:spPr>
          <a:xfrm>
            <a:off x="1461319" y="31746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2" name="Google Shape;62;p15"/>
          <p:cNvSpPr txBox="1">
            <a:spLocks noGrp="1"/>
          </p:cNvSpPr>
          <p:nvPr>
            <p:ph type="subTitle" idx="6"/>
          </p:nvPr>
        </p:nvSpPr>
        <p:spPr>
          <a:xfrm>
            <a:off x="1461325" y="3584825"/>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5"/>
          <p:cNvSpPr txBox="1">
            <a:spLocks noGrp="1"/>
          </p:cNvSpPr>
          <p:nvPr>
            <p:ph type="title" idx="7"/>
          </p:nvPr>
        </p:nvSpPr>
        <p:spPr>
          <a:xfrm>
            <a:off x="5238281" y="31746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4" name="Google Shape;64;p15"/>
          <p:cNvSpPr txBox="1">
            <a:spLocks noGrp="1"/>
          </p:cNvSpPr>
          <p:nvPr>
            <p:ph type="subTitle" idx="8"/>
          </p:nvPr>
        </p:nvSpPr>
        <p:spPr>
          <a:xfrm>
            <a:off x="5238280" y="3584825"/>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wo Columns">
  <p:cSld name="TITLE_ONLY_1">
    <p:spTree>
      <p:nvGrpSpPr>
        <p:cNvPr id="1" name="Shape 65"/>
        <p:cNvGrpSpPr/>
        <p:nvPr/>
      </p:nvGrpSpPr>
      <p:grpSpPr>
        <a:xfrm>
          <a:off x="0" y="0"/>
          <a:ext cx="0" cy="0"/>
          <a:chOff x="0" y="0"/>
          <a:chExt cx="0" cy="0"/>
        </a:xfrm>
      </p:grpSpPr>
      <p:sp>
        <p:nvSpPr>
          <p:cNvPr id="66" name="Google Shape;66;p16"/>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title" idx="2"/>
          </p:nvPr>
        </p:nvSpPr>
        <p:spPr>
          <a:xfrm>
            <a:off x="1842319" y="27627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9" name="Google Shape;69;p16"/>
          <p:cNvSpPr txBox="1">
            <a:spLocks noGrp="1"/>
          </p:cNvSpPr>
          <p:nvPr>
            <p:ph type="subTitle" idx="1"/>
          </p:nvPr>
        </p:nvSpPr>
        <p:spPr>
          <a:xfrm>
            <a:off x="1842319" y="3249125"/>
            <a:ext cx="24444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6"/>
          <p:cNvSpPr txBox="1">
            <a:spLocks noGrp="1"/>
          </p:cNvSpPr>
          <p:nvPr>
            <p:ph type="title" idx="3"/>
          </p:nvPr>
        </p:nvSpPr>
        <p:spPr>
          <a:xfrm>
            <a:off x="4857281" y="27627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1" name="Google Shape;71;p16"/>
          <p:cNvSpPr txBox="1">
            <a:spLocks noGrp="1"/>
          </p:cNvSpPr>
          <p:nvPr>
            <p:ph type="subTitle" idx="4"/>
          </p:nvPr>
        </p:nvSpPr>
        <p:spPr>
          <a:xfrm>
            <a:off x="4857281" y="3249125"/>
            <a:ext cx="24444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72" name="Google Shape;72;p16"/>
          <p:cNvPicPr preferRelativeResize="0"/>
          <p:nvPr/>
        </p:nvPicPr>
        <p:blipFill>
          <a:blip r:embed="rId2">
            <a:alphaModFix/>
          </a:blip>
          <a:stretch>
            <a:fillRect/>
          </a:stretch>
        </p:blipFill>
        <p:spPr>
          <a:xfrm rot="-652982">
            <a:off x="-2228827" y="2581135"/>
            <a:ext cx="3104622" cy="284678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hree Columns ">
  <p:cSld name="TITLE_ONLY_1_2">
    <p:spTree>
      <p:nvGrpSpPr>
        <p:cNvPr id="1" name="Shape 73"/>
        <p:cNvGrpSpPr/>
        <p:nvPr/>
      </p:nvGrpSpPr>
      <p:grpSpPr>
        <a:xfrm>
          <a:off x="0" y="0"/>
          <a:ext cx="0" cy="0"/>
          <a:chOff x="0" y="0"/>
          <a:chExt cx="0" cy="0"/>
        </a:xfrm>
      </p:grpSpPr>
      <p:sp>
        <p:nvSpPr>
          <p:cNvPr id="74" name="Google Shape;74;p17"/>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title" idx="2"/>
          </p:nvPr>
        </p:nvSpPr>
        <p:spPr>
          <a:xfrm>
            <a:off x="1660812"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7" name="Google Shape;77;p17"/>
          <p:cNvSpPr txBox="1">
            <a:spLocks noGrp="1"/>
          </p:cNvSpPr>
          <p:nvPr>
            <p:ph type="subTitle" idx="1"/>
          </p:nvPr>
        </p:nvSpPr>
        <p:spPr>
          <a:xfrm>
            <a:off x="1660812"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8" name="Google Shape;78;p17"/>
          <p:cNvSpPr txBox="1">
            <a:spLocks noGrp="1"/>
          </p:cNvSpPr>
          <p:nvPr>
            <p:ph type="title" idx="3"/>
          </p:nvPr>
        </p:nvSpPr>
        <p:spPr>
          <a:xfrm>
            <a:off x="3696004"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9" name="Google Shape;79;p17"/>
          <p:cNvSpPr txBox="1">
            <a:spLocks noGrp="1"/>
          </p:cNvSpPr>
          <p:nvPr>
            <p:ph type="subTitle" idx="4"/>
          </p:nvPr>
        </p:nvSpPr>
        <p:spPr>
          <a:xfrm>
            <a:off x="3696004"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 name="Google Shape;80;p17"/>
          <p:cNvSpPr txBox="1">
            <a:spLocks noGrp="1"/>
          </p:cNvSpPr>
          <p:nvPr>
            <p:ph type="title" idx="5"/>
          </p:nvPr>
        </p:nvSpPr>
        <p:spPr>
          <a:xfrm>
            <a:off x="5731191"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1" name="Google Shape;81;p17"/>
          <p:cNvSpPr txBox="1">
            <a:spLocks noGrp="1"/>
          </p:cNvSpPr>
          <p:nvPr>
            <p:ph type="subTitle" idx="6"/>
          </p:nvPr>
        </p:nvSpPr>
        <p:spPr>
          <a:xfrm>
            <a:off x="5731191"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p:cSld name="ONE_COLUMN_TEXT_1">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rot="-433836">
            <a:off x="4256249" y="1741598"/>
            <a:ext cx="2907925" cy="1575194"/>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 name="Google Shape;84;p18"/>
          <p:cNvSpPr txBox="1">
            <a:spLocks noGrp="1"/>
          </p:cNvSpPr>
          <p:nvPr>
            <p:ph type="subTitle" idx="1"/>
          </p:nvPr>
        </p:nvSpPr>
        <p:spPr>
          <a:xfrm rot="-432969">
            <a:off x="4732618" y="3306567"/>
            <a:ext cx="2292760" cy="110708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p:cSld name="TITLE_ONLY_2_2">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68150" y="304640"/>
            <a:ext cx="5840423" cy="4669323"/>
          </a:xfrm>
          <a:prstGeom prst="rect">
            <a:avLst/>
          </a:prstGeom>
          <a:noFill/>
          <a:ln>
            <a:noFill/>
          </a:ln>
          <a:effectLst>
            <a:outerShdw blurRad="57150" dist="19050" dir="5400000" algn="bl" rotWithShape="0">
              <a:srgbClr val="000000">
                <a:alpha val="50000"/>
              </a:srgbClr>
            </a:outerShdw>
          </a:effectLst>
        </p:spPr>
      </p:pic>
      <p:sp>
        <p:nvSpPr>
          <p:cNvPr id="87" name="Google Shape;87;p19"/>
          <p:cNvSpPr txBox="1">
            <a:spLocks noGrp="1"/>
          </p:cNvSpPr>
          <p:nvPr>
            <p:ph type="title"/>
          </p:nvPr>
        </p:nvSpPr>
        <p:spPr>
          <a:xfrm>
            <a:off x="1215600" y="4877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
  <p:cSld name="SECTION_HEADER_1">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rot="-751593">
            <a:off x="1985584" y="3475404"/>
            <a:ext cx="2471738" cy="51474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20"/>
          <p:cNvSpPr txBox="1">
            <a:spLocks noGrp="1"/>
          </p:cNvSpPr>
          <p:nvPr>
            <p:ph type="subTitle" idx="1"/>
          </p:nvPr>
        </p:nvSpPr>
        <p:spPr>
          <a:xfrm rot="-739912">
            <a:off x="1652287" y="3899950"/>
            <a:ext cx="3341703" cy="79257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452811">
            <a:off x="3437575" y="3328334"/>
            <a:ext cx="2471509" cy="514745"/>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rot="464367">
            <a:off x="2904682" y="3753522"/>
            <a:ext cx="3341539" cy="792628"/>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title">
  <p:cSld name="TITLE_2">
    <p:spTree>
      <p:nvGrpSpPr>
        <p:cNvPr id="1" name="Shape 91"/>
        <p:cNvGrpSpPr/>
        <p:nvPr/>
      </p:nvGrpSpPr>
      <p:grpSpPr>
        <a:xfrm>
          <a:off x="0" y="0"/>
          <a:ext cx="0" cy="0"/>
          <a:chOff x="0" y="0"/>
          <a:chExt cx="0" cy="0"/>
        </a:xfrm>
      </p:grpSpPr>
      <p:grpSp>
        <p:nvGrpSpPr>
          <p:cNvPr id="92" name="Google Shape;92;p21"/>
          <p:cNvGrpSpPr/>
          <p:nvPr/>
        </p:nvGrpSpPr>
        <p:grpSpPr>
          <a:xfrm>
            <a:off x="905796" y="-1057811"/>
            <a:ext cx="7332402" cy="7259105"/>
            <a:chOff x="981117" y="-452758"/>
            <a:chExt cx="7373695" cy="6214455"/>
          </a:xfrm>
        </p:grpSpPr>
        <p:sp>
          <p:nvSpPr>
            <p:cNvPr id="93" name="Google Shape;93;p21"/>
            <p:cNvSpPr/>
            <p:nvPr/>
          </p:nvSpPr>
          <p:spPr>
            <a:xfrm rot="-927981">
              <a:off x="1524243" y="324433"/>
              <a:ext cx="6321122" cy="4679152"/>
            </a:xfrm>
            <a:custGeom>
              <a:avLst/>
              <a:gdLst/>
              <a:ahLst/>
              <a:cxnLst/>
              <a:rect l="l" t="t" r="r" b="b"/>
              <a:pathLst>
                <a:path w="90530" h="67014" extrusionOk="0">
                  <a:moveTo>
                    <a:pt x="12061" y="1"/>
                  </a:moveTo>
                  <a:lnTo>
                    <a:pt x="0" y="46789"/>
                  </a:lnTo>
                  <a:lnTo>
                    <a:pt x="78469" y="67013"/>
                  </a:lnTo>
                  <a:lnTo>
                    <a:pt x="90530" y="20219"/>
                  </a:lnTo>
                  <a:lnTo>
                    <a:pt x="12061" y="1"/>
                  </a:lnTo>
                  <a:close/>
                </a:path>
              </a:pathLst>
            </a:custGeom>
            <a:solidFill>
              <a:srgbClr val="59595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1"/>
            <p:cNvSpPr/>
            <p:nvPr/>
          </p:nvSpPr>
          <p:spPr>
            <a:xfrm rot="-927981">
              <a:off x="1490611" y="305347"/>
              <a:ext cx="6321122" cy="4679501"/>
            </a:xfrm>
            <a:custGeom>
              <a:avLst/>
              <a:gdLst/>
              <a:ahLst/>
              <a:cxnLst/>
              <a:rect l="l" t="t" r="r" b="b"/>
              <a:pathLst>
                <a:path w="90530" h="67019" extrusionOk="0">
                  <a:moveTo>
                    <a:pt x="12061" y="1"/>
                  </a:moveTo>
                  <a:lnTo>
                    <a:pt x="1" y="46795"/>
                  </a:lnTo>
                  <a:lnTo>
                    <a:pt x="78469" y="67019"/>
                  </a:lnTo>
                  <a:lnTo>
                    <a:pt x="90530" y="20225"/>
                  </a:lnTo>
                  <a:lnTo>
                    <a:pt x="12061" y="1"/>
                  </a:ln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21"/>
          <p:cNvSpPr/>
          <p:nvPr/>
        </p:nvSpPr>
        <p:spPr>
          <a:xfrm rot="4983645">
            <a:off x="6291354" y="3086931"/>
            <a:ext cx="1727973" cy="256442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p:nvPr/>
        </p:nvSpPr>
        <p:spPr>
          <a:xfrm rot="-2214114">
            <a:off x="397113" y="678722"/>
            <a:ext cx="2529408" cy="805252"/>
          </a:xfrm>
          <a:custGeom>
            <a:avLst/>
            <a:gdLst/>
            <a:ahLst/>
            <a:cxnLst/>
            <a:rect l="l" t="t" r="r" b="b"/>
            <a:pathLst>
              <a:path w="36226" h="14902" extrusionOk="0">
                <a:moveTo>
                  <a:pt x="991" y="1"/>
                </a:moveTo>
                <a:cubicBezTo>
                  <a:pt x="992" y="1"/>
                  <a:pt x="2172" y="1007"/>
                  <a:pt x="2091" y="1954"/>
                </a:cubicBezTo>
                <a:cubicBezTo>
                  <a:pt x="2015" y="2901"/>
                  <a:pt x="915" y="3473"/>
                  <a:pt x="915" y="3473"/>
                </a:cubicBezTo>
                <a:cubicBezTo>
                  <a:pt x="915" y="3473"/>
                  <a:pt x="2064" y="4469"/>
                  <a:pt x="1977" y="5476"/>
                </a:cubicBezTo>
                <a:cubicBezTo>
                  <a:pt x="1884" y="6477"/>
                  <a:pt x="333" y="7576"/>
                  <a:pt x="333" y="7576"/>
                </a:cubicBezTo>
                <a:cubicBezTo>
                  <a:pt x="333" y="7576"/>
                  <a:pt x="1460" y="8801"/>
                  <a:pt x="1400" y="9465"/>
                </a:cubicBezTo>
                <a:cubicBezTo>
                  <a:pt x="1345" y="10134"/>
                  <a:pt x="1" y="11364"/>
                  <a:pt x="1" y="11364"/>
                </a:cubicBezTo>
                <a:lnTo>
                  <a:pt x="34903" y="14902"/>
                </a:lnTo>
                <a:cubicBezTo>
                  <a:pt x="33053" y="12943"/>
                  <a:pt x="35230" y="11114"/>
                  <a:pt x="35230" y="11114"/>
                </a:cubicBezTo>
                <a:cubicBezTo>
                  <a:pt x="35230" y="11114"/>
                  <a:pt x="34588" y="9993"/>
                  <a:pt x="34495" y="9138"/>
                </a:cubicBezTo>
                <a:cubicBezTo>
                  <a:pt x="34397" y="8289"/>
                  <a:pt x="35905" y="7244"/>
                  <a:pt x="35905" y="7244"/>
                </a:cubicBezTo>
                <a:cubicBezTo>
                  <a:pt x="35905" y="7244"/>
                  <a:pt x="34658" y="6123"/>
                  <a:pt x="34729" y="5291"/>
                </a:cubicBezTo>
                <a:cubicBezTo>
                  <a:pt x="34800" y="4452"/>
                  <a:pt x="36226" y="3565"/>
                  <a:pt x="36226" y="3565"/>
                </a:cubicBezTo>
                <a:lnTo>
                  <a:pt x="991"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ctrTitle"/>
          </p:nvPr>
        </p:nvSpPr>
        <p:spPr>
          <a:xfrm>
            <a:off x="1371900" y="1162825"/>
            <a:ext cx="6400200" cy="2052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7200"/>
              <a:buNone/>
              <a:defRPr sz="7200" b="1"/>
            </a:lvl1pPr>
            <a:lvl2pPr lvl="1" algn="ctr" rtl="0">
              <a:lnSpc>
                <a:spcPct val="80000"/>
              </a:lnSpc>
              <a:spcBef>
                <a:spcPts val="0"/>
              </a:spcBef>
              <a:spcAft>
                <a:spcPts val="0"/>
              </a:spcAft>
              <a:buSzPts val="7200"/>
              <a:buNone/>
              <a:defRPr sz="7200"/>
            </a:lvl2pPr>
            <a:lvl3pPr lvl="2" algn="ctr" rtl="0">
              <a:lnSpc>
                <a:spcPct val="80000"/>
              </a:lnSpc>
              <a:spcBef>
                <a:spcPts val="0"/>
              </a:spcBef>
              <a:spcAft>
                <a:spcPts val="0"/>
              </a:spcAft>
              <a:buSzPts val="7200"/>
              <a:buNone/>
              <a:defRPr sz="7200"/>
            </a:lvl3pPr>
            <a:lvl4pPr lvl="3" algn="ctr" rtl="0">
              <a:lnSpc>
                <a:spcPct val="80000"/>
              </a:lnSpc>
              <a:spcBef>
                <a:spcPts val="0"/>
              </a:spcBef>
              <a:spcAft>
                <a:spcPts val="0"/>
              </a:spcAft>
              <a:buSzPts val="7200"/>
              <a:buNone/>
              <a:defRPr sz="7200"/>
            </a:lvl4pPr>
            <a:lvl5pPr lvl="4" algn="ctr" rtl="0">
              <a:lnSpc>
                <a:spcPct val="80000"/>
              </a:lnSpc>
              <a:spcBef>
                <a:spcPts val="0"/>
              </a:spcBef>
              <a:spcAft>
                <a:spcPts val="0"/>
              </a:spcAft>
              <a:buSzPts val="7200"/>
              <a:buNone/>
              <a:defRPr sz="7200"/>
            </a:lvl5pPr>
            <a:lvl6pPr lvl="5" algn="ctr" rtl="0">
              <a:lnSpc>
                <a:spcPct val="80000"/>
              </a:lnSpc>
              <a:spcBef>
                <a:spcPts val="0"/>
              </a:spcBef>
              <a:spcAft>
                <a:spcPts val="0"/>
              </a:spcAft>
              <a:buSzPts val="7200"/>
              <a:buNone/>
              <a:defRPr sz="7200"/>
            </a:lvl6pPr>
            <a:lvl7pPr lvl="6" algn="ctr" rtl="0">
              <a:lnSpc>
                <a:spcPct val="80000"/>
              </a:lnSpc>
              <a:spcBef>
                <a:spcPts val="0"/>
              </a:spcBef>
              <a:spcAft>
                <a:spcPts val="0"/>
              </a:spcAft>
              <a:buSzPts val="7200"/>
              <a:buNone/>
              <a:defRPr sz="7200"/>
            </a:lvl7pPr>
            <a:lvl8pPr lvl="7" algn="ctr" rtl="0">
              <a:lnSpc>
                <a:spcPct val="80000"/>
              </a:lnSpc>
              <a:spcBef>
                <a:spcPts val="0"/>
              </a:spcBef>
              <a:spcAft>
                <a:spcPts val="0"/>
              </a:spcAft>
              <a:buSzPts val="7200"/>
              <a:buNone/>
              <a:defRPr sz="7200"/>
            </a:lvl8pPr>
            <a:lvl9pPr lvl="8" algn="ctr" rtl="0">
              <a:lnSpc>
                <a:spcPct val="80000"/>
              </a:lnSpc>
              <a:spcBef>
                <a:spcPts val="0"/>
              </a:spcBef>
              <a:spcAft>
                <a:spcPts val="0"/>
              </a:spcAft>
              <a:buSzPts val="7200"/>
              <a:buNone/>
              <a:defRPr sz="7200"/>
            </a:lvl9pPr>
          </a:lstStyle>
          <a:p>
            <a:endParaRPr/>
          </a:p>
        </p:txBody>
      </p:sp>
      <p:sp>
        <p:nvSpPr>
          <p:cNvPr id="98" name="Google Shape;98;p21"/>
          <p:cNvSpPr txBox="1">
            <a:spLocks noGrp="1"/>
          </p:cNvSpPr>
          <p:nvPr>
            <p:ph type="subTitle" idx="1"/>
          </p:nvPr>
        </p:nvSpPr>
        <p:spPr>
          <a:xfrm>
            <a:off x="2183100" y="3259450"/>
            <a:ext cx="4777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1">
  <p:cSld name="TITLE_ONLY_2">
    <p:spTree>
      <p:nvGrpSpPr>
        <p:cNvPr id="1" name="Shape 99"/>
        <p:cNvGrpSpPr/>
        <p:nvPr/>
      </p:nvGrpSpPr>
      <p:grpSpPr>
        <a:xfrm>
          <a:off x="0" y="0"/>
          <a:ext cx="0" cy="0"/>
          <a:chOff x="0" y="0"/>
          <a:chExt cx="0" cy="0"/>
        </a:xfrm>
      </p:grpSpPr>
      <p:sp>
        <p:nvSpPr>
          <p:cNvPr id="100" name="Google Shape;100;p22"/>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Numbers">
  <p:cSld name="TITLE_ONLY_3">
    <p:spTree>
      <p:nvGrpSpPr>
        <p:cNvPr id="1" name="Shape 102"/>
        <p:cNvGrpSpPr/>
        <p:nvPr/>
      </p:nvGrpSpPr>
      <p:grpSpPr>
        <a:xfrm>
          <a:off x="0" y="0"/>
          <a:ext cx="0" cy="0"/>
          <a:chOff x="0" y="0"/>
          <a:chExt cx="0" cy="0"/>
        </a:xfrm>
      </p:grpSpPr>
      <p:sp>
        <p:nvSpPr>
          <p:cNvPr id="103" name="Google Shape;103;p23"/>
          <p:cNvSpPr/>
          <p:nvPr/>
        </p:nvSpPr>
        <p:spPr>
          <a:xfrm>
            <a:off x="-50175" y="300150"/>
            <a:ext cx="47226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5" name="Google Shape;105;p23"/>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
        <p:nvSpPr>
          <p:cNvPr id="106" name="Google Shape;106;p23"/>
          <p:cNvSpPr txBox="1">
            <a:spLocks noGrp="1"/>
          </p:cNvSpPr>
          <p:nvPr>
            <p:ph type="subTitle" idx="1"/>
          </p:nvPr>
        </p:nvSpPr>
        <p:spPr>
          <a:xfrm>
            <a:off x="1230498" y="248597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23"/>
          <p:cNvSpPr txBox="1">
            <a:spLocks noGrp="1"/>
          </p:cNvSpPr>
          <p:nvPr>
            <p:ph type="title" idx="2" hasCustomPrompt="1"/>
          </p:nvPr>
        </p:nvSpPr>
        <p:spPr>
          <a:xfrm>
            <a:off x="1230488" y="172107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08" name="Google Shape;108;p23"/>
          <p:cNvSpPr txBox="1">
            <a:spLocks noGrp="1"/>
          </p:cNvSpPr>
          <p:nvPr>
            <p:ph type="subTitle" idx="3"/>
          </p:nvPr>
        </p:nvSpPr>
        <p:spPr>
          <a:xfrm>
            <a:off x="3837123" y="248597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23"/>
          <p:cNvSpPr txBox="1">
            <a:spLocks noGrp="1"/>
          </p:cNvSpPr>
          <p:nvPr>
            <p:ph type="title" idx="4" hasCustomPrompt="1"/>
          </p:nvPr>
        </p:nvSpPr>
        <p:spPr>
          <a:xfrm>
            <a:off x="3837113" y="172107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0" name="Google Shape;110;p23"/>
          <p:cNvSpPr txBox="1">
            <a:spLocks noGrp="1"/>
          </p:cNvSpPr>
          <p:nvPr>
            <p:ph type="subTitle" idx="5"/>
          </p:nvPr>
        </p:nvSpPr>
        <p:spPr>
          <a:xfrm>
            <a:off x="2533811" y="3957350"/>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23"/>
          <p:cNvSpPr txBox="1">
            <a:spLocks noGrp="1"/>
          </p:cNvSpPr>
          <p:nvPr>
            <p:ph type="title" idx="6" hasCustomPrompt="1"/>
          </p:nvPr>
        </p:nvSpPr>
        <p:spPr>
          <a:xfrm>
            <a:off x="2533788" y="3192450"/>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1">
  <p:cSld name="SECTION_HEADER_1_1">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rot="-118108">
            <a:off x="3581953" y="3412981"/>
            <a:ext cx="2471659" cy="514804"/>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24"/>
          <p:cNvSpPr txBox="1">
            <a:spLocks noGrp="1"/>
          </p:cNvSpPr>
          <p:nvPr>
            <p:ph type="subTitle" idx="1"/>
          </p:nvPr>
        </p:nvSpPr>
        <p:spPr>
          <a:xfrm rot="-106489">
            <a:off x="3143571" y="3846585"/>
            <a:ext cx="3341803" cy="7926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ercentages">
  <p:cSld name="TITLE_ONLY_1_2_1">
    <p:spTree>
      <p:nvGrpSpPr>
        <p:cNvPr id="1" name="Shape 115"/>
        <p:cNvGrpSpPr/>
        <p:nvPr/>
      </p:nvGrpSpPr>
      <p:grpSpPr>
        <a:xfrm>
          <a:off x="0" y="0"/>
          <a:ext cx="0" cy="0"/>
          <a:chOff x="0" y="0"/>
          <a:chExt cx="0" cy="0"/>
        </a:xfrm>
      </p:grpSpPr>
      <p:pic>
        <p:nvPicPr>
          <p:cNvPr id="116" name="Google Shape;116;p25"/>
          <p:cNvPicPr preferRelativeResize="0"/>
          <p:nvPr/>
        </p:nvPicPr>
        <p:blipFill>
          <a:blip r:embed="rId2">
            <a:alphaModFix/>
          </a:blip>
          <a:stretch>
            <a:fillRect/>
          </a:stretch>
        </p:blipFill>
        <p:spPr>
          <a:xfrm>
            <a:off x="454950" y="-670575"/>
            <a:ext cx="6873224" cy="7403076"/>
          </a:xfrm>
          <a:prstGeom prst="rect">
            <a:avLst/>
          </a:prstGeom>
          <a:noFill/>
          <a:ln>
            <a:noFill/>
          </a:ln>
        </p:spPr>
      </p:pic>
      <p:sp>
        <p:nvSpPr>
          <p:cNvPr id="117" name="Google Shape;117;p25"/>
          <p:cNvSpPr txBox="1">
            <a:spLocks noGrp="1"/>
          </p:cNvSpPr>
          <p:nvPr>
            <p:ph type="subTitle" idx="1"/>
          </p:nvPr>
        </p:nvSpPr>
        <p:spPr>
          <a:xfrm>
            <a:off x="3838275" y="15479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5"/>
          <p:cNvSpPr txBox="1">
            <a:spLocks noGrp="1"/>
          </p:cNvSpPr>
          <p:nvPr>
            <p:ph type="title" hasCustomPrompt="1"/>
          </p:nvPr>
        </p:nvSpPr>
        <p:spPr>
          <a:xfrm>
            <a:off x="1334775" y="1547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9" name="Google Shape;119;p25"/>
          <p:cNvSpPr txBox="1">
            <a:spLocks noGrp="1"/>
          </p:cNvSpPr>
          <p:nvPr>
            <p:ph type="subTitle" idx="2"/>
          </p:nvPr>
        </p:nvSpPr>
        <p:spPr>
          <a:xfrm>
            <a:off x="3838275" y="26644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25"/>
          <p:cNvSpPr txBox="1">
            <a:spLocks noGrp="1"/>
          </p:cNvSpPr>
          <p:nvPr>
            <p:ph type="title" idx="3" hasCustomPrompt="1"/>
          </p:nvPr>
        </p:nvSpPr>
        <p:spPr>
          <a:xfrm>
            <a:off x="1334775" y="26644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21" name="Google Shape;121;p25"/>
          <p:cNvSpPr txBox="1">
            <a:spLocks noGrp="1"/>
          </p:cNvSpPr>
          <p:nvPr>
            <p:ph type="subTitle" idx="4"/>
          </p:nvPr>
        </p:nvSpPr>
        <p:spPr>
          <a:xfrm>
            <a:off x="3838275" y="37809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25"/>
          <p:cNvSpPr txBox="1">
            <a:spLocks noGrp="1"/>
          </p:cNvSpPr>
          <p:nvPr>
            <p:ph type="title" idx="5" hasCustomPrompt="1"/>
          </p:nvPr>
        </p:nvSpPr>
        <p:spPr>
          <a:xfrm>
            <a:off x="1334775" y="3780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Six Columns">
  <p:cSld name="TITLE_ONLY_2_1_1">
    <p:spTree>
      <p:nvGrpSpPr>
        <p:cNvPr id="1" name="Shape 123"/>
        <p:cNvGrpSpPr/>
        <p:nvPr/>
      </p:nvGrpSpPr>
      <p:grpSpPr>
        <a:xfrm>
          <a:off x="0" y="0"/>
          <a:ext cx="0" cy="0"/>
          <a:chOff x="0" y="0"/>
          <a:chExt cx="0" cy="0"/>
        </a:xfrm>
      </p:grpSpPr>
      <p:sp>
        <p:nvSpPr>
          <p:cNvPr id="124" name="Google Shape;124;p26"/>
          <p:cNvSpPr/>
          <p:nvPr/>
        </p:nvSpPr>
        <p:spPr>
          <a:xfrm rot="398269">
            <a:off x="578384" y="-5755"/>
            <a:ext cx="7181238" cy="5188439"/>
          </a:xfrm>
          <a:prstGeom prst="rect">
            <a:avLst/>
          </a:prstGeom>
          <a:solidFill>
            <a:srgbClr val="F3F3F3"/>
          </a:solidFill>
          <a:ln>
            <a:noFill/>
          </a:ln>
          <a:effectLst>
            <a:outerShdw blurRad="57150" dist="19050" dir="150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26"/>
          <p:cNvSpPr txBox="1">
            <a:spLocks noGrp="1"/>
          </p:cNvSpPr>
          <p:nvPr>
            <p:ph type="title" idx="2"/>
          </p:nvPr>
        </p:nvSpPr>
        <p:spPr>
          <a:xfrm>
            <a:off x="1139850"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6"/>
          <p:cNvSpPr txBox="1">
            <a:spLocks noGrp="1"/>
          </p:cNvSpPr>
          <p:nvPr>
            <p:ph type="subTitle" idx="1"/>
          </p:nvPr>
        </p:nvSpPr>
        <p:spPr>
          <a:xfrm>
            <a:off x="1139850"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6"/>
          <p:cNvSpPr txBox="1">
            <a:spLocks noGrp="1"/>
          </p:cNvSpPr>
          <p:nvPr>
            <p:ph type="title" idx="3"/>
          </p:nvPr>
        </p:nvSpPr>
        <p:spPr>
          <a:xfrm>
            <a:off x="3277646"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9" name="Google Shape;129;p26"/>
          <p:cNvSpPr txBox="1">
            <a:spLocks noGrp="1"/>
          </p:cNvSpPr>
          <p:nvPr>
            <p:ph type="subTitle" idx="4"/>
          </p:nvPr>
        </p:nvSpPr>
        <p:spPr>
          <a:xfrm>
            <a:off x="3277650"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0" name="Google Shape;130;p26"/>
          <p:cNvSpPr txBox="1">
            <a:spLocks noGrp="1"/>
          </p:cNvSpPr>
          <p:nvPr>
            <p:ph type="title" idx="5"/>
          </p:nvPr>
        </p:nvSpPr>
        <p:spPr>
          <a:xfrm>
            <a:off x="5415438"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1" name="Google Shape;131;p26"/>
          <p:cNvSpPr txBox="1">
            <a:spLocks noGrp="1"/>
          </p:cNvSpPr>
          <p:nvPr>
            <p:ph type="subTitle" idx="6"/>
          </p:nvPr>
        </p:nvSpPr>
        <p:spPr>
          <a:xfrm>
            <a:off x="5415446"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2" name="Google Shape;132;p26"/>
          <p:cNvSpPr txBox="1">
            <a:spLocks noGrp="1"/>
          </p:cNvSpPr>
          <p:nvPr>
            <p:ph type="title" idx="7"/>
          </p:nvPr>
        </p:nvSpPr>
        <p:spPr>
          <a:xfrm>
            <a:off x="1139850"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3" name="Google Shape;133;p26"/>
          <p:cNvSpPr txBox="1">
            <a:spLocks noGrp="1"/>
          </p:cNvSpPr>
          <p:nvPr>
            <p:ph type="subTitle" idx="8"/>
          </p:nvPr>
        </p:nvSpPr>
        <p:spPr>
          <a:xfrm>
            <a:off x="1139850"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4" name="Google Shape;134;p26"/>
          <p:cNvSpPr txBox="1">
            <a:spLocks noGrp="1"/>
          </p:cNvSpPr>
          <p:nvPr>
            <p:ph type="title" idx="9"/>
          </p:nvPr>
        </p:nvSpPr>
        <p:spPr>
          <a:xfrm>
            <a:off x="3277646"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 name="Google Shape;135;p26"/>
          <p:cNvSpPr txBox="1">
            <a:spLocks noGrp="1"/>
          </p:cNvSpPr>
          <p:nvPr>
            <p:ph type="subTitle" idx="13"/>
          </p:nvPr>
        </p:nvSpPr>
        <p:spPr>
          <a:xfrm>
            <a:off x="3277650"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 name="Google Shape;136;p26"/>
          <p:cNvSpPr txBox="1">
            <a:spLocks noGrp="1"/>
          </p:cNvSpPr>
          <p:nvPr>
            <p:ph type="title" idx="14"/>
          </p:nvPr>
        </p:nvSpPr>
        <p:spPr>
          <a:xfrm>
            <a:off x="5415438"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7" name="Google Shape;137;p26"/>
          <p:cNvSpPr txBox="1">
            <a:spLocks noGrp="1"/>
          </p:cNvSpPr>
          <p:nvPr>
            <p:ph type="subTitle" idx="15"/>
          </p:nvPr>
        </p:nvSpPr>
        <p:spPr>
          <a:xfrm>
            <a:off x="5415446"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wo Columns  1">
  <p:cSld name="TITLE_ONLY_1_2_2">
    <p:spTree>
      <p:nvGrpSpPr>
        <p:cNvPr id="1" name="Shape 138"/>
        <p:cNvGrpSpPr/>
        <p:nvPr/>
      </p:nvGrpSpPr>
      <p:grpSpPr>
        <a:xfrm>
          <a:off x="0" y="0"/>
          <a:ext cx="0" cy="0"/>
          <a:chOff x="0" y="0"/>
          <a:chExt cx="0" cy="0"/>
        </a:xfrm>
      </p:grpSpPr>
      <p:sp>
        <p:nvSpPr>
          <p:cNvPr id="139" name="Google Shape;139;p27"/>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7"/>
          <p:cNvSpPr txBox="1">
            <a:spLocks noGrp="1"/>
          </p:cNvSpPr>
          <p:nvPr>
            <p:ph type="title" idx="2"/>
          </p:nvPr>
        </p:nvSpPr>
        <p:spPr>
          <a:xfrm>
            <a:off x="1260376" y="3099050"/>
            <a:ext cx="21186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27"/>
          <p:cNvSpPr txBox="1">
            <a:spLocks noGrp="1"/>
          </p:cNvSpPr>
          <p:nvPr>
            <p:ph type="subTitle" idx="1"/>
          </p:nvPr>
        </p:nvSpPr>
        <p:spPr>
          <a:xfrm>
            <a:off x="1260376" y="3585450"/>
            <a:ext cx="21186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27"/>
          <p:cNvSpPr txBox="1">
            <a:spLocks noGrp="1"/>
          </p:cNvSpPr>
          <p:nvPr>
            <p:ph type="title" idx="3"/>
          </p:nvPr>
        </p:nvSpPr>
        <p:spPr>
          <a:xfrm>
            <a:off x="4407027" y="3099050"/>
            <a:ext cx="21186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4" name="Google Shape;144;p27"/>
          <p:cNvSpPr txBox="1">
            <a:spLocks noGrp="1"/>
          </p:cNvSpPr>
          <p:nvPr>
            <p:ph type="subTitle" idx="4"/>
          </p:nvPr>
        </p:nvSpPr>
        <p:spPr>
          <a:xfrm>
            <a:off x="4407027" y="3585450"/>
            <a:ext cx="21186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2">
  <p:cSld name="SECTION_HEADER_1_1_1">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rot="530765">
            <a:off x="1278700" y="3438716"/>
            <a:ext cx="2471701" cy="51492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 name="Google Shape;147;p28"/>
          <p:cNvSpPr txBox="1">
            <a:spLocks noGrp="1"/>
          </p:cNvSpPr>
          <p:nvPr>
            <p:ph type="subTitle" idx="1"/>
          </p:nvPr>
        </p:nvSpPr>
        <p:spPr>
          <a:xfrm rot="542320">
            <a:off x="732969" y="3861485"/>
            <a:ext cx="3341797" cy="7925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1">
  <p:cSld name="CAPTION_ONLY_1">
    <p:spTree>
      <p:nvGrpSpPr>
        <p:cNvPr id="1" name="Shape 148"/>
        <p:cNvGrpSpPr/>
        <p:nvPr/>
      </p:nvGrpSpPr>
      <p:grpSpPr>
        <a:xfrm>
          <a:off x="0" y="0"/>
          <a:ext cx="0" cy="0"/>
          <a:chOff x="0" y="0"/>
          <a:chExt cx="0" cy="0"/>
        </a:xfrm>
      </p:grpSpPr>
      <p:pic>
        <p:nvPicPr>
          <p:cNvPr id="149" name="Google Shape;149;p29"/>
          <p:cNvPicPr preferRelativeResize="0"/>
          <p:nvPr/>
        </p:nvPicPr>
        <p:blipFill>
          <a:blip r:embed="rId2">
            <a:alphaModFix/>
          </a:blip>
          <a:stretch>
            <a:fillRect/>
          </a:stretch>
        </p:blipFill>
        <p:spPr>
          <a:xfrm>
            <a:off x="346475" y="-4025"/>
            <a:ext cx="3761450" cy="4694351"/>
          </a:xfrm>
          <a:prstGeom prst="rect">
            <a:avLst/>
          </a:prstGeom>
          <a:noFill/>
          <a:ln>
            <a:noFill/>
          </a:ln>
        </p:spPr>
      </p:pic>
      <p:sp>
        <p:nvSpPr>
          <p:cNvPr id="150" name="Google Shape;150;p29"/>
          <p:cNvSpPr txBox="1">
            <a:spLocks noGrp="1"/>
          </p:cNvSpPr>
          <p:nvPr>
            <p:ph type="title"/>
          </p:nvPr>
        </p:nvSpPr>
        <p:spPr>
          <a:xfrm>
            <a:off x="974250" y="1588325"/>
            <a:ext cx="2505900" cy="10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1" name="Google Shape;151;p29"/>
          <p:cNvSpPr txBox="1">
            <a:spLocks noGrp="1"/>
          </p:cNvSpPr>
          <p:nvPr>
            <p:ph type="subTitle" idx="1"/>
          </p:nvPr>
        </p:nvSpPr>
        <p:spPr>
          <a:xfrm>
            <a:off x="974250" y="2692125"/>
            <a:ext cx="2505900" cy="134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2">
  <p:cSld name="CAPTION_ONLY_1_1">
    <p:spTree>
      <p:nvGrpSpPr>
        <p:cNvPr id="1" name="Shape 152"/>
        <p:cNvGrpSpPr/>
        <p:nvPr/>
      </p:nvGrpSpPr>
      <p:grpSpPr>
        <a:xfrm>
          <a:off x="0" y="0"/>
          <a:ext cx="0" cy="0"/>
          <a:chOff x="0" y="0"/>
          <a:chExt cx="0" cy="0"/>
        </a:xfrm>
      </p:grpSpPr>
      <p:pic>
        <p:nvPicPr>
          <p:cNvPr id="153" name="Google Shape;153;p30"/>
          <p:cNvPicPr preferRelativeResize="0"/>
          <p:nvPr/>
        </p:nvPicPr>
        <p:blipFill>
          <a:blip r:embed="rId2">
            <a:alphaModFix/>
          </a:blip>
          <a:stretch>
            <a:fillRect/>
          </a:stretch>
        </p:blipFill>
        <p:spPr>
          <a:xfrm>
            <a:off x="5191875" y="0"/>
            <a:ext cx="3761450" cy="4694351"/>
          </a:xfrm>
          <a:prstGeom prst="rect">
            <a:avLst/>
          </a:prstGeom>
          <a:noFill/>
          <a:ln>
            <a:noFill/>
          </a:ln>
        </p:spPr>
      </p:pic>
      <p:sp>
        <p:nvSpPr>
          <p:cNvPr id="154" name="Google Shape;154;p30"/>
          <p:cNvSpPr txBox="1">
            <a:spLocks noGrp="1"/>
          </p:cNvSpPr>
          <p:nvPr>
            <p:ph type="title"/>
          </p:nvPr>
        </p:nvSpPr>
        <p:spPr>
          <a:xfrm>
            <a:off x="5819650" y="1592350"/>
            <a:ext cx="2505900" cy="10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5" name="Google Shape;155;p30"/>
          <p:cNvSpPr txBox="1">
            <a:spLocks noGrp="1"/>
          </p:cNvSpPr>
          <p:nvPr>
            <p:ph type="subTitle" idx="1"/>
          </p:nvPr>
        </p:nvSpPr>
        <p:spPr>
          <a:xfrm>
            <a:off x="5819650" y="2696150"/>
            <a:ext cx="2505900" cy="134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 name="Google Shape;17;p4"/>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 Credits">
  <p:cSld name="TITLE_3">
    <p:spTree>
      <p:nvGrpSpPr>
        <p:cNvPr id="1" name="Shape 156"/>
        <p:cNvGrpSpPr/>
        <p:nvPr/>
      </p:nvGrpSpPr>
      <p:grpSpPr>
        <a:xfrm>
          <a:off x="0" y="0"/>
          <a:ext cx="0" cy="0"/>
          <a:chOff x="0" y="0"/>
          <a:chExt cx="0" cy="0"/>
        </a:xfrm>
      </p:grpSpPr>
      <p:pic>
        <p:nvPicPr>
          <p:cNvPr id="157" name="Google Shape;157;p31"/>
          <p:cNvPicPr preferRelativeResize="0"/>
          <p:nvPr/>
        </p:nvPicPr>
        <p:blipFill>
          <a:blip r:embed="rId2">
            <a:alphaModFix/>
          </a:blip>
          <a:stretch>
            <a:fillRect/>
          </a:stretch>
        </p:blipFill>
        <p:spPr>
          <a:xfrm>
            <a:off x="717554" y="-1325744"/>
            <a:ext cx="5428087" cy="7181544"/>
          </a:xfrm>
          <a:prstGeom prst="rect">
            <a:avLst/>
          </a:prstGeom>
          <a:noFill/>
          <a:ln>
            <a:noFill/>
          </a:ln>
          <a:effectLst>
            <a:outerShdw blurRad="57150" dist="19050" dir="5400000" algn="bl" rotWithShape="0">
              <a:srgbClr val="000000">
                <a:alpha val="50000"/>
              </a:srgbClr>
            </a:outerShdw>
          </a:effectLst>
        </p:spPr>
      </p:pic>
      <p:sp>
        <p:nvSpPr>
          <p:cNvPr id="158" name="Google Shape;158;p31"/>
          <p:cNvSpPr txBox="1">
            <a:spLocks noGrp="1"/>
          </p:cNvSpPr>
          <p:nvPr>
            <p:ph type="ctrTitle"/>
          </p:nvPr>
        </p:nvSpPr>
        <p:spPr>
          <a:xfrm>
            <a:off x="1677525" y="261100"/>
            <a:ext cx="4353300" cy="946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9" name="Google Shape;159;p31"/>
          <p:cNvSpPr txBox="1">
            <a:spLocks noGrp="1"/>
          </p:cNvSpPr>
          <p:nvPr>
            <p:ph type="subTitle" idx="1"/>
          </p:nvPr>
        </p:nvSpPr>
        <p:spPr>
          <a:xfrm>
            <a:off x="1677525" y="1284100"/>
            <a:ext cx="3986100" cy="17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0" name="Google Shape;160;p31"/>
          <p:cNvSpPr txBox="1"/>
          <p:nvPr/>
        </p:nvSpPr>
        <p:spPr>
          <a:xfrm>
            <a:off x="1677525" y="3323999"/>
            <a:ext cx="3305400" cy="666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a:solidFill>
                  <a:schemeClr val="dk1"/>
                </a:solidFill>
                <a:uFill>
                  <a:noFill/>
                </a:uFill>
                <a:latin typeface="Catamaran"/>
                <a:ea typeface="Catamaran"/>
                <a:cs typeface="Catamaran"/>
                <a:sym typeface="Catamaran"/>
                <a:hlinkClick r:id="rId3"/>
              </a:rPr>
              <a:t>Slidesgo</a:t>
            </a:r>
            <a:r>
              <a:rPr lang="en" sz="1200">
                <a:solidFill>
                  <a:schemeClr val="dk1"/>
                </a:solidFill>
                <a:latin typeface="Catamaran"/>
                <a:ea typeface="Catamaran"/>
                <a:cs typeface="Catamaran"/>
                <a:sym typeface="Catamaran"/>
              </a:rPr>
              <a:t>, including icons by </a:t>
            </a:r>
            <a:r>
              <a:rPr lang="en" sz="1200">
                <a:solidFill>
                  <a:schemeClr val="dk1"/>
                </a:solidFill>
                <a:uFill>
                  <a:noFill/>
                </a:uFill>
                <a:latin typeface="Catamaran"/>
                <a:ea typeface="Catamaran"/>
                <a:cs typeface="Catamaran"/>
                <a:sym typeface="Catamaran"/>
                <a:hlinkClick r:id="rId4"/>
              </a:rPr>
              <a:t>Flaticon</a:t>
            </a:r>
            <a:r>
              <a:rPr lang="en" sz="1200">
                <a:solidFill>
                  <a:schemeClr val="dk1"/>
                </a:solidFill>
                <a:latin typeface="Catamaran"/>
                <a:ea typeface="Catamaran"/>
                <a:cs typeface="Catamaran"/>
                <a:sym typeface="Catamaran"/>
              </a:rPr>
              <a:t>, and infographics &amp; images by </a:t>
            </a:r>
            <a:r>
              <a:rPr lang="en" sz="1200">
                <a:solidFill>
                  <a:schemeClr val="dk1"/>
                </a:solidFill>
                <a:uFill>
                  <a:noFill/>
                </a:uFill>
                <a:latin typeface="Catamaran"/>
                <a:ea typeface="Catamaran"/>
                <a:cs typeface="Catamaran"/>
                <a:sym typeface="Catamaran"/>
                <a:hlinkClick r:id="rId5"/>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marL="0" lvl="0" indent="0" algn="l" rtl="0">
              <a:spcBef>
                <a:spcPts val="300"/>
              </a:spcBef>
              <a:spcAft>
                <a:spcPts val="0"/>
              </a:spcAft>
              <a:buNone/>
            </a:pPr>
            <a:endParaRPr sz="1200">
              <a:solidFill>
                <a:schemeClr val="dk1"/>
              </a:solidFill>
              <a:latin typeface="Catamaran"/>
              <a:ea typeface="Catamaran"/>
              <a:cs typeface="Catamaran"/>
              <a:sym typeface="Catamaran"/>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Bullet Points">
  <p:cSld name="TITLE_ONLY_2_2_1">
    <p:spTree>
      <p:nvGrpSpPr>
        <p:cNvPr id="1" name="Shape 161"/>
        <p:cNvGrpSpPr/>
        <p:nvPr/>
      </p:nvGrpSpPr>
      <p:grpSpPr>
        <a:xfrm>
          <a:off x="0" y="0"/>
          <a:ext cx="0" cy="0"/>
          <a:chOff x="0" y="0"/>
          <a:chExt cx="0" cy="0"/>
        </a:xfrm>
      </p:grpSpPr>
      <p:pic>
        <p:nvPicPr>
          <p:cNvPr id="162" name="Google Shape;162;p32"/>
          <p:cNvPicPr preferRelativeResize="0"/>
          <p:nvPr/>
        </p:nvPicPr>
        <p:blipFill>
          <a:blip r:embed="rId2">
            <a:alphaModFix/>
          </a:blip>
          <a:stretch>
            <a:fillRect/>
          </a:stretch>
        </p:blipFill>
        <p:spPr>
          <a:xfrm>
            <a:off x="168751" y="-1722050"/>
            <a:ext cx="8375450" cy="6696023"/>
          </a:xfrm>
          <a:prstGeom prst="rect">
            <a:avLst/>
          </a:prstGeom>
          <a:noFill/>
          <a:ln>
            <a:noFill/>
          </a:ln>
          <a:effectLst>
            <a:outerShdw blurRad="57150" dist="19050" dir="5400000" algn="bl" rotWithShape="0">
              <a:srgbClr val="000000">
                <a:alpha val="50000"/>
              </a:srgbClr>
            </a:outerShdw>
          </a:effectLst>
        </p:spPr>
      </p:pic>
      <p:sp>
        <p:nvSpPr>
          <p:cNvPr id="163" name="Google Shape;163;p32"/>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32"/>
          <p:cNvSpPr txBox="1">
            <a:spLocks noGrp="1"/>
          </p:cNvSpPr>
          <p:nvPr>
            <p:ph type="body" idx="1"/>
          </p:nvPr>
        </p:nvSpPr>
        <p:spPr>
          <a:xfrm>
            <a:off x="1263875" y="1103875"/>
            <a:ext cx="3021600" cy="352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5" name="Google Shape;165;p32"/>
          <p:cNvSpPr txBox="1">
            <a:spLocks noGrp="1"/>
          </p:cNvSpPr>
          <p:nvPr>
            <p:ph type="body" idx="2"/>
          </p:nvPr>
        </p:nvSpPr>
        <p:spPr>
          <a:xfrm>
            <a:off x="4858528" y="1103875"/>
            <a:ext cx="3021600" cy="352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 name="Google Shape;21;p5"/>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977163" y="2591037"/>
            <a:ext cx="2366400" cy="2058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5" name="Google Shape;25;p6"/>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body" idx="2"/>
          </p:nvPr>
        </p:nvSpPr>
        <p:spPr>
          <a:xfrm>
            <a:off x="4251063" y="2591037"/>
            <a:ext cx="2366400" cy="2058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p:nvPr/>
        </p:nvSpPr>
        <p:spPr>
          <a:xfrm>
            <a:off x="-50175" y="300150"/>
            <a:ext cx="47226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1" name="Google Shape;31;p7"/>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369188" y="746250"/>
            <a:ext cx="4238100" cy="755700"/>
          </a:xfrm>
          <a:prstGeom prst="rect">
            <a:avLst/>
          </a:prstGeom>
        </p:spPr>
        <p:txBody>
          <a:bodyPr spcFirstLastPara="1" wrap="square" lIns="91425" tIns="91425" rIns="91425" bIns="91425" anchor="b" anchorCtr="0">
            <a:noAutofit/>
          </a:bodyPr>
          <a:lstStyle>
            <a:lvl1pPr lvl="0">
              <a:spcBef>
                <a:spcPts val="0"/>
              </a:spcBef>
              <a:spcAft>
                <a:spcPts val="0"/>
              </a:spcAft>
              <a:buSzPts val="2700"/>
              <a:buNone/>
              <a:defRPr sz="27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8"/>
          <p:cNvSpPr txBox="1">
            <a:spLocks noGrp="1"/>
          </p:cNvSpPr>
          <p:nvPr>
            <p:ph type="body" idx="1"/>
          </p:nvPr>
        </p:nvSpPr>
        <p:spPr>
          <a:xfrm>
            <a:off x="1369188" y="1580250"/>
            <a:ext cx="4238100" cy="2664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978800" y="634425"/>
            <a:ext cx="5186400" cy="11769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txBox="1">
            <a:spLocks noGrp="1"/>
          </p:cNvSpPr>
          <p:nvPr>
            <p:ph type="subTitle" idx="1"/>
          </p:nvPr>
        </p:nvSpPr>
        <p:spPr>
          <a:xfrm>
            <a:off x="1063200" y="1807053"/>
            <a:ext cx="3646800" cy="488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000"/>
              <a:buFont typeface="Architects Daughter"/>
              <a:buNone/>
              <a:defRPr sz="2000" b="1">
                <a:latin typeface="Architects Daughter"/>
                <a:ea typeface="Architects Daughter"/>
                <a:cs typeface="Architects Daughter"/>
                <a:sym typeface="Architects Daughter"/>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0"/>
          <p:cNvSpPr txBox="1">
            <a:spLocks noGrp="1"/>
          </p:cNvSpPr>
          <p:nvPr>
            <p:ph type="body" idx="2"/>
          </p:nvPr>
        </p:nvSpPr>
        <p:spPr>
          <a:xfrm>
            <a:off x="1063200" y="2473322"/>
            <a:ext cx="4531200" cy="236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0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10"/>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0"/>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slide" Target="slide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GcXDe7WwV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dor.ca..gov"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www.careeronesto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ctrTitle"/>
          </p:nvPr>
        </p:nvSpPr>
        <p:spPr>
          <a:xfrm>
            <a:off x="1649375" y="857250"/>
            <a:ext cx="5654100" cy="19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dirty="0" smtClean="0">
                <a:latin typeface="Lobster"/>
                <a:ea typeface="Lobster"/>
                <a:cs typeface="Lobster"/>
                <a:sym typeface="Lobster"/>
              </a:rPr>
              <a:t>WorkAbility</a:t>
            </a:r>
            <a:br>
              <a:rPr lang="en" sz="4700" dirty="0" smtClean="0">
                <a:latin typeface="Lobster"/>
                <a:ea typeface="Lobster"/>
                <a:cs typeface="Lobster"/>
                <a:sym typeface="Lobster"/>
              </a:rPr>
            </a:br>
            <a:r>
              <a:rPr lang="en" sz="4700" dirty="0" smtClean="0">
                <a:latin typeface="Lobster"/>
                <a:ea typeface="Lobster"/>
                <a:cs typeface="Lobster"/>
                <a:sym typeface="Lobster"/>
              </a:rPr>
              <a:t> </a:t>
            </a:r>
            <a:r>
              <a:rPr lang="en" sz="4700" dirty="0">
                <a:latin typeface="Lobster"/>
                <a:ea typeface="Lobster"/>
                <a:cs typeface="Lobster"/>
                <a:sym typeface="Lobster"/>
              </a:rPr>
              <a:t>I Program </a:t>
            </a:r>
            <a:endParaRPr dirty="0">
              <a:latin typeface="Lobster"/>
              <a:ea typeface="Lobster"/>
              <a:cs typeface="Lobster"/>
              <a:sym typeface="Lobster"/>
            </a:endParaRPr>
          </a:p>
        </p:txBody>
      </p:sp>
      <p:pic>
        <p:nvPicPr>
          <p:cNvPr id="171" name="Google Shape;171;p33"/>
          <p:cNvPicPr preferRelativeResize="0"/>
          <p:nvPr/>
        </p:nvPicPr>
        <p:blipFill>
          <a:blip r:embed="rId3">
            <a:alphaModFix/>
          </a:blip>
          <a:stretch>
            <a:fillRect/>
          </a:stretch>
        </p:blipFill>
        <p:spPr>
          <a:xfrm>
            <a:off x="311694" y="446123"/>
            <a:ext cx="778932" cy="792600"/>
          </a:xfrm>
          <a:prstGeom prst="rect">
            <a:avLst/>
          </a:prstGeom>
          <a:noFill/>
          <a:ln>
            <a:noFill/>
          </a:ln>
        </p:spPr>
      </p:pic>
      <p:pic>
        <p:nvPicPr>
          <p:cNvPr id="172" name="Google Shape;172;p33"/>
          <p:cNvPicPr preferRelativeResize="0"/>
          <p:nvPr/>
        </p:nvPicPr>
        <p:blipFill>
          <a:blip r:embed="rId4">
            <a:alphaModFix/>
          </a:blip>
          <a:stretch>
            <a:fillRect/>
          </a:stretch>
        </p:blipFill>
        <p:spPr>
          <a:xfrm>
            <a:off x="7855250" y="3057527"/>
            <a:ext cx="778926" cy="793795"/>
          </a:xfrm>
          <a:prstGeom prst="rect">
            <a:avLst/>
          </a:prstGeom>
          <a:noFill/>
          <a:ln>
            <a:noFill/>
          </a:ln>
        </p:spPr>
      </p:pic>
      <p:pic>
        <p:nvPicPr>
          <p:cNvPr id="173" name="Google Shape;173;p33"/>
          <p:cNvPicPr preferRelativeResize="0"/>
          <p:nvPr/>
        </p:nvPicPr>
        <p:blipFill>
          <a:blip r:embed="rId5">
            <a:alphaModFix/>
          </a:blip>
          <a:stretch>
            <a:fillRect/>
          </a:stretch>
        </p:blipFill>
        <p:spPr>
          <a:xfrm>
            <a:off x="7635214" y="-1737375"/>
            <a:ext cx="3475024" cy="3813073"/>
          </a:xfrm>
          <a:prstGeom prst="rect">
            <a:avLst/>
          </a:prstGeom>
          <a:noFill/>
          <a:ln>
            <a:noFill/>
          </a:ln>
        </p:spPr>
      </p:pic>
      <p:pic>
        <p:nvPicPr>
          <p:cNvPr id="174" name="Google Shape;174;p33"/>
          <p:cNvPicPr preferRelativeResize="0"/>
          <p:nvPr/>
        </p:nvPicPr>
        <p:blipFill>
          <a:blip r:embed="rId6">
            <a:alphaModFix/>
          </a:blip>
          <a:stretch>
            <a:fillRect/>
          </a:stretch>
        </p:blipFill>
        <p:spPr>
          <a:xfrm>
            <a:off x="-883628" y="4236325"/>
            <a:ext cx="2428700" cy="1817497"/>
          </a:xfrm>
          <a:prstGeom prst="rect">
            <a:avLst/>
          </a:prstGeom>
          <a:noFill/>
          <a:ln>
            <a:noFill/>
          </a:ln>
        </p:spPr>
      </p:pic>
      <p:sp>
        <p:nvSpPr>
          <p:cNvPr id="175" name="Google Shape;175;p33">
            <a:hlinkClick r:id="rId7" action="ppaction://hlinksldjump"/>
          </p:cNvPr>
          <p:cNvSpPr/>
          <p:nvPr/>
        </p:nvSpPr>
        <p:spPr>
          <a:xfrm>
            <a:off x="2677171" y="3219222"/>
            <a:ext cx="3951900" cy="12642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Lobster"/>
                <a:ea typeface="Lobster"/>
                <a:cs typeface="Lobster"/>
                <a:sym typeface="Lobster"/>
              </a:rPr>
              <a:t>Mar </a:t>
            </a:r>
            <a:r>
              <a:rPr lang="en" sz="1600" smtClean="0">
                <a:latin typeface="Lobster"/>
                <a:ea typeface="Lobster"/>
                <a:cs typeface="Lobster"/>
                <a:sym typeface="Lobster"/>
              </a:rPr>
              <a:t>Minjares</a:t>
            </a:r>
            <a:r>
              <a:rPr lang="en" sz="1600" dirty="0">
                <a:latin typeface="Lobster"/>
                <a:ea typeface="Lobster"/>
                <a:cs typeface="Lobster"/>
                <a:sym typeface="Lobster"/>
              </a:rPr>
              <a:t>, P.P.S</a:t>
            </a:r>
            <a:endParaRPr sz="1600" dirty="0">
              <a:latin typeface="Lobster"/>
              <a:ea typeface="Lobster"/>
              <a:cs typeface="Lobster"/>
              <a:sym typeface="Lobster"/>
            </a:endParaRPr>
          </a:p>
          <a:p>
            <a:pPr marL="0" lvl="0" indent="0" algn="ctr" rtl="0">
              <a:spcBef>
                <a:spcPts val="0"/>
              </a:spcBef>
              <a:spcAft>
                <a:spcPts val="0"/>
              </a:spcAft>
              <a:buNone/>
            </a:pPr>
            <a:r>
              <a:rPr lang="en" sz="1600" dirty="0">
                <a:latin typeface="Lobster"/>
                <a:ea typeface="Lobster"/>
                <a:cs typeface="Lobster"/>
                <a:sym typeface="Lobster"/>
              </a:rPr>
              <a:t>Supportive Services Specialist/WorkAbility Program Director</a:t>
            </a:r>
            <a:endParaRPr sz="1600" dirty="0">
              <a:latin typeface="Lobster"/>
              <a:ea typeface="Lobster"/>
              <a:cs typeface="Lobster"/>
              <a:sym typeface="Lobster"/>
            </a:endParaRPr>
          </a:p>
          <a:p>
            <a:pPr marL="0" lvl="0" indent="0" algn="ctr" rtl="0">
              <a:spcBef>
                <a:spcPts val="0"/>
              </a:spcBef>
              <a:spcAft>
                <a:spcPts val="0"/>
              </a:spcAft>
              <a:buNone/>
            </a:pPr>
            <a:r>
              <a:rPr lang="en" sz="1600" dirty="0">
                <a:latin typeface="Lobster"/>
                <a:ea typeface="Lobster"/>
                <a:cs typeface="Lobster"/>
                <a:sym typeface="Lobster"/>
              </a:rPr>
              <a:t>Covina-Valley Unified School District </a:t>
            </a:r>
            <a:endParaRPr sz="1600" dirty="0">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1000"/>
                                        <p:tgtEl>
                                          <p:spTgt spid="172"/>
                                        </p:tgtEl>
                                      </p:cBhvr>
                                    </p:animEffect>
                                  </p:childTnLst>
                                </p:cTn>
                              </p:par>
                              <p:par>
                                <p:cTn id="11" presetID="2" presetClass="entr" presetSubtype="2" fill="hold" nodeType="withEffect">
                                  <p:stCondLst>
                                    <p:cond delay="0"/>
                                  </p:stCondLst>
                                  <p:childTnLst>
                                    <p:set>
                                      <p:cBhvr>
                                        <p:cTn id="12" dur="1" fill="hold">
                                          <p:stCondLst>
                                            <p:cond delay="0"/>
                                          </p:stCondLst>
                                        </p:cTn>
                                        <p:tgtEl>
                                          <p:spTgt spid="173"/>
                                        </p:tgtEl>
                                        <p:attrNameLst>
                                          <p:attrName>style.visibility</p:attrName>
                                        </p:attrNameLst>
                                      </p:cBhvr>
                                      <p:to>
                                        <p:strVal val="visible"/>
                                      </p:to>
                                    </p:set>
                                    <p:anim calcmode="lin" valueType="num">
                                      <p:cBhvr additive="base">
                                        <p:cTn id="13" dur="900"/>
                                        <p:tgtEl>
                                          <p:spTgt spid="173"/>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174"/>
                                        </p:tgtEl>
                                        <p:attrNameLst>
                                          <p:attrName>style.visibility</p:attrName>
                                        </p:attrNameLst>
                                      </p:cBhvr>
                                      <p:to>
                                        <p:strVal val="visible"/>
                                      </p:to>
                                    </p:set>
                                    <p:anim calcmode="lin" valueType="num">
                                      <p:cBhvr additive="base">
                                        <p:cTn id="16" dur="900"/>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2"/>
          <p:cNvPicPr preferRelativeResize="0"/>
          <p:nvPr/>
        </p:nvPicPr>
        <p:blipFill>
          <a:blip r:embed="rId3">
            <a:alphaModFix/>
          </a:blip>
          <a:stretch>
            <a:fillRect/>
          </a:stretch>
        </p:blipFill>
        <p:spPr>
          <a:xfrm>
            <a:off x="111219" y="65297"/>
            <a:ext cx="778932" cy="792600"/>
          </a:xfrm>
          <a:prstGeom prst="rect">
            <a:avLst/>
          </a:prstGeom>
          <a:noFill/>
          <a:ln>
            <a:noFill/>
          </a:ln>
        </p:spPr>
      </p:pic>
      <p:pic>
        <p:nvPicPr>
          <p:cNvPr id="298" name="Google Shape;298;p42"/>
          <p:cNvPicPr preferRelativeResize="0"/>
          <p:nvPr/>
        </p:nvPicPr>
        <p:blipFill>
          <a:blip r:embed="rId3">
            <a:alphaModFix/>
          </a:blip>
          <a:stretch>
            <a:fillRect/>
          </a:stretch>
        </p:blipFill>
        <p:spPr>
          <a:xfrm>
            <a:off x="8253844" y="65297"/>
            <a:ext cx="778932" cy="792600"/>
          </a:xfrm>
          <a:prstGeom prst="rect">
            <a:avLst/>
          </a:prstGeom>
          <a:noFill/>
          <a:ln>
            <a:noFill/>
          </a:ln>
        </p:spPr>
      </p:pic>
      <p:pic>
        <p:nvPicPr>
          <p:cNvPr id="299" name="Google Shape;299;p42"/>
          <p:cNvPicPr preferRelativeResize="0"/>
          <p:nvPr/>
        </p:nvPicPr>
        <p:blipFill rotWithShape="1">
          <a:blip r:embed="rId4">
            <a:alphaModFix/>
          </a:blip>
          <a:srcRect l="32006" t="19826" r="52023" b="9790"/>
          <a:stretch/>
        </p:blipFill>
        <p:spPr>
          <a:xfrm rot="5400000">
            <a:off x="8304487" y="3732486"/>
            <a:ext cx="690925" cy="2283952"/>
          </a:xfrm>
          <a:prstGeom prst="rect">
            <a:avLst/>
          </a:prstGeom>
          <a:noFill/>
          <a:ln>
            <a:noFill/>
          </a:ln>
        </p:spPr>
      </p:pic>
      <p:sp>
        <p:nvSpPr>
          <p:cNvPr id="300" name="Google Shape;300;p42">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txBox="1"/>
          <p:nvPr/>
        </p:nvSpPr>
        <p:spPr>
          <a:xfrm>
            <a:off x="1060675" y="523075"/>
            <a:ext cx="7049400" cy="40974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a:latin typeface="Architects Daughter"/>
              <a:ea typeface="Architects Daughter"/>
              <a:cs typeface="Architects Daughter"/>
              <a:sym typeface="Architects Daughter"/>
            </a:endParaRPr>
          </a:p>
          <a:p>
            <a:pPr marL="0" lvl="0" indent="0" algn="ctr" rtl="0">
              <a:spcBef>
                <a:spcPts val="0"/>
              </a:spcBef>
              <a:spcAft>
                <a:spcPts val="0"/>
              </a:spcAft>
              <a:buNone/>
            </a:pPr>
            <a:endParaRPr sz="3500">
              <a:latin typeface="Architects Daughter"/>
              <a:ea typeface="Architects Daughter"/>
              <a:cs typeface="Architects Daughter"/>
              <a:sym typeface="Architects Daughter"/>
            </a:endParaRPr>
          </a:p>
          <a:p>
            <a:pPr marL="0" lvl="0" indent="0" algn="ctr" rtl="0">
              <a:spcBef>
                <a:spcPts val="0"/>
              </a:spcBef>
              <a:spcAft>
                <a:spcPts val="0"/>
              </a:spcAft>
              <a:buNone/>
            </a:pPr>
            <a:endParaRPr sz="3500">
              <a:latin typeface="Architects Daughter"/>
              <a:ea typeface="Architects Daughter"/>
              <a:cs typeface="Architects Daughter"/>
              <a:sym typeface="Architects Daughter"/>
            </a:endParaRPr>
          </a:p>
          <a:p>
            <a:pPr marL="0" lvl="0" indent="0" algn="ctr" rtl="0">
              <a:spcBef>
                <a:spcPts val="0"/>
              </a:spcBef>
              <a:spcAft>
                <a:spcPts val="0"/>
              </a:spcAft>
              <a:buNone/>
            </a:pPr>
            <a:r>
              <a:rPr lang="en" sz="3500">
                <a:latin typeface="Architects Daughter"/>
                <a:ea typeface="Architects Daughter"/>
                <a:cs typeface="Architects Daughter"/>
                <a:sym typeface="Architects Daughter"/>
              </a:rPr>
              <a:t>Questions or Comments?  </a:t>
            </a:r>
            <a:endParaRPr sz="3500">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7"/>
                                        </p:tgtEl>
                                        <p:attrNameLst>
                                          <p:attrName>style.visibility</p:attrName>
                                        </p:attrNameLst>
                                      </p:cBhvr>
                                      <p:to>
                                        <p:strVal val="visible"/>
                                      </p:to>
                                    </p:set>
                                    <p:anim calcmode="lin" valueType="num">
                                      <p:cBhvr additive="base">
                                        <p:cTn id="7" dur="1000"/>
                                        <p:tgtEl>
                                          <p:spTgt spid="297"/>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98"/>
                                        </p:tgtEl>
                                        <p:attrNameLst>
                                          <p:attrName>style.visibility</p:attrName>
                                        </p:attrNameLst>
                                      </p:cBhvr>
                                      <p:to>
                                        <p:strVal val="visible"/>
                                      </p:to>
                                    </p:set>
                                    <p:anim calcmode="lin" valueType="num">
                                      <p:cBhvr additive="base">
                                        <p:cTn id="10" dur="1000"/>
                                        <p:tgtEl>
                                          <p:spTgt spid="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86275" y="1255875"/>
            <a:ext cx="8918700" cy="3623700"/>
          </a:xfrm>
          <a:prstGeom prst="rect">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4"/>
          <p:cNvSpPr/>
          <p:nvPr/>
        </p:nvSpPr>
        <p:spPr>
          <a:xfrm rot="-1110091">
            <a:off x="8076257" y="804372"/>
            <a:ext cx="1018196" cy="132461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4"/>
          <p:cNvSpPr/>
          <p:nvPr/>
        </p:nvSpPr>
        <p:spPr>
          <a:xfrm rot="4908656">
            <a:off x="8170401" y="3984575"/>
            <a:ext cx="1018229" cy="132466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4"/>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p>
            <a:pPr marL="457200" lvl="0" indent="-352425" algn="l" rtl="0">
              <a:spcBef>
                <a:spcPts val="0"/>
              </a:spcBef>
              <a:spcAft>
                <a:spcPts val="0"/>
              </a:spcAft>
              <a:buSzPts val="1950"/>
              <a:buChar char="-"/>
            </a:pPr>
            <a:r>
              <a:rPr lang="en" sz="1950"/>
              <a:t>WorkAbility I is a work skills program that provides an array of services including; career exploration, career assessment, paid work experience, support with the development of work skills, follow-up process, and many other services. . </a:t>
            </a:r>
            <a:endParaRPr sz="1950"/>
          </a:p>
          <a:p>
            <a:pPr marL="457200" lvl="0" indent="-352425" algn="l" rtl="0">
              <a:spcBef>
                <a:spcPts val="0"/>
              </a:spcBef>
              <a:spcAft>
                <a:spcPts val="0"/>
              </a:spcAft>
              <a:buSzPts val="1950"/>
              <a:buChar char="-"/>
            </a:pPr>
            <a:r>
              <a:rPr lang="en" sz="1950"/>
              <a:t>Each district is unique in how the program is implemented.  </a:t>
            </a:r>
            <a:endParaRPr sz="1950"/>
          </a:p>
          <a:p>
            <a:pPr marL="457200" lvl="0" indent="-352425" algn="l" rtl="0">
              <a:spcBef>
                <a:spcPts val="0"/>
              </a:spcBef>
              <a:spcAft>
                <a:spcPts val="0"/>
              </a:spcAft>
              <a:buSzPts val="1950"/>
              <a:buChar char="-"/>
            </a:pPr>
            <a:r>
              <a:rPr lang="en" sz="1950"/>
              <a:t>The WorkAbility program’s focus is to support students who receive special education services through an Individualized Education Program (IEP) to development vocational skills so that they can be prepared for employment opportunities. </a:t>
            </a:r>
            <a:endParaRPr sz="1950"/>
          </a:p>
          <a:p>
            <a:pPr marL="457200" lvl="0" indent="-352425" algn="l" rtl="0">
              <a:spcBef>
                <a:spcPts val="0"/>
              </a:spcBef>
              <a:spcAft>
                <a:spcPts val="0"/>
              </a:spcAft>
              <a:buSzPts val="1950"/>
              <a:buChar char="-"/>
            </a:pPr>
            <a:r>
              <a:rPr lang="en" sz="1950"/>
              <a:t>Competitive Integrated Employment opportunities. </a:t>
            </a:r>
            <a:endParaRPr sz="1950"/>
          </a:p>
          <a:p>
            <a:pPr marL="0" lvl="0" indent="0" algn="l" rtl="0">
              <a:spcBef>
                <a:spcPts val="0"/>
              </a:spcBef>
              <a:spcAft>
                <a:spcPts val="0"/>
              </a:spcAft>
              <a:buNone/>
            </a:pPr>
            <a:endParaRPr sz="1950"/>
          </a:p>
        </p:txBody>
      </p:sp>
      <p:sp>
        <p:nvSpPr>
          <p:cNvPr id="184" name="Google Shape;184;p34"/>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the WorkAbility I program? </a:t>
            </a:r>
            <a:endParaRPr/>
          </a:p>
        </p:txBody>
      </p:sp>
      <p:pic>
        <p:nvPicPr>
          <p:cNvPr id="185" name="Google Shape;185;p34"/>
          <p:cNvPicPr preferRelativeResize="0"/>
          <p:nvPr/>
        </p:nvPicPr>
        <p:blipFill>
          <a:blip r:embed="rId3">
            <a:alphaModFix/>
          </a:blip>
          <a:stretch>
            <a:fillRect/>
          </a:stretch>
        </p:blipFill>
        <p:spPr>
          <a:xfrm>
            <a:off x="155475" y="421775"/>
            <a:ext cx="477207" cy="486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1000"/>
                                        <p:tgtEl>
                                          <p:spTgt spid="18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 calcmode="lin" valueType="num">
                                      <p:cBhvr additive="base">
                                        <p:cTn id="10" dur="1000"/>
                                        <p:tgtEl>
                                          <p:spTgt spid="180"/>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81"/>
                                        </p:tgtEl>
                                        <p:attrNameLst>
                                          <p:attrName>style.visibility</p:attrName>
                                        </p:attrNameLst>
                                      </p:cBhvr>
                                      <p:to>
                                        <p:strVal val="visible"/>
                                      </p:to>
                                    </p:set>
                                    <p:anim calcmode="lin" valueType="num">
                                      <p:cBhvr additive="base">
                                        <p:cTn id="14" dur="1000"/>
                                        <p:tgtEl>
                                          <p:spTgt spid="181"/>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182"/>
                                        </p:tgtEl>
                                        <p:attrNameLst>
                                          <p:attrName>style.visibility</p:attrName>
                                        </p:attrNameLst>
                                      </p:cBhvr>
                                      <p:to>
                                        <p:strVal val="visible"/>
                                      </p:to>
                                    </p:set>
                                    <p:anim calcmode="lin" valueType="num">
                                      <p:cBhvr additive="base">
                                        <p:cTn id="17" dur="10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35"/>
          <p:cNvGrpSpPr/>
          <p:nvPr/>
        </p:nvGrpSpPr>
        <p:grpSpPr>
          <a:xfrm>
            <a:off x="557052" y="-1733075"/>
            <a:ext cx="4918974" cy="6507973"/>
            <a:chOff x="557052" y="-1733075"/>
            <a:chExt cx="4918974" cy="6507973"/>
          </a:xfrm>
        </p:grpSpPr>
        <p:pic>
          <p:nvPicPr>
            <p:cNvPr id="191" name="Google Shape;191;p35"/>
            <p:cNvPicPr preferRelativeResize="0"/>
            <p:nvPr/>
          </p:nvPicPr>
          <p:blipFill>
            <a:blip r:embed="rId3">
              <a:alphaModFix/>
            </a:blip>
            <a:stretch>
              <a:fillRect/>
            </a:stretch>
          </p:blipFill>
          <p:spPr>
            <a:xfrm>
              <a:off x="557052" y="-1733075"/>
              <a:ext cx="4918974" cy="6507973"/>
            </a:xfrm>
            <a:prstGeom prst="rect">
              <a:avLst/>
            </a:prstGeom>
            <a:noFill/>
            <a:ln>
              <a:noFill/>
            </a:ln>
          </p:spPr>
        </p:pic>
        <p:grpSp>
          <p:nvGrpSpPr>
            <p:cNvPr id="192" name="Google Shape;192;p35"/>
            <p:cNvGrpSpPr/>
            <p:nvPr/>
          </p:nvGrpSpPr>
          <p:grpSpPr>
            <a:xfrm>
              <a:off x="1490463" y="-1358760"/>
              <a:ext cx="3642225" cy="5714463"/>
              <a:chOff x="1490463" y="-1358760"/>
              <a:chExt cx="3642225" cy="5714463"/>
            </a:xfrm>
          </p:grpSpPr>
          <p:cxnSp>
            <p:nvCxnSpPr>
              <p:cNvPr id="193" name="Google Shape;193;p35"/>
              <p:cNvCxnSpPr/>
              <p:nvPr/>
            </p:nvCxnSpPr>
            <p:spPr>
              <a:xfrm>
                <a:off x="1490463" y="1111024"/>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194" name="Google Shape;194;p35"/>
              <p:cNvCxnSpPr/>
              <p:nvPr/>
            </p:nvCxnSpPr>
            <p:spPr>
              <a:xfrm>
                <a:off x="1490463" y="1522662"/>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195" name="Google Shape;195;p35"/>
              <p:cNvCxnSpPr/>
              <p:nvPr/>
            </p:nvCxnSpPr>
            <p:spPr>
              <a:xfrm>
                <a:off x="1490463" y="1934299"/>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196" name="Google Shape;196;p35"/>
              <p:cNvCxnSpPr/>
              <p:nvPr/>
            </p:nvCxnSpPr>
            <p:spPr>
              <a:xfrm>
                <a:off x="1490463" y="2345937"/>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197" name="Google Shape;197;p35"/>
              <p:cNvCxnSpPr/>
              <p:nvPr/>
            </p:nvCxnSpPr>
            <p:spPr>
              <a:xfrm>
                <a:off x="1490463" y="2757574"/>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198" name="Google Shape;198;p35"/>
              <p:cNvCxnSpPr/>
              <p:nvPr/>
            </p:nvCxnSpPr>
            <p:spPr>
              <a:xfrm>
                <a:off x="1490463" y="3169212"/>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199" name="Google Shape;199;p35"/>
              <p:cNvCxnSpPr/>
              <p:nvPr/>
            </p:nvCxnSpPr>
            <p:spPr>
              <a:xfrm>
                <a:off x="1490463" y="3532428"/>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0" name="Google Shape;200;p35"/>
              <p:cNvCxnSpPr/>
              <p:nvPr/>
            </p:nvCxnSpPr>
            <p:spPr>
              <a:xfrm>
                <a:off x="1490463" y="3944065"/>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1" name="Google Shape;201;p35"/>
              <p:cNvCxnSpPr/>
              <p:nvPr/>
            </p:nvCxnSpPr>
            <p:spPr>
              <a:xfrm>
                <a:off x="1490463" y="4355703"/>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2" name="Google Shape;202;p35"/>
              <p:cNvCxnSpPr/>
              <p:nvPr/>
            </p:nvCxnSpPr>
            <p:spPr>
              <a:xfrm>
                <a:off x="1524288" y="-123872"/>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3" name="Google Shape;203;p35"/>
              <p:cNvCxnSpPr/>
              <p:nvPr/>
            </p:nvCxnSpPr>
            <p:spPr>
              <a:xfrm>
                <a:off x="1524288" y="287765"/>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4" name="Google Shape;204;p35"/>
              <p:cNvCxnSpPr/>
              <p:nvPr/>
            </p:nvCxnSpPr>
            <p:spPr>
              <a:xfrm>
                <a:off x="1524288" y="699403"/>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5" name="Google Shape;205;p35"/>
              <p:cNvCxnSpPr/>
              <p:nvPr/>
            </p:nvCxnSpPr>
            <p:spPr>
              <a:xfrm>
                <a:off x="1490463" y="-535501"/>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6" name="Google Shape;206;p35"/>
              <p:cNvCxnSpPr/>
              <p:nvPr/>
            </p:nvCxnSpPr>
            <p:spPr>
              <a:xfrm>
                <a:off x="1524288" y="-1358760"/>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7" name="Google Shape;207;p35"/>
              <p:cNvCxnSpPr/>
              <p:nvPr/>
            </p:nvCxnSpPr>
            <p:spPr>
              <a:xfrm>
                <a:off x="1524288" y="-947122"/>
                <a:ext cx="3608400" cy="0"/>
              </a:xfrm>
              <a:prstGeom prst="straightConnector1">
                <a:avLst/>
              </a:prstGeom>
              <a:noFill/>
              <a:ln w="9525" cap="flat" cmpd="sng">
                <a:solidFill>
                  <a:srgbClr val="D0E0E3"/>
                </a:solidFill>
                <a:prstDash val="solid"/>
                <a:round/>
                <a:headEnd type="none" w="med" len="med"/>
                <a:tailEnd type="none" w="med" len="med"/>
              </a:ln>
            </p:spPr>
          </p:cxnSp>
        </p:grpSp>
      </p:grpSp>
      <p:sp>
        <p:nvSpPr>
          <p:cNvPr id="208" name="Google Shape;208;p35"/>
          <p:cNvSpPr/>
          <p:nvPr/>
        </p:nvSpPr>
        <p:spPr>
          <a:xfrm>
            <a:off x="1524300" y="2066050"/>
            <a:ext cx="1402200" cy="2742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txBox="1">
            <a:spLocks noGrp="1"/>
          </p:cNvSpPr>
          <p:nvPr>
            <p:ph type="subTitle" idx="1"/>
          </p:nvPr>
        </p:nvSpPr>
        <p:spPr>
          <a:xfrm>
            <a:off x="1394950" y="662775"/>
            <a:ext cx="3638100" cy="3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u="sng"/>
              <a:t>Work Based Component:</a:t>
            </a:r>
            <a:endParaRPr sz="2200" u="sng"/>
          </a:p>
          <a:p>
            <a:pPr marL="0" lvl="0" indent="0" algn="l" rtl="0">
              <a:spcBef>
                <a:spcPts val="0"/>
              </a:spcBef>
              <a:spcAft>
                <a:spcPts val="0"/>
              </a:spcAft>
              <a:buNone/>
            </a:pPr>
            <a:r>
              <a:rPr lang="en" sz="1900"/>
              <a:t>-Completing Application</a:t>
            </a:r>
            <a:endParaRPr sz="1900"/>
          </a:p>
          <a:p>
            <a:pPr marL="0" lvl="0" indent="0" algn="l" rtl="0">
              <a:spcBef>
                <a:spcPts val="0"/>
              </a:spcBef>
              <a:spcAft>
                <a:spcPts val="0"/>
              </a:spcAft>
              <a:buNone/>
            </a:pPr>
            <a:r>
              <a:rPr lang="en" sz="1900"/>
              <a:t>-Pre-Employment Preparation</a:t>
            </a:r>
            <a:endParaRPr sz="1900"/>
          </a:p>
          <a:p>
            <a:pPr marL="0" lvl="0" indent="0" algn="l" rtl="0">
              <a:spcBef>
                <a:spcPts val="0"/>
              </a:spcBef>
              <a:spcAft>
                <a:spcPts val="0"/>
              </a:spcAft>
              <a:buNone/>
            </a:pPr>
            <a:r>
              <a:rPr lang="en" sz="1900"/>
              <a:t>-Interview</a:t>
            </a:r>
            <a:endParaRPr sz="1900"/>
          </a:p>
          <a:p>
            <a:pPr marL="0" lvl="0" indent="0" algn="l" rtl="0">
              <a:spcBef>
                <a:spcPts val="0"/>
              </a:spcBef>
              <a:spcAft>
                <a:spcPts val="0"/>
              </a:spcAft>
              <a:buNone/>
            </a:pPr>
            <a:r>
              <a:rPr lang="en" sz="1900"/>
              <a:t>-Job Coach (ATP)</a:t>
            </a:r>
            <a:endParaRPr sz="1900"/>
          </a:p>
          <a:p>
            <a:pPr marL="0" lvl="0" indent="0" algn="l" rtl="0">
              <a:spcBef>
                <a:spcPts val="0"/>
              </a:spcBef>
              <a:spcAft>
                <a:spcPts val="0"/>
              </a:spcAft>
              <a:buNone/>
            </a:pPr>
            <a:r>
              <a:rPr lang="en" sz="1900"/>
              <a:t>-On-going support </a:t>
            </a:r>
            <a:endParaRPr sz="1900"/>
          </a:p>
          <a:p>
            <a:pPr marL="0" lvl="0" indent="0" algn="l" rtl="0">
              <a:spcBef>
                <a:spcPts val="0"/>
              </a:spcBef>
              <a:spcAft>
                <a:spcPts val="0"/>
              </a:spcAft>
              <a:buNone/>
            </a:pPr>
            <a:r>
              <a:rPr lang="en" sz="1900"/>
              <a:t>-Weekly check-in with manager.</a:t>
            </a:r>
            <a:r>
              <a:rPr lang="en" sz="2400"/>
              <a:t> </a:t>
            </a:r>
            <a:endParaRPr sz="2400"/>
          </a:p>
          <a:p>
            <a:pPr marL="0" lvl="0" indent="0" algn="l" rtl="0">
              <a:spcBef>
                <a:spcPts val="0"/>
              </a:spcBef>
              <a:spcAft>
                <a:spcPts val="0"/>
              </a:spcAft>
              <a:buNone/>
            </a:pPr>
            <a:r>
              <a:rPr lang="en" sz="1900"/>
              <a:t>-Time sheet,paycheck pick up process. </a:t>
            </a:r>
            <a:endParaRPr sz="1900"/>
          </a:p>
          <a:p>
            <a:pPr marL="0" lvl="0" indent="0" algn="l" rtl="0">
              <a:spcBef>
                <a:spcPts val="0"/>
              </a:spcBef>
              <a:spcAft>
                <a:spcPts val="0"/>
              </a:spcAft>
              <a:buNone/>
            </a:pPr>
            <a:r>
              <a:rPr lang="en" sz="1900"/>
              <a:t>-On-the job training. </a:t>
            </a:r>
            <a:endParaRPr sz="1900"/>
          </a:p>
          <a:p>
            <a:pPr marL="0" lvl="0" indent="0" algn="l" rtl="0">
              <a:spcBef>
                <a:spcPts val="0"/>
              </a:spcBef>
              <a:spcAft>
                <a:spcPts val="0"/>
              </a:spcAft>
              <a:buNone/>
            </a:pPr>
            <a:r>
              <a:rPr lang="en" sz="1900"/>
              <a:t>-Support with direct hire process. </a:t>
            </a:r>
            <a:endParaRPr sz="1900"/>
          </a:p>
          <a:p>
            <a:pPr marL="0" lvl="0" indent="0" algn="l" rtl="0">
              <a:spcBef>
                <a:spcPts val="0"/>
              </a:spcBef>
              <a:spcAft>
                <a:spcPts val="0"/>
              </a:spcAft>
              <a:buNone/>
            </a:pPr>
            <a:endParaRPr sz="1500"/>
          </a:p>
        </p:txBody>
      </p:sp>
      <p:pic>
        <p:nvPicPr>
          <p:cNvPr id="210" name="Google Shape;210;p35"/>
          <p:cNvPicPr preferRelativeResize="0"/>
          <p:nvPr/>
        </p:nvPicPr>
        <p:blipFill>
          <a:blip r:embed="rId4">
            <a:alphaModFix/>
          </a:blip>
          <a:stretch>
            <a:fillRect/>
          </a:stretch>
        </p:blipFill>
        <p:spPr>
          <a:xfrm>
            <a:off x="7199950" y="771527"/>
            <a:ext cx="778926" cy="793795"/>
          </a:xfrm>
          <a:prstGeom prst="rect">
            <a:avLst/>
          </a:prstGeom>
          <a:noFill/>
          <a:ln>
            <a:noFill/>
          </a:ln>
        </p:spPr>
      </p:pic>
      <p:sp>
        <p:nvSpPr>
          <p:cNvPr id="211" name="Google Shape;211;p35">
            <a:hlinkClick r:id="rId5" action="ppaction://hlinksldjump"/>
          </p:cNvPr>
          <p:cNvSpPr/>
          <p:nvPr/>
        </p:nvSpPr>
        <p:spPr>
          <a:xfrm>
            <a:off x="6460175" y="39361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p:nvPr/>
        </p:nvSpPr>
        <p:spPr>
          <a:xfrm>
            <a:off x="5637500" y="1438425"/>
            <a:ext cx="2644500" cy="22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tamaran"/>
              <a:ea typeface="Catamaran"/>
              <a:cs typeface="Catamaran"/>
              <a:sym typeface="Catamaran"/>
            </a:endParaRPr>
          </a:p>
        </p:txBody>
      </p:sp>
      <p:pic>
        <p:nvPicPr>
          <p:cNvPr id="213" name="Google Shape;213;p35"/>
          <p:cNvPicPr preferRelativeResize="0"/>
          <p:nvPr/>
        </p:nvPicPr>
        <p:blipFill>
          <a:blip r:embed="rId6">
            <a:alphaModFix/>
          </a:blip>
          <a:stretch>
            <a:fillRect/>
          </a:stretch>
        </p:blipFill>
        <p:spPr>
          <a:xfrm rot="13">
            <a:off x="6216850" y="1448179"/>
            <a:ext cx="2152225" cy="2075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900"/>
                                        <p:tgtEl>
                                          <p:spTgt spid="190"/>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 calcmode="lin" valueType="num">
                                      <p:cBhvr additive="base">
                                        <p:cTn id="10" dur="900"/>
                                        <p:tgtEl>
                                          <p:spTgt spid="209"/>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 calcmode="lin" valueType="num">
                                      <p:cBhvr additive="base">
                                        <p:cTn id="13" dur="900"/>
                                        <p:tgtEl>
                                          <p:spTgt spid="20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10"/>
                                        </p:tgtEl>
                                        <p:attrNameLst>
                                          <p:attrName>style.visibility</p:attrName>
                                        </p:attrNameLst>
                                      </p:cBhvr>
                                      <p:to>
                                        <p:strVal val="visible"/>
                                      </p:to>
                                    </p:set>
                                    <p:anim calcmode="lin" valueType="num">
                                      <p:cBhvr additive="base">
                                        <p:cTn id="16" dur="1000"/>
                                        <p:tgtEl>
                                          <p:spTgt spid="210"/>
                                        </p:tgtEl>
                                        <p:attrNameLst>
                                          <p:attrName>ppt_x</p:attrName>
                                        </p:attrNameLst>
                                      </p:cBhvr>
                                      <p:tavLst>
                                        <p:tav tm="0">
                                          <p:val>
                                            <p:strVal val="#ppt_x+1"/>
                                          </p:val>
                                        </p:tav>
                                        <p:tav tm="100000">
                                          <p:val>
                                            <p:strVal val="#ppt_x"/>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11"/>
                                        </p:tgtEl>
                                        <p:attrNameLst>
                                          <p:attrName>style.visibility</p:attrName>
                                        </p:attrNameLst>
                                      </p:cBhvr>
                                      <p:to>
                                        <p:strVal val="visible"/>
                                      </p:to>
                                    </p:set>
                                    <p:anim calcmode="lin" valueType="num">
                                      <p:cBhvr additive="base">
                                        <p:cTn id="20" dur="10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p:nvPr/>
        </p:nvSpPr>
        <p:spPr>
          <a:xfrm>
            <a:off x="973475" y="711950"/>
            <a:ext cx="7264800" cy="38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endParaRPr sz="900">
              <a:highlight>
                <a:srgbClr val="FFFFFF"/>
              </a:highlight>
              <a:latin typeface="Catamaran"/>
              <a:ea typeface="Catamaran"/>
              <a:cs typeface="Catamaran"/>
              <a:sym typeface="Catamaran"/>
            </a:endParaRPr>
          </a:p>
        </p:txBody>
      </p:sp>
      <p:pic>
        <p:nvPicPr>
          <p:cNvPr id="219" name="Google Shape;219;p36" title="WorkAbility I   Tiffan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7"/>
          <p:cNvPicPr preferRelativeResize="0"/>
          <p:nvPr/>
        </p:nvPicPr>
        <p:blipFill rotWithShape="1">
          <a:blip r:embed="rId3">
            <a:alphaModFix/>
          </a:blip>
          <a:srcRect t="10992"/>
          <a:stretch/>
        </p:blipFill>
        <p:spPr>
          <a:xfrm>
            <a:off x="4703550" y="1051850"/>
            <a:ext cx="3591225" cy="3737050"/>
          </a:xfrm>
          <a:prstGeom prst="rect">
            <a:avLst/>
          </a:prstGeom>
          <a:noFill/>
          <a:ln>
            <a:noFill/>
          </a:ln>
        </p:spPr>
      </p:pic>
      <p:pic>
        <p:nvPicPr>
          <p:cNvPr id="225" name="Google Shape;225;p37"/>
          <p:cNvPicPr preferRelativeResize="0"/>
          <p:nvPr/>
        </p:nvPicPr>
        <p:blipFill rotWithShape="1">
          <a:blip r:embed="rId4">
            <a:alphaModFix/>
          </a:blip>
          <a:srcRect t="5800" b="2858"/>
          <a:stretch/>
        </p:blipFill>
        <p:spPr>
          <a:xfrm>
            <a:off x="255225" y="1051850"/>
            <a:ext cx="4856800" cy="3948100"/>
          </a:xfrm>
          <a:prstGeom prst="rect">
            <a:avLst/>
          </a:prstGeom>
          <a:noFill/>
          <a:ln>
            <a:noFill/>
          </a:ln>
        </p:spPr>
      </p:pic>
      <p:sp>
        <p:nvSpPr>
          <p:cNvPr id="226" name="Google Shape;226;p3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Program Requirements for Eligibility </a:t>
            </a:r>
            <a:endParaRPr/>
          </a:p>
        </p:txBody>
      </p:sp>
      <p:pic>
        <p:nvPicPr>
          <p:cNvPr id="227" name="Google Shape;227;p37">
            <a:hlinkClick r:id=""/>
          </p:cNvPr>
          <p:cNvPicPr preferRelativeResize="0"/>
          <p:nvPr/>
        </p:nvPicPr>
        <p:blipFill>
          <a:blip r:embed="rId5">
            <a:alphaModFix/>
          </a:blip>
          <a:stretch>
            <a:fillRect/>
          </a:stretch>
        </p:blipFill>
        <p:spPr>
          <a:xfrm>
            <a:off x="7641758" y="3423725"/>
            <a:ext cx="1229098" cy="1348689"/>
          </a:xfrm>
          <a:prstGeom prst="rect">
            <a:avLst/>
          </a:prstGeom>
          <a:noFill/>
          <a:ln>
            <a:noFill/>
          </a:ln>
        </p:spPr>
      </p:pic>
      <p:sp>
        <p:nvSpPr>
          <p:cNvPr id="228" name="Google Shape;228;p37">
            <a:hlinkClick r:id=""/>
          </p:cNvPr>
          <p:cNvSpPr/>
          <p:nvPr/>
        </p:nvSpPr>
        <p:spPr>
          <a:xfrm rot="-5895391">
            <a:off x="8124633" y="3885352"/>
            <a:ext cx="194343" cy="237642"/>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37">
            <a:hlinkClick r:id=""/>
          </p:cNvPr>
          <p:cNvSpPr txBox="1">
            <a:spLocks noGrp="1"/>
          </p:cNvSpPr>
          <p:nvPr>
            <p:ph type="ctrTitle" idx="4294967295"/>
          </p:nvPr>
        </p:nvSpPr>
        <p:spPr>
          <a:xfrm rot="-496088">
            <a:off x="7798403" y="4133317"/>
            <a:ext cx="915819" cy="35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CREDITS</a:t>
            </a:r>
            <a:endParaRPr sz="1200"/>
          </a:p>
        </p:txBody>
      </p:sp>
      <p:sp>
        <p:nvSpPr>
          <p:cNvPr id="230" name="Google Shape;230;p37">
            <a:hlinkClick r:id=""/>
          </p:cNvPr>
          <p:cNvSpPr/>
          <p:nvPr/>
        </p:nvSpPr>
        <p:spPr>
          <a:xfrm>
            <a:off x="7981007" y="3831902"/>
            <a:ext cx="481600" cy="34454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231" name="Google Shape;231;p37"/>
          <p:cNvSpPr txBox="1"/>
          <p:nvPr/>
        </p:nvSpPr>
        <p:spPr>
          <a:xfrm>
            <a:off x="1147850" y="1598275"/>
            <a:ext cx="3399900" cy="2958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b="1" u="sng">
                <a:latin typeface="Catamaran"/>
                <a:ea typeface="Catamaran"/>
                <a:cs typeface="Catamaran"/>
                <a:sym typeface="Catamaran"/>
              </a:rPr>
              <a:t>High School Students</a:t>
            </a:r>
            <a:endParaRPr b="1" u="sng">
              <a:latin typeface="Catamaran"/>
              <a:ea typeface="Catamaran"/>
              <a:cs typeface="Catamaran"/>
              <a:sym typeface="Catamaran"/>
            </a:endParaRPr>
          </a:p>
          <a:p>
            <a:pPr marL="0" lvl="0" indent="0" algn="l" rtl="0">
              <a:spcBef>
                <a:spcPts val="0"/>
              </a:spcBef>
              <a:spcAft>
                <a:spcPts val="0"/>
              </a:spcAft>
              <a:buNone/>
            </a:pPr>
            <a:endParaRPr>
              <a:latin typeface="Catamaran"/>
              <a:ea typeface="Catamaran"/>
              <a:cs typeface="Catamaran"/>
              <a:sym typeface="Catamaran"/>
            </a:endParaRPr>
          </a:p>
          <a:p>
            <a:pPr marL="457200" lvl="0" indent="-317500" algn="l" rtl="0">
              <a:spcBef>
                <a:spcPts val="0"/>
              </a:spcBef>
              <a:spcAft>
                <a:spcPts val="0"/>
              </a:spcAft>
              <a:buSzPts val="1400"/>
              <a:buFont typeface="Catamaran"/>
              <a:buChar char="-"/>
            </a:pPr>
            <a:r>
              <a:rPr lang="en">
                <a:latin typeface="Catamaran"/>
                <a:ea typeface="Catamaran"/>
                <a:cs typeface="Catamaran"/>
                <a:sym typeface="Catamaran"/>
              </a:rPr>
              <a:t>Unique to each district . </a:t>
            </a:r>
            <a:endParaRPr>
              <a:latin typeface="Catamaran"/>
              <a:ea typeface="Catamaran"/>
              <a:cs typeface="Catamaran"/>
              <a:sym typeface="Catamaran"/>
            </a:endParaRPr>
          </a:p>
          <a:p>
            <a:pPr marL="457200" lvl="0" indent="-317500" algn="l" rtl="0">
              <a:spcBef>
                <a:spcPts val="0"/>
              </a:spcBef>
              <a:spcAft>
                <a:spcPts val="0"/>
              </a:spcAft>
              <a:buSzPts val="1400"/>
              <a:buFont typeface="Catamaran"/>
              <a:buChar char="-"/>
            </a:pPr>
            <a:r>
              <a:rPr lang="en">
                <a:latin typeface="Catamaran"/>
                <a:ea typeface="Catamaran"/>
                <a:cs typeface="Catamaran"/>
                <a:sym typeface="Catamaran"/>
              </a:rPr>
              <a:t>Must complete WorkAbility application &amp; receive board approval.</a:t>
            </a:r>
            <a:endParaRPr>
              <a:latin typeface="Catamaran"/>
              <a:ea typeface="Catamaran"/>
              <a:cs typeface="Catamaran"/>
              <a:sym typeface="Catamaran"/>
            </a:endParaRPr>
          </a:p>
          <a:p>
            <a:pPr marL="457200" lvl="0" indent="-317500" algn="l" rtl="0">
              <a:spcBef>
                <a:spcPts val="0"/>
              </a:spcBef>
              <a:spcAft>
                <a:spcPts val="0"/>
              </a:spcAft>
              <a:buSzPts val="1400"/>
              <a:buFont typeface="Catamaran"/>
              <a:buChar char="-"/>
            </a:pPr>
            <a:r>
              <a:rPr lang="en">
                <a:latin typeface="Catamaran"/>
                <a:ea typeface="Catamaran"/>
                <a:cs typeface="Catamaran"/>
                <a:sym typeface="Catamaran"/>
              </a:rPr>
              <a:t>For Covina-Valley USD: 2.0 GPA, attendance &amp; discipline will be reviewed. </a:t>
            </a:r>
            <a:endParaRPr>
              <a:latin typeface="Catamaran"/>
              <a:ea typeface="Catamaran"/>
              <a:cs typeface="Catamaran"/>
              <a:sym typeface="Catamaran"/>
            </a:endParaRPr>
          </a:p>
          <a:p>
            <a:pPr marL="457200" lvl="0" indent="-317500" algn="l" rtl="0">
              <a:spcBef>
                <a:spcPts val="0"/>
              </a:spcBef>
              <a:spcAft>
                <a:spcPts val="0"/>
              </a:spcAft>
              <a:buSzPts val="1400"/>
              <a:buFont typeface="Catamaran"/>
              <a:buChar char="-"/>
            </a:pPr>
            <a:r>
              <a:rPr lang="en">
                <a:latin typeface="Catamaran"/>
                <a:ea typeface="Catamaran"/>
                <a:cs typeface="Catamaran"/>
                <a:sym typeface="Catamaran"/>
              </a:rPr>
              <a:t>For high school participants, students must be able to work independently. </a:t>
            </a:r>
            <a:endParaRPr>
              <a:latin typeface="Catamaran"/>
              <a:ea typeface="Catamaran"/>
              <a:cs typeface="Catamaran"/>
              <a:sym typeface="Catamaran"/>
            </a:endParaRPr>
          </a:p>
          <a:p>
            <a:pPr marL="457200" lvl="0" indent="-317500" algn="l" rtl="0">
              <a:spcBef>
                <a:spcPts val="0"/>
              </a:spcBef>
              <a:spcAft>
                <a:spcPts val="0"/>
              </a:spcAft>
              <a:buSzPts val="1400"/>
              <a:buFont typeface="Catamaran"/>
              <a:buChar char="-"/>
            </a:pPr>
            <a:r>
              <a:rPr lang="en">
                <a:latin typeface="Catamaran"/>
                <a:ea typeface="Catamaran"/>
                <a:cs typeface="Catamaran"/>
                <a:sym typeface="Catamaran"/>
              </a:rPr>
              <a:t>Provide own transportation to and from worksite. </a:t>
            </a:r>
            <a:endParaRPr>
              <a:latin typeface="Catamaran"/>
              <a:ea typeface="Catamaran"/>
              <a:cs typeface="Catamaran"/>
              <a:sym typeface="Catamaran"/>
            </a:endParaRPr>
          </a:p>
          <a:p>
            <a:pPr marL="457200" lvl="0" indent="0" algn="l" rtl="0">
              <a:spcBef>
                <a:spcPts val="0"/>
              </a:spcBef>
              <a:spcAft>
                <a:spcPts val="0"/>
              </a:spcAft>
              <a:buNone/>
            </a:pPr>
            <a:endParaRPr>
              <a:latin typeface="Catamaran"/>
              <a:ea typeface="Catamaran"/>
              <a:cs typeface="Catamaran"/>
              <a:sym typeface="Catamaran"/>
            </a:endParaRPr>
          </a:p>
        </p:txBody>
      </p:sp>
      <p:sp>
        <p:nvSpPr>
          <p:cNvPr id="232" name="Google Shape;232;p37"/>
          <p:cNvSpPr txBox="1"/>
          <p:nvPr/>
        </p:nvSpPr>
        <p:spPr>
          <a:xfrm>
            <a:off x="5143500" y="1670900"/>
            <a:ext cx="2768700" cy="26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Catamaran"/>
                <a:ea typeface="Catamaran"/>
                <a:cs typeface="Catamaran"/>
                <a:sym typeface="Catamaran"/>
              </a:rPr>
              <a:t>Adult Transition Students</a:t>
            </a:r>
            <a:endParaRPr b="1" u="sng">
              <a:latin typeface="Catamaran"/>
              <a:ea typeface="Catamaran"/>
              <a:cs typeface="Catamaran"/>
              <a:sym typeface="Catamaran"/>
            </a:endParaRPr>
          </a:p>
          <a:p>
            <a:pPr marL="0" lvl="0" indent="0" algn="l" rtl="0">
              <a:spcBef>
                <a:spcPts val="0"/>
              </a:spcBef>
              <a:spcAft>
                <a:spcPts val="0"/>
              </a:spcAft>
              <a:buNone/>
            </a:pPr>
            <a:endParaRPr b="1" u="sng">
              <a:latin typeface="Catamaran"/>
              <a:ea typeface="Catamaran"/>
              <a:cs typeface="Catamaran"/>
              <a:sym typeface="Catamaran"/>
            </a:endParaRPr>
          </a:p>
          <a:p>
            <a:pPr marL="0" lvl="0" indent="0" algn="l" rtl="0">
              <a:spcBef>
                <a:spcPts val="0"/>
              </a:spcBef>
              <a:spcAft>
                <a:spcPts val="0"/>
              </a:spcAft>
              <a:buNone/>
            </a:pPr>
            <a:r>
              <a:rPr lang="en">
                <a:latin typeface="Catamaran"/>
                <a:ea typeface="Catamaran"/>
                <a:cs typeface="Catamaran"/>
                <a:sym typeface="Catamaran"/>
              </a:rPr>
              <a:t>-Must complete WorkAbility application &amp; board approved. </a:t>
            </a:r>
            <a:endParaRPr>
              <a:latin typeface="Catamaran"/>
              <a:ea typeface="Catamaran"/>
              <a:cs typeface="Catamaran"/>
              <a:sym typeface="Catamaran"/>
            </a:endParaRPr>
          </a:p>
          <a:p>
            <a:pPr marL="0" lvl="0" indent="0" algn="l" rtl="0">
              <a:spcBef>
                <a:spcPts val="0"/>
              </a:spcBef>
              <a:spcAft>
                <a:spcPts val="0"/>
              </a:spcAft>
              <a:buNone/>
            </a:pPr>
            <a:r>
              <a:rPr lang="en">
                <a:latin typeface="Catamaran"/>
                <a:ea typeface="Catamaran"/>
                <a:cs typeface="Catamaran"/>
                <a:sym typeface="Catamaran"/>
              </a:rPr>
              <a:t>- Work semi-independently and display manageable behaviors. </a:t>
            </a:r>
            <a:endParaRPr>
              <a:latin typeface="Catamaran"/>
              <a:ea typeface="Catamaran"/>
              <a:cs typeface="Catamaran"/>
              <a:sym typeface="Catamaran"/>
            </a:endParaRPr>
          </a:p>
          <a:p>
            <a:pPr marL="0" lvl="0" indent="0" algn="l" rtl="0">
              <a:spcBef>
                <a:spcPts val="0"/>
              </a:spcBef>
              <a:spcAft>
                <a:spcPts val="0"/>
              </a:spcAft>
              <a:buNone/>
            </a:pPr>
            <a:r>
              <a:rPr lang="en">
                <a:latin typeface="Catamaran"/>
                <a:ea typeface="Catamaran"/>
                <a:cs typeface="Catamaran"/>
                <a:sym typeface="Catamaran"/>
              </a:rPr>
              <a:t>-Job coach</a:t>
            </a:r>
            <a:endParaRPr>
              <a:latin typeface="Catamaran"/>
              <a:ea typeface="Catamaran"/>
              <a:cs typeface="Catamaran"/>
              <a:sym typeface="Catamaran"/>
            </a:endParaRPr>
          </a:p>
          <a:p>
            <a:pPr marL="0" lvl="0" indent="0" algn="l" rtl="0">
              <a:spcBef>
                <a:spcPts val="0"/>
              </a:spcBef>
              <a:spcAft>
                <a:spcPts val="0"/>
              </a:spcAft>
              <a:buNone/>
            </a:pPr>
            <a:r>
              <a:rPr lang="en">
                <a:latin typeface="Catamaran"/>
                <a:ea typeface="Catamaran"/>
                <a:cs typeface="Catamaran"/>
                <a:sym typeface="Catamaran"/>
              </a:rPr>
              <a:t>-Participate in public transportation training. </a:t>
            </a:r>
            <a:endParaRPr>
              <a:latin typeface="Catamaran"/>
              <a:ea typeface="Catamaran"/>
              <a:cs typeface="Catamaran"/>
              <a:sym typeface="Catamaran"/>
            </a:endParaRPr>
          </a:p>
          <a:p>
            <a:pPr marL="0" lvl="0" indent="0" algn="l" rtl="0">
              <a:spcBef>
                <a:spcPts val="0"/>
              </a:spcBef>
              <a:spcAft>
                <a:spcPts val="0"/>
              </a:spcAft>
              <a:buNone/>
            </a:pPr>
            <a:endParaRPr>
              <a:latin typeface="Catamaran"/>
              <a:ea typeface="Catamaran"/>
              <a:cs typeface="Catamaran"/>
              <a:sym typeface="Catamar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1000"/>
                                        <p:tgtEl>
                                          <p:spTgt spid="22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 calcmode="lin" valueType="num">
                                      <p:cBhvr additive="base">
                                        <p:cTn id="10" dur="1000"/>
                                        <p:tgtEl>
                                          <p:spTgt spid="224"/>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27"/>
                                        </p:tgtEl>
                                        <p:attrNameLst>
                                          <p:attrName>style.visibility</p:attrName>
                                        </p:attrNameLst>
                                      </p:cBhvr>
                                      <p:to>
                                        <p:strVal val="visible"/>
                                      </p:to>
                                    </p:set>
                                    <p:anim calcmode="lin" valueType="num">
                                      <p:cBhvr additive="base">
                                        <p:cTn id="14" dur="1000"/>
                                        <p:tgtEl>
                                          <p:spTgt spid="22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9"/>
                                        </p:tgtEl>
                                        <p:attrNameLst>
                                          <p:attrName>style.visibility</p:attrName>
                                        </p:attrNameLst>
                                      </p:cBhvr>
                                      <p:to>
                                        <p:strVal val="visible"/>
                                      </p:to>
                                    </p:set>
                                    <p:anim calcmode="lin" valueType="num">
                                      <p:cBhvr additive="base">
                                        <p:cTn id="17" dur="1000"/>
                                        <p:tgtEl>
                                          <p:spTgt spid="22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30"/>
                                        </p:tgtEl>
                                        <p:attrNameLst>
                                          <p:attrName>style.visibility</p:attrName>
                                        </p:attrNameLst>
                                      </p:cBhvr>
                                      <p:to>
                                        <p:strVal val="visible"/>
                                      </p:to>
                                    </p:set>
                                    <p:anim calcmode="lin" valueType="num">
                                      <p:cBhvr additive="base">
                                        <p:cTn id="20" dur="1000"/>
                                        <p:tgtEl>
                                          <p:spTgt spid="23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cBhvr additive="base">
                                        <p:cTn id="23" dur="1000"/>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8"/>
          <p:cNvPicPr preferRelativeResize="0"/>
          <p:nvPr/>
        </p:nvPicPr>
        <p:blipFill>
          <a:blip r:embed="rId3">
            <a:alphaModFix/>
          </a:blip>
          <a:stretch>
            <a:fillRect/>
          </a:stretch>
        </p:blipFill>
        <p:spPr>
          <a:xfrm>
            <a:off x="668150" y="304640"/>
            <a:ext cx="5840423" cy="4669323"/>
          </a:xfrm>
          <a:prstGeom prst="rect">
            <a:avLst/>
          </a:prstGeom>
          <a:noFill/>
          <a:ln>
            <a:noFill/>
          </a:ln>
          <a:effectLst>
            <a:outerShdw blurRad="57150" dist="19050" dir="5400000" algn="bl" rotWithShape="0">
              <a:srgbClr val="000000">
                <a:alpha val="50000"/>
              </a:srgbClr>
            </a:outerShdw>
          </a:effectLst>
        </p:spPr>
      </p:pic>
      <p:sp>
        <p:nvSpPr>
          <p:cNvPr id="238" name="Google Shape;238;p38"/>
          <p:cNvSpPr/>
          <p:nvPr/>
        </p:nvSpPr>
        <p:spPr>
          <a:xfrm>
            <a:off x="2644150" y="3634725"/>
            <a:ext cx="838200" cy="1827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8"/>
          <p:cNvSpPr/>
          <p:nvPr/>
        </p:nvSpPr>
        <p:spPr>
          <a:xfrm>
            <a:off x="3771900" y="1737350"/>
            <a:ext cx="441900" cy="1827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8"/>
          <p:cNvSpPr txBox="1">
            <a:spLocks noGrp="1"/>
          </p:cNvSpPr>
          <p:nvPr>
            <p:ph type="title"/>
          </p:nvPr>
        </p:nvSpPr>
        <p:spPr>
          <a:xfrm>
            <a:off x="900850" y="399575"/>
            <a:ext cx="56076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Where do students work???</a:t>
            </a:r>
            <a:endParaRPr/>
          </a:p>
        </p:txBody>
      </p:sp>
      <p:sp>
        <p:nvSpPr>
          <p:cNvPr id="241" name="Google Shape;241;p38"/>
          <p:cNvSpPr txBox="1">
            <a:spLocks noGrp="1"/>
          </p:cNvSpPr>
          <p:nvPr>
            <p:ph type="body" idx="1"/>
          </p:nvPr>
        </p:nvSpPr>
        <p:spPr>
          <a:xfrm>
            <a:off x="1369200" y="1090475"/>
            <a:ext cx="4238100" cy="31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C-VUSD has established many relationships with businesses in the community.  Our community partners include: </a:t>
            </a:r>
            <a:endParaRPr dirty="0"/>
          </a:p>
          <a:p>
            <a:pPr marL="0" lvl="0" indent="0" algn="l" rtl="0">
              <a:spcBef>
                <a:spcPts val="1600"/>
              </a:spcBef>
              <a:spcAft>
                <a:spcPts val="0"/>
              </a:spcAft>
              <a:buNone/>
            </a:pPr>
            <a:r>
              <a:rPr lang="en" dirty="0"/>
              <a:t>-Walgreens</a:t>
            </a:r>
            <a:endParaRPr dirty="0"/>
          </a:p>
          <a:p>
            <a:pPr marL="0" lvl="0" indent="0" algn="l" rtl="0">
              <a:spcBef>
                <a:spcPts val="0"/>
              </a:spcBef>
              <a:spcAft>
                <a:spcPts val="0"/>
              </a:spcAft>
              <a:buNone/>
            </a:pPr>
            <a:r>
              <a:rPr lang="en" dirty="0"/>
              <a:t>-Hometown Buffet</a:t>
            </a:r>
            <a:endParaRPr dirty="0"/>
          </a:p>
          <a:p>
            <a:pPr marL="0" lvl="0" indent="0" algn="l" rtl="0">
              <a:spcBef>
                <a:spcPts val="0"/>
              </a:spcBef>
              <a:spcAft>
                <a:spcPts val="0"/>
              </a:spcAft>
              <a:buNone/>
            </a:pPr>
            <a:r>
              <a:rPr lang="en" dirty="0"/>
              <a:t>-Marshalls</a:t>
            </a:r>
            <a:endParaRPr dirty="0"/>
          </a:p>
          <a:p>
            <a:pPr marL="0" lvl="0" indent="0" algn="l" rtl="0">
              <a:spcBef>
                <a:spcPts val="0"/>
              </a:spcBef>
              <a:spcAft>
                <a:spcPts val="0"/>
              </a:spcAft>
              <a:buNone/>
            </a:pPr>
            <a:r>
              <a:rPr lang="en" dirty="0"/>
              <a:t>-99 Cent Only stores</a:t>
            </a:r>
            <a:endParaRPr dirty="0"/>
          </a:p>
          <a:p>
            <a:pPr marL="0" lvl="0" indent="0" algn="l" rtl="0">
              <a:spcBef>
                <a:spcPts val="0"/>
              </a:spcBef>
              <a:spcAft>
                <a:spcPts val="0"/>
              </a:spcAft>
              <a:buNone/>
            </a:pPr>
            <a:r>
              <a:rPr lang="en" dirty="0"/>
              <a:t>-Small business owners</a:t>
            </a:r>
            <a:endParaRPr dirty="0"/>
          </a:p>
          <a:p>
            <a:pPr marL="0" lvl="0" indent="0" algn="l" rtl="0">
              <a:spcBef>
                <a:spcPts val="0"/>
              </a:spcBef>
              <a:spcAft>
                <a:spcPts val="0"/>
              </a:spcAft>
              <a:buNone/>
            </a:pPr>
            <a:r>
              <a:rPr lang="en" dirty="0"/>
              <a:t>-Smart &amp; Final </a:t>
            </a:r>
            <a:endParaRPr dirty="0"/>
          </a:p>
          <a:p>
            <a:pPr marL="0" lvl="0" indent="0" algn="l" rtl="0">
              <a:spcBef>
                <a:spcPts val="0"/>
              </a:spcBef>
              <a:spcAft>
                <a:spcPts val="0"/>
              </a:spcAft>
              <a:buNone/>
            </a:pPr>
            <a:r>
              <a:rPr lang="en"/>
              <a:t>-And many more. </a:t>
            </a:r>
            <a:endParaRPr dirty="0"/>
          </a:p>
        </p:txBody>
      </p:sp>
      <p:pic>
        <p:nvPicPr>
          <p:cNvPr id="242" name="Google Shape;242;p38"/>
          <p:cNvPicPr preferRelativeResize="0"/>
          <p:nvPr/>
        </p:nvPicPr>
        <p:blipFill rotWithShape="1">
          <a:blip r:embed="rId4">
            <a:alphaModFix/>
          </a:blip>
          <a:srcRect l="32006" t="19826" r="52023" b="9790"/>
          <a:stretch/>
        </p:blipFill>
        <p:spPr>
          <a:xfrm rot="5400000">
            <a:off x="8304487" y="3732486"/>
            <a:ext cx="690925" cy="2283952"/>
          </a:xfrm>
          <a:prstGeom prst="rect">
            <a:avLst/>
          </a:prstGeom>
          <a:noFill/>
          <a:ln>
            <a:noFill/>
          </a:ln>
        </p:spPr>
      </p:pic>
      <p:sp>
        <p:nvSpPr>
          <p:cNvPr id="243" name="Google Shape;243;p38">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8">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8">
            <a:hlinkClick r:id=""/>
          </p:cNvPr>
          <p:cNvSpPr/>
          <p:nvPr/>
        </p:nvSpPr>
        <p:spPr>
          <a:xfrm>
            <a:off x="7472650" y="1240500"/>
            <a:ext cx="18117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a:hlinkClick r:id=""/>
          </p:cNvPr>
          <p:cNvSpPr txBox="1">
            <a:spLocks noGrp="1"/>
          </p:cNvSpPr>
          <p:nvPr>
            <p:ph type="ctrTitle" idx="4294967295"/>
          </p:nvPr>
        </p:nvSpPr>
        <p:spPr>
          <a:xfrm>
            <a:off x="7507975" y="1174800"/>
            <a:ext cx="1344300" cy="4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0">
                <a:latin typeface="Patrick Hand"/>
                <a:ea typeface="Patrick Hand"/>
                <a:cs typeface="Patrick Hand"/>
                <a:sym typeface="Patrick Hand"/>
              </a:rPr>
              <a:t>Customer Service Skills</a:t>
            </a:r>
            <a:endParaRPr sz="1400" b="0">
              <a:latin typeface="Patrick Hand"/>
              <a:ea typeface="Patrick Hand"/>
              <a:cs typeface="Patrick Hand"/>
              <a:sym typeface="Patrick Hand"/>
            </a:endParaRPr>
          </a:p>
        </p:txBody>
      </p:sp>
      <p:pic>
        <p:nvPicPr>
          <p:cNvPr id="247" name="Google Shape;247;p38">
            <a:hlinkClick r:id="rId5" action="ppaction://hlinksldjump"/>
          </p:cNvPr>
          <p:cNvPicPr preferRelativeResize="0"/>
          <p:nvPr/>
        </p:nvPicPr>
        <p:blipFill rotWithShape="1">
          <a:blip r:embed="rId4">
            <a:alphaModFix/>
          </a:blip>
          <a:srcRect l="32005" t="19826" r="39798" b="9790"/>
          <a:stretch/>
        </p:blipFill>
        <p:spPr>
          <a:xfrm rot="-5400000">
            <a:off x="7824901" y="-395073"/>
            <a:ext cx="1138848" cy="2132299"/>
          </a:xfrm>
          <a:prstGeom prst="rect">
            <a:avLst/>
          </a:prstGeom>
          <a:noFill/>
          <a:ln>
            <a:noFill/>
          </a:ln>
        </p:spPr>
      </p:pic>
      <p:sp>
        <p:nvSpPr>
          <p:cNvPr id="248" name="Google Shape;248;p38">
            <a:hlinkClick r:id="rId5" action="ppaction://hlinksldjump"/>
          </p:cNvPr>
          <p:cNvSpPr txBox="1">
            <a:spLocks noGrp="1"/>
          </p:cNvSpPr>
          <p:nvPr>
            <p:ph type="ctrTitle" idx="4294967295"/>
          </p:nvPr>
        </p:nvSpPr>
        <p:spPr>
          <a:xfrm>
            <a:off x="7971175" y="399575"/>
            <a:ext cx="1151100" cy="690900"/>
          </a:xfrm>
          <a:prstGeom prst="rect">
            <a:avLst/>
          </a:prstGeom>
          <a:solidFill>
            <a:srgbClr val="00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b="0">
                <a:latin typeface="Patrick Hand"/>
                <a:ea typeface="Patrick Hand"/>
                <a:cs typeface="Patrick Hand"/>
                <a:sym typeface="Patrick Hand"/>
              </a:rPr>
              <a:t>Typical Job tasks;</a:t>
            </a:r>
            <a:endParaRPr sz="1500" b="0">
              <a:latin typeface="Patrick Hand"/>
              <a:ea typeface="Patrick Hand"/>
              <a:cs typeface="Patrick Hand"/>
              <a:sym typeface="Patrick Hand"/>
            </a:endParaRPr>
          </a:p>
        </p:txBody>
      </p:sp>
      <p:sp>
        <p:nvSpPr>
          <p:cNvPr id="249" name="Google Shape;249;p38">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250" name="Google Shape;250;p38">
            <a:hlinkClick r:id=""/>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a:hlinkClick r:id=""/>
          </p:cNvPr>
          <p:cNvSpPr txBox="1">
            <a:spLocks noGrp="1"/>
          </p:cNvSpPr>
          <p:nvPr>
            <p:ph type="ctrTitle" idx="4294967295"/>
          </p:nvPr>
        </p:nvSpPr>
        <p:spPr>
          <a:xfrm>
            <a:off x="7729775" y="1859050"/>
            <a:ext cx="14733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0">
                <a:latin typeface="Patrick Hand"/>
                <a:ea typeface="Patrick Hand"/>
                <a:cs typeface="Patrick Hand"/>
                <a:sym typeface="Patrick Hand"/>
              </a:rPr>
              <a:t>Stocking Merchandise</a:t>
            </a:r>
            <a:endParaRPr sz="1300" b="0">
              <a:latin typeface="Patrick Hand"/>
              <a:ea typeface="Patrick Hand"/>
              <a:cs typeface="Patrick Hand"/>
              <a:sym typeface="Patrick Hand"/>
            </a:endParaRPr>
          </a:p>
        </p:txBody>
      </p:sp>
      <p:sp>
        <p:nvSpPr>
          <p:cNvPr id="252" name="Google Shape;252;p38">
            <a:hlinkClick r:id=""/>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atrick Hand"/>
                <a:ea typeface="Patrick Hand"/>
                <a:cs typeface="Patrick Hand"/>
                <a:sym typeface="Patrick Hand"/>
              </a:rPr>
              <a:t>“Go-backs” re-organizing items.</a:t>
            </a:r>
            <a:endParaRPr>
              <a:latin typeface="Patrick Hand"/>
              <a:ea typeface="Patrick Hand"/>
              <a:cs typeface="Patrick Hand"/>
              <a:sym typeface="Patrick Hand"/>
            </a:endParaRPr>
          </a:p>
        </p:txBody>
      </p:sp>
      <p:sp>
        <p:nvSpPr>
          <p:cNvPr id="253" name="Google Shape;253;p38">
            <a:hlinkClick r:id=""/>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a:hlinkClick r:id=""/>
          </p:cNvPr>
          <p:cNvSpPr txBox="1">
            <a:spLocks noGrp="1"/>
          </p:cNvSpPr>
          <p:nvPr>
            <p:ph type="ctrTitle" idx="4294967295"/>
          </p:nvPr>
        </p:nvSpPr>
        <p:spPr>
          <a:xfrm>
            <a:off x="7729775" y="2964750"/>
            <a:ext cx="15546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atrick Hand"/>
                <a:ea typeface="Patrick Hand"/>
                <a:cs typeface="Patrick Hand"/>
                <a:sym typeface="Patrick Hand"/>
              </a:rPr>
              <a:t>Bagging groceries</a:t>
            </a:r>
            <a:endParaRPr sz="1400">
              <a:latin typeface="Patrick Hand"/>
              <a:ea typeface="Patrick Hand"/>
              <a:cs typeface="Patrick Hand"/>
              <a:sym typeface="Patrick Hand"/>
            </a:endParaRPr>
          </a:p>
        </p:txBody>
      </p:sp>
      <p:sp>
        <p:nvSpPr>
          <p:cNvPr id="255" name="Google Shape;255;p38">
            <a:hlinkClick r:id=""/>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a:hlinkClick r:id=""/>
          </p:cNvPr>
          <p:cNvSpPr txBox="1">
            <a:spLocks noGrp="1"/>
          </p:cNvSpPr>
          <p:nvPr>
            <p:ph type="ctrTitle" idx="4294967295"/>
          </p:nvPr>
        </p:nvSpPr>
        <p:spPr>
          <a:xfrm>
            <a:off x="7660400" y="3386200"/>
            <a:ext cx="1623900" cy="4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Patrick Hand"/>
                <a:ea typeface="Patrick Hand"/>
                <a:cs typeface="Patrick Hand"/>
                <a:sym typeface="Patrick Hand"/>
              </a:rPr>
              <a:t>Checking expiration dates, etc. </a:t>
            </a:r>
            <a:endParaRPr sz="1300">
              <a:latin typeface="Patrick Hand"/>
              <a:ea typeface="Patrick Hand"/>
              <a:cs typeface="Patrick Hand"/>
              <a:sym typeface="Patrick H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1000"/>
                                        <p:tgtEl>
                                          <p:spTgt spid="23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 calcmode="lin" valueType="num">
                                      <p:cBhvr additive="base">
                                        <p:cTn id="10" dur="1000"/>
                                        <p:tgtEl>
                                          <p:spTgt spid="238"/>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anim calcmode="lin" valueType="num">
                                      <p:cBhvr additive="base">
                                        <p:cTn id="13" dur="1000"/>
                                        <p:tgtEl>
                                          <p:spTgt spid="239"/>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000"/>
                                        <p:tgtEl>
                                          <p:spTgt spid="240"/>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41"/>
                                        </p:tgtEl>
                                        <p:attrNameLst>
                                          <p:attrName>style.visibility</p:attrName>
                                        </p:attrNameLst>
                                      </p:cBhvr>
                                      <p:to>
                                        <p:strVal val="visible"/>
                                      </p:to>
                                    </p:set>
                                    <p:anim calcmode="lin" valueType="num">
                                      <p:cBhvr additive="base">
                                        <p:cTn id="19" dur="1000"/>
                                        <p:tgtEl>
                                          <p:spTgt spid="2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9"/>
          <p:cNvPicPr preferRelativeResize="0"/>
          <p:nvPr/>
        </p:nvPicPr>
        <p:blipFill>
          <a:blip r:embed="rId3">
            <a:alphaModFix/>
          </a:blip>
          <a:stretch>
            <a:fillRect/>
          </a:stretch>
        </p:blipFill>
        <p:spPr>
          <a:xfrm>
            <a:off x="622988" y="1836475"/>
            <a:ext cx="7898030" cy="3529174"/>
          </a:xfrm>
          <a:prstGeom prst="rect">
            <a:avLst/>
          </a:prstGeom>
          <a:noFill/>
          <a:ln>
            <a:noFill/>
          </a:ln>
          <a:effectLst>
            <a:outerShdw blurRad="57150" dist="19050" dir="9360000" algn="bl" rotWithShape="0">
              <a:srgbClr val="000000">
                <a:alpha val="50000"/>
              </a:srgbClr>
            </a:outerShdw>
          </a:effectLst>
        </p:spPr>
      </p:pic>
      <p:sp>
        <p:nvSpPr>
          <p:cNvPr id="262" name="Google Shape;262;p39"/>
          <p:cNvSpPr txBox="1">
            <a:spLocks noGrp="1"/>
          </p:cNvSpPr>
          <p:nvPr>
            <p:ph type="title"/>
          </p:nvPr>
        </p:nvSpPr>
        <p:spPr>
          <a:xfrm>
            <a:off x="953575" y="3785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important facts....</a:t>
            </a:r>
            <a:endParaRPr/>
          </a:p>
        </p:txBody>
      </p:sp>
      <p:sp>
        <p:nvSpPr>
          <p:cNvPr id="263" name="Google Shape;263;p39"/>
          <p:cNvSpPr txBox="1">
            <a:spLocks noGrp="1"/>
          </p:cNvSpPr>
          <p:nvPr>
            <p:ph type="title" idx="2"/>
          </p:nvPr>
        </p:nvSpPr>
        <p:spPr>
          <a:xfrm>
            <a:off x="1128850" y="2939950"/>
            <a:ext cx="1544700" cy="690900"/>
          </a:xfrm>
          <a:prstGeom prst="rect">
            <a:avLst/>
          </a:prstGeom>
          <a:solidFill>
            <a:schemeClr val="accent3"/>
          </a:solidFill>
        </p:spPr>
        <p:txBody>
          <a:bodyPr spcFirstLastPara="1" wrap="square" lIns="91425" tIns="91425" rIns="91425" bIns="91425" anchor="b" anchorCtr="0">
            <a:noAutofit/>
          </a:bodyPr>
          <a:lstStyle/>
          <a:p>
            <a:pPr marL="0" lvl="0" indent="0" algn="ctr" rtl="0">
              <a:spcBef>
                <a:spcPts val="0"/>
              </a:spcBef>
              <a:spcAft>
                <a:spcPts val="0"/>
              </a:spcAft>
              <a:buNone/>
            </a:pPr>
            <a:r>
              <a:rPr lang="en"/>
              <a:t>Minimum Wage</a:t>
            </a:r>
            <a:endParaRPr/>
          </a:p>
        </p:txBody>
      </p:sp>
      <p:sp>
        <p:nvSpPr>
          <p:cNvPr id="264" name="Google Shape;264;p39"/>
          <p:cNvSpPr txBox="1">
            <a:spLocks noGrp="1"/>
          </p:cNvSpPr>
          <p:nvPr>
            <p:ph type="subTitle" idx="1"/>
          </p:nvPr>
        </p:nvSpPr>
        <p:spPr>
          <a:xfrm>
            <a:off x="953100" y="3707175"/>
            <a:ext cx="1730400" cy="96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-All students are paid minimum wage based on city. </a:t>
            </a:r>
            <a:endParaRPr/>
          </a:p>
        </p:txBody>
      </p:sp>
      <p:sp>
        <p:nvSpPr>
          <p:cNvPr id="265" name="Google Shape;265;p39"/>
          <p:cNvSpPr txBox="1">
            <a:spLocks noGrp="1"/>
          </p:cNvSpPr>
          <p:nvPr>
            <p:ph type="subTitle" idx="4"/>
          </p:nvPr>
        </p:nvSpPr>
        <p:spPr>
          <a:xfrm>
            <a:off x="2847825" y="3707175"/>
            <a:ext cx="2063100" cy="968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500"/>
              <a:t>Students are provided with Workers’ Compensation Insurance.</a:t>
            </a:r>
            <a:endParaRPr sz="1500"/>
          </a:p>
        </p:txBody>
      </p:sp>
      <p:sp>
        <p:nvSpPr>
          <p:cNvPr id="266" name="Google Shape;266;p39"/>
          <p:cNvSpPr txBox="1">
            <a:spLocks noGrp="1"/>
          </p:cNvSpPr>
          <p:nvPr>
            <p:ph type="title" idx="5"/>
          </p:nvPr>
        </p:nvSpPr>
        <p:spPr>
          <a:xfrm>
            <a:off x="5731200" y="2939950"/>
            <a:ext cx="1752000" cy="486300"/>
          </a:xfrm>
          <a:prstGeom prst="rect">
            <a:avLst/>
          </a:prstGeom>
          <a:solidFill>
            <a:srgbClr val="94EBEB"/>
          </a:solidFill>
        </p:spPr>
        <p:txBody>
          <a:bodyPr spcFirstLastPara="1" wrap="square" lIns="91425" tIns="91425" rIns="91425" bIns="91425" anchor="b" anchorCtr="0">
            <a:noAutofit/>
          </a:bodyPr>
          <a:lstStyle/>
          <a:p>
            <a:pPr marL="0" lvl="0" indent="0" algn="ctr" rtl="0">
              <a:spcBef>
                <a:spcPts val="0"/>
              </a:spcBef>
              <a:spcAft>
                <a:spcPts val="0"/>
              </a:spcAft>
              <a:buNone/>
            </a:pPr>
            <a:r>
              <a:rPr lang="en" b="0"/>
              <a:t>Paychecks</a:t>
            </a:r>
            <a:endParaRPr b="0"/>
          </a:p>
        </p:txBody>
      </p:sp>
      <p:sp>
        <p:nvSpPr>
          <p:cNvPr id="267" name="Google Shape;267;p39"/>
          <p:cNvSpPr txBox="1">
            <a:spLocks noGrp="1"/>
          </p:cNvSpPr>
          <p:nvPr>
            <p:ph type="subTitle" idx="6"/>
          </p:nvPr>
        </p:nvSpPr>
        <p:spPr>
          <a:xfrm>
            <a:off x="5731200" y="3426250"/>
            <a:ext cx="1752000" cy="12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Students are issued checks and can be eligible for sick leave (based on duration of employment.</a:t>
            </a:r>
            <a:endParaRPr/>
          </a:p>
        </p:txBody>
      </p:sp>
      <p:pic>
        <p:nvPicPr>
          <p:cNvPr id="268" name="Google Shape;268;p39"/>
          <p:cNvPicPr preferRelativeResize="0"/>
          <p:nvPr/>
        </p:nvPicPr>
        <p:blipFill>
          <a:blip r:embed="rId4">
            <a:alphaModFix/>
          </a:blip>
          <a:stretch>
            <a:fillRect/>
          </a:stretch>
        </p:blipFill>
        <p:spPr>
          <a:xfrm>
            <a:off x="155475" y="421775"/>
            <a:ext cx="477207" cy="486301"/>
          </a:xfrm>
          <a:prstGeom prst="rect">
            <a:avLst/>
          </a:prstGeom>
          <a:noFill/>
          <a:ln>
            <a:noFill/>
          </a:ln>
        </p:spPr>
      </p:pic>
      <p:pic>
        <p:nvPicPr>
          <p:cNvPr id="269" name="Google Shape;269;p39"/>
          <p:cNvPicPr preferRelativeResize="0"/>
          <p:nvPr/>
        </p:nvPicPr>
        <p:blipFill rotWithShape="1">
          <a:blip r:embed="rId5">
            <a:alphaModFix/>
          </a:blip>
          <a:srcRect l="32006" t="19826" r="52023" b="9790"/>
          <a:stretch/>
        </p:blipFill>
        <p:spPr>
          <a:xfrm rot="5400000">
            <a:off x="8304487" y="3732486"/>
            <a:ext cx="690925" cy="2283952"/>
          </a:xfrm>
          <a:prstGeom prst="rect">
            <a:avLst/>
          </a:prstGeom>
          <a:noFill/>
          <a:ln>
            <a:noFill/>
          </a:ln>
        </p:spPr>
      </p:pic>
      <p:sp>
        <p:nvSpPr>
          <p:cNvPr id="270" name="Google Shape;270;p39">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9">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9"/>
          <p:cNvSpPr txBox="1"/>
          <p:nvPr/>
        </p:nvSpPr>
        <p:spPr>
          <a:xfrm>
            <a:off x="3129600" y="2846250"/>
            <a:ext cx="1897800" cy="7686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Architects Daughter"/>
                <a:ea typeface="Architects Daughter"/>
                <a:cs typeface="Architects Daughter"/>
                <a:sym typeface="Architects Daughter"/>
              </a:rPr>
              <a:t>Workers’</a:t>
            </a:r>
            <a:endParaRPr sz="2000" b="1">
              <a:latin typeface="Architects Daughter"/>
              <a:ea typeface="Architects Daughter"/>
              <a:cs typeface="Architects Daughter"/>
              <a:sym typeface="Architects Daughter"/>
            </a:endParaRPr>
          </a:p>
          <a:p>
            <a:pPr marL="0" lvl="0" indent="0" algn="ctr" rtl="0">
              <a:spcBef>
                <a:spcPts val="0"/>
              </a:spcBef>
              <a:spcAft>
                <a:spcPts val="0"/>
              </a:spcAft>
              <a:buNone/>
            </a:pPr>
            <a:r>
              <a:rPr lang="en" sz="2000" b="1">
                <a:latin typeface="Architects Daughter"/>
                <a:ea typeface="Architects Daughter"/>
                <a:cs typeface="Architects Daughter"/>
                <a:sym typeface="Architects Daughter"/>
              </a:rPr>
              <a:t>Compensation</a:t>
            </a:r>
            <a:endParaRPr sz="2000" b="1">
              <a:latin typeface="Architects Daughter"/>
              <a:ea typeface="Architects Daughter"/>
              <a:cs typeface="Architects Daughter"/>
              <a:sym typeface="Architects Daughter"/>
            </a:endParaRPr>
          </a:p>
        </p:txBody>
      </p:sp>
      <p:sp>
        <p:nvSpPr>
          <p:cNvPr id="273" name="Google Shape;273;p39"/>
          <p:cNvSpPr txBox="1"/>
          <p:nvPr/>
        </p:nvSpPr>
        <p:spPr>
          <a:xfrm>
            <a:off x="1467500" y="2295675"/>
            <a:ext cx="6582000" cy="486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Architects Daughter"/>
                <a:ea typeface="Architects Daughter"/>
                <a:cs typeface="Architects Daughter"/>
                <a:sym typeface="Architects Daughter"/>
              </a:rPr>
              <a:t>Paid work placement is </a:t>
            </a:r>
            <a:r>
              <a:rPr lang="en" sz="2300" b="1">
                <a:latin typeface="Architects Daughter"/>
                <a:ea typeface="Architects Daughter"/>
                <a:cs typeface="Architects Daughter"/>
                <a:sym typeface="Architects Daughter"/>
              </a:rPr>
              <a:t>NOT </a:t>
            </a:r>
            <a:r>
              <a:rPr lang="en" sz="2300">
                <a:latin typeface="Architects Daughter"/>
                <a:ea typeface="Architects Daughter"/>
                <a:cs typeface="Architects Daughter"/>
                <a:sym typeface="Architects Daughter"/>
              </a:rPr>
              <a:t>guaranteed!!!!</a:t>
            </a:r>
            <a:endParaRPr sz="2300">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p:tgtEl>
                                          <p:spTgt spid="26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3"/>
                                        </p:tgtEl>
                                        <p:attrNameLst>
                                          <p:attrName>style.visibility</p:attrName>
                                        </p:attrNameLst>
                                      </p:cBhvr>
                                      <p:to>
                                        <p:strVal val="visible"/>
                                      </p:to>
                                    </p:set>
                                    <p:anim calcmode="lin" valueType="num">
                                      <p:cBhvr additive="base">
                                        <p:cTn id="10" dur="1000"/>
                                        <p:tgtEl>
                                          <p:spTgt spid="26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64"/>
                                        </p:tgtEl>
                                        <p:attrNameLst>
                                          <p:attrName>style.visibility</p:attrName>
                                        </p:attrNameLst>
                                      </p:cBhvr>
                                      <p:to>
                                        <p:strVal val="visible"/>
                                      </p:to>
                                    </p:set>
                                    <p:anim calcmode="lin" valueType="num">
                                      <p:cBhvr additive="base">
                                        <p:cTn id="13" dur="1000"/>
                                        <p:tgtEl>
                                          <p:spTgt spid="26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65"/>
                                        </p:tgtEl>
                                        <p:attrNameLst>
                                          <p:attrName>style.visibility</p:attrName>
                                        </p:attrNameLst>
                                      </p:cBhvr>
                                      <p:to>
                                        <p:strVal val="visible"/>
                                      </p:to>
                                    </p:set>
                                    <p:anim calcmode="lin" valueType="num">
                                      <p:cBhvr additive="base">
                                        <p:cTn id="16" dur="1000"/>
                                        <p:tgtEl>
                                          <p:spTgt spid="265"/>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 calcmode="lin" valueType="num">
                                      <p:cBhvr additive="base">
                                        <p:cTn id="19" dur="1000"/>
                                        <p:tgtEl>
                                          <p:spTgt spid="266"/>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 calcmode="lin" valueType="num">
                                      <p:cBhvr additive="base">
                                        <p:cTn id="22" dur="1000"/>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0"/>
          <p:cNvPicPr preferRelativeResize="0"/>
          <p:nvPr/>
        </p:nvPicPr>
        <p:blipFill rotWithShape="1">
          <a:blip r:embed="rId3">
            <a:alphaModFix/>
          </a:blip>
          <a:srcRect t="10938" r="3540" b="2861"/>
          <a:stretch/>
        </p:blipFill>
        <p:spPr>
          <a:xfrm rot="-390103">
            <a:off x="3352415" y="527530"/>
            <a:ext cx="4562596" cy="4824317"/>
          </a:xfrm>
          <a:prstGeom prst="rect">
            <a:avLst/>
          </a:prstGeom>
          <a:noFill/>
          <a:ln>
            <a:noFill/>
          </a:ln>
        </p:spPr>
      </p:pic>
      <p:sp>
        <p:nvSpPr>
          <p:cNvPr id="279" name="Google Shape;279;p40"/>
          <p:cNvSpPr/>
          <p:nvPr/>
        </p:nvSpPr>
        <p:spPr>
          <a:xfrm rot="-387850">
            <a:off x="4579202" y="2615168"/>
            <a:ext cx="1745396" cy="224652"/>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txBox="1">
            <a:spLocks noGrp="1"/>
          </p:cNvSpPr>
          <p:nvPr>
            <p:ph type="title"/>
          </p:nvPr>
        </p:nvSpPr>
        <p:spPr>
          <a:xfrm rot="-433836">
            <a:off x="4134913" y="995122"/>
            <a:ext cx="2907925" cy="11515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a:t>The goal of the WorkAbility program is to prepare students for employment</a:t>
            </a:r>
            <a:endParaRPr sz="1800"/>
          </a:p>
        </p:txBody>
      </p:sp>
      <p:pic>
        <p:nvPicPr>
          <p:cNvPr id="281" name="Google Shape;281;p40"/>
          <p:cNvPicPr preferRelativeResize="0"/>
          <p:nvPr/>
        </p:nvPicPr>
        <p:blipFill>
          <a:blip r:embed="rId4">
            <a:alphaModFix/>
          </a:blip>
          <a:stretch>
            <a:fillRect/>
          </a:stretch>
        </p:blipFill>
        <p:spPr>
          <a:xfrm>
            <a:off x="385569" y="298423"/>
            <a:ext cx="778932" cy="792600"/>
          </a:xfrm>
          <a:prstGeom prst="rect">
            <a:avLst/>
          </a:prstGeom>
          <a:noFill/>
          <a:ln>
            <a:noFill/>
          </a:ln>
        </p:spPr>
      </p:pic>
      <p:sp>
        <p:nvSpPr>
          <p:cNvPr id="282" name="Google Shape;282;p40"/>
          <p:cNvSpPr txBox="1">
            <a:spLocks noGrp="1"/>
          </p:cNvSpPr>
          <p:nvPr>
            <p:ph type="subTitle" idx="1"/>
          </p:nvPr>
        </p:nvSpPr>
        <p:spPr>
          <a:xfrm rot="-432922">
            <a:off x="4294170" y="2099052"/>
            <a:ext cx="3303359" cy="27687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u="sng"/>
              <a:t>Additional support services:</a:t>
            </a:r>
            <a:endParaRPr sz="1300" b="1" u="sng"/>
          </a:p>
          <a:p>
            <a:pPr marL="0" lvl="0" indent="0" algn="l" rtl="0">
              <a:spcBef>
                <a:spcPts val="0"/>
              </a:spcBef>
              <a:spcAft>
                <a:spcPts val="0"/>
              </a:spcAft>
              <a:buClr>
                <a:schemeClr val="dk1"/>
              </a:buClr>
              <a:buSzPts val="1100"/>
              <a:buFont typeface="Arial"/>
              <a:buNone/>
            </a:pPr>
            <a:r>
              <a:rPr lang="en" sz="1300"/>
              <a:t>-Job search</a:t>
            </a:r>
            <a:endParaRPr sz="1300"/>
          </a:p>
          <a:p>
            <a:pPr marL="0" lvl="0" indent="0" algn="l" rtl="0">
              <a:spcBef>
                <a:spcPts val="0"/>
              </a:spcBef>
              <a:spcAft>
                <a:spcPts val="0"/>
              </a:spcAft>
              <a:buClr>
                <a:schemeClr val="dk1"/>
              </a:buClr>
              <a:buSzPts val="1100"/>
              <a:buFont typeface="Arial"/>
              <a:buNone/>
            </a:pPr>
            <a:r>
              <a:rPr lang="en" sz="1300"/>
              <a:t>-Resume </a:t>
            </a:r>
            <a:endParaRPr sz="1300"/>
          </a:p>
          <a:p>
            <a:pPr marL="0" lvl="0" indent="0" algn="l" rtl="0">
              <a:spcBef>
                <a:spcPts val="0"/>
              </a:spcBef>
              <a:spcAft>
                <a:spcPts val="0"/>
              </a:spcAft>
              <a:buClr>
                <a:schemeClr val="dk1"/>
              </a:buClr>
              <a:buSzPts val="1100"/>
              <a:buFont typeface="Arial"/>
              <a:buNone/>
            </a:pPr>
            <a:r>
              <a:rPr lang="en" sz="1300"/>
              <a:t>-Completing applications</a:t>
            </a:r>
            <a:endParaRPr sz="1300"/>
          </a:p>
          <a:p>
            <a:pPr marL="0" lvl="0" indent="0" algn="l" rtl="0">
              <a:spcBef>
                <a:spcPts val="0"/>
              </a:spcBef>
              <a:spcAft>
                <a:spcPts val="0"/>
              </a:spcAft>
              <a:buClr>
                <a:schemeClr val="dk1"/>
              </a:buClr>
              <a:buSzPts val="1100"/>
              <a:buFont typeface="Arial"/>
              <a:buNone/>
            </a:pPr>
            <a:r>
              <a:rPr lang="en" sz="1300"/>
              <a:t>-Additional support with interviewing skills.</a:t>
            </a:r>
            <a:endParaRPr sz="1300"/>
          </a:p>
          <a:p>
            <a:pPr marL="0" lvl="0" indent="0" algn="l" rtl="0">
              <a:spcBef>
                <a:spcPts val="0"/>
              </a:spcBef>
              <a:spcAft>
                <a:spcPts val="0"/>
              </a:spcAft>
              <a:buClr>
                <a:schemeClr val="dk1"/>
              </a:buClr>
              <a:buSzPts val="1100"/>
              <a:buFont typeface="Arial"/>
              <a:buNone/>
            </a:pPr>
            <a:r>
              <a:rPr lang="en" sz="1300"/>
              <a:t>-Linkage to service providers.</a:t>
            </a:r>
            <a:endParaRPr sz="1300"/>
          </a:p>
          <a:p>
            <a:pPr marL="0" lvl="0" indent="0" algn="l" rtl="0">
              <a:spcBef>
                <a:spcPts val="0"/>
              </a:spcBef>
              <a:spcAft>
                <a:spcPts val="0"/>
              </a:spcAft>
              <a:buClr>
                <a:schemeClr val="dk1"/>
              </a:buClr>
              <a:buSzPts val="1100"/>
              <a:buFont typeface="Arial"/>
              <a:buNone/>
            </a:pPr>
            <a:r>
              <a:rPr lang="en" sz="1300"/>
              <a:t>-College applications</a:t>
            </a:r>
            <a:endParaRPr sz="1300"/>
          </a:p>
          <a:p>
            <a:pPr marL="0" lvl="0" indent="0" algn="l" rtl="0">
              <a:spcBef>
                <a:spcPts val="0"/>
              </a:spcBef>
              <a:spcAft>
                <a:spcPts val="0"/>
              </a:spcAft>
              <a:buClr>
                <a:schemeClr val="dk1"/>
              </a:buClr>
              <a:buSzPts val="1100"/>
              <a:buFont typeface="Arial"/>
              <a:buNone/>
            </a:pPr>
            <a:r>
              <a:rPr lang="en" sz="1300"/>
              <a:t>-FAFSA application</a:t>
            </a:r>
            <a:endParaRPr sz="1300"/>
          </a:p>
          <a:p>
            <a:pPr marL="0" lvl="0" indent="0" algn="l" rtl="0">
              <a:spcBef>
                <a:spcPts val="0"/>
              </a:spcBef>
              <a:spcAft>
                <a:spcPts val="0"/>
              </a:spcAft>
              <a:buClr>
                <a:schemeClr val="dk1"/>
              </a:buClr>
              <a:buSzPts val="1100"/>
              <a:buFont typeface="Arial"/>
              <a:buNone/>
            </a:pPr>
            <a:r>
              <a:rPr lang="en" sz="1300"/>
              <a:t>-Field Trips</a:t>
            </a:r>
            <a:endParaRPr sz="1300"/>
          </a:p>
          <a:p>
            <a:pPr marL="0" lvl="0" indent="0" algn="l" rtl="0">
              <a:spcBef>
                <a:spcPts val="0"/>
              </a:spcBef>
              <a:spcAft>
                <a:spcPts val="0"/>
              </a:spcAft>
              <a:buClr>
                <a:schemeClr val="dk1"/>
              </a:buClr>
              <a:buSzPts val="1100"/>
              <a:buFont typeface="Arial"/>
              <a:buNone/>
            </a:pPr>
            <a:r>
              <a:rPr lang="en" sz="1300"/>
              <a:t>-Funding for community based outings:funding to purchase items for independent living skills. </a:t>
            </a:r>
            <a:endParaRPr sz="1300"/>
          </a:p>
          <a:p>
            <a:pPr marL="0" lvl="0" indent="0" algn="l" rtl="0">
              <a:spcBef>
                <a:spcPts val="0"/>
              </a:spcBef>
              <a:spcAft>
                <a:spcPts val="0"/>
              </a:spcAft>
              <a:buClr>
                <a:schemeClr val="dk1"/>
              </a:buClr>
              <a:buSzPts val="1100"/>
              <a:buFont typeface="Arial"/>
              <a:buNone/>
            </a:pPr>
            <a:endParaRPr sz="1300" b="1" u="sng"/>
          </a:p>
          <a:p>
            <a:pPr marL="0" lvl="0" indent="0" algn="l" rtl="0">
              <a:spcBef>
                <a:spcPts val="0"/>
              </a:spcBef>
              <a:spcAft>
                <a:spcPts val="0"/>
              </a:spcAft>
              <a:buClr>
                <a:schemeClr val="dk1"/>
              </a:buClr>
              <a:buSzPts val="1100"/>
              <a:buFont typeface="Arial"/>
              <a:buNone/>
            </a:pPr>
            <a:endParaRPr sz="1300"/>
          </a:p>
          <a:p>
            <a:pPr marL="0" lvl="0" indent="0" algn="l" rtl="0">
              <a:spcBef>
                <a:spcPts val="1600"/>
              </a:spcBef>
              <a:spcAft>
                <a:spcPts val="0"/>
              </a:spcAft>
              <a:buClr>
                <a:schemeClr val="dk1"/>
              </a:buClr>
              <a:buSzPts val="1100"/>
              <a:buFont typeface="Arial"/>
              <a:buNone/>
            </a:pPr>
            <a:endParaRPr/>
          </a:p>
          <a:p>
            <a:pPr marL="0" lvl="0" indent="0" algn="ctr" rtl="0">
              <a:spcBef>
                <a:spcPts val="1600"/>
              </a:spcBef>
              <a:spcAft>
                <a:spcPts val="0"/>
              </a:spcAft>
              <a:buNone/>
            </a:pPr>
            <a:endParaRPr/>
          </a:p>
        </p:txBody>
      </p:sp>
      <p:pic>
        <p:nvPicPr>
          <p:cNvPr id="283" name="Google Shape;283;p40"/>
          <p:cNvPicPr preferRelativeResize="0"/>
          <p:nvPr/>
        </p:nvPicPr>
        <p:blipFill rotWithShape="1">
          <a:blip r:embed="rId5">
            <a:alphaModFix/>
          </a:blip>
          <a:srcRect l="32006" t="19826" r="52023" b="9790"/>
          <a:stretch/>
        </p:blipFill>
        <p:spPr>
          <a:xfrm rot="5400000">
            <a:off x="8304487" y="3732486"/>
            <a:ext cx="690925" cy="2283952"/>
          </a:xfrm>
          <a:prstGeom prst="rect">
            <a:avLst/>
          </a:prstGeom>
          <a:noFill/>
          <a:ln>
            <a:noFill/>
          </a:ln>
        </p:spPr>
      </p:pic>
      <p:sp>
        <p:nvSpPr>
          <p:cNvPr id="284" name="Google Shape;284;p40">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txBox="1"/>
          <p:nvPr/>
        </p:nvSpPr>
        <p:spPr>
          <a:xfrm>
            <a:off x="755550" y="929900"/>
            <a:ext cx="2658900" cy="37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tamaran"/>
              <a:ea typeface="Catamaran"/>
              <a:cs typeface="Catamaran"/>
              <a:sym typeface="Catamaran"/>
            </a:endParaRPr>
          </a:p>
        </p:txBody>
      </p:sp>
      <p:pic>
        <p:nvPicPr>
          <p:cNvPr id="287" name="Google Shape;287;p40"/>
          <p:cNvPicPr preferRelativeResize="0"/>
          <p:nvPr/>
        </p:nvPicPr>
        <p:blipFill>
          <a:blip r:embed="rId6">
            <a:alphaModFix/>
          </a:blip>
          <a:stretch>
            <a:fillRect/>
          </a:stretch>
        </p:blipFill>
        <p:spPr>
          <a:xfrm>
            <a:off x="494000" y="1063850"/>
            <a:ext cx="2837600" cy="3327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1000"/>
                                        <p:tgtEl>
                                          <p:spTgt spid="281"/>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278"/>
                                        </p:tgtEl>
                                        <p:attrNameLst>
                                          <p:attrName>style.visibility</p:attrName>
                                        </p:attrNameLst>
                                      </p:cBhvr>
                                      <p:to>
                                        <p:strVal val="visible"/>
                                      </p:to>
                                    </p:set>
                                    <p:anim calcmode="lin" valueType="num">
                                      <p:cBhvr additive="base">
                                        <p:cTn id="10" dur="1000"/>
                                        <p:tgtEl>
                                          <p:spTgt spid="27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 calcmode="lin" valueType="num">
                                      <p:cBhvr additive="base">
                                        <p:cTn id="13" dur="1000"/>
                                        <p:tgtEl>
                                          <p:spTgt spid="279"/>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 calcmode="lin" valueType="num">
                                      <p:cBhvr additive="base">
                                        <p:cTn id="16" dur="1000"/>
                                        <p:tgtEl>
                                          <p:spTgt spid="28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2"/>
                                        </p:tgtEl>
                                        <p:attrNameLst>
                                          <p:attrName>style.visibility</p:attrName>
                                        </p:attrNameLst>
                                      </p:cBhvr>
                                      <p:to>
                                        <p:strVal val="visible"/>
                                      </p:to>
                                    </p:set>
                                    <p:anim calcmode="lin" valueType="num">
                                      <p:cBhvr additive="base">
                                        <p:cTn id="19" dur="1000"/>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p:nvPr/>
        </p:nvSpPr>
        <p:spPr>
          <a:xfrm>
            <a:off x="624775" y="174350"/>
            <a:ext cx="8151000" cy="4896600"/>
          </a:xfrm>
          <a:prstGeom prst="rect">
            <a:avLst/>
          </a:prstGeom>
          <a:solidFill>
            <a:srgbClr val="E3E9E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Lobster"/>
                <a:ea typeface="Lobster"/>
                <a:cs typeface="Lobster"/>
                <a:sym typeface="Lobster"/>
              </a:rPr>
              <a:t>Important Resources in our Community</a:t>
            </a:r>
            <a:r>
              <a:rPr lang="en" sz="2100" b="1">
                <a:latin typeface="Architects Daughter"/>
                <a:ea typeface="Architects Daughter"/>
                <a:cs typeface="Architects Daughter"/>
                <a:sym typeface="Architects Daughter"/>
              </a:rPr>
              <a:t>:</a:t>
            </a:r>
            <a:endParaRPr sz="2100" b="1">
              <a:latin typeface="Architects Daughter"/>
              <a:ea typeface="Architects Daughter"/>
              <a:cs typeface="Architects Daughter"/>
              <a:sym typeface="Architects Daughter"/>
            </a:endParaRPr>
          </a:p>
          <a:p>
            <a:pPr marL="0" lvl="0" indent="0" algn="l" rtl="0">
              <a:spcBef>
                <a:spcPts val="0"/>
              </a:spcBef>
              <a:spcAft>
                <a:spcPts val="0"/>
              </a:spcAft>
              <a:buNone/>
            </a:pPr>
            <a:endParaRPr sz="2100" b="1">
              <a:latin typeface="Architects Daughter"/>
              <a:ea typeface="Architects Daughter"/>
              <a:cs typeface="Architects Daughter"/>
              <a:sym typeface="Architects Daughter"/>
            </a:endParaRPr>
          </a:p>
          <a:p>
            <a:pPr marL="0" lvl="0" indent="0" algn="l" rtl="0">
              <a:spcBef>
                <a:spcPts val="0"/>
              </a:spcBef>
              <a:spcAft>
                <a:spcPts val="0"/>
              </a:spcAft>
              <a:buNone/>
            </a:pPr>
            <a:r>
              <a:rPr lang="en" sz="1900" b="1" u="sng">
                <a:highlight>
                  <a:srgbClr val="FFEE00"/>
                </a:highlight>
                <a:latin typeface="Catamaran"/>
                <a:ea typeface="Catamaran"/>
                <a:cs typeface="Catamaran"/>
                <a:sym typeface="Catamaran"/>
              </a:rPr>
              <a:t>Department of Rehabilitation:</a:t>
            </a:r>
            <a:r>
              <a:rPr lang="en" sz="1900" b="1">
                <a:latin typeface="Catamaran"/>
                <a:ea typeface="Catamaran"/>
                <a:cs typeface="Catamaran"/>
                <a:sym typeface="Catamaran"/>
              </a:rPr>
              <a:t> </a:t>
            </a:r>
            <a:r>
              <a:rPr lang="en" sz="1900">
                <a:latin typeface="Catamaran"/>
                <a:ea typeface="Catamaran"/>
                <a:cs typeface="Catamaran"/>
                <a:sym typeface="Catamaran"/>
              </a:rPr>
              <a:t>Vocational Rehabilitation Services and Pre-Employment Supportive Services (14 to 21 yrs old):</a:t>
            </a:r>
            <a:endParaRPr sz="1900">
              <a:latin typeface="Catamaran"/>
              <a:ea typeface="Catamaran"/>
              <a:cs typeface="Catamaran"/>
              <a:sym typeface="Catamaran"/>
            </a:endParaRPr>
          </a:p>
          <a:p>
            <a:pPr marL="0" lvl="0" indent="0" algn="l" rtl="0">
              <a:spcBef>
                <a:spcPts val="0"/>
              </a:spcBef>
              <a:spcAft>
                <a:spcPts val="0"/>
              </a:spcAft>
              <a:buNone/>
            </a:pPr>
            <a:r>
              <a:rPr lang="en" sz="1900" u="sng">
                <a:solidFill>
                  <a:schemeClr val="hlink"/>
                </a:solidFill>
                <a:latin typeface="Catamaran"/>
                <a:ea typeface="Catamaran"/>
                <a:cs typeface="Catamaran"/>
                <a:sym typeface="Catamaran"/>
                <a:hlinkClick r:id="rId3"/>
              </a:rPr>
              <a:t>www.dor.ca..gov</a:t>
            </a:r>
            <a:r>
              <a:rPr lang="en" sz="1900">
                <a:latin typeface="Catamaran"/>
                <a:ea typeface="Catamaran"/>
                <a:cs typeface="Catamaran"/>
                <a:sym typeface="Catamaran"/>
              </a:rPr>
              <a:t> </a:t>
            </a:r>
            <a:endParaRPr sz="1900">
              <a:latin typeface="Catamaran"/>
              <a:ea typeface="Catamaran"/>
              <a:cs typeface="Catamaran"/>
              <a:sym typeface="Catamaran"/>
            </a:endParaRPr>
          </a:p>
          <a:p>
            <a:pPr marL="0" lvl="0" indent="0" algn="l" rtl="0">
              <a:spcBef>
                <a:spcPts val="0"/>
              </a:spcBef>
              <a:spcAft>
                <a:spcPts val="0"/>
              </a:spcAft>
              <a:buNone/>
            </a:pPr>
            <a:r>
              <a:rPr lang="en" sz="1900">
                <a:latin typeface="Catamaran"/>
                <a:ea typeface="Catamaran"/>
                <a:cs typeface="Catamaran"/>
                <a:sym typeface="Catamaran"/>
              </a:rPr>
              <a:t>1501 W. Cameron Ave #300, West Covina- (626)813-7662</a:t>
            </a:r>
            <a:endParaRPr sz="1900">
              <a:latin typeface="Catamaran"/>
              <a:ea typeface="Catamaran"/>
              <a:cs typeface="Catamaran"/>
              <a:sym typeface="Catamaran"/>
            </a:endParaRPr>
          </a:p>
          <a:p>
            <a:pPr marL="0" lvl="0" indent="0" algn="l" rtl="0">
              <a:spcBef>
                <a:spcPts val="0"/>
              </a:spcBef>
              <a:spcAft>
                <a:spcPts val="0"/>
              </a:spcAft>
              <a:buNone/>
            </a:pPr>
            <a:endParaRPr sz="1900" b="1">
              <a:latin typeface="Catamaran"/>
              <a:ea typeface="Catamaran"/>
              <a:cs typeface="Catamaran"/>
              <a:sym typeface="Catamaran"/>
            </a:endParaRPr>
          </a:p>
          <a:p>
            <a:pPr marL="0" lvl="0" indent="0" algn="l" rtl="0">
              <a:spcBef>
                <a:spcPts val="0"/>
              </a:spcBef>
              <a:spcAft>
                <a:spcPts val="0"/>
              </a:spcAft>
              <a:buNone/>
            </a:pPr>
            <a:r>
              <a:rPr lang="en" sz="1900" b="1" u="sng">
                <a:highlight>
                  <a:srgbClr val="FFEE00"/>
                </a:highlight>
                <a:latin typeface="Catamaran"/>
                <a:ea typeface="Catamaran"/>
                <a:cs typeface="Catamaran"/>
                <a:sym typeface="Catamaran"/>
              </a:rPr>
              <a:t>Employment Development Department-Youth Program</a:t>
            </a:r>
            <a:r>
              <a:rPr lang="en" sz="1900" b="1">
                <a:latin typeface="Catamaran"/>
                <a:ea typeface="Catamaran"/>
                <a:cs typeface="Catamaran"/>
                <a:sym typeface="Catamaran"/>
              </a:rPr>
              <a:t>- </a:t>
            </a:r>
            <a:r>
              <a:rPr lang="en" sz="1900">
                <a:latin typeface="Catamaran"/>
                <a:ea typeface="Catamaran"/>
                <a:cs typeface="Catamaran"/>
                <a:sym typeface="Catamaran"/>
              </a:rPr>
              <a:t>Vocational skills training, paid work experience. </a:t>
            </a:r>
            <a:endParaRPr sz="1900">
              <a:latin typeface="Catamaran"/>
              <a:ea typeface="Catamaran"/>
              <a:cs typeface="Catamaran"/>
              <a:sym typeface="Catamaran"/>
            </a:endParaRPr>
          </a:p>
          <a:p>
            <a:pPr marL="0" lvl="0" indent="0" algn="l" rtl="0">
              <a:spcBef>
                <a:spcPts val="0"/>
              </a:spcBef>
              <a:spcAft>
                <a:spcPts val="0"/>
              </a:spcAft>
              <a:buNone/>
            </a:pPr>
            <a:r>
              <a:rPr lang="en" sz="1900">
                <a:latin typeface="Catamaran"/>
                <a:ea typeface="Catamaran"/>
                <a:cs typeface="Catamaran"/>
                <a:sym typeface="Catamaran"/>
              </a:rPr>
              <a:t>933 S. Glendora Ave., West Covina, (626)814-8234</a:t>
            </a:r>
            <a:endParaRPr sz="1900">
              <a:latin typeface="Catamaran"/>
              <a:ea typeface="Catamaran"/>
              <a:cs typeface="Catamaran"/>
              <a:sym typeface="Catamaran"/>
            </a:endParaRPr>
          </a:p>
          <a:p>
            <a:pPr marL="0" lvl="0" indent="0" algn="l" rtl="0">
              <a:spcBef>
                <a:spcPts val="0"/>
              </a:spcBef>
              <a:spcAft>
                <a:spcPts val="0"/>
              </a:spcAft>
              <a:buNone/>
            </a:pPr>
            <a:endParaRPr sz="1900" b="1">
              <a:latin typeface="Catamaran"/>
              <a:ea typeface="Catamaran"/>
              <a:cs typeface="Catamaran"/>
              <a:sym typeface="Catamaran"/>
            </a:endParaRPr>
          </a:p>
          <a:p>
            <a:pPr marL="0" lvl="0" indent="0" algn="l" rtl="0">
              <a:spcBef>
                <a:spcPts val="0"/>
              </a:spcBef>
              <a:spcAft>
                <a:spcPts val="0"/>
              </a:spcAft>
              <a:buNone/>
            </a:pPr>
            <a:r>
              <a:rPr lang="en" sz="1900" b="1" u="sng">
                <a:highlight>
                  <a:srgbClr val="FFEE00"/>
                </a:highlight>
                <a:latin typeface="Catamaran"/>
                <a:ea typeface="Catamaran"/>
                <a:cs typeface="Catamaran"/>
                <a:sym typeface="Catamaran"/>
              </a:rPr>
              <a:t>America’s Job Center of California (AJCC)-</a:t>
            </a:r>
            <a:r>
              <a:rPr lang="en" sz="1900" b="1">
                <a:latin typeface="Catamaran"/>
                <a:ea typeface="Catamaran"/>
                <a:cs typeface="Catamaran"/>
                <a:sym typeface="Catamaran"/>
              </a:rPr>
              <a:t> </a:t>
            </a:r>
            <a:r>
              <a:rPr lang="en" sz="1900">
                <a:latin typeface="Catamaran"/>
                <a:ea typeface="Catamaran"/>
                <a:cs typeface="Catamaran"/>
                <a:sym typeface="Catamaran"/>
              </a:rPr>
              <a:t>Job search resources, career development, Paid Youth Program. Contact your local EDD office or </a:t>
            </a:r>
            <a:r>
              <a:rPr lang="en" sz="1900" u="sng">
                <a:solidFill>
                  <a:schemeClr val="hlink"/>
                </a:solidFill>
                <a:latin typeface="Catamaran"/>
                <a:ea typeface="Catamaran"/>
                <a:cs typeface="Catamaran"/>
                <a:sym typeface="Catamaran"/>
                <a:hlinkClick r:id="rId4"/>
              </a:rPr>
              <a:t>www.careeronestop.org</a:t>
            </a:r>
            <a:endParaRPr sz="1900">
              <a:latin typeface="Catamaran"/>
              <a:ea typeface="Catamaran"/>
              <a:cs typeface="Catamaran"/>
              <a:sym typeface="Catamaran"/>
            </a:endParaRPr>
          </a:p>
          <a:p>
            <a:pPr marL="0" lvl="0" indent="0" algn="l" rtl="0">
              <a:spcBef>
                <a:spcPts val="0"/>
              </a:spcBef>
              <a:spcAft>
                <a:spcPts val="0"/>
              </a:spcAft>
              <a:buNone/>
            </a:pPr>
            <a:endParaRPr sz="1900" b="1">
              <a:latin typeface="Architects Daughter"/>
              <a:ea typeface="Architects Daughter"/>
              <a:cs typeface="Architects Daughter"/>
              <a:sym typeface="Architects Daughter"/>
            </a:endParaRPr>
          </a:p>
          <a:p>
            <a:pPr marL="0" lvl="0" indent="0" algn="l" rtl="0">
              <a:spcBef>
                <a:spcPts val="0"/>
              </a:spcBef>
              <a:spcAft>
                <a:spcPts val="0"/>
              </a:spcAft>
              <a:buNone/>
            </a:pPr>
            <a:endParaRPr sz="2100" b="1">
              <a:highlight>
                <a:srgbClr val="FFEE00"/>
              </a:highlight>
              <a:latin typeface="Architects Daughter"/>
              <a:ea typeface="Architects Daughter"/>
              <a:cs typeface="Architects Daughter"/>
              <a:sym typeface="Architects Daughter"/>
            </a:endParaRPr>
          </a:p>
        </p:txBody>
      </p:sp>
    </p:spTree>
  </p:cSld>
  <p:clrMapOvr>
    <a:masterClrMapping/>
  </p:clrMapOvr>
</p:sld>
</file>

<file path=ppt/theme/theme1.xml><?xml version="1.0" encoding="utf-8"?>
<a:theme xmlns:a="http://schemas.openxmlformats.org/drawingml/2006/main" name="Interactive Bulletin Board by Slidesgo">
  <a:themeElements>
    <a:clrScheme name="Simple Light">
      <a:dk1>
        <a:srgbClr val="000000"/>
      </a:dk1>
      <a:lt1>
        <a:srgbClr val="F3F3F3"/>
      </a:lt1>
      <a:dk2>
        <a:srgbClr val="EA9999"/>
      </a:dk2>
      <a:lt2>
        <a:srgbClr val="F3F3F3"/>
      </a:lt2>
      <a:accent1>
        <a:srgbClr val="93C47D"/>
      </a:accent1>
      <a:accent2>
        <a:srgbClr val="FFD966"/>
      </a:accent2>
      <a:accent3>
        <a:srgbClr val="EA9999"/>
      </a:accent3>
      <a:accent4>
        <a:srgbClr val="000000"/>
      </a:accent4>
      <a:accent5>
        <a:srgbClr val="F3F3F3"/>
      </a:accent5>
      <a:accent6>
        <a:srgbClr val="FFEE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On-screen Show (16:9)</PresentationFormat>
  <Paragraphs>85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Architects Daughter</vt:lpstr>
      <vt:lpstr>Calibri</vt:lpstr>
      <vt:lpstr>Patrick Hand</vt:lpstr>
      <vt:lpstr>Lobster</vt:lpstr>
      <vt:lpstr>Catamaran</vt:lpstr>
      <vt:lpstr>Arial</vt:lpstr>
      <vt:lpstr>Interactive Bulletin Board by Slidesgo</vt:lpstr>
      <vt:lpstr>WorkAbility  I Program </vt:lpstr>
      <vt:lpstr>What is the WorkAbility I program? </vt:lpstr>
      <vt:lpstr>PowerPoint Presentation</vt:lpstr>
      <vt:lpstr>PowerPoint Presentation</vt:lpstr>
      <vt:lpstr>Program Requirements for Eligibility </vt:lpstr>
      <vt:lpstr>Where do students work???</vt:lpstr>
      <vt:lpstr>Other important facts....</vt:lpstr>
      <vt:lpstr>The goal of the WorkAbility program is to prepare students for employment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WorkAbility  I Program </dc:title>
  <dc:creator>Maria Davis</dc:creator>
  <cp:lastModifiedBy>Maria Davis</cp:lastModifiedBy>
  <cp:revision>2</cp:revision>
  <dcterms:modified xsi:type="dcterms:W3CDTF">2020-06-15T21:22:02Z</dcterms:modified>
</cp:coreProperties>
</file>