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32" r:id="rId2"/>
    <p:sldId id="331" r:id="rId3"/>
    <p:sldId id="316" r:id="rId4"/>
    <p:sldId id="259" r:id="rId5"/>
    <p:sldId id="317" r:id="rId6"/>
    <p:sldId id="270" r:id="rId7"/>
    <p:sldId id="318" r:id="rId8"/>
    <p:sldId id="321" r:id="rId9"/>
    <p:sldId id="334" r:id="rId10"/>
    <p:sldId id="335" r:id="rId11"/>
    <p:sldId id="326" r:id="rId12"/>
    <p:sldId id="356" r:id="rId13"/>
    <p:sldId id="355" r:id="rId14"/>
    <p:sldId id="339" r:id="rId15"/>
    <p:sldId id="341" r:id="rId16"/>
    <p:sldId id="342" r:id="rId17"/>
    <p:sldId id="322" r:id="rId18"/>
    <p:sldId id="351" r:id="rId19"/>
    <p:sldId id="353" r:id="rId20"/>
    <p:sldId id="329" r:id="rId21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5258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194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-169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-906" y="-90"/>
      </p:cViewPr>
      <p:guideLst>
        <p:guide orient="horz" pos="2208"/>
        <p:guide pos="292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cshelton:Desktop:2015-16%20Budget:Chart%20in%20Microsoft%20PowerPoint%20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rry\Desktop\May%20Revise%202014\CalST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6.724431504885417E-2"/>
          <c:y val="7.7660523419079266E-2"/>
          <c:w val="0.91927170868347363"/>
          <c:h val="0.7454484617645772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Trend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Sheet1!$A$2:$A$9</c:f>
              <c:strCache>
                <c:ptCount val="8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  <c:pt idx="6">
                  <c:v>2019-20</c:v>
                </c:pt>
                <c:pt idx="7">
                  <c:v>2020-21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12.5</c:v>
                </c:pt>
                <c:pt idx="1">
                  <c:v>25</c:v>
                </c:pt>
                <c:pt idx="2">
                  <c:v>37.5</c:v>
                </c:pt>
                <c:pt idx="3">
                  <c:v>50</c:v>
                </c:pt>
                <c:pt idx="4">
                  <c:v>62.5</c:v>
                </c:pt>
                <c:pt idx="5">
                  <c:v>75</c:v>
                </c:pt>
                <c:pt idx="6">
                  <c:v>87.5</c:v>
                </c:pt>
                <c:pt idx="7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Sheet1!$A$2:$A$9</c:f>
              <c:strCache>
                <c:ptCount val="8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  <c:pt idx="6">
                  <c:v>2019-20</c:v>
                </c:pt>
                <c:pt idx="7">
                  <c:v>2020-21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12.02</c:v>
                </c:pt>
                <c:pt idx="1">
                  <c:v>37.666170000000008</c:v>
                </c:pt>
                <c:pt idx="2">
                  <c:v>57.731429877000004</c:v>
                </c:pt>
              </c:numCache>
            </c:numRef>
          </c:val>
        </c:ser>
        <c:dLbls/>
        <c:gapWidth val="64"/>
        <c:axId val="82026880"/>
        <c:axId val="82028416"/>
      </c:barChart>
      <c:catAx>
        <c:axId val="82026880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82028416"/>
        <c:crosses val="autoZero"/>
        <c:auto val="1"/>
        <c:lblAlgn val="ctr"/>
        <c:lblOffset val="100"/>
      </c:catAx>
      <c:valAx>
        <c:axId val="82028416"/>
        <c:scaling>
          <c:orientation val="minMax"/>
          <c:max val="100"/>
        </c:scaling>
        <c:axPos val="l"/>
        <c:majorGridlines>
          <c:spPr>
            <a:ln>
              <a:solidFill>
                <a:schemeClr val="tx1">
                  <a:lumMod val="40000"/>
                  <a:lumOff val="60000"/>
                </a:scheme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8202688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35626392289199144"/>
          <c:y val="0.9160863885396926"/>
          <c:w val="0.28379209951697215"/>
          <c:h val="7.3815521198816708E-2"/>
        </c:manualLayout>
      </c:layout>
    </c:legend>
    <c:plotVisOnly val="1"/>
    <c:dispBlanksAs val="gap"/>
  </c:chart>
  <c:txPr>
    <a:bodyPr/>
    <a:lstStyle/>
    <a:p>
      <a:pPr>
        <a:defRPr sz="1800" b="1">
          <a:solidFill>
            <a:schemeClr val="bg1"/>
          </a:solidFill>
          <a:latin typeface="Arial Narrow" panose="020B0606020202030204" pitchFamily="34" charset="0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>
        <c:manualLayout>
          <c:layoutTarget val="inner"/>
          <c:xMode val="edge"/>
          <c:yMode val="edge"/>
          <c:x val="8.2566511572417109E-2"/>
          <c:y val="3.0769230769230802E-2"/>
          <c:w val="0.86015643641135808"/>
          <c:h val="0.83465355318210011"/>
        </c:manualLayout>
      </c:layout>
      <c:barChart>
        <c:barDir val="col"/>
        <c:grouping val="clustered"/>
        <c:ser>
          <c:idx val="0"/>
          <c:order val="0"/>
          <c:tx>
            <c:strRef>
              <c:f>Sheet2!$B$101</c:f>
              <c:strCache>
                <c:ptCount val="1"/>
                <c:pt idx="0">
                  <c:v>Budget Act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</c:spPr>
          <c:dLbls>
            <c:dLbl>
              <c:idx val="6"/>
              <c:layout>
                <c:manualLayout>
                  <c:x val="-1.2621359116094102E-2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-3.0019179386394305E-2"/>
                  <c:y val="5.6118926050219217E-3"/>
                </c:manualLayout>
              </c:layout>
              <c:showVal val="1"/>
            </c:dLbl>
            <c:dLbl>
              <c:idx val="8"/>
              <c:layout>
                <c:manualLayout>
                  <c:x val="-2.3148148148148095E-2"/>
                  <c:y val="8.4180979826834097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Val val="1"/>
          </c:dLbls>
          <c:cat>
            <c:strRef>
              <c:f>Sheet2!$A$102:$A$115</c:f>
              <c:strCache>
                <c:ptCount val="14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Sheet2!$B$102:$B$115</c:f>
              <c:numCache>
                <c:formatCode>_("$"* #,##0.0_);_("$"* \(#,##0.0\);_("$"* "-"??_);_(@_)</c:formatCode>
                <c:ptCount val="14"/>
                <c:pt idx="0">
                  <c:v>55</c:v>
                </c:pt>
                <c:pt idx="1">
                  <c:v>56.6</c:v>
                </c:pt>
                <c:pt idx="2">
                  <c:v>49.2</c:v>
                </c:pt>
                <c:pt idx="3">
                  <c:v>51.7</c:v>
                </c:pt>
                <c:pt idx="4">
                  <c:v>49.7</c:v>
                </c:pt>
                <c:pt idx="5">
                  <c:v>47.2</c:v>
                </c:pt>
                <c:pt idx="6">
                  <c:v>58.2</c:v>
                </c:pt>
                <c:pt idx="7">
                  <c:v>58.3</c:v>
                </c:pt>
                <c:pt idx="8">
                  <c:v>60.9</c:v>
                </c:pt>
              </c:numCache>
            </c:numRef>
          </c:val>
        </c:ser>
        <c:ser>
          <c:idx val="1"/>
          <c:order val="1"/>
          <c:tx>
            <c:strRef>
              <c:f>Sheet2!$C$101</c:f>
              <c:strCache>
                <c:ptCount val="1"/>
                <c:pt idx="0">
                  <c:v> Jan. Budget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dLbls>
            <c:dLbl>
              <c:idx val="8"/>
              <c:layout>
                <c:manualLayout>
                  <c:x val="4.629629629629632E-3"/>
                  <c:y val="8.4180979826834097E-3"/>
                </c:manualLayout>
              </c:layout>
              <c:showVal val="1"/>
            </c:dLbl>
            <c:dLbl>
              <c:idx val="9"/>
              <c:layout>
                <c:manualLayout>
                  <c:x val="-2.1604938271604906E-2"/>
                  <c:y val="5.6120653217889708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Sheet2!$A$102:$A$115</c:f>
              <c:strCache>
                <c:ptCount val="14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Sheet2!$C$102:$C$115</c:f>
              <c:numCache>
                <c:formatCode>General</c:formatCode>
                <c:ptCount val="14"/>
                <c:pt idx="7" formatCode="_(&quot;$&quot;* #,##0.0_);_(&quot;$&quot;* \(#,##0.0\);_(&quot;$&quot;* &quot;-&quot;??_);_(@_)">
                  <c:v>58.7</c:v>
                </c:pt>
                <c:pt idx="8" formatCode="_(&quot;$&quot;* #,##0.0_);_(&quot;$&quot;* \(#,##0.0\);_(&quot;$&quot;* &quot;-&quot;??_);_(@_)">
                  <c:v>63.2</c:v>
                </c:pt>
                <c:pt idx="9" formatCode="_(&quot;$&quot;* #,##0.0_);_(&quot;$&quot;* \(#,##0.0\);_(&quot;$&quot;* &quot;-&quot;??_);_(@_)">
                  <c:v>65.7</c:v>
                </c:pt>
              </c:numCache>
            </c:numRef>
          </c:val>
        </c:ser>
        <c:ser>
          <c:idx val="2"/>
          <c:order val="2"/>
          <c:tx>
            <c:strRef>
              <c:f>Sheet2!$D$101</c:f>
              <c:strCache>
                <c:ptCount val="1"/>
                <c:pt idx="0">
                  <c:v>Nov. LAO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c:spPr>
          <c:dLbls>
            <c:dLbl>
              <c:idx val="8"/>
              <c:delete val="1"/>
            </c:dLbl>
            <c:dLbl>
              <c:idx val="9"/>
              <c:layout>
                <c:manualLayout>
                  <c:x val="1.2345679012345703E-2"/>
                  <c:y val="5.6120653217890306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solidFill>
                      <a:schemeClr val="accent3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Sheet2!$A$102:$A$115</c:f>
              <c:strCache>
                <c:ptCount val="14"/>
                <c:pt idx="0">
                  <c:v>2006-07</c:v>
                </c:pt>
                <c:pt idx="1">
                  <c:v>2007-08</c:v>
                </c:pt>
                <c:pt idx="2">
                  <c:v>2008-09</c:v>
                </c:pt>
                <c:pt idx="3">
                  <c:v>2009-10</c:v>
                </c:pt>
                <c:pt idx="4">
                  <c:v>2010-11</c:v>
                </c:pt>
                <c:pt idx="5">
                  <c:v>2011-12</c:v>
                </c:pt>
                <c:pt idx="6">
                  <c:v>2012-13</c:v>
                </c:pt>
                <c:pt idx="7">
                  <c:v>2013-14</c:v>
                </c:pt>
                <c:pt idx="8">
                  <c:v>2014-15</c:v>
                </c:pt>
                <c:pt idx="9">
                  <c:v>2015-16</c:v>
                </c:pt>
                <c:pt idx="10">
                  <c:v>2016-17</c:v>
                </c:pt>
                <c:pt idx="11">
                  <c:v>2017-18</c:v>
                </c:pt>
                <c:pt idx="12">
                  <c:v>2018-19</c:v>
                </c:pt>
                <c:pt idx="13">
                  <c:v>2019-20</c:v>
                </c:pt>
              </c:strCache>
            </c:strRef>
          </c:cat>
          <c:val>
            <c:numRef>
              <c:f>Sheet2!$D$102:$D$115</c:f>
              <c:numCache>
                <c:formatCode>General</c:formatCode>
                <c:ptCount val="14"/>
                <c:pt idx="8" formatCode="_(&quot;$&quot;* #,##0.0_);_(&quot;$&quot;* \(#,##0.0\);_(&quot;$&quot;* &quot;-&quot;??_);_(@_)">
                  <c:v>63.2</c:v>
                </c:pt>
                <c:pt idx="9" formatCode="_(&quot;$&quot;* #,##0.0_);_(&quot;$&quot;* \(#,##0.0\);_(&quot;$&quot;* &quot;-&quot;??_);_(@_)">
                  <c:v>65.8</c:v>
                </c:pt>
                <c:pt idx="10" formatCode="_(&quot;$&quot;* #,##0.0_);_(&quot;$&quot;* \(#,##0.0\);_(&quot;$&quot;* &quot;-&quot;??_);_(@_)">
                  <c:v>68.099999999999994</c:v>
                </c:pt>
                <c:pt idx="11" formatCode="_(&quot;$&quot;* #,##0.0_);_(&quot;$&quot;* \(#,##0.0\);_(&quot;$&quot;* &quot;-&quot;??_);_(@_)">
                  <c:v>70.599999999999994</c:v>
                </c:pt>
                <c:pt idx="12" formatCode="_(&quot;$&quot;* #,##0.0_);_(&quot;$&quot;* \(#,##0.0\);_(&quot;$&quot;* &quot;-&quot;??_);_(@_)">
                  <c:v>72.7</c:v>
                </c:pt>
                <c:pt idx="13" formatCode="_(&quot;$&quot;* #,##0.0_);_(&quot;$&quot;* \(#,##0.0\);_(&quot;$&quot;* &quot;-&quot;??_);_(@_)">
                  <c:v>74.5</c:v>
                </c:pt>
              </c:numCache>
            </c:numRef>
          </c:val>
        </c:ser>
        <c:dLbls/>
        <c:axId val="62528896"/>
        <c:axId val="65541248"/>
      </c:barChart>
      <c:catAx>
        <c:axId val="6252889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65541248"/>
        <c:crosses val="autoZero"/>
        <c:auto val="1"/>
        <c:lblAlgn val="ctr"/>
        <c:lblOffset val="100"/>
      </c:catAx>
      <c:valAx>
        <c:axId val="65541248"/>
        <c:scaling>
          <c:orientation val="minMax"/>
          <c:max val="80"/>
          <c:min val="40"/>
        </c:scaling>
        <c:axPos val="l"/>
        <c:majorGridlines/>
        <c:numFmt formatCode="_(&quot;$&quot;* #,##0.0_);_(&quot;$&quot;* \(#,##0.0\);_(&quot;$&quot;* &quot;-&quot;??_);_(@_)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2528896"/>
        <c:crosses val="autoZero"/>
        <c:crossBetween val="between"/>
        <c:majorUnit val="10"/>
        <c:minorUnit val="5"/>
      </c:valAx>
    </c:plotArea>
    <c:legend>
      <c:legendPos val="r"/>
      <c:layout>
        <c:manualLayout>
          <c:xMode val="edge"/>
          <c:yMode val="edge"/>
          <c:x val="0.14214773500534703"/>
          <c:y val="0.12093337926094401"/>
          <c:w val="0.16523159747077104"/>
          <c:h val="0.19940530214788205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9.2307961504811895E-2"/>
          <c:y val="3.7032763145986101E-2"/>
          <c:w val="0.84241426071740988"/>
          <c:h val="0.70916666666666583"/>
        </c:manualLayout>
      </c:layout>
      <c:lineChart>
        <c:grouping val="standard"/>
        <c:ser>
          <c:idx val="0"/>
          <c:order val="0"/>
          <c:tx>
            <c:strRef>
              <c:f>Sheet1!$K$4</c:f>
              <c:strCache>
                <c:ptCount val="1"/>
                <c:pt idx="0">
                  <c:v>Employers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0"/>
                  <c:y val="-1.3888888888888904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Sheet1!$L$3:$T$3</c:f>
              <c:strCache>
                <c:ptCount val="9"/>
                <c:pt idx="0">
                  <c:v>2013–14</c:v>
                </c:pt>
                <c:pt idx="1">
                  <c:v>2014–15</c:v>
                </c:pt>
                <c:pt idx="2">
                  <c:v>2015–16</c:v>
                </c:pt>
                <c:pt idx="3">
                  <c:v>2016–17</c:v>
                </c:pt>
                <c:pt idx="4">
                  <c:v>2017–18</c:v>
                </c:pt>
                <c:pt idx="5">
                  <c:v>2018–19</c:v>
                </c:pt>
                <c:pt idx="6">
                  <c:v>2019–20</c:v>
                </c:pt>
                <c:pt idx="7">
                  <c:v>2020–21</c:v>
                </c:pt>
                <c:pt idx="8">
                  <c:v>2021–22</c:v>
                </c:pt>
              </c:strCache>
            </c:strRef>
          </c:cat>
          <c:val>
            <c:numRef>
              <c:f>Sheet1!$L$4:$T$4</c:f>
              <c:numCache>
                <c:formatCode>0.00%</c:formatCode>
                <c:ptCount val="9"/>
                <c:pt idx="0">
                  <c:v>8.2500000000000004E-2</c:v>
                </c:pt>
                <c:pt idx="1">
                  <c:v>8.8800000000000018E-2</c:v>
                </c:pt>
                <c:pt idx="2">
                  <c:v>0.10730000000000002</c:v>
                </c:pt>
                <c:pt idx="3">
                  <c:v>0.1258</c:v>
                </c:pt>
                <c:pt idx="4">
                  <c:v>0.14430000000000001</c:v>
                </c:pt>
                <c:pt idx="5">
                  <c:v>0.1628</c:v>
                </c:pt>
                <c:pt idx="6">
                  <c:v>0.18130000000000002</c:v>
                </c:pt>
                <c:pt idx="7">
                  <c:v>0.191</c:v>
                </c:pt>
                <c:pt idx="8">
                  <c:v>0.191</c:v>
                </c:pt>
              </c:numCache>
            </c:numRef>
          </c:val>
        </c:ser>
        <c:ser>
          <c:idx val="1"/>
          <c:order val="1"/>
          <c:tx>
            <c:strRef>
              <c:f>Sheet1!$K$5</c:f>
              <c:strCache>
                <c:ptCount val="1"/>
                <c:pt idx="0">
                  <c:v>State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4.1666666666666701E-3"/>
                  <c:y val="5.7471264367816109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Sheet1!$L$3:$T$3</c:f>
              <c:strCache>
                <c:ptCount val="9"/>
                <c:pt idx="0">
                  <c:v>2013–14</c:v>
                </c:pt>
                <c:pt idx="1">
                  <c:v>2014–15</c:v>
                </c:pt>
                <c:pt idx="2">
                  <c:v>2015–16</c:v>
                </c:pt>
                <c:pt idx="3">
                  <c:v>2016–17</c:v>
                </c:pt>
                <c:pt idx="4">
                  <c:v>2017–18</c:v>
                </c:pt>
                <c:pt idx="5">
                  <c:v>2018–19</c:v>
                </c:pt>
                <c:pt idx="6">
                  <c:v>2019–20</c:v>
                </c:pt>
                <c:pt idx="7">
                  <c:v>2020–21</c:v>
                </c:pt>
                <c:pt idx="8">
                  <c:v>2021–22</c:v>
                </c:pt>
              </c:strCache>
            </c:strRef>
          </c:cat>
          <c:val>
            <c:numRef>
              <c:f>Sheet1!$L$5:$T$5</c:f>
              <c:numCache>
                <c:formatCode>0.00%</c:formatCode>
                <c:ptCount val="9"/>
                <c:pt idx="0">
                  <c:v>3.2900000000000006E-2</c:v>
                </c:pt>
                <c:pt idx="1">
                  <c:v>3.4500000000000003E-2</c:v>
                </c:pt>
                <c:pt idx="2">
                  <c:v>4.8899999999999999E-2</c:v>
                </c:pt>
                <c:pt idx="3">
                  <c:v>6.3299999999999995E-2</c:v>
                </c:pt>
                <c:pt idx="4">
                  <c:v>6.3299999999999995E-2</c:v>
                </c:pt>
                <c:pt idx="5">
                  <c:v>6.3299999999999995E-2</c:v>
                </c:pt>
                <c:pt idx="6">
                  <c:v>6.3299999999999995E-2</c:v>
                </c:pt>
                <c:pt idx="7">
                  <c:v>6.3299999999999995E-2</c:v>
                </c:pt>
                <c:pt idx="8">
                  <c:v>6.3299999999999995E-2</c:v>
                </c:pt>
              </c:numCache>
            </c:numRef>
          </c:val>
        </c:ser>
        <c:ser>
          <c:idx val="2"/>
          <c:order val="2"/>
          <c:tx>
            <c:strRef>
              <c:f>Sheet1!$K$6</c:f>
              <c:strCache>
                <c:ptCount val="1"/>
                <c:pt idx="0">
                  <c:v>Employees (hired before 1/1/13)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2.7777777777777814E-3"/>
                  <c:y val="-2.6660331251696999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Sheet1!$L$3:$T$3</c:f>
              <c:strCache>
                <c:ptCount val="9"/>
                <c:pt idx="0">
                  <c:v>2013–14</c:v>
                </c:pt>
                <c:pt idx="1">
                  <c:v>2014–15</c:v>
                </c:pt>
                <c:pt idx="2">
                  <c:v>2015–16</c:v>
                </c:pt>
                <c:pt idx="3">
                  <c:v>2016–17</c:v>
                </c:pt>
                <c:pt idx="4">
                  <c:v>2017–18</c:v>
                </c:pt>
                <c:pt idx="5">
                  <c:v>2018–19</c:v>
                </c:pt>
                <c:pt idx="6">
                  <c:v>2019–20</c:v>
                </c:pt>
                <c:pt idx="7">
                  <c:v>2020–21</c:v>
                </c:pt>
                <c:pt idx="8">
                  <c:v>2021–22</c:v>
                </c:pt>
              </c:strCache>
            </c:strRef>
          </c:cat>
          <c:val>
            <c:numRef>
              <c:f>Sheet1!$L$6:$T$6</c:f>
              <c:numCache>
                <c:formatCode>0.00%</c:formatCode>
                <c:ptCount val="9"/>
                <c:pt idx="0">
                  <c:v>8.0000000000000016E-2</c:v>
                </c:pt>
                <c:pt idx="1">
                  <c:v>8.1500000000000017E-2</c:v>
                </c:pt>
                <c:pt idx="2">
                  <c:v>9.2000000000000026E-2</c:v>
                </c:pt>
                <c:pt idx="3">
                  <c:v>0.10249999999999998</c:v>
                </c:pt>
                <c:pt idx="4">
                  <c:v>0.10249999999999998</c:v>
                </c:pt>
                <c:pt idx="5">
                  <c:v>0.10249999999999998</c:v>
                </c:pt>
                <c:pt idx="6">
                  <c:v>0.10249999999999998</c:v>
                </c:pt>
                <c:pt idx="7">
                  <c:v>0.10249999999999998</c:v>
                </c:pt>
                <c:pt idx="8">
                  <c:v>0.10249999999999998</c:v>
                </c:pt>
              </c:numCache>
            </c:numRef>
          </c:val>
        </c:ser>
        <c:ser>
          <c:idx val="3"/>
          <c:order val="3"/>
          <c:tx>
            <c:strRef>
              <c:f>Sheet1!$K$7</c:f>
              <c:strCache>
                <c:ptCount val="1"/>
                <c:pt idx="0">
                  <c:v>Employees (hired on/after 1/1/13)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circle"/>
            <c:size val="7"/>
            <c:spPr>
              <a:solidFill>
                <a:srgbClr val="7030A0"/>
              </a:solidFill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2.1027996500438502E-3"/>
                  <c:y val="2.0753235586930908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</c:dLbls>
          <c:cat>
            <c:strRef>
              <c:f>Sheet1!$L$3:$T$3</c:f>
              <c:strCache>
                <c:ptCount val="9"/>
                <c:pt idx="0">
                  <c:v>2013–14</c:v>
                </c:pt>
                <c:pt idx="1">
                  <c:v>2014–15</c:v>
                </c:pt>
                <c:pt idx="2">
                  <c:v>2015–16</c:v>
                </c:pt>
                <c:pt idx="3">
                  <c:v>2016–17</c:v>
                </c:pt>
                <c:pt idx="4">
                  <c:v>2017–18</c:v>
                </c:pt>
                <c:pt idx="5">
                  <c:v>2018–19</c:v>
                </c:pt>
                <c:pt idx="6">
                  <c:v>2019–20</c:v>
                </c:pt>
                <c:pt idx="7">
                  <c:v>2020–21</c:v>
                </c:pt>
                <c:pt idx="8">
                  <c:v>2021–22</c:v>
                </c:pt>
              </c:strCache>
            </c:strRef>
          </c:cat>
          <c:val>
            <c:numRef>
              <c:f>Sheet1!$L$7:$T$7</c:f>
              <c:numCache>
                <c:formatCode>0.00%</c:formatCode>
                <c:ptCount val="9"/>
                <c:pt idx="0">
                  <c:v>8.0000000000000016E-2</c:v>
                </c:pt>
                <c:pt idx="1">
                  <c:v>8.1500000000000017E-2</c:v>
                </c:pt>
                <c:pt idx="2">
                  <c:v>8.5600000000000037E-2</c:v>
                </c:pt>
                <c:pt idx="3">
                  <c:v>9.2100000000000001E-2</c:v>
                </c:pt>
                <c:pt idx="4">
                  <c:v>9.2100000000000001E-2</c:v>
                </c:pt>
                <c:pt idx="5">
                  <c:v>9.2100000000000001E-2</c:v>
                </c:pt>
                <c:pt idx="6">
                  <c:v>9.2100000000000001E-2</c:v>
                </c:pt>
                <c:pt idx="7">
                  <c:v>9.2100000000000001E-2</c:v>
                </c:pt>
                <c:pt idx="8">
                  <c:v>9.2100000000000001E-2</c:v>
                </c:pt>
              </c:numCache>
            </c:numRef>
          </c:val>
        </c:ser>
        <c:dLbls/>
        <c:marker val="1"/>
        <c:axId val="65594112"/>
        <c:axId val="65595648"/>
      </c:lineChart>
      <c:catAx>
        <c:axId val="6559411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5595648"/>
        <c:crosses val="autoZero"/>
        <c:auto val="1"/>
        <c:lblAlgn val="ctr"/>
        <c:lblOffset val="100"/>
      </c:catAx>
      <c:valAx>
        <c:axId val="65595648"/>
        <c:scaling>
          <c:orientation val="minMax"/>
          <c:max val="0.2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5594112"/>
        <c:crosses val="autoZero"/>
        <c:crossBetween val="between"/>
        <c:majorUnit val="0.05"/>
        <c:minorUnit val="4.000000000000001E-3"/>
      </c:valAx>
    </c:plotArea>
    <c:legend>
      <c:legendPos val="b"/>
      <c:layout>
        <c:manualLayout>
          <c:xMode val="edge"/>
          <c:yMode val="edge"/>
          <c:x val="2.3596019247593997E-2"/>
          <c:y val="0.84302221920535803"/>
          <c:w val="0.93336351706036691"/>
          <c:h val="0.15154991401936801"/>
        </c:manualLayout>
      </c:layout>
    </c:legend>
    <c:plotVisOnly val="1"/>
    <c:dispBlanksAs val="zero"/>
  </c:chart>
  <c:txPr>
    <a:bodyPr/>
    <a:lstStyle/>
    <a:p>
      <a:pPr>
        <a:defRPr sz="1600">
          <a:latin typeface="Helvetica"/>
          <a:cs typeface="Helvetica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0.65055</cdr:x>
      <cdr:y>0.01353</cdr:y>
    </cdr:from>
    <cdr:to>
      <cdr:x>0.79385</cdr:x>
      <cdr:y>0.15734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5899099" y="69231"/>
          <a:ext cx="1299414" cy="735798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40000"/>
            <a:lumOff val="60000"/>
          </a:schemeClr>
        </a:solidFill>
        <a:ln xmlns:a="http://schemas.openxmlformats.org/drawingml/2006/main">
          <a:solidFill>
            <a:schemeClr val="accent1">
              <a:lumMod val="40000"/>
              <a:lumOff val="60000"/>
            </a:schemeClr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latin typeface="Arial Narrow" panose="020B0606020202030204" pitchFamily="34" charset="0"/>
            </a:rPr>
            <a:t>Full LCFF Implementation 2020-21</a:t>
          </a:r>
          <a:endParaRPr lang="en-US" sz="140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0.26948</cdr:x>
      <cdr:y>0.13529</cdr:y>
    </cdr:from>
    <cdr:to>
      <cdr:x>0.4839</cdr:x>
      <cdr:y>0.39625</cdr:y>
    </cdr:to>
    <cdr:grpSp>
      <cdr:nvGrpSpPr>
        <cdr:cNvPr id="14" name="Group 13"/>
        <cdr:cNvGrpSpPr/>
      </cdr:nvGrpSpPr>
      <cdr:grpSpPr>
        <a:xfrm xmlns:a="http://schemas.openxmlformats.org/drawingml/2006/main">
          <a:off x="2443591" y="692213"/>
          <a:ext cx="1944317" cy="1335205"/>
          <a:chOff x="2453254" y="595945"/>
          <a:chExt cx="1944303" cy="1335240"/>
        </a:xfrm>
      </cdr:grpSpPr>
      <cdr:sp macro="" textlink="">
        <cdr:nvSpPr>
          <cdr:cNvPr id="3" name="TextBox 1"/>
          <cdr:cNvSpPr txBox="1"/>
        </cdr:nvSpPr>
        <cdr:spPr>
          <a:xfrm xmlns:a="http://schemas.openxmlformats.org/drawingml/2006/main">
            <a:off x="2453254" y="595945"/>
            <a:ext cx="1944303" cy="719222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tx2">
              <a:lumMod val="40000"/>
              <a:lumOff val="60000"/>
            </a:schemeClr>
          </a:solidFill>
          <a:ln xmlns:a="http://schemas.openxmlformats.org/drawingml/2006/main">
            <a:solidFill>
              <a:schemeClr val="accent1">
                <a:lumMod val="40000"/>
                <a:lumOff val="60000"/>
              </a:schemeClr>
            </a:solidFill>
          </a:ln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400" b="1" dirty="0" smtClean="0">
                <a:latin typeface="Arial Narrow" panose="020B0606020202030204" pitchFamily="34" charset="0"/>
              </a:rPr>
              <a:t>2015-16 Governor’s State Budget: 58% Cumulative Gap Closure</a:t>
            </a:r>
            <a:endParaRPr lang="en-US" sz="1400" b="1" dirty="0">
              <a:latin typeface="Arial Narrow" panose="020B0606020202030204" pitchFamily="34" charset="0"/>
            </a:endParaRPr>
          </a:p>
        </cdr:txBody>
      </cdr:sp>
      <cdr:cxnSp macro="">
        <cdr:nvCxnSpPr>
          <cdr:cNvPr id="7" name="Straight Arrow Connector 6"/>
          <cdr:cNvCxnSpPr/>
        </cdr:nvCxnSpPr>
        <cdr:spPr>
          <a:xfrm xmlns:a="http://schemas.openxmlformats.org/drawingml/2006/main">
            <a:off x="3418456" y="1317842"/>
            <a:ext cx="6951" cy="613343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tx1"/>
            </a:solidFill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0.79444</cdr:x>
      <cdr:y>0.08125</cdr:y>
    </cdr:from>
    <cdr:to>
      <cdr:x>0.87771</cdr:x>
      <cdr:y>0.08125</cdr:y>
    </cdr:to>
    <cdr:cxnSp macro="">
      <cdr:nvCxnSpPr>
        <cdr:cNvPr id="8" name="Straight Arrow Connector 7"/>
        <cdr:cNvCxnSpPr/>
      </cdr:nvCxnSpPr>
      <cdr:spPr>
        <a:xfrm xmlns:a="http://schemas.openxmlformats.org/drawingml/2006/main" flipV="1">
          <a:off x="7203858" y="415740"/>
          <a:ext cx="755048" cy="1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0.19093</cdr:x>
      <cdr:y>0.3511</cdr:y>
    </cdr:from>
    <cdr:to>
      <cdr:x>0.33211</cdr:x>
      <cdr:y>0.54299</cdr:y>
    </cdr:to>
    <cdr:grpSp>
      <cdr:nvGrpSpPr>
        <cdr:cNvPr id="17" name="Group 16"/>
        <cdr:cNvGrpSpPr/>
      </cdr:nvGrpSpPr>
      <cdr:grpSpPr>
        <a:xfrm xmlns:a="http://schemas.openxmlformats.org/drawingml/2006/main">
          <a:off x="1731315" y="1796407"/>
          <a:ext cx="1280192" cy="981808"/>
          <a:chOff x="1731360" y="1796431"/>
          <a:chExt cx="1280161" cy="981777"/>
        </a:xfrm>
      </cdr:grpSpPr>
      <cdr:cxnSp macro="">
        <cdr:nvCxnSpPr>
          <cdr:cNvPr id="6" name="Straight Arrow Connector 5"/>
          <cdr:cNvCxnSpPr/>
        </cdr:nvCxnSpPr>
        <cdr:spPr>
          <a:xfrm xmlns:a="http://schemas.openxmlformats.org/drawingml/2006/main">
            <a:off x="2655386" y="2296945"/>
            <a:ext cx="356135" cy="481263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tx1"/>
            </a:solidFill>
            <a:tailEnd type="arrow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1731360" y="1796431"/>
            <a:ext cx="952902" cy="529388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tx2">
              <a:lumMod val="40000"/>
              <a:lumOff val="60000"/>
            </a:schemeClr>
          </a:solidFill>
          <a:ln xmlns:a="http://schemas.openxmlformats.org/drawingml/2006/main">
            <a:solidFill>
              <a:schemeClr val="accent1">
                <a:lumMod val="40000"/>
                <a:lumOff val="60000"/>
              </a:schemeClr>
            </a:solidFill>
          </a:ln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en-US" sz="1400" b="1" dirty="0" smtClean="0">
                <a:latin typeface="Arial Narrow" panose="020B0606020202030204" pitchFamily="34" charset="0"/>
              </a:rPr>
              <a:t>2015-16 </a:t>
            </a:r>
          </a:p>
          <a:p xmlns:a="http://schemas.openxmlformats.org/drawingml/2006/main">
            <a:pPr algn="ctr"/>
            <a:r>
              <a:rPr lang="en-US" sz="1400" b="1" dirty="0">
                <a:latin typeface="Arial Narrow" panose="020B0606020202030204" pitchFamily="34" charset="0"/>
              </a:rPr>
              <a:t>T</a:t>
            </a:r>
            <a:r>
              <a:rPr lang="en-US" sz="1400" b="1" dirty="0" smtClean="0">
                <a:latin typeface="Arial Narrow" panose="020B0606020202030204" pitchFamily="34" charset="0"/>
              </a:rPr>
              <a:t>rend Line</a:t>
            </a:r>
            <a:endParaRPr lang="en-US" sz="1400" b="1" dirty="0">
              <a:latin typeface="Arial Narrow" panose="020B0606020202030204" pitchFamily="34" charset="0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45182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3B262B-4879-DE4F-9842-8726D08036FC}" type="datetime1">
              <a:rPr lang="en-US" smtClean="0"/>
              <a:pPr/>
              <a:t>2/6/2015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4228C4-6FA9-C349-A0E0-D71588CCB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23229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09" indent="-285734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2937" indent="-228587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111" indent="-228587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287" indent="-228587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2749B5C2-A7A9-4FF0-AFBA-B4631DFED71B}" type="slidenum">
              <a:rPr lang="en-US" altLang="en-US" sz="1200"/>
              <a:pPr/>
              <a:t>1</a:t>
            </a:fld>
            <a:endParaRPr lang="en-US" altLang="en-US" sz="1200" dirty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 Neue"/>
                <a:cs typeface="Helvetica Neu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559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EA1E7-4C67-B742-B4C3-0F1DBDD3ABCA}" type="datetime4">
              <a:rPr lang="en-US" smtClean="0"/>
              <a:pPr/>
              <a:t>February 6,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www.CapitolAdvisors.org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31A7-EA47-D943-B9DF-503D8AC658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168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63C98-4FE5-DA44-B7C1-997179083959}" type="datetime4">
              <a:rPr lang="en-US" smtClean="0"/>
              <a:pPr/>
              <a:t>February 6,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www.CapitolAdvisors.org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31A7-EA47-D943-B9DF-503D8AC658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3225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 userDrawn="1"/>
        </p:nvGraphicFramePr>
        <p:xfrm>
          <a:off x="2514600" y="1752600"/>
          <a:ext cx="4133850" cy="4114800"/>
        </p:xfrm>
        <a:graphic>
          <a:graphicData uri="http://schemas.openxmlformats.org/presentationml/2006/ole">
            <p:oleObj spid="_x0000_s1055" name="Picture" r:id="rId3" imgW="1145663" imgH="1153270" progId="Word.Picture.8">
              <p:embed/>
            </p:oleObj>
          </a:graphicData>
        </a:graphic>
      </p:graphicFrame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ACB40-3F89-44E3-A1F0-879B431F1B4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xmlns="" val="87860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0850"/>
            <a:ext cx="8229600" cy="778770"/>
          </a:xfrm>
        </p:spPr>
        <p:txBody>
          <a:bodyPr>
            <a:normAutofit/>
          </a:bodyPr>
          <a:lstStyle>
            <a:lvl1pPr>
              <a:defRPr sz="3800"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679"/>
            <a:ext cx="8229600" cy="4314484"/>
          </a:xfrm>
        </p:spPr>
        <p:txBody>
          <a:bodyPr/>
          <a:lstStyle>
            <a:lvl1pPr>
              <a:defRPr>
                <a:latin typeface="Helvetica Neue"/>
                <a:cs typeface="Helvetica Neue"/>
              </a:defRPr>
            </a:lvl1pPr>
            <a:lvl2pPr>
              <a:defRPr>
                <a:latin typeface="Helvetica Neue"/>
                <a:cs typeface="Helvetica Neue"/>
              </a:defRPr>
            </a:lvl2pPr>
            <a:lvl3pPr>
              <a:defRPr>
                <a:latin typeface="Helvetica Neue"/>
                <a:cs typeface="Helvetica Neue"/>
              </a:defRPr>
            </a:lvl3pPr>
            <a:lvl4pPr>
              <a:defRPr>
                <a:latin typeface="Helvetica Neue"/>
                <a:cs typeface="Helvetica Neue"/>
              </a:defRPr>
            </a:lvl4pPr>
            <a:lvl5pPr>
              <a:defRPr>
                <a:latin typeface="Helvetica Neue"/>
                <a:cs typeface="Helvetica Neu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13514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Helvetica Neue"/>
                <a:cs typeface="Helvetica Neue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 Neue"/>
                <a:cs typeface="Helvetica Neue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3187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B0851-330E-1F4F-9C67-DD04CC4B0DA9}" type="datetime4">
              <a:rPr lang="en-US" smtClean="0"/>
              <a:pPr/>
              <a:t>February 6,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www.CapitolAdvisors.org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31A7-EA47-D943-B9DF-503D8AC658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049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D02BF-2648-0840-AEB8-2F3CC82FC552}" type="datetime4">
              <a:rPr lang="en-US" smtClean="0"/>
              <a:pPr/>
              <a:t>February 6, 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www.CapitolAdvisors.org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31A7-EA47-D943-B9DF-503D8AC658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9432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0735C-E00E-934A-A900-0005F1E85259}" type="datetime4">
              <a:rPr lang="en-US" smtClean="0"/>
              <a:pPr/>
              <a:t>February 6, 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www.CapitolAdvisors.org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31A7-EA47-D943-B9DF-503D8AC658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363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7B9D5-1CA4-9349-96C4-23B63AFE8B76}" type="datetime4">
              <a:rPr lang="en-US" smtClean="0"/>
              <a:pPr/>
              <a:t>February 6, 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www.CapitolAdvisors.org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31A7-EA47-D943-B9DF-503D8AC658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6665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9719-AB0A-4E43-8E00-C5091DB1F920}" type="datetime4">
              <a:rPr lang="en-US" smtClean="0"/>
              <a:pPr/>
              <a:t>February 6,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www.CapitolAdvisors.org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31A7-EA47-D943-B9DF-503D8AC658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5400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1948-56A8-0645-923D-F0824ECB48D3}" type="datetime4">
              <a:rPr lang="en-US" smtClean="0"/>
              <a:pPr/>
              <a:t>February 6,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www.CapitolAdvisors.org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31A7-EA47-D943-B9DF-503D8AC658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367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9C575-4F3F-1149-9056-BB845FDA2482}" type="datetime4">
              <a:rPr lang="en-US" smtClean="0"/>
              <a:pPr/>
              <a:t>February 6,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www.CapitolAdvisors.org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831A7-EA47-D943-B9DF-503D8AC658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Untitled-1.pdf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" r="9210" b="11997"/>
          <a:stretch/>
        </p:blipFill>
        <p:spPr>
          <a:xfrm>
            <a:off x="-9479" y="0"/>
            <a:ext cx="9154391" cy="6858000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124200" y="6599164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100" kern="1200" spc="150">
                <a:solidFill>
                  <a:schemeClr val="bg1"/>
                </a:solidFill>
                <a:latin typeface="Helvetica Ligh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www.CapitolAdvisors.org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010400" y="659560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chemeClr val="bg1"/>
                </a:solidFill>
                <a:latin typeface="Helvetica Ligh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E831A7-EA47-D943-B9DF-503D8AC658CE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099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 descr="Screen shot 2013-11-19 at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287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533400" y="2362200"/>
            <a:ext cx="8001000" cy="127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Governor’s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2015-16 Budget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Proposal</a:t>
            </a:r>
          </a:p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Board Meeting February 11, 2015</a:t>
            </a:r>
            <a:endParaRPr lang="en-US" altLang="en-US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5" descr="Screen shot 2013-11-24 at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53554"/>
            <a:ext cx="9144000" cy="28222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1181100" y="6553554"/>
            <a:ext cx="6781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dirty="0">
                <a:solidFill>
                  <a:schemeClr val="bg1"/>
                </a:solidFill>
              </a:rPr>
              <a:t>Great Things Are Happening In Paramount Schools  - We Inspire Great Learning Through Great Teaching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533400" y="4597390"/>
            <a:ext cx="8001000" cy="13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000" kern="0" dirty="0">
                <a:latin typeface="Times New Roman" pitchFamily="18" charset="0"/>
              </a:rPr>
              <a:t>Herman Mendez, Superintendent</a:t>
            </a:r>
          </a:p>
          <a:p>
            <a:pPr algn="ctr">
              <a:defRPr/>
            </a:pPr>
            <a:r>
              <a:rPr lang="en-US" altLang="en-US" sz="2000" kern="0" dirty="0">
                <a:latin typeface="Times New Roman" pitchFamily="18" charset="0"/>
              </a:rPr>
              <a:t>Michael Conroy, </a:t>
            </a:r>
            <a:r>
              <a:rPr lang="en-US" altLang="en-US" sz="2000" kern="0" dirty="0" smtClean="0">
                <a:latin typeface="Times New Roman" pitchFamily="18" charset="0"/>
              </a:rPr>
              <a:t>Ed.D.,</a:t>
            </a:r>
            <a:r>
              <a:rPr lang="en-US" altLang="en-US" sz="2000" kern="0" dirty="0">
                <a:latin typeface="Times New Roman" pitchFamily="18" charset="0"/>
              </a:rPr>
              <a:t>  Assistant Superintendent</a:t>
            </a:r>
          </a:p>
          <a:p>
            <a:pPr algn="ctr">
              <a:defRPr/>
            </a:pPr>
            <a:r>
              <a:rPr lang="en-US" altLang="en-US" sz="2000" kern="0" dirty="0">
                <a:latin typeface="Times New Roman" pitchFamily="18" charset="0"/>
              </a:rPr>
              <a:t>Ranita Browning, Director Fiscal Services</a:t>
            </a:r>
          </a:p>
          <a:p>
            <a:pPr algn="ctr">
              <a:defRPr/>
            </a:pPr>
            <a:r>
              <a:rPr lang="en-US" altLang="en-US" sz="2000" kern="0" dirty="0">
                <a:latin typeface="Times New Roman" pitchFamily="18" charset="0"/>
              </a:rPr>
              <a:t>Elvia Galicia, Assistant Director Fiscal Services</a:t>
            </a:r>
          </a:p>
        </p:txBody>
      </p:sp>
    </p:spTree>
    <p:extLst>
      <p:ext uri="{BB962C8B-B14F-4D97-AF65-F5344CB8AC3E}">
        <p14:creationId xmlns:p14="http://schemas.microsoft.com/office/powerpoint/2010/main" xmlns="" val="384789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714" y="882866"/>
            <a:ext cx="8610600" cy="941469"/>
          </a:xfrm>
        </p:spPr>
        <p:txBody>
          <a:bodyPr/>
          <a:lstStyle/>
          <a:p>
            <a:pPr algn="ctr"/>
            <a:r>
              <a:rPr lang="en-US" dirty="0" smtClean="0"/>
              <a:t>LCFF in One Chart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4343400"/>
            <a:ext cx="28194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3214143"/>
            <a:ext cx="2819400" cy="8217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793503"/>
            <a:ext cx="2819400" cy="4206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4114800"/>
            <a:ext cx="2819400" cy="2286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9923" y="4041918"/>
            <a:ext cx="2819400" cy="76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9110" y="2550151"/>
            <a:ext cx="2819400" cy="2175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1156" y="2286000"/>
            <a:ext cx="2827354" cy="26415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5181600"/>
            <a:ext cx="1485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Helvetica"/>
                <a:cs typeface="Helvetica"/>
              </a:rPr>
              <a:t>Base Grant </a:t>
            </a:r>
            <a:r>
              <a:rPr lang="en-US" sz="1200" dirty="0">
                <a:solidFill>
                  <a:srgbClr val="FFFFFF"/>
                </a:solidFill>
                <a:latin typeface="Helvetica"/>
                <a:cs typeface="Helvetica"/>
              </a:rPr>
              <a:t>(adjusted </a:t>
            </a:r>
            <a:r>
              <a:rPr lang="en-US" sz="1200" dirty="0" smtClean="0">
                <a:solidFill>
                  <a:srgbClr val="FFFFFF"/>
                </a:solidFill>
                <a:latin typeface="Helvetica"/>
                <a:cs typeface="Helvetica"/>
              </a:rPr>
              <a:t>for 1.58% </a:t>
            </a:r>
            <a:r>
              <a:rPr lang="en-US" sz="1200" dirty="0">
                <a:solidFill>
                  <a:srgbClr val="FFFFFF"/>
                </a:solidFill>
                <a:latin typeface="Helvetica"/>
                <a:cs typeface="Helvetica"/>
              </a:rPr>
              <a:t>COLA)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03533" y="348513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Helvetica"/>
                <a:cs typeface="Helvetica"/>
              </a:rPr>
              <a:t>Supplemental Grant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67247" y="2798272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Helvetica"/>
                <a:cs typeface="Helvetica"/>
              </a:rPr>
              <a:t>Concentration Grant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22837" y="4092222"/>
            <a:ext cx="1022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  <a:latin typeface="Helvetica"/>
                <a:cs typeface="Helvetica"/>
              </a:rPr>
              <a:t>K-3 GSA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8395" y="3752741"/>
            <a:ext cx="11219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Helvetica"/>
                <a:cs typeface="Helvetica"/>
              </a:rPr>
              <a:t>9-12 GSA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9806" y="2502287"/>
            <a:ext cx="13780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Helvetica"/>
                <a:cs typeface="Helvetica"/>
              </a:rPr>
              <a:t>Trans. Add-on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1800" y="1711162"/>
            <a:ext cx="392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Helvetica"/>
                <a:cs typeface="Helvetica"/>
              </a:rPr>
              <a:t>2020-21 Entitlement </a:t>
            </a:r>
            <a:r>
              <a:rPr lang="en-US" sz="2400" dirty="0">
                <a:solidFill>
                  <a:prstClr val="black"/>
                </a:solidFill>
                <a:latin typeface="Helvetica"/>
                <a:cs typeface="Helvetica"/>
              </a:rPr>
              <a:t>Target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2317" y="22860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prstClr val="black"/>
                </a:solidFill>
                <a:latin typeface="Helvetica"/>
                <a:cs typeface="Helvetica"/>
              </a:rPr>
              <a:t>TIIG Add-on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829300" y="4495800"/>
            <a:ext cx="2819400" cy="1981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77000" y="51816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Helvetica"/>
                <a:cs typeface="Helvetica"/>
              </a:rPr>
              <a:t>2012-13</a:t>
            </a:r>
          </a:p>
          <a:p>
            <a:pPr algn="ctr"/>
            <a:r>
              <a:rPr lang="en-US" dirty="0">
                <a:solidFill>
                  <a:prstClr val="white"/>
                </a:solidFill>
                <a:latin typeface="Helvetica"/>
                <a:cs typeface="Helvetica"/>
              </a:rPr>
              <a:t>Revenue Limit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829300" y="3487352"/>
            <a:ext cx="2819400" cy="101477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90166" y="3533072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Helvetica"/>
                <a:cs typeface="Helvetica"/>
              </a:rPr>
              <a:t>2012-13</a:t>
            </a:r>
          </a:p>
          <a:p>
            <a:pPr algn="ctr"/>
            <a:r>
              <a:rPr lang="en-US" dirty="0">
                <a:solidFill>
                  <a:prstClr val="white"/>
                </a:solidFill>
                <a:latin typeface="Helvetica"/>
                <a:cs typeface="Helvetica"/>
              </a:rPr>
              <a:t>“Included”</a:t>
            </a:r>
          </a:p>
          <a:p>
            <a:pPr algn="ctr"/>
            <a:r>
              <a:rPr lang="en-US" dirty="0">
                <a:solidFill>
                  <a:prstClr val="white"/>
                </a:solidFill>
                <a:latin typeface="Helvetica"/>
                <a:cs typeface="Helvetica"/>
              </a:rPr>
              <a:t>Categoricals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29300" y="3254634"/>
            <a:ext cx="2819400" cy="2314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829300" y="3035152"/>
            <a:ext cx="2819400" cy="20334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6999" y="3185700"/>
            <a:ext cx="1665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Helvetica"/>
                <a:cs typeface="Helvetica"/>
              </a:rPr>
              <a:t>2012-13 Trans</a:t>
            </a:r>
            <a:endParaRPr lang="en-US" sz="16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76999" y="2951197"/>
            <a:ext cx="1600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Helvetica"/>
                <a:cs typeface="Helvetica"/>
              </a:rPr>
              <a:t>2012-13 TIIG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856766" y="2286000"/>
            <a:ext cx="2819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Up-Down Arrow 31"/>
          <p:cNvSpPr/>
          <p:nvPr/>
        </p:nvSpPr>
        <p:spPr>
          <a:xfrm flipV="1">
            <a:off x="6453033" y="2285999"/>
            <a:ext cx="236012" cy="30777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>
            <a:off x="3818190" y="3935233"/>
            <a:ext cx="220410" cy="117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829300" y="2767734"/>
            <a:ext cx="2819400" cy="24988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91200" y="2738099"/>
            <a:ext cx="289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  <a:latin typeface="Helvetica"/>
                <a:cs typeface="Helvetica"/>
              </a:rPr>
              <a:t>Prior Year Gap funding </a:t>
            </a:r>
            <a:endParaRPr lang="en-US" sz="1200" b="1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473562" y="1712146"/>
            <a:ext cx="3434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Helvetica"/>
                <a:cs typeface="Helvetica"/>
              </a:rPr>
              <a:t>2015-16 </a:t>
            </a:r>
            <a:r>
              <a:rPr lang="en-US" sz="2400" dirty="0">
                <a:solidFill>
                  <a:prstClr val="black"/>
                </a:solidFill>
                <a:latin typeface="Helvetica"/>
                <a:cs typeface="Helvetica"/>
              </a:rPr>
              <a:t>Funding</a:t>
            </a:r>
          </a:p>
        </p:txBody>
      </p:sp>
      <p:sp>
        <p:nvSpPr>
          <p:cNvPr id="38" name="Left Brace 37"/>
          <p:cNvSpPr/>
          <p:nvPr/>
        </p:nvSpPr>
        <p:spPr>
          <a:xfrm>
            <a:off x="5473562" y="2767734"/>
            <a:ext cx="355738" cy="370926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81166" y="4550341"/>
            <a:ext cx="938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Helvetica"/>
                <a:cs typeface="Helvetica"/>
              </a:rPr>
              <a:t>2014-15 </a:t>
            </a:r>
            <a:r>
              <a:rPr lang="en-US" sz="1400" dirty="0">
                <a:solidFill>
                  <a:prstClr val="black"/>
                </a:solidFill>
                <a:latin typeface="Helvetica"/>
                <a:cs typeface="Helvetica"/>
              </a:rPr>
              <a:t>Funding</a:t>
            </a:r>
          </a:p>
        </p:txBody>
      </p:sp>
      <p:sp>
        <p:nvSpPr>
          <p:cNvPr id="46" name="Up-Down Arrow 45"/>
          <p:cNvSpPr/>
          <p:nvPr/>
        </p:nvSpPr>
        <p:spPr>
          <a:xfrm>
            <a:off x="7933811" y="2285999"/>
            <a:ext cx="208955" cy="30777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Helvetica"/>
              <a:cs typeface="Helvetica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829132" y="2593776"/>
            <a:ext cx="2819568" cy="16661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00" dirty="0" smtClean="0">
                <a:solidFill>
                  <a:prstClr val="black"/>
                </a:solidFill>
                <a:latin typeface="Helvetica"/>
                <a:cs typeface="Helvetica"/>
              </a:rPr>
              <a:t>32.19% </a:t>
            </a:r>
            <a:r>
              <a:rPr lang="en-US" sz="1300" dirty="0">
                <a:solidFill>
                  <a:prstClr val="black"/>
                </a:solidFill>
                <a:latin typeface="Helvetica"/>
                <a:cs typeface="Helvetica"/>
              </a:rPr>
              <a:t>of </a:t>
            </a:r>
            <a:r>
              <a:rPr lang="en-US" sz="1300" dirty="0" smtClean="0">
                <a:solidFill>
                  <a:prstClr val="black"/>
                </a:solidFill>
                <a:latin typeface="Helvetica"/>
                <a:cs typeface="Helvetica"/>
              </a:rPr>
              <a:t>Remaining Gap</a:t>
            </a:r>
            <a:endParaRPr lang="en-US" sz="1300" dirty="0">
              <a:solidFill>
                <a:prstClr val="black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284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/>
      <p:bldP spid="26" grpId="0" animBg="1"/>
      <p:bldP spid="27" grpId="0" animBg="1"/>
      <p:bldP spid="28" grpId="0"/>
      <p:bldP spid="29" grpId="0"/>
      <p:bldP spid="32" grpId="0" animBg="1"/>
      <p:bldP spid="41" grpId="0" animBg="1"/>
      <p:bldP spid="48" grpId="0"/>
      <p:bldP spid="38" grpId="0" animBg="1"/>
      <p:bldP spid="39" grpId="0"/>
      <p:bldP spid="46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9500"/>
            <a:ext cx="8229600" cy="1549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Does the Governor’s Budget Proposal  mean for </a:t>
            </a:r>
            <a:br>
              <a:rPr lang="en-US" sz="3200" dirty="0" smtClean="0"/>
            </a:br>
            <a:r>
              <a:rPr lang="en-US" sz="3200" dirty="0" smtClean="0"/>
              <a:t>Paramount Unified School District?</a:t>
            </a:r>
            <a:endParaRPr lang="en-US" sz="3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0163060"/>
              </p:ext>
            </p:extLst>
          </p:nvPr>
        </p:nvGraphicFramePr>
        <p:xfrm>
          <a:off x="190499" y="2825960"/>
          <a:ext cx="8813802" cy="2912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701"/>
                <a:gridCol w="2222500"/>
                <a:gridCol w="2209800"/>
                <a:gridCol w="2336801"/>
              </a:tblGrid>
              <a:tr h="50908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2014-15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2015-16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2DA2BF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2DA2BF">
                        <a:alpha val="50196"/>
                      </a:srgbClr>
                    </a:solidFill>
                  </a:tcPr>
                </a:tc>
              </a:tr>
              <a:tr h="50908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Projected</a:t>
                      </a:r>
                    </a:p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2014-15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LCFF</a:t>
                      </a:r>
                    </a:p>
                    <a:p>
                      <a:pPr algn="ctr"/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Gap Revenue</a:t>
                      </a:r>
                      <a:endParaRPr lang="en-US" sz="2200" b="1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algn="ctr"/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Projected</a:t>
                      </a:r>
                    </a:p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2015-16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LCFF Gap</a:t>
                      </a:r>
                    </a:p>
                    <a:p>
                      <a:pPr algn="ctr"/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Budget Adoption </a:t>
                      </a:r>
                    </a:p>
                    <a:p>
                      <a:pPr algn="ctr"/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June 2014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Projected</a:t>
                      </a:r>
                    </a:p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2015-16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LCFF Gap</a:t>
                      </a:r>
                    </a:p>
                    <a:p>
                      <a:pPr algn="ctr"/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Budget Revision </a:t>
                      </a:r>
                    </a:p>
                    <a:p>
                      <a:pPr algn="ctr"/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November 2014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Projected</a:t>
                      </a:r>
                    </a:p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2015-16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LCFF Gap</a:t>
                      </a:r>
                    </a:p>
                    <a:p>
                      <a:pPr algn="ctr"/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Governor’s Budget Proposal</a:t>
                      </a:r>
                    </a:p>
                    <a:p>
                      <a:pPr algn="ctr"/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January 2015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354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$17,893,153</a:t>
                      </a:r>
                      <a:endParaRPr lang="en-US" sz="2200" b="1" i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i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$9,143,806</a:t>
                      </a:r>
                      <a:endParaRPr lang="en-US" sz="2200" b="1" i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$9,222,448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$14,774,603</a:t>
                      </a:r>
                      <a:endParaRPr lang="en-US" sz="2200" b="1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300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10234"/>
            <a:ext cx="8229600" cy="963065"/>
          </a:xfrm>
        </p:spPr>
        <p:txBody>
          <a:bodyPr>
            <a:noAutofit/>
          </a:bodyPr>
          <a:lstStyle/>
          <a:p>
            <a:r>
              <a:rPr lang="en-US" sz="3200" dirty="0" smtClean="0"/>
              <a:t>Paramount </a:t>
            </a:r>
            <a:r>
              <a:rPr lang="en-US" sz="3200" dirty="0"/>
              <a:t>Unified School </a:t>
            </a:r>
            <a:r>
              <a:rPr lang="en-US" sz="3200" dirty="0" smtClean="0"/>
              <a:t>District Updated Multi-Year Projection</a:t>
            </a:r>
            <a:endParaRPr lang="en-US" sz="32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9008222"/>
              </p:ext>
            </p:extLst>
          </p:nvPr>
        </p:nvGraphicFramePr>
        <p:xfrm>
          <a:off x="1244601" y="2800560"/>
          <a:ext cx="6426733" cy="2241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343"/>
                <a:gridCol w="1596343"/>
                <a:gridCol w="1596343"/>
                <a:gridCol w="1637704"/>
              </a:tblGrid>
              <a:tr h="50908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2013-14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2014-15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2015-16</a:t>
                      </a: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bg1"/>
                          </a:solidFill>
                          <a:effectLst/>
                          <a:latin typeface="Arial Narrow" pitchFamily="34" charset="0"/>
                        </a:rPr>
                        <a:t>2016-17</a:t>
                      </a:r>
                      <a:endParaRPr lang="en-US" sz="2200" b="1" dirty="0">
                        <a:solidFill>
                          <a:schemeClr val="bg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509086">
                <a:tc>
                  <a:txBody>
                    <a:bodyPr/>
                    <a:lstStyle/>
                    <a:p>
                      <a:pPr algn="ctr"/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LCFF Gap</a:t>
                      </a:r>
                    </a:p>
                    <a:p>
                      <a:pPr algn="ctr"/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Revenue</a:t>
                      </a:r>
                      <a:endParaRPr lang="en-US" sz="2200" b="1" dirty="0" smtClean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Budgeted</a:t>
                      </a:r>
                    </a:p>
                    <a:p>
                      <a:pPr algn="ctr"/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LCFF Gap</a:t>
                      </a:r>
                    </a:p>
                    <a:p>
                      <a:pPr algn="ctr"/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Revenue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Projected</a:t>
                      </a:r>
                    </a:p>
                    <a:p>
                      <a:pPr algn="ctr"/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LCFF Gap</a:t>
                      </a:r>
                    </a:p>
                    <a:p>
                      <a:pPr algn="ctr"/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Revenue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Projected</a:t>
                      </a:r>
                    </a:p>
                    <a:p>
                      <a:pPr algn="ctr"/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LCFF Gap</a:t>
                      </a:r>
                    </a:p>
                    <a:p>
                      <a:pPr algn="ctr"/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Revenue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anchor="ctr" anchorCtr="1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3548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$7,997,429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$17,893,153</a:t>
                      </a:r>
                      <a:endParaRPr lang="en-US" sz="2200" b="1" i="0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$14,774,603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$8,030,253</a:t>
                      </a:r>
                      <a:endParaRPr lang="en-US" sz="2200" b="1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4807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3469"/>
            <a:ext cx="7772400" cy="877887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solidFill>
                  <a:schemeClr val="tx1"/>
                </a:solidFill>
              </a:rPr>
              <a:t>Other Budget Related Issues</a:t>
            </a:r>
          </a:p>
        </p:txBody>
      </p:sp>
    </p:spTree>
    <p:extLst>
      <p:ext uri="{BB962C8B-B14F-4D97-AF65-F5344CB8AC3E}">
        <p14:creationId xmlns:p14="http://schemas.microsoft.com/office/powerpoint/2010/main" xmlns="" val="43931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Budget Reserve Cap/Rules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5320"/>
            <a:ext cx="8509000" cy="498058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Cap triggered only by transfer to Prop 98 reserve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Governor heard concerns raised by stakeholders and will engage in a dialogue over the coming months to “protect the financial security and health of local school districts”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/>
              <a:t>Transparency - 2015-16 LEA budgets (adopted or revised) with reserves in excess of the minimum level recommended by the SBE shall review and discuss the reserve in a public hearing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/>
              <a:t>The cap – in a year following a transfer into the Prop 98 Reserve, no adopted or revised budget shall contain reserves in excess of: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PUSD -- two </a:t>
            </a:r>
            <a:r>
              <a:rPr lang="en-US" sz="2100" dirty="0"/>
              <a:t>times the recommended </a:t>
            </a:r>
            <a:r>
              <a:rPr lang="en-US" sz="2100" dirty="0" smtClean="0"/>
              <a:t>minimum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Cap Exemption - The County Superintendent may grant an exemption from the cap for two consecutive years out of three if district demonstrates “extraordinary fiscal circumstances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331296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CalSTRS “Squeeze”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678"/>
            <a:ext cx="8229600" cy="477962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This is the second year of a 32 year plan to eliminate the </a:t>
            </a:r>
            <a:r>
              <a:rPr lang="en-US" sz="2100" dirty="0"/>
              <a:t>CalSTRS </a:t>
            </a:r>
            <a:r>
              <a:rPr lang="en-US" sz="2100" dirty="0" smtClean="0"/>
              <a:t>unfunded </a:t>
            </a:r>
            <a:r>
              <a:rPr lang="en-US" sz="2100" dirty="0"/>
              <a:t>liability ($</a:t>
            </a:r>
            <a:r>
              <a:rPr lang="en-US" sz="2100" dirty="0" smtClean="0"/>
              <a:t>74.4 billion*)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Does so by increasing contributions from: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The State (total $20 billion)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CalSTRS school employees (total $8 billion)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School employers (total $47 billion)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Increased costs to LEAs of over $4 billion by 2020-21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No </a:t>
            </a:r>
            <a:r>
              <a:rPr lang="en-US" sz="2100" dirty="0"/>
              <a:t>additional funding </a:t>
            </a:r>
            <a:r>
              <a:rPr lang="en-US" sz="2100" dirty="0" smtClean="0"/>
              <a:t>to LEAs for </a:t>
            </a:r>
            <a:r>
              <a:rPr lang="en-US" sz="2100" dirty="0"/>
              <a:t>this </a:t>
            </a:r>
            <a:r>
              <a:rPr lang="en-US" sz="2100" dirty="0" smtClean="0"/>
              <a:t>purpose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Puts pressure on LCFF base funding and ability to meet proportionality spending requirements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Note that costs are increasing for CalPERS as well</a:t>
            </a:r>
          </a:p>
          <a:p>
            <a:pPr lvl="1"/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xmlns="" val="144492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Governor’s CalSTRS Proposal</a:t>
            </a:r>
            <a:br>
              <a:rPr lang="en-US" dirty="0" smtClean="0"/>
            </a:br>
            <a:r>
              <a:rPr lang="en-US" sz="2700" dirty="0" smtClean="0"/>
              <a:t>Future Changes in Contribution Rates</a:t>
            </a:r>
            <a:endParaRPr lang="en-US" sz="27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37933528"/>
              </p:ext>
            </p:extLst>
          </p:nvPr>
        </p:nvGraphicFramePr>
        <p:xfrm>
          <a:off x="0" y="2057400"/>
          <a:ext cx="9144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65687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920850"/>
            <a:ext cx="9095875" cy="778770"/>
          </a:xfrm>
        </p:spPr>
        <p:txBody>
          <a:bodyPr>
            <a:normAutofit fontScale="90000"/>
          </a:bodyPr>
          <a:lstStyle/>
          <a:p>
            <a:r>
              <a:rPr lang="en-US" dirty="0"/>
              <a:t>Discretionary </a:t>
            </a:r>
            <a:r>
              <a:rPr lang="en-US" dirty="0" smtClean="0"/>
              <a:t>Funds/Mandates/Common Core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811678"/>
            <a:ext cx="8445500" cy="480502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The Governor’s State Budget </a:t>
            </a:r>
            <a:r>
              <a:rPr lang="en-US" sz="2100" dirty="0"/>
              <a:t>p</a:t>
            </a:r>
            <a:r>
              <a:rPr lang="en-US" sz="2100" dirty="0" smtClean="0"/>
              <a:t>roposal provides more than $1.1 billion in discretionary </a:t>
            </a:r>
            <a:r>
              <a:rPr lang="en-US" sz="2100" u="sng" dirty="0" smtClean="0"/>
              <a:t>one-time </a:t>
            </a:r>
            <a:r>
              <a:rPr lang="en-US" sz="2100" dirty="0" smtClean="0"/>
              <a:t>Proposition 98 funds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The allocation amounts to about $183 per ADA for districts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The Governor suggests the one-time funds may be used to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Implementation </a:t>
            </a:r>
            <a:r>
              <a:rPr lang="en-US" sz="2100" dirty="0"/>
              <a:t>of Common Core State Standards (CCSS)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Support implementation of newly adopted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English </a:t>
            </a:r>
            <a:r>
              <a:rPr lang="en-US" sz="2100" dirty="0"/>
              <a:t>Language Development (ELD) standards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100" dirty="0"/>
              <a:t>Next Generation Science Standards (NGSS</a:t>
            </a:r>
            <a:r>
              <a:rPr lang="en-US" sz="2100" dirty="0" smtClean="0"/>
              <a:t>)</a:t>
            </a:r>
            <a:endParaRPr lang="en-US" sz="21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100" dirty="0"/>
              <a:t>“New responsibilities required under the </a:t>
            </a:r>
            <a:r>
              <a:rPr lang="en-US" sz="2100" dirty="0" smtClean="0"/>
              <a:t>evolving accountability </a:t>
            </a:r>
            <a:r>
              <a:rPr lang="en-US" sz="2100" dirty="0"/>
              <a:t>structure of the [LCFF]” (discretionary </a:t>
            </a:r>
            <a:r>
              <a:rPr lang="en-US" sz="2100" dirty="0" smtClean="0"/>
              <a:t> use)</a:t>
            </a:r>
            <a:endParaRPr lang="en-US" sz="21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2760247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678"/>
            <a:ext cx="8229600" cy="4665321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Two year planning </a:t>
            </a:r>
            <a:r>
              <a:rPr lang="en-US" sz="2100" dirty="0"/>
              <a:t>period </a:t>
            </a:r>
            <a:r>
              <a:rPr lang="en-US" sz="2100" dirty="0" smtClean="0"/>
              <a:t>for </a:t>
            </a:r>
            <a:r>
              <a:rPr lang="en-US" sz="2100" dirty="0"/>
              <a:t>regional consortia </a:t>
            </a:r>
            <a:r>
              <a:rPr lang="en-US" sz="2100" dirty="0" smtClean="0"/>
              <a:t>coming </a:t>
            </a:r>
            <a:r>
              <a:rPr lang="en-US" sz="2100" dirty="0"/>
              <a:t>to an </a:t>
            </a:r>
            <a:r>
              <a:rPr lang="en-US" sz="2100" dirty="0" smtClean="0"/>
              <a:t>end with report by </a:t>
            </a:r>
            <a:r>
              <a:rPr lang="en-US" sz="2100" dirty="0"/>
              <a:t>March 1, 2015</a:t>
            </a:r>
            <a:endParaRPr lang="en-US" sz="21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Governor proposes $500 million for new Adult Education Block Grant to provide: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Elementary and secondary basic skills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Citizenship and ESL for immigrants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Programs for adults with disabilities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Short-term CTE for occupations with high employment potential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Apprenticeship programs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First year distribution to school districts equal to 2014-15 MOE</a:t>
            </a:r>
          </a:p>
        </p:txBody>
      </p:sp>
    </p:spTree>
    <p:extLst>
      <p:ext uri="{BB962C8B-B14F-4D97-AF65-F5344CB8AC3E}">
        <p14:creationId xmlns:p14="http://schemas.microsoft.com/office/powerpoint/2010/main" xmlns="" val="117261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CTE/ROCPs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62120"/>
            <a:ext cx="8534400" cy="5054580"/>
          </a:xfrm>
        </p:spPr>
        <p:txBody>
          <a:bodyPr>
            <a:noAutofit/>
          </a:bodyPr>
          <a:lstStyle/>
          <a:p>
            <a:pPr marL="403225" lvl="1" indent="-403225" defTabSz="3984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100" dirty="0" smtClean="0">
                <a:solidFill>
                  <a:srgbClr val="000000"/>
                </a:solidFill>
              </a:rPr>
              <a:t>California </a:t>
            </a:r>
            <a:r>
              <a:rPr lang="en-US" sz="2100" dirty="0">
                <a:solidFill>
                  <a:srgbClr val="000000"/>
                </a:solidFill>
              </a:rPr>
              <a:t>Partnership Academies, Agricultural Incentive </a:t>
            </a:r>
            <a:r>
              <a:rPr lang="en-US" sz="2100" dirty="0" smtClean="0">
                <a:solidFill>
                  <a:srgbClr val="000000"/>
                </a:solidFill>
              </a:rPr>
              <a:t>Grants </a:t>
            </a:r>
            <a:r>
              <a:rPr lang="en-US" sz="2100" dirty="0">
                <a:solidFill>
                  <a:srgbClr val="000000"/>
                </a:solidFill>
              </a:rPr>
              <a:t>and Supplemental Secondary </a:t>
            </a:r>
            <a:r>
              <a:rPr lang="en-US" sz="2100" dirty="0" smtClean="0">
                <a:solidFill>
                  <a:srgbClr val="000000"/>
                </a:solidFill>
              </a:rPr>
              <a:t>Grants remain stand-alone </a:t>
            </a:r>
            <a:r>
              <a:rPr lang="en-US" sz="2100" dirty="0">
                <a:solidFill>
                  <a:srgbClr val="000000"/>
                </a:solidFill>
              </a:rPr>
              <a:t>categorical, but </a:t>
            </a:r>
            <a:r>
              <a:rPr lang="en-US" sz="2100" dirty="0" smtClean="0">
                <a:solidFill>
                  <a:srgbClr val="000000"/>
                </a:solidFill>
              </a:rPr>
              <a:t>receive </a:t>
            </a:r>
            <a:r>
              <a:rPr lang="en-US" sz="2100" dirty="0">
                <a:solidFill>
                  <a:srgbClr val="000000"/>
                </a:solidFill>
              </a:rPr>
              <a:t>no </a:t>
            </a:r>
            <a:r>
              <a:rPr lang="en-US" sz="2100" dirty="0" smtClean="0">
                <a:solidFill>
                  <a:srgbClr val="000000"/>
                </a:solidFill>
              </a:rPr>
              <a:t>COLAs</a:t>
            </a:r>
          </a:p>
          <a:p>
            <a:pPr marL="403225" lvl="1" indent="-403225" defTabSz="3984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100" dirty="0" smtClean="0"/>
              <a:t>$250 million (Second Round - 2014-15) Career Pathways Grant proposals in process </a:t>
            </a:r>
          </a:p>
          <a:p>
            <a:pPr marL="403225" lvl="1" indent="-403225" defTabSz="3984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100" dirty="0"/>
              <a:t>2-year MOE requirement on ROCP expenditures expired</a:t>
            </a:r>
          </a:p>
          <a:p>
            <a:pPr marL="403225" lvl="1" indent="-403225" defTabSz="3984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100" dirty="0" smtClean="0">
                <a:solidFill>
                  <a:srgbClr val="000000"/>
                </a:solidFill>
              </a:rPr>
              <a:t>New CTE </a:t>
            </a:r>
            <a:r>
              <a:rPr lang="en-US" sz="2100" dirty="0">
                <a:solidFill>
                  <a:srgbClr val="000000"/>
                </a:solidFill>
              </a:rPr>
              <a:t>Incentive Grant </a:t>
            </a:r>
            <a:r>
              <a:rPr lang="en-US" sz="2100" dirty="0" smtClean="0">
                <a:solidFill>
                  <a:srgbClr val="000000"/>
                </a:solidFill>
              </a:rPr>
              <a:t>Program</a:t>
            </a:r>
            <a:endParaRPr lang="en-US" sz="21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Three years of one-time funding </a:t>
            </a:r>
            <a:r>
              <a:rPr lang="en-US" sz="2000" dirty="0">
                <a:solidFill>
                  <a:srgbClr val="000000"/>
                </a:solidFill>
              </a:rPr>
              <a:t>- $250 million </a:t>
            </a:r>
            <a:r>
              <a:rPr lang="en-US" sz="2000" dirty="0" smtClean="0">
                <a:solidFill>
                  <a:srgbClr val="000000"/>
                </a:solidFill>
              </a:rPr>
              <a:t>each year</a:t>
            </a:r>
            <a:endParaRPr lang="en-US" sz="20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Provides </a:t>
            </a:r>
            <a:r>
              <a:rPr lang="en-US" sz="2000" dirty="0">
                <a:solidFill>
                  <a:srgbClr val="000000"/>
                </a:solidFill>
              </a:rPr>
              <a:t>matching </a:t>
            </a:r>
            <a:r>
              <a:rPr lang="en-US" sz="2000" dirty="0" smtClean="0">
                <a:solidFill>
                  <a:srgbClr val="000000"/>
                </a:solidFill>
              </a:rPr>
              <a:t>funds – dollar-for-dollar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Districts, COEs, Charter Schools may apply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Priority: regional partnerships running high quality CTE programs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</a:rPr>
              <a:t>Outcome based accountability to maintain eligibility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66433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" y="1422400"/>
            <a:ext cx="8712200" cy="35814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Acknowledgement to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Bell MT" panose="02020503060305020303" pitchFamily="18" charset="0"/>
              </a:rPr>
              <a:t>CAPITOL ADVISORS </a:t>
            </a:r>
            <a:br>
              <a:rPr lang="en-US" dirty="0" smtClean="0">
                <a:latin typeface="Bell MT" panose="02020503060305020303" pitchFamily="18" charset="0"/>
              </a:rPr>
            </a:br>
            <a:r>
              <a:rPr lang="en-US" sz="2700" dirty="0" smtClean="0">
                <a:latin typeface="Bell MT" panose="02020503060305020303" pitchFamily="18" charset="0"/>
              </a:rPr>
              <a:t>GROUP, LLC</a:t>
            </a:r>
            <a:br>
              <a:rPr lang="en-US" sz="2700" dirty="0" smtClean="0">
                <a:latin typeface="Bell MT" panose="02020503060305020303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latin typeface="Bookman Old Style" panose="02050604050505020204" pitchFamily="18" charset="0"/>
              </a:rPr>
              <a:t>School Services of California, Inc.</a:t>
            </a:r>
            <a:endParaRPr lang="en-US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84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9620"/>
            <a:ext cx="8229600" cy="474152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State level – January to June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LAO issues detailed review of Governor’s plan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Expect higher revenue forecast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Budget subcommittee hearings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Next update – May Revision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Anticipated increases in revenue and Prop 98 spending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On time State budget in June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Local </a:t>
            </a:r>
            <a:r>
              <a:rPr lang="en-US" sz="2000" dirty="0"/>
              <a:t>level – January to June </a:t>
            </a:r>
            <a:endParaRPr lang="en-US" sz="20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Second Interim Report due March 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2015-16 Budget prep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2015-16 LCAP prep</a:t>
            </a:r>
          </a:p>
        </p:txBody>
      </p:sp>
    </p:spTree>
    <p:extLst>
      <p:ext uri="{BB962C8B-B14F-4D97-AF65-F5344CB8AC3E}">
        <p14:creationId xmlns:p14="http://schemas.microsoft.com/office/powerpoint/2010/main" xmlns="" val="2243603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8899" y="920850"/>
            <a:ext cx="9006975" cy="7787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Themes for the 2015-16 Governor’s Budget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699620"/>
            <a:ext cx="8229600" cy="4815479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Positive economic growth continues and fuels public education spending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/>
              <a:t>Cautious on spending, loads up on one-time spending – avoids big ongoing commitments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Proposition 98 continues to receive most of the new money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Funding is tight for the non-Proposition 98 side of the State Budget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Governor stays the course on the Local Control Funding Formula (LCFF) and the Local Control and Accountability Plan (LCAP)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State makes a firm commitment to Adult Education and Career Technical Education (CTE)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Overall, a very good State Budget for public education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30593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Backdrop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New legislators, new leaders, longer terms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Tax policy and Prop 30 extension debate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100" dirty="0" smtClean="0"/>
              <a:t>Governor against extension, but not tax reform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100" dirty="0" smtClean="0"/>
              <a:t>Senator Hertzberg (former Speaker) takes lead on tax efforts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100" dirty="0" smtClean="0"/>
              <a:t>PUSD’s own Patrick O’Donnell chairs the Assembly’s Education Committee</a:t>
            </a:r>
            <a:endParaRPr lang="en-US" sz="21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Governor’s political motivation shifts to legacy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$21 million in the bank for ballot measures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“Vergara” politics – impact on policy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Pressure from non-Prop 98 side of budget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100" dirty="0" smtClean="0"/>
              <a:t>Not an election year…</a:t>
            </a:r>
          </a:p>
        </p:txBody>
      </p:sp>
    </p:spTree>
    <p:extLst>
      <p:ext uri="{BB962C8B-B14F-4D97-AF65-F5344CB8AC3E}">
        <p14:creationId xmlns:p14="http://schemas.microsoft.com/office/powerpoint/2010/main" xmlns="" val="345832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Progress Toward LCFF Implementation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43728705"/>
              </p:ext>
            </p:extLst>
          </p:nvPr>
        </p:nvGraphicFramePr>
        <p:xfrm>
          <a:off x="39688" y="1649413"/>
          <a:ext cx="9067800" cy="5116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688" y="1649413"/>
            <a:ext cx="5886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Percent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121939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 98 Changes Over Time</a:t>
            </a:r>
            <a:br>
              <a:rPr lang="en-US" dirty="0"/>
            </a:br>
            <a:r>
              <a:rPr lang="en-US" sz="1800" dirty="0"/>
              <a:t>(Billions of Dollars)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10060021"/>
              </p:ext>
            </p:extLst>
          </p:nvPr>
        </p:nvGraphicFramePr>
        <p:xfrm>
          <a:off x="87923" y="1299308"/>
          <a:ext cx="9056077" cy="5275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5160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Overall, a Positive Year </a:t>
            </a:r>
            <a:r>
              <a:rPr lang="en-US" dirty="0"/>
              <a:t>for </a:t>
            </a:r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811678"/>
            <a:ext cx="8229600" cy="4754222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</a:pPr>
            <a:r>
              <a:rPr lang="en-US" sz="2100" dirty="0" smtClean="0"/>
              <a:t>The 2015-16 State Budget proposed by the Governor would be good news in any year</a:t>
            </a:r>
          </a:p>
          <a:p>
            <a:pPr lvl="1">
              <a:spcAft>
                <a:spcPts val="300"/>
              </a:spcAft>
            </a:pPr>
            <a:r>
              <a:rPr lang="en-US" sz="2100" dirty="0" smtClean="0"/>
              <a:t>But particularly coming after such a long and deep recession, this State Budget restores the hopes and dreams of many Californians</a:t>
            </a:r>
          </a:p>
          <a:p>
            <a:pPr lvl="2">
              <a:spcAft>
                <a:spcPts val="300"/>
              </a:spcAft>
            </a:pPr>
            <a:r>
              <a:rPr lang="en-US" sz="2100" dirty="0" smtClean="0"/>
              <a:t>The recovery is not complete and won’t be until at least 2021 under the Governor’s plan</a:t>
            </a:r>
          </a:p>
          <a:p>
            <a:pPr lvl="2">
              <a:spcAft>
                <a:spcPts val="300"/>
              </a:spcAft>
            </a:pPr>
            <a:r>
              <a:rPr lang="en-US" sz="2100" dirty="0" smtClean="0"/>
              <a:t>But the incremental progress is significant </a:t>
            </a:r>
            <a:r>
              <a:rPr lang="en-US" sz="2100" dirty="0" smtClean="0">
                <a:latin typeface="Arial Narrow"/>
              </a:rPr>
              <a:t>– </a:t>
            </a:r>
            <a:r>
              <a:rPr lang="en-US" sz="2100" dirty="0" smtClean="0"/>
              <a:t>particularly for public education</a:t>
            </a:r>
          </a:p>
          <a:p>
            <a:pPr>
              <a:spcAft>
                <a:spcPts val="300"/>
              </a:spcAft>
            </a:pPr>
            <a:r>
              <a:rPr lang="en-US" sz="2100" dirty="0" smtClean="0"/>
              <a:t>During the recession, public education took more cuts than any other segment of the State Budget</a:t>
            </a:r>
          </a:p>
          <a:p>
            <a:pPr lvl="1">
              <a:spcAft>
                <a:spcPts val="300"/>
              </a:spcAft>
            </a:pPr>
            <a:r>
              <a:rPr lang="en-US" sz="2100" dirty="0" smtClean="0"/>
              <a:t>The Governor acknowledges this and is keeping his commitment toward restoration of our losses</a:t>
            </a:r>
          </a:p>
        </p:txBody>
      </p:sp>
    </p:spTree>
    <p:extLst>
      <p:ext uri="{BB962C8B-B14F-4D97-AF65-F5344CB8AC3E}">
        <p14:creationId xmlns:p14="http://schemas.microsoft.com/office/powerpoint/2010/main" xmlns="" val="825680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-1" y="920850"/>
            <a:ext cx="9095875" cy="7787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Proposition 98 and the Major K-12 Proposals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0" y="1639029"/>
            <a:ext cx="9216755" cy="5117592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en-US" sz="3000" dirty="0" smtClean="0"/>
              <a:t>The Governor’s State Budget proposes:</a:t>
            </a:r>
          </a:p>
          <a:p>
            <a:pPr lvl="1">
              <a:spcBef>
                <a:spcPts val="600"/>
              </a:spcBef>
              <a:spcAft>
                <a:spcPts val="800"/>
              </a:spcAft>
            </a:pPr>
            <a:r>
              <a:rPr lang="en-US" sz="2700" dirty="0"/>
              <a:t>$4 billion for </a:t>
            </a:r>
            <a:r>
              <a:rPr lang="en-US" sz="2700" dirty="0" smtClean="0"/>
              <a:t>LCFF gap closure </a:t>
            </a:r>
            <a:r>
              <a:rPr lang="en-US" sz="2000" dirty="0" smtClean="0"/>
              <a:t>(</a:t>
            </a:r>
            <a:r>
              <a:rPr lang="en-US" sz="2000" dirty="0"/>
              <a:t>funding 32% of remaining implementation gap</a:t>
            </a:r>
            <a:r>
              <a:rPr lang="en-US" sz="2000" dirty="0" smtClean="0"/>
              <a:t>)</a:t>
            </a:r>
            <a:endParaRPr lang="en-US" sz="2700" dirty="0" smtClean="0"/>
          </a:p>
          <a:p>
            <a:pPr lvl="1">
              <a:spcBef>
                <a:spcPts val="600"/>
              </a:spcBef>
              <a:spcAft>
                <a:spcPts val="800"/>
              </a:spcAft>
            </a:pPr>
            <a:r>
              <a:rPr lang="en-US" sz="2700" dirty="0" smtClean="0"/>
              <a:t>$1.1 </a:t>
            </a:r>
            <a:r>
              <a:rPr lang="en-US" sz="2700" dirty="0"/>
              <a:t>b</a:t>
            </a:r>
            <a:r>
              <a:rPr lang="en-US" sz="2700" dirty="0" smtClean="0"/>
              <a:t>illion for discretionary one-time uses, including Common Core implementation (one time)</a:t>
            </a:r>
          </a:p>
          <a:p>
            <a:pPr lvl="1">
              <a:spcBef>
                <a:spcPts val="600"/>
              </a:spcBef>
              <a:spcAft>
                <a:spcPts val="800"/>
              </a:spcAft>
            </a:pPr>
            <a:r>
              <a:rPr lang="en-US" sz="2700" dirty="0"/>
              <a:t>$1 billion to eliminate the remaining K-14 apportionment </a:t>
            </a:r>
            <a:r>
              <a:rPr lang="en-US" sz="2700" dirty="0" smtClean="0"/>
              <a:t>deferrals</a:t>
            </a:r>
          </a:p>
          <a:p>
            <a:pPr lvl="1">
              <a:spcBef>
                <a:spcPts val="600"/>
              </a:spcBef>
              <a:spcAft>
                <a:spcPts val="800"/>
              </a:spcAft>
            </a:pPr>
            <a:r>
              <a:rPr lang="en-US" sz="2700" dirty="0" smtClean="0"/>
              <a:t>$500 million for an Adult Education Block Grant</a:t>
            </a:r>
          </a:p>
          <a:p>
            <a:pPr lvl="1">
              <a:spcBef>
                <a:spcPts val="600"/>
              </a:spcBef>
              <a:spcAft>
                <a:spcPts val="800"/>
              </a:spcAft>
            </a:pPr>
            <a:r>
              <a:rPr lang="en-US" sz="2700" dirty="0" smtClean="0"/>
              <a:t>$273 million for the Emergency Repair Program (one time)</a:t>
            </a:r>
          </a:p>
          <a:p>
            <a:pPr lvl="1">
              <a:spcBef>
                <a:spcPts val="600"/>
              </a:spcBef>
              <a:spcAft>
                <a:spcPts val="800"/>
              </a:spcAft>
            </a:pPr>
            <a:r>
              <a:rPr lang="en-US" sz="2700" dirty="0" smtClean="0"/>
              <a:t>$250 million for one-time CTE incentive grants (each of the next three years)</a:t>
            </a:r>
          </a:p>
          <a:p>
            <a:pPr lvl="1">
              <a:spcBef>
                <a:spcPts val="600"/>
              </a:spcBef>
              <a:spcAft>
                <a:spcPts val="800"/>
              </a:spcAft>
            </a:pPr>
            <a:r>
              <a:rPr lang="en-US" sz="2700" dirty="0" smtClean="0"/>
              <a:t>$</a:t>
            </a:r>
            <a:r>
              <a:rPr lang="en-US" sz="2700" dirty="0"/>
              <a:t>198 </a:t>
            </a:r>
            <a:r>
              <a:rPr lang="en-US" sz="2700" dirty="0" smtClean="0"/>
              <a:t>million additional </a:t>
            </a:r>
            <a:r>
              <a:rPr lang="en-US" sz="2700" dirty="0"/>
              <a:t>ADA growth </a:t>
            </a:r>
            <a:r>
              <a:rPr lang="en-US" sz="2700" dirty="0" smtClean="0"/>
              <a:t>in </a:t>
            </a:r>
            <a:r>
              <a:rPr lang="en-US" sz="2700" dirty="0"/>
              <a:t>the current year </a:t>
            </a:r>
            <a:r>
              <a:rPr lang="en-US" sz="2700" dirty="0" smtClean="0"/>
              <a:t>and a $6.9 million decrease for ADA decline in 2015-16</a:t>
            </a:r>
          </a:p>
          <a:p>
            <a:pPr lvl="1">
              <a:spcBef>
                <a:spcPts val="600"/>
              </a:spcBef>
              <a:spcAft>
                <a:spcPts val="800"/>
              </a:spcAft>
            </a:pPr>
            <a:r>
              <a:rPr lang="en-US" sz="2700" dirty="0" smtClean="0"/>
              <a:t>$100 million for Internet connectivity and infrastructure</a:t>
            </a:r>
            <a:endParaRPr lang="en-US" sz="2700" dirty="0"/>
          </a:p>
          <a:p>
            <a:pPr lvl="1">
              <a:spcAft>
                <a:spcPts val="1200"/>
              </a:spcAft>
            </a:pPr>
            <a:endParaRPr lang="en-US" dirty="0" smtClean="0"/>
          </a:p>
          <a:p>
            <a:pPr marL="457200" lvl="1" indent="0">
              <a:spcAft>
                <a:spcPts val="12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6092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LCFF Entitlement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100" b="1" dirty="0"/>
              <a:t>Entitlement Target = </a:t>
            </a:r>
            <a:r>
              <a:rPr lang="en-US" sz="2100" dirty="0"/>
              <a:t>Base Grant + </a:t>
            </a:r>
            <a:r>
              <a:rPr lang="en-US" sz="2100" dirty="0" smtClean="0"/>
              <a:t>Grade Span Adjustments </a:t>
            </a:r>
            <a:r>
              <a:rPr lang="en-US" sz="2100" dirty="0"/>
              <a:t>+ Supplemental Grant + Concentration Grant + </a:t>
            </a:r>
            <a:r>
              <a:rPr lang="en-US" sz="2100" dirty="0" smtClean="0"/>
              <a:t>Add-ons</a:t>
            </a:r>
          </a:p>
          <a:p>
            <a:endParaRPr lang="en-US" sz="2100" dirty="0"/>
          </a:p>
          <a:p>
            <a:r>
              <a:rPr lang="en-US" sz="2100" b="1" dirty="0"/>
              <a:t>Base Grant </a:t>
            </a:r>
            <a:r>
              <a:rPr lang="en-US" sz="2100" dirty="0"/>
              <a:t>per ADA (with annual COLA </a:t>
            </a:r>
            <a:r>
              <a:rPr lang="en-US" sz="2100" dirty="0" smtClean="0"/>
              <a:t>of 1.58</a:t>
            </a:r>
            <a:r>
              <a:rPr lang="en-US" sz="2100" dirty="0"/>
              <a:t>% )</a:t>
            </a:r>
          </a:p>
          <a:p>
            <a:pPr marL="457200" lvl="1" indent="0">
              <a:buNone/>
            </a:pPr>
            <a:r>
              <a:rPr lang="en-US" sz="2100" dirty="0"/>
              <a:t>K-3 </a:t>
            </a:r>
            <a:r>
              <a:rPr lang="en-US" sz="2100" dirty="0" smtClean="0"/>
              <a:t>	= </a:t>
            </a:r>
            <a:r>
              <a:rPr lang="en-US" sz="2100" dirty="0"/>
              <a:t>$</a:t>
            </a:r>
            <a:r>
              <a:rPr lang="en-US" sz="2100" dirty="0" smtClean="0"/>
              <a:t>7,122 (up $</a:t>
            </a:r>
            <a:r>
              <a:rPr lang="en-US" sz="2100" dirty="0"/>
              <a:t>111)	 </a:t>
            </a:r>
            <a:endParaRPr lang="en-US" sz="2100" dirty="0" smtClean="0"/>
          </a:p>
          <a:p>
            <a:pPr marL="457200" lvl="1" indent="0">
              <a:buNone/>
            </a:pPr>
            <a:r>
              <a:rPr lang="en-US" sz="2100" dirty="0" smtClean="0"/>
              <a:t>4-6 	= </a:t>
            </a:r>
            <a:r>
              <a:rPr lang="en-US" sz="2100" dirty="0"/>
              <a:t>$</a:t>
            </a:r>
            <a:r>
              <a:rPr lang="en-US" sz="2100" dirty="0" smtClean="0"/>
              <a:t>7,228 (up $</a:t>
            </a:r>
            <a:r>
              <a:rPr lang="en-US" sz="2100" dirty="0"/>
              <a:t>112)	 </a:t>
            </a:r>
            <a:endParaRPr lang="en-US" sz="2100" dirty="0" smtClean="0"/>
          </a:p>
          <a:p>
            <a:pPr marL="457200" lvl="1" indent="0">
              <a:buNone/>
            </a:pPr>
            <a:r>
              <a:rPr lang="en-US" sz="2100" dirty="0"/>
              <a:t>7-8   </a:t>
            </a:r>
            <a:r>
              <a:rPr lang="en-US" sz="2100" dirty="0" smtClean="0"/>
              <a:t>	= </a:t>
            </a:r>
            <a:r>
              <a:rPr lang="en-US" sz="2100" dirty="0"/>
              <a:t>$7,444 (up $116)</a:t>
            </a:r>
          </a:p>
          <a:p>
            <a:pPr marL="457200" lvl="1" indent="0">
              <a:buNone/>
            </a:pPr>
            <a:r>
              <a:rPr lang="en-US" sz="2100" dirty="0" smtClean="0"/>
              <a:t>9-12 	= </a:t>
            </a:r>
            <a:r>
              <a:rPr lang="en-US" sz="2100" dirty="0"/>
              <a:t>$8,625 </a:t>
            </a:r>
            <a:r>
              <a:rPr lang="en-US" sz="2100" dirty="0" smtClean="0"/>
              <a:t>(up $</a:t>
            </a:r>
            <a:r>
              <a:rPr lang="en-US" sz="2100" dirty="0"/>
              <a:t>134</a:t>
            </a:r>
            <a:r>
              <a:rPr lang="en-US" sz="2100" dirty="0" smtClean="0"/>
              <a:t>)</a:t>
            </a:r>
          </a:p>
          <a:p>
            <a:pPr marL="457200" lvl="1" indent="0">
              <a:buNone/>
            </a:pPr>
            <a:endParaRPr lang="en-US" sz="2100" dirty="0"/>
          </a:p>
          <a:p>
            <a:r>
              <a:rPr lang="en-US" sz="2100" b="1" dirty="0" smtClean="0"/>
              <a:t>Grade Span Adjustments</a:t>
            </a:r>
            <a:r>
              <a:rPr lang="en-US" sz="2100" dirty="0" smtClean="0"/>
              <a:t>    </a:t>
            </a:r>
          </a:p>
          <a:p>
            <a:pPr marL="0" indent="0">
              <a:buNone/>
            </a:pPr>
            <a:r>
              <a:rPr lang="en-US" sz="2100" dirty="0"/>
              <a:t> </a:t>
            </a:r>
            <a:r>
              <a:rPr lang="en-US" sz="2100" dirty="0" smtClean="0"/>
              <a:t>	K-3		= 10.4% </a:t>
            </a:r>
            <a:r>
              <a:rPr lang="en-US" sz="2100" dirty="0"/>
              <a:t>($</a:t>
            </a:r>
            <a:r>
              <a:rPr lang="en-US" sz="2100" dirty="0">
                <a:solidFill>
                  <a:srgbClr val="000000"/>
                </a:solidFill>
              </a:rPr>
              <a:t>741; up $12) per K-3 </a:t>
            </a:r>
            <a:r>
              <a:rPr lang="en-US" sz="2100" dirty="0" smtClean="0">
                <a:solidFill>
                  <a:srgbClr val="000000"/>
                </a:solidFill>
              </a:rPr>
              <a:t>ADA</a:t>
            </a:r>
          </a:p>
          <a:p>
            <a:pPr marL="0" indent="0">
              <a:buNone/>
            </a:pPr>
            <a:r>
              <a:rPr lang="en-US" sz="2100" dirty="0">
                <a:solidFill>
                  <a:srgbClr val="000000"/>
                </a:solidFill>
              </a:rPr>
              <a:t>	</a:t>
            </a:r>
            <a:r>
              <a:rPr lang="en-US" sz="2100" dirty="0" smtClean="0"/>
              <a:t>9-12 	=   2.6</a:t>
            </a:r>
            <a:r>
              <a:rPr lang="en-US" sz="2100" dirty="0"/>
              <a:t>% ($224; up $3) per 9-12 ADA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3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2049</TotalTime>
  <Words>1179</Words>
  <Application>Microsoft Office PowerPoint</Application>
  <PresentationFormat>On-screen Show (4:3)</PresentationFormat>
  <Paragraphs>189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Theme</vt:lpstr>
      <vt:lpstr>Picture</vt:lpstr>
      <vt:lpstr>Slide 1</vt:lpstr>
      <vt:lpstr>Acknowledgement to  CAPITOL ADVISORS  GROUP, LLC  School Services of California, Inc.</vt:lpstr>
      <vt:lpstr>Themes for the 2015-16 Governor’s Budget</vt:lpstr>
      <vt:lpstr>Political Backdrop</vt:lpstr>
      <vt:lpstr>Progress Toward LCFF Implementation</vt:lpstr>
      <vt:lpstr>Prop 98 Changes Over Time (Billions of Dollars)</vt:lpstr>
      <vt:lpstr>Overall, a Positive Year for Education</vt:lpstr>
      <vt:lpstr>Proposition 98 and the Major K-12 Proposals</vt:lpstr>
      <vt:lpstr>LCFF Entitlement Target</vt:lpstr>
      <vt:lpstr>LCFF in One Chart</vt:lpstr>
      <vt:lpstr>What Does the Governor’s Budget Proposal  mean for  Paramount Unified School District?</vt:lpstr>
      <vt:lpstr>Paramount Unified School District Updated Multi-Year Projection</vt:lpstr>
      <vt:lpstr>Slide 13</vt:lpstr>
      <vt:lpstr>Local Budget Reserve Cap/Rules</vt:lpstr>
      <vt:lpstr>CalSTRS “Squeeze”</vt:lpstr>
      <vt:lpstr>Governor’s CalSTRS Proposal Future Changes in Contribution Rates</vt:lpstr>
      <vt:lpstr>Discretionary Funds/Mandates/Common Core</vt:lpstr>
      <vt:lpstr>Adult Education</vt:lpstr>
      <vt:lpstr>CTE/ROCPs</vt:lpstr>
      <vt:lpstr>Next Steps</vt:lpstr>
    </vt:vector>
  </TitlesOfParts>
  <Company>Cap Advisors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</dc:creator>
  <cp:lastModifiedBy>Isela</cp:lastModifiedBy>
  <cp:revision>79</cp:revision>
  <cp:lastPrinted>2015-02-04T18:59:21Z</cp:lastPrinted>
  <dcterms:created xsi:type="dcterms:W3CDTF">2015-01-09T22:59:36Z</dcterms:created>
  <dcterms:modified xsi:type="dcterms:W3CDTF">2015-02-06T23:56:18Z</dcterms:modified>
</cp:coreProperties>
</file>