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21"/>
  </p:notesMasterIdLst>
  <p:handoutMasterIdLst>
    <p:handoutMasterId r:id="rId22"/>
  </p:handoutMasterIdLst>
  <p:sldIdLst>
    <p:sldId id="291" r:id="rId3"/>
    <p:sldId id="281" r:id="rId4"/>
    <p:sldId id="267" r:id="rId5"/>
    <p:sldId id="266" r:id="rId6"/>
    <p:sldId id="274" r:id="rId7"/>
    <p:sldId id="275" r:id="rId8"/>
    <p:sldId id="259" r:id="rId9"/>
    <p:sldId id="270" r:id="rId10"/>
    <p:sldId id="277" r:id="rId11"/>
    <p:sldId id="272" r:id="rId12"/>
    <p:sldId id="286" r:id="rId13"/>
    <p:sldId id="282" r:id="rId14"/>
    <p:sldId id="284" r:id="rId15"/>
    <p:sldId id="290" r:id="rId16"/>
    <p:sldId id="283" r:id="rId17"/>
    <p:sldId id="279" r:id="rId18"/>
    <p:sldId id="287" r:id="rId19"/>
    <p:sldId id="288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7123" autoAdjust="0"/>
  </p:normalViewPr>
  <p:slideViewPr>
    <p:cSldViewPr>
      <p:cViewPr varScale="1">
        <p:scale>
          <a:sx n="79" d="100"/>
          <a:sy n="79" d="100"/>
        </p:scale>
        <p:origin x="-16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7F66423-0CAD-4E24-9D82-282E95A5491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A2226AC-8D05-45B2-8A09-CA76444378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6672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4F5BD81-17C3-4224-9987-F23D0109CBE5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02B6701-0EA5-4778-8D33-11ECDAD0D6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1004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09" indent="-285734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2937" indent="-228587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111" indent="-228587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287" indent="-228587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8811" indent="-2285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72A0DCD1-C0B9-44D3-84B5-9817D862CB95}" type="slidenum">
              <a:rPr lang="en-US" altLang="en-US" sz="1200">
                <a:solidFill>
                  <a:prstClr val="black"/>
                </a:solidFill>
              </a:rPr>
              <a:pPr/>
              <a:t>1</a:t>
            </a:fld>
            <a:endParaRPr lang="en-US" altLang="en-US" sz="1200">
              <a:solidFill>
                <a:prstClr val="black"/>
              </a:solidFill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Algebra Readiness – remedial course; Grade 7 and below</a:t>
            </a:r>
          </a:p>
          <a:p>
            <a:r>
              <a:rPr lang="en-US" dirty="0" smtClean="0"/>
              <a:t>Algebra 1 – appropriate course based on California Standards</a:t>
            </a:r>
          </a:p>
          <a:p>
            <a:r>
              <a:rPr lang="en-US" dirty="0" smtClean="0"/>
              <a:t>CST had two Grade</a:t>
            </a:r>
            <a:r>
              <a:rPr lang="en-US" baseline="0" dirty="0" smtClean="0"/>
              <a:t> 8 tests.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B6701-0EA5-4778-8D33-11ECDAD0D65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66955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Transition year – this</a:t>
            </a:r>
            <a:r>
              <a:rPr lang="en-US" baseline="0" dirty="0" smtClean="0"/>
              <a:t> year only.</a:t>
            </a:r>
          </a:p>
          <a:p>
            <a:r>
              <a:rPr lang="en-US" dirty="0" smtClean="0"/>
              <a:t>Many Grade 8 Common</a:t>
            </a:r>
            <a:r>
              <a:rPr lang="en-US" baseline="0" dirty="0" smtClean="0"/>
              <a:t> Core standards were addressed in the California standards pre-algebra course (grade 7).</a:t>
            </a:r>
          </a:p>
          <a:p>
            <a:r>
              <a:rPr lang="en-US" baseline="0" dirty="0" smtClean="0"/>
              <a:t>High-achieving students were identified for placement in Algebra 1 instead of Grade 8 Mathematics.</a:t>
            </a:r>
          </a:p>
          <a:p>
            <a:r>
              <a:rPr lang="en-US" baseline="0" dirty="0" smtClean="0"/>
              <a:t>PUSD supported those students by providing a summer school course that covered content they would miss by not having the Grade 8 course.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B6701-0EA5-4778-8D33-11ECDAD0D65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5494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Gaps addressed in summer school.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B6701-0EA5-4778-8D33-11ECDAD0D65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63306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Only 1 SBAC test versus 2 CST tests</a:t>
            </a:r>
            <a:r>
              <a:rPr lang="en-US" baseline="0" dirty="0" smtClean="0"/>
              <a:t> in Grade 8.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B6701-0EA5-4778-8D33-11ECDAD0D65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63306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B6701-0EA5-4778-8D33-11ECDAD0D65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22992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1.v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2.xml"/><Relationship Id="rId1" Type="http://schemas.openxmlformats.org/officeDocument/2006/relationships/vmlDrawing" Target="../drawings/vmlDrawing2.v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34199D1-100A-4455-85EF-DF2327B9A761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C348280-722E-473F-86E2-926492C1EA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99D1-100A-4455-85EF-DF2327B9A761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8280-722E-473F-86E2-926492C1EA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99D1-100A-4455-85EF-DF2327B9A761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8280-722E-473F-86E2-926492C1EA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/>
          <p:cNvGraphicFramePr>
            <a:graphicFrameLocks noChangeAspect="1"/>
          </p:cNvGraphicFramePr>
          <p:nvPr userDrawn="1"/>
        </p:nvGraphicFramePr>
        <p:xfrm>
          <a:off x="2514600" y="1752600"/>
          <a:ext cx="4133850" cy="4114800"/>
        </p:xfrm>
        <a:graphic>
          <a:graphicData uri="http://schemas.openxmlformats.org/presentationml/2006/ole">
            <p:oleObj spid="_x0000_s1043" name="Picture" r:id="rId3" imgW="1145663" imgH="1153270" progId="Word.Picture.8">
              <p:embed/>
            </p:oleObj>
          </a:graphicData>
        </a:graphic>
      </p:graphicFrame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A5EB0-E171-43F9-849C-2BD451A867F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81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/>
          <p:cNvGraphicFramePr>
            <a:graphicFrameLocks noChangeAspect="1"/>
          </p:cNvGraphicFramePr>
          <p:nvPr userDrawn="1"/>
        </p:nvGraphicFramePr>
        <p:xfrm>
          <a:off x="2514600" y="1752600"/>
          <a:ext cx="4133850" cy="4114800"/>
        </p:xfrm>
        <a:graphic>
          <a:graphicData uri="http://schemas.openxmlformats.org/presentationml/2006/ole">
            <p:oleObj spid="_x0000_s2067" name="Picture" r:id="rId3" imgW="1145663" imgH="1153270" progId="Word.Picture.8">
              <p:embed/>
            </p:oleObj>
          </a:graphicData>
        </a:graphic>
      </p:graphicFrame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10F5B-B900-47F7-AEF0-636A8B01FEE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484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16E47-31D2-44BE-AAEB-8518014990B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4811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DE99B-DE48-4A50-9726-B20F66544C9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82800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291A6-A66C-47AD-B6E9-573F1B16EAE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97658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02ACA-3E91-4D99-A1CC-6D7CE11E1AC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55129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5111A-BE11-432B-AEB1-2EC716B9EC0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85467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4265D-B4BB-4BE8-8FA8-DC54ADF9F65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6277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99D1-100A-4455-85EF-DF2327B9A761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8280-722E-473F-86E2-926492C1EA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9297D9-4F8E-4C2E-BD84-3853E10F9FC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66574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FA8CA6-15B9-4A82-9465-20477C5676A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15911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A572E-196F-4DE5-8273-C9053F19035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58402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  <a:prstGeom prst="rect">
            <a:avLst/>
          </a:prstGeo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D4DB2B11-1566-4DFD-8A13-A1C5C73D0AF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2/6/2015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2B281-4946-400F-B91E-47C512920FE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4189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99D1-100A-4455-85EF-DF2327B9A761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8280-722E-473F-86E2-926492C1EA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99D1-100A-4455-85EF-DF2327B9A761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8280-722E-473F-86E2-926492C1EA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99D1-100A-4455-85EF-DF2327B9A761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8280-722E-473F-86E2-926492C1EA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99D1-100A-4455-85EF-DF2327B9A761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8280-722E-473F-86E2-926492C1EA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99D1-100A-4455-85EF-DF2327B9A761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8280-722E-473F-86E2-926492C1EA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99D1-100A-4455-85EF-DF2327B9A761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8280-722E-473F-86E2-926492C1EA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99D1-100A-4455-85EF-DF2327B9A761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8280-722E-473F-86E2-926492C1EA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34199D1-100A-4455-85EF-DF2327B9A761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C348280-722E-473F-86E2-926492C1EA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137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211799E-C78C-42EA-9D9D-0BFADF2A1D38}" type="slidenum">
              <a:rPr lang="en-US" alt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0515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D543AD04-0D68-4A1A-9E19-AD2EA82AD2AF}" type="slidenum">
              <a:rPr lang="en-US" altLang="en-US" sz="1400" smtClean="0">
                <a:solidFill>
                  <a:srgbClr val="000000"/>
                </a:solidFill>
              </a:rPr>
              <a:pPr/>
              <a:t>1</a:t>
            </a:fld>
            <a:endParaRPr lang="en-US" altLang="en-US" sz="1400" smtClean="0">
              <a:solidFill>
                <a:srgbClr val="000000"/>
              </a:solidFill>
            </a:endParaRPr>
          </a:p>
        </p:txBody>
      </p:sp>
      <p:pic>
        <p:nvPicPr>
          <p:cNvPr id="25603" name="Picture 4" descr="Screen shot 2013-11-19 at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8356600" cy="15001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5604" name="Rectangle 12"/>
          <p:cNvSpPr>
            <a:spLocks noChangeArrowheads="1"/>
          </p:cNvSpPr>
          <p:nvPr/>
        </p:nvSpPr>
        <p:spPr bwMode="auto">
          <a:xfrm>
            <a:off x="533400" y="2209800"/>
            <a:ext cx="8001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/>
            <a:r>
              <a:rPr lang="en-US" altLang="en-US" sz="3000" dirty="0" smtClean="0">
                <a:latin typeface="Century Gothic" panose="020B0502020202020204" pitchFamily="34" charset="0"/>
              </a:rPr>
              <a:t>Planning an Accelerated Math Sequence of Course in Grades 6-8</a:t>
            </a:r>
            <a:endParaRPr lang="en-US" altLang="en-US" sz="2800" dirty="0">
              <a:latin typeface="Century Gothic" panose="020B0502020202020204" pitchFamily="34" charset="0"/>
            </a:endParaRPr>
          </a:p>
          <a:p>
            <a:pPr algn="ctr"/>
            <a:endParaRPr lang="en-US" altLang="en-US" sz="2000" dirty="0">
              <a:latin typeface="Century Gothic" panose="020B0502020202020204" pitchFamily="34" charset="0"/>
            </a:endParaRPr>
          </a:p>
          <a:p>
            <a:pPr algn="ctr"/>
            <a:r>
              <a:rPr lang="en-US" altLang="en-US" dirty="0">
                <a:latin typeface="Century Gothic" panose="020B0502020202020204" pitchFamily="34" charset="0"/>
              </a:rPr>
              <a:t>Board </a:t>
            </a:r>
            <a:r>
              <a:rPr lang="en-US" altLang="en-US" dirty="0" smtClean="0">
                <a:latin typeface="Century Gothic" panose="020B0502020202020204" pitchFamily="34" charset="0"/>
              </a:rPr>
              <a:t>Meeting</a:t>
            </a:r>
            <a:endParaRPr lang="en-US" altLang="en-US" dirty="0">
              <a:latin typeface="Century Gothic" panose="020B0502020202020204" pitchFamily="34" charset="0"/>
            </a:endParaRPr>
          </a:p>
          <a:p>
            <a:pPr algn="ctr"/>
            <a:r>
              <a:rPr lang="en-US" altLang="en-US" dirty="0">
                <a:latin typeface="Century Gothic" panose="020B0502020202020204" pitchFamily="34" charset="0"/>
              </a:rPr>
              <a:t>February </a:t>
            </a:r>
            <a:r>
              <a:rPr lang="en-US" altLang="en-US" dirty="0" smtClean="0">
                <a:latin typeface="Century Gothic" panose="020B0502020202020204" pitchFamily="34" charset="0"/>
              </a:rPr>
              <a:t>11, 2015</a:t>
            </a:r>
            <a:endParaRPr lang="en-US" altLang="en-US" dirty="0">
              <a:latin typeface="Century Gothic" panose="020B0502020202020204" pitchFamily="34" charset="0"/>
            </a:endParaRPr>
          </a:p>
          <a:p>
            <a:pPr algn="ctr"/>
            <a:endParaRPr lang="en-US" altLang="en-US" sz="2000" dirty="0">
              <a:latin typeface="Century Gothic" panose="020B0502020202020204" pitchFamily="34" charset="0"/>
            </a:endParaRPr>
          </a:p>
          <a:p>
            <a:pPr algn="ctr"/>
            <a:r>
              <a:rPr lang="en-US" altLang="en-US" sz="1800" dirty="0">
                <a:latin typeface="Century Gothic" panose="020B0502020202020204" pitchFamily="34" charset="0"/>
              </a:rPr>
              <a:t>Herman Mendez, Superintendent</a:t>
            </a:r>
          </a:p>
          <a:p>
            <a:pPr algn="ctr"/>
            <a:r>
              <a:rPr lang="en-US" altLang="en-US" sz="1800" dirty="0">
                <a:latin typeface="Century Gothic" panose="020B0502020202020204" pitchFamily="34" charset="0"/>
              </a:rPr>
              <a:t> Deborah Stark, </a:t>
            </a:r>
            <a:r>
              <a:rPr lang="en-US" altLang="en-US" sz="1800" dirty="0" err="1">
                <a:latin typeface="Century Gothic" panose="020B0502020202020204" pitchFamily="34" charset="0"/>
              </a:rPr>
              <a:t>Ed.D</a:t>
            </a:r>
            <a:r>
              <a:rPr lang="en-US" altLang="en-US" sz="1800" dirty="0">
                <a:latin typeface="Century Gothic" panose="020B0502020202020204" pitchFamily="34" charset="0"/>
              </a:rPr>
              <a:t>.,  Assistant Superintendent, </a:t>
            </a:r>
            <a:r>
              <a:rPr lang="en-US" altLang="en-US" sz="1800" dirty="0" smtClean="0">
                <a:latin typeface="Century Gothic" panose="020B0502020202020204" pitchFamily="34" charset="0"/>
              </a:rPr>
              <a:t>Educational </a:t>
            </a:r>
            <a:r>
              <a:rPr lang="en-US" altLang="en-US" sz="1800" dirty="0">
                <a:latin typeface="Century Gothic" panose="020B0502020202020204" pitchFamily="34" charset="0"/>
              </a:rPr>
              <a:t>Services </a:t>
            </a:r>
            <a:endParaRPr lang="en-US" altLang="en-US" sz="1800" dirty="0" smtClean="0">
              <a:latin typeface="Century Gothic" panose="020B0502020202020204" pitchFamily="34" charset="0"/>
            </a:endParaRPr>
          </a:p>
          <a:p>
            <a:pPr algn="ctr"/>
            <a:r>
              <a:rPr lang="en-US" altLang="en-US" sz="1800" dirty="0" smtClean="0">
                <a:latin typeface="Century Gothic" panose="020B0502020202020204" pitchFamily="34" charset="0"/>
              </a:rPr>
              <a:t>Marya Hughes, Middle School Math Curriculum Specialist</a:t>
            </a:r>
            <a:endParaRPr lang="en-US" altLang="en-US" sz="1800" dirty="0">
              <a:latin typeface="Century Gothic" panose="020B050202020202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18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1800" dirty="0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1600" dirty="0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1600" dirty="0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1600" dirty="0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 sz="1600" dirty="0">
              <a:solidFill>
                <a:srgbClr val="000000"/>
              </a:solidFill>
            </a:endParaRPr>
          </a:p>
        </p:txBody>
      </p:sp>
      <p:sp>
        <p:nvSpPr>
          <p:cNvPr id="25605" name="Text Box 9"/>
          <p:cNvSpPr txBox="1">
            <a:spLocks noChangeArrowheads="1"/>
          </p:cNvSpPr>
          <p:nvPr/>
        </p:nvSpPr>
        <p:spPr bwMode="auto">
          <a:xfrm>
            <a:off x="1219200" y="6248400"/>
            <a:ext cx="6781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000">
                <a:solidFill>
                  <a:srgbClr val="FFFFFF"/>
                </a:solidFill>
              </a:rPr>
              <a:t>Great Things Are Happening In Paramount Schools  - Where We Inspire Great Learning Through Great Teaching</a:t>
            </a:r>
          </a:p>
        </p:txBody>
      </p:sp>
      <p:pic>
        <p:nvPicPr>
          <p:cNvPr id="25606" name="Picture 5" descr="Screen shot 2013-11-24 at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6248400"/>
            <a:ext cx="8229600" cy="254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5607" name="Text Box 9"/>
          <p:cNvSpPr txBox="1">
            <a:spLocks noChangeArrowheads="1"/>
          </p:cNvSpPr>
          <p:nvPr/>
        </p:nvSpPr>
        <p:spPr bwMode="auto">
          <a:xfrm>
            <a:off x="1219200" y="6278563"/>
            <a:ext cx="6781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rgbClr val="FFFFFF"/>
                </a:solidFill>
              </a:rPr>
              <a:t>Great Things Are Happening In Paramount Schools  - We Inspire Great Learning Through Great Teaching</a:t>
            </a:r>
          </a:p>
        </p:txBody>
      </p:sp>
    </p:spTree>
    <p:extLst>
      <p:ext uri="{BB962C8B-B14F-4D97-AF65-F5344CB8AC3E}">
        <p14:creationId xmlns:p14="http://schemas.microsoft.com/office/powerpoint/2010/main" xmlns="" val="387977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Mathematics Framework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sz="3100" dirty="0" smtClean="0">
                <a:solidFill>
                  <a:schemeClr val="tx1"/>
                </a:solidFill>
              </a:rPr>
              <a:t>California State Board of Education</a:t>
            </a:r>
            <a:endParaRPr lang="en-US" sz="3100" dirty="0">
              <a:solidFill>
                <a:schemeClr val="tx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70263" y="2971800"/>
            <a:ext cx="6777317" cy="1375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 algn="just">
              <a:buFont typeface="Wingdings 2" pitchFamily="18" charset="2"/>
              <a:buNone/>
            </a:pPr>
            <a:r>
              <a:rPr lang="en-US" dirty="0" smtClean="0">
                <a:solidFill>
                  <a:schemeClr val="tx1"/>
                </a:solidFill>
              </a:rPr>
              <a:t>“… a middle school acceleration pathway could compact grade seven, grade eight, and Algebra 1 in middle school.”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139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28" y="838200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en-US" sz="3400" dirty="0" smtClean="0">
                <a:solidFill>
                  <a:schemeClr val="tx1"/>
                </a:solidFill>
              </a:rPr>
              <a:t>What are other districts doing to address this need?</a:t>
            </a:r>
            <a:endParaRPr lang="en-US" sz="3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7046" y="2323652"/>
            <a:ext cx="7109908" cy="4000948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A survey of districts shows the following: </a:t>
            </a:r>
          </a:p>
          <a:p>
            <a:pPr marL="6858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22109188"/>
              </p:ext>
            </p:extLst>
          </p:nvPr>
        </p:nvGraphicFramePr>
        <p:xfrm>
          <a:off x="1219200" y="3124200"/>
          <a:ext cx="632460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4953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District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Course</a:t>
                      </a:r>
                      <a:r>
                        <a:rPr lang="en-US" baseline="0" dirty="0" smtClean="0"/>
                        <a:t> Sequence Offered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ABC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Implementing accelerated math pathway this</a:t>
                      </a:r>
                      <a:r>
                        <a:rPr lang="en-US" baseline="0" dirty="0" smtClean="0"/>
                        <a:t> year.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Bellflower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Implementing accelerated math pathway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this</a:t>
                      </a:r>
                      <a:r>
                        <a:rPr lang="en-US" baseline="0" dirty="0" smtClean="0"/>
                        <a:t> year.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Downey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 currently</a:t>
                      </a:r>
                      <a:r>
                        <a:rPr lang="en-US" baseline="0" dirty="0" smtClean="0"/>
                        <a:t> planning an accelerated math pathway.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LBUSD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Accelerated math pathway</a:t>
                      </a:r>
                      <a:r>
                        <a:rPr lang="en-US" baseline="0" dirty="0" smtClean="0"/>
                        <a:t> in place for several years.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31408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28" y="990600"/>
            <a:ext cx="7024744" cy="722864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What do we need to provide?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23652"/>
            <a:ext cx="7239000" cy="3508977"/>
          </a:xfrm>
        </p:spPr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en-US" dirty="0" smtClean="0"/>
              <a:t>Need to plan a sequence of courses that accelerate math content in grades 6 and 7.  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dirty="0"/>
              <a:t>S</a:t>
            </a:r>
            <a:r>
              <a:rPr lang="en-US" dirty="0" smtClean="0"/>
              <a:t>tudents will learn approximately a year and a half’s content each year in both 6</a:t>
            </a:r>
            <a:r>
              <a:rPr lang="en-US" baseline="30000" dirty="0" smtClean="0"/>
              <a:t>th</a:t>
            </a:r>
            <a:r>
              <a:rPr lang="en-US" dirty="0" smtClean="0"/>
              <a:t> and 7</a:t>
            </a:r>
            <a:r>
              <a:rPr lang="en-US" baseline="30000" dirty="0" smtClean="0"/>
              <a:t>th</a:t>
            </a:r>
            <a:r>
              <a:rPr lang="en-US" dirty="0" smtClean="0"/>
              <a:t> grade.  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dirty="0" smtClean="0"/>
              <a:t>After two years, students will have covered Math 6, 7 and 8 and will be prepared for Algebra I in 8</a:t>
            </a:r>
            <a:r>
              <a:rPr lang="en-US" baseline="30000" dirty="0" smtClean="0"/>
              <a:t>th</a:t>
            </a:r>
            <a:r>
              <a:rPr lang="en-US" dirty="0" smtClean="0"/>
              <a:t> grade.</a:t>
            </a:r>
          </a:p>
          <a:p>
            <a:endParaRPr lang="en-US" sz="1600" dirty="0"/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09429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7024744" cy="722864"/>
          </a:xfrm>
        </p:spPr>
        <p:txBody>
          <a:bodyPr/>
          <a:lstStyle/>
          <a:p>
            <a:pPr algn="ctr"/>
            <a:r>
              <a:rPr lang="en-US" dirty="0" smtClean="0"/>
              <a:t>How will this happen?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Plan will be phased in with sixth grade in </a:t>
            </a:r>
            <a:r>
              <a:rPr lang="en-US" dirty="0" smtClean="0"/>
              <a:t>2015-16.  </a:t>
            </a:r>
            <a:r>
              <a:rPr lang="en-US" dirty="0"/>
              <a:t>Each middle school will offer Accelerated Math 6.</a:t>
            </a:r>
          </a:p>
          <a:p>
            <a:pPr marL="68580" indent="0" algn="just">
              <a:buNone/>
            </a:pPr>
            <a:endParaRPr lang="en-US" dirty="0"/>
          </a:p>
          <a:p>
            <a:pPr algn="just"/>
            <a:r>
              <a:rPr lang="en-US" dirty="0"/>
              <a:t>2015-16 – Implement Accelerated Math 6</a:t>
            </a:r>
          </a:p>
          <a:p>
            <a:pPr algn="just"/>
            <a:r>
              <a:rPr lang="en-US" dirty="0"/>
              <a:t>2016-17– Implement Accelerated Math 6 and 7</a:t>
            </a:r>
          </a:p>
          <a:p>
            <a:pPr algn="just"/>
            <a:r>
              <a:rPr lang="en-US" dirty="0"/>
              <a:t>2017-18—Students take Algebra I in 8</a:t>
            </a:r>
            <a:r>
              <a:rPr lang="en-US" baseline="30000" dirty="0"/>
              <a:t>th</a:t>
            </a:r>
            <a:r>
              <a:rPr lang="en-US" dirty="0"/>
              <a:t> grade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29952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/>
          <p:cNvSpPr/>
          <p:nvPr/>
        </p:nvSpPr>
        <p:spPr>
          <a:xfrm>
            <a:off x="718932" y="4127928"/>
            <a:ext cx="7870886" cy="1585398"/>
          </a:xfrm>
          <a:prstGeom prst="rect">
            <a:avLst/>
          </a:prstGeom>
          <a:solidFill>
            <a:schemeClr val="accent2">
              <a:lumMod val="40000"/>
              <a:lumOff val="60000"/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639" y="838200"/>
            <a:ext cx="7680761" cy="72286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Common Core Pathway </a:t>
            </a:r>
            <a:r>
              <a:rPr lang="en-US" dirty="0"/>
              <a:t>P</a:t>
            </a:r>
            <a:r>
              <a:rPr lang="en-US" dirty="0" smtClean="0"/>
              <a:t>lan</a:t>
            </a:r>
            <a:endParaRPr lang="en-US" dirty="0"/>
          </a:p>
        </p:txBody>
      </p:sp>
      <p:grpSp>
        <p:nvGrpSpPr>
          <p:cNvPr id="34" name="Group 33"/>
          <p:cNvGrpSpPr/>
          <p:nvPr/>
        </p:nvGrpSpPr>
        <p:grpSpPr>
          <a:xfrm>
            <a:off x="853639" y="2525637"/>
            <a:ext cx="7502217" cy="1131963"/>
            <a:chOff x="879783" y="2373237"/>
            <a:chExt cx="7502217" cy="1131963"/>
          </a:xfrm>
        </p:grpSpPr>
        <p:sp>
          <p:nvSpPr>
            <p:cNvPr id="35" name="Text Box 2"/>
            <p:cNvSpPr txBox="1">
              <a:spLocks noChangeArrowheads="1"/>
            </p:cNvSpPr>
            <p:nvPr/>
          </p:nvSpPr>
          <p:spPr bwMode="auto">
            <a:xfrm>
              <a:off x="4038599" y="2391724"/>
              <a:ext cx="1132299" cy="110920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spcAft>
                  <a:spcPts val="0"/>
                </a:spcAft>
              </a:pPr>
              <a:r>
                <a:rPr lang="en-US" sz="2000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  <a:endParaRPr lang="en-US" sz="2000" dirty="0" smtClean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spcAft>
                  <a:spcPts val="0"/>
                </a:spcAft>
              </a:pPr>
              <a:r>
                <a:rPr lang="en-US" sz="2000" dirty="0" smtClean="0">
                  <a:effectLst/>
                  <a:latin typeface="Calibri"/>
                  <a:ea typeface="Calibri"/>
                  <a:cs typeface="Times New Roman"/>
                </a:rPr>
                <a:t>Grade </a:t>
              </a:r>
              <a:r>
                <a:rPr lang="en-US" sz="2000" dirty="0">
                  <a:effectLst/>
                  <a:latin typeface="Calibri"/>
                  <a:ea typeface="Calibri"/>
                  <a:cs typeface="Times New Roman"/>
                </a:rPr>
                <a:t>7</a:t>
              </a:r>
            </a:p>
          </p:txBody>
        </p:sp>
        <p:sp>
          <p:nvSpPr>
            <p:cNvPr id="36" name="Text Box 2"/>
            <p:cNvSpPr txBox="1">
              <a:spLocks noChangeArrowheads="1"/>
            </p:cNvSpPr>
            <p:nvPr/>
          </p:nvSpPr>
          <p:spPr bwMode="auto">
            <a:xfrm>
              <a:off x="5603145" y="2395996"/>
              <a:ext cx="1146573" cy="110920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spcAft>
                  <a:spcPts val="0"/>
                </a:spcAft>
              </a:pPr>
              <a:r>
                <a:rPr lang="en-US" sz="2000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  <a:endParaRPr lang="en-US" sz="2000" dirty="0" smtClean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spcAft>
                  <a:spcPts val="0"/>
                </a:spcAft>
              </a:pPr>
              <a:r>
                <a:rPr lang="en-US" sz="2000" dirty="0" smtClean="0">
                  <a:latin typeface="Calibri"/>
                  <a:ea typeface="Calibri"/>
                  <a:cs typeface="Times New Roman"/>
                </a:rPr>
                <a:t>Grade 8</a:t>
              </a:r>
              <a:endParaRPr lang="en-US" sz="20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37" name="Text Box 2"/>
            <p:cNvSpPr txBox="1">
              <a:spLocks noChangeArrowheads="1"/>
            </p:cNvSpPr>
            <p:nvPr/>
          </p:nvSpPr>
          <p:spPr bwMode="auto">
            <a:xfrm>
              <a:off x="2465871" y="2391724"/>
              <a:ext cx="1146573" cy="110920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spcAft>
                  <a:spcPts val="0"/>
                </a:spcAft>
              </a:pPr>
              <a:r>
                <a:rPr lang="en-US" sz="2000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  <a:endParaRPr lang="en-US" sz="2000" dirty="0" smtClean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spcAft>
                  <a:spcPts val="0"/>
                </a:spcAft>
              </a:pPr>
              <a:r>
                <a:rPr lang="en-US" sz="2000" dirty="0" smtClean="0">
                  <a:effectLst/>
                  <a:latin typeface="Calibri"/>
                  <a:ea typeface="Calibri"/>
                  <a:cs typeface="Times New Roman"/>
                </a:rPr>
                <a:t>Grade </a:t>
              </a:r>
              <a:r>
                <a:rPr lang="en-US" sz="2000" dirty="0">
                  <a:effectLst/>
                  <a:latin typeface="Calibri"/>
                  <a:ea typeface="Calibri"/>
                  <a:cs typeface="Times New Roman"/>
                </a:rPr>
                <a:t>6</a:t>
              </a:r>
            </a:p>
          </p:txBody>
        </p:sp>
        <p:cxnSp>
          <p:nvCxnSpPr>
            <p:cNvPr id="38" name="Straight Arrow Connector 37"/>
            <p:cNvCxnSpPr/>
            <p:nvPr/>
          </p:nvCxnSpPr>
          <p:spPr>
            <a:xfrm>
              <a:off x="3613466" y="2927840"/>
              <a:ext cx="425134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 Box 2"/>
            <p:cNvSpPr txBox="1">
              <a:spLocks noChangeArrowheads="1"/>
            </p:cNvSpPr>
            <p:nvPr/>
          </p:nvSpPr>
          <p:spPr bwMode="auto">
            <a:xfrm>
              <a:off x="7170516" y="2395996"/>
              <a:ext cx="1211484" cy="110920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spcAft>
                  <a:spcPts val="0"/>
                </a:spcAft>
              </a:pPr>
              <a:r>
                <a:rPr lang="en-US" sz="2000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  <a:endParaRPr lang="en-US" sz="2000" dirty="0" smtClean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spcAft>
                  <a:spcPts val="0"/>
                </a:spcAft>
              </a:pPr>
              <a:r>
                <a:rPr lang="en-US" sz="2000" dirty="0" smtClean="0">
                  <a:effectLst/>
                  <a:latin typeface="Calibri"/>
                  <a:ea typeface="Calibri"/>
                  <a:cs typeface="Times New Roman"/>
                </a:rPr>
                <a:t>Algebra 1</a:t>
              </a:r>
            </a:p>
          </p:txBody>
        </p:sp>
        <p:sp>
          <p:nvSpPr>
            <p:cNvPr id="40" name="Text Box 2"/>
            <p:cNvSpPr txBox="1">
              <a:spLocks noChangeArrowheads="1"/>
            </p:cNvSpPr>
            <p:nvPr/>
          </p:nvSpPr>
          <p:spPr bwMode="auto">
            <a:xfrm>
              <a:off x="879783" y="2373237"/>
              <a:ext cx="1146573" cy="110920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spcAft>
                  <a:spcPts val="0"/>
                </a:spcAft>
              </a:pPr>
              <a:r>
                <a:rPr lang="en-US" sz="2000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  <a:endParaRPr lang="en-US" sz="2000" dirty="0" smtClean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spcAft>
                  <a:spcPts val="0"/>
                </a:spcAft>
              </a:pPr>
              <a:r>
                <a:rPr lang="en-US" sz="2000" dirty="0" smtClean="0">
                  <a:effectLst/>
                  <a:latin typeface="Calibri"/>
                  <a:ea typeface="Calibri"/>
                  <a:cs typeface="Times New Roman"/>
                </a:rPr>
                <a:t>Grade 5</a:t>
              </a:r>
              <a:endParaRPr lang="en-US" sz="20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41" name="Straight Arrow Connector 40"/>
            <p:cNvCxnSpPr/>
            <p:nvPr/>
          </p:nvCxnSpPr>
          <p:spPr>
            <a:xfrm>
              <a:off x="2033021" y="2923508"/>
              <a:ext cx="425134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5178011" y="2928239"/>
              <a:ext cx="425134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6745382" y="2928239"/>
              <a:ext cx="425134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853639" y="4354645"/>
            <a:ext cx="7680761" cy="1131964"/>
            <a:chOff x="853639" y="3962399"/>
            <a:chExt cx="7680761" cy="1131964"/>
          </a:xfrm>
        </p:grpSpPr>
        <p:sp>
          <p:nvSpPr>
            <p:cNvPr id="16" name="Text Box 2"/>
            <p:cNvSpPr txBox="1">
              <a:spLocks noChangeArrowheads="1"/>
            </p:cNvSpPr>
            <p:nvPr/>
          </p:nvSpPr>
          <p:spPr bwMode="auto">
            <a:xfrm>
              <a:off x="5711427" y="3985159"/>
              <a:ext cx="1220378" cy="110920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spcAft>
                  <a:spcPts val="0"/>
                </a:spcAft>
              </a:pPr>
              <a:r>
                <a:rPr lang="en-US" sz="2000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  <a:endParaRPr lang="en-US" sz="2000" dirty="0" smtClean="0">
                <a:effectLst/>
                <a:latin typeface="Calibri"/>
                <a:ea typeface="Calibri"/>
                <a:cs typeface="Times New Roman"/>
              </a:endParaRPr>
            </a:p>
            <a:p>
              <a:pPr algn="ctr"/>
              <a:r>
                <a:rPr lang="en-US" sz="2000" dirty="0" smtClean="0">
                  <a:latin typeface="Calibri"/>
                  <a:ea typeface="Calibri"/>
                  <a:cs typeface="Times New Roman"/>
                </a:rPr>
                <a:t>Algebra 1</a:t>
              </a:r>
              <a:endParaRPr lang="en-US" sz="2000" dirty="0"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7" name="Text Box 2"/>
            <p:cNvSpPr txBox="1">
              <a:spLocks noChangeArrowheads="1"/>
            </p:cNvSpPr>
            <p:nvPr/>
          </p:nvSpPr>
          <p:spPr bwMode="auto">
            <a:xfrm>
              <a:off x="2283177" y="3980887"/>
              <a:ext cx="1437689" cy="110920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spcAft>
                  <a:spcPts val="0"/>
                </a:spcAft>
              </a:pPr>
              <a:r>
                <a:rPr lang="en-US" sz="1000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  <a:endParaRPr lang="en-US" sz="1000" dirty="0" smtClean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spcAft>
                  <a:spcPts val="0"/>
                </a:spcAft>
              </a:pPr>
              <a:r>
                <a:rPr lang="en-US" sz="2000" dirty="0" smtClean="0">
                  <a:effectLst/>
                  <a:latin typeface="Calibri"/>
                  <a:ea typeface="Calibri"/>
                  <a:cs typeface="Times New Roman"/>
                </a:rPr>
                <a:t>Grade 6 Accelerated</a:t>
              </a:r>
              <a:endParaRPr lang="en-US" sz="20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19" name="Text Box 2"/>
            <p:cNvSpPr txBox="1">
              <a:spLocks noChangeArrowheads="1"/>
            </p:cNvSpPr>
            <p:nvPr/>
          </p:nvSpPr>
          <p:spPr bwMode="auto">
            <a:xfrm>
              <a:off x="7220572" y="3985159"/>
              <a:ext cx="1313828" cy="110920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spcAft>
                  <a:spcPts val="0"/>
                </a:spcAft>
              </a:pPr>
              <a:r>
                <a:rPr lang="en-US" sz="2000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  <a:endParaRPr lang="en-US" sz="2000" dirty="0" smtClean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spcAft>
                  <a:spcPts val="0"/>
                </a:spcAft>
              </a:pPr>
              <a:r>
                <a:rPr lang="en-US" sz="2000" dirty="0" smtClean="0">
                  <a:effectLst/>
                  <a:latin typeface="Calibri"/>
                  <a:ea typeface="Calibri"/>
                  <a:cs typeface="Times New Roman"/>
                </a:rPr>
                <a:t>Geometry</a:t>
              </a:r>
            </a:p>
          </p:txBody>
        </p:sp>
        <p:sp>
          <p:nvSpPr>
            <p:cNvPr id="21" name="Text Box 2"/>
            <p:cNvSpPr txBox="1">
              <a:spLocks noChangeArrowheads="1"/>
            </p:cNvSpPr>
            <p:nvPr/>
          </p:nvSpPr>
          <p:spPr bwMode="auto">
            <a:xfrm>
              <a:off x="853639" y="3962399"/>
              <a:ext cx="1146573" cy="1131963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spcAft>
                  <a:spcPts val="0"/>
                </a:spcAft>
              </a:pPr>
              <a:r>
                <a:rPr lang="en-US" sz="2000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  <a:endParaRPr lang="en-US" sz="2000" dirty="0" smtClean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spcAft>
                  <a:spcPts val="0"/>
                </a:spcAft>
              </a:pPr>
              <a:r>
                <a:rPr lang="en-US" sz="2000" dirty="0" smtClean="0">
                  <a:effectLst/>
                  <a:latin typeface="Calibri"/>
                  <a:ea typeface="Calibri"/>
                  <a:cs typeface="Times New Roman"/>
                </a:rPr>
                <a:t>Grade 5</a:t>
              </a:r>
              <a:endParaRPr lang="en-US" sz="20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25" name="Text Box 2"/>
            <p:cNvSpPr txBox="1">
              <a:spLocks noChangeArrowheads="1"/>
            </p:cNvSpPr>
            <p:nvPr/>
          </p:nvSpPr>
          <p:spPr bwMode="auto">
            <a:xfrm>
              <a:off x="3996267" y="3985159"/>
              <a:ext cx="1437689" cy="110920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spcAft>
                  <a:spcPts val="0"/>
                </a:spcAft>
              </a:pPr>
              <a:r>
                <a:rPr lang="en-US" sz="1000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  <a:endParaRPr lang="en-US" sz="1000" dirty="0" smtClean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spcAft>
                  <a:spcPts val="0"/>
                </a:spcAft>
              </a:pPr>
              <a:r>
                <a:rPr lang="en-US" sz="2000" dirty="0" smtClean="0">
                  <a:effectLst/>
                  <a:latin typeface="Calibri"/>
                  <a:ea typeface="Calibri"/>
                  <a:cs typeface="Times New Roman"/>
                </a:rPr>
                <a:t>Grade </a:t>
              </a:r>
              <a:r>
                <a:rPr lang="en-US" sz="2000" dirty="0">
                  <a:latin typeface="Calibri"/>
                  <a:ea typeface="Calibri"/>
                  <a:cs typeface="Times New Roman"/>
                </a:rPr>
                <a:t>7</a:t>
              </a:r>
              <a:r>
                <a:rPr lang="en-US" sz="2000" dirty="0" smtClean="0">
                  <a:effectLst/>
                  <a:latin typeface="Calibri"/>
                  <a:ea typeface="Calibri"/>
                  <a:cs typeface="Times New Roman"/>
                </a:rPr>
                <a:t> Accelerated</a:t>
              </a:r>
              <a:endParaRPr lang="en-US" sz="20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2000212" y="4495800"/>
              <a:ext cx="282965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6944746" y="4495800"/>
              <a:ext cx="282965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5432035" y="4495800"/>
              <a:ext cx="282965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>
              <a:off x="3713302" y="4495800"/>
              <a:ext cx="282965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2243665" y="5333950"/>
            <a:ext cx="1516712" cy="83099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1 ½ years of content standards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956755" y="5333950"/>
            <a:ext cx="1516712" cy="83099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1 ½ years of content standards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18932" y="2156305"/>
            <a:ext cx="101288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Current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18932" y="3776018"/>
            <a:ext cx="101288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Future</a:t>
            </a: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438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10" grpId="0" animBg="1"/>
      <p:bldP spid="4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467600" cy="1408664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What do we need to do to maintain 8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grade Algebra during the transition period?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667001"/>
            <a:ext cx="7162800" cy="3200400"/>
          </a:xfrm>
        </p:spPr>
        <p:txBody>
          <a:bodyPr>
            <a:normAutofit/>
          </a:bodyPr>
          <a:lstStyle/>
          <a:p>
            <a:pPr algn="just">
              <a:buFont typeface="Courier New" panose="02070309020205020404" pitchFamily="49" charset="0"/>
              <a:buChar char="o"/>
            </a:pPr>
            <a:r>
              <a:rPr lang="en-US" dirty="0" smtClean="0"/>
              <a:t>Current 7</a:t>
            </a:r>
            <a:r>
              <a:rPr lang="en-US" baseline="30000" dirty="0" smtClean="0"/>
              <a:t>th</a:t>
            </a:r>
            <a:r>
              <a:rPr lang="en-US" dirty="0" smtClean="0"/>
              <a:t> grade students who will take Algebra I in 2015-16 will </a:t>
            </a:r>
            <a:r>
              <a:rPr lang="en-US" u="sng" dirty="0" smtClean="0"/>
              <a:t>not </a:t>
            </a:r>
            <a:r>
              <a:rPr lang="en-US" dirty="0" smtClean="0"/>
              <a:t>have been part of the Accelerated Math Pathway.</a:t>
            </a:r>
          </a:p>
          <a:p>
            <a:pPr algn="just">
              <a:buFont typeface="Courier New" panose="02070309020205020404" pitchFamily="49" charset="0"/>
              <a:buChar char="o"/>
            </a:pPr>
            <a:endParaRPr lang="en-US" dirty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dirty="0" smtClean="0"/>
              <a:t>A summer school course will be created for these students.  Other options for providing additional math instruction will be planned.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847792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725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Next Steps: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133600"/>
            <a:ext cx="6400800" cy="3581400"/>
          </a:xfrm>
        </p:spPr>
        <p:txBody>
          <a:bodyPr>
            <a:normAutofit fontScale="92500"/>
          </a:bodyPr>
          <a:lstStyle/>
          <a:p>
            <a:pPr marL="68580" indent="0" algn="just">
              <a:buNone/>
            </a:pPr>
            <a:endParaRPr lang="en-US" sz="1500" dirty="0" smtClean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2800" dirty="0" smtClean="0"/>
              <a:t>Accelerated Math Committee will provide input into creating an Accelerated Math Pathway and a transition plan for current 7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graders.</a:t>
            </a:r>
          </a:p>
          <a:p>
            <a:pPr algn="just">
              <a:buFont typeface="Courier New" panose="02070309020205020404" pitchFamily="49" charset="0"/>
              <a:buChar char="o"/>
            </a:pPr>
            <a:endParaRPr lang="en-US" sz="2800" dirty="0"/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2800" dirty="0" smtClean="0"/>
              <a:t>Develop a course outline, plan professional development.</a:t>
            </a:r>
            <a:endParaRPr lang="en-US" sz="2800" dirty="0"/>
          </a:p>
          <a:p>
            <a:pPr marL="68580" indent="0" algn="just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73802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28" y="914400"/>
            <a:ext cx="7024744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Accelerated Math Committee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3349805"/>
              </p:ext>
            </p:extLst>
          </p:nvPr>
        </p:nvGraphicFramePr>
        <p:xfrm>
          <a:off x="838201" y="1998980"/>
          <a:ext cx="7467599" cy="4020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399"/>
                <a:gridCol w="1676400"/>
                <a:gridCol w="2590800"/>
              </a:tblGrid>
              <a:tr h="418417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Name</a:t>
                      </a:r>
                      <a:r>
                        <a:rPr lang="en-US" sz="1100" baseline="0" dirty="0" smtClean="0"/>
                        <a:t> 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School 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Assignment </a:t>
                      </a:r>
                      <a:endParaRPr lang="en-US" sz="1100" dirty="0"/>
                    </a:p>
                  </a:txBody>
                  <a:tcPr/>
                </a:tc>
              </a:tr>
              <a:tr h="481467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Anastasia Bias</a:t>
                      </a:r>
                    </a:p>
                    <a:p>
                      <a:r>
                        <a:rPr lang="en-US" sz="1100" baseline="0" dirty="0" smtClean="0"/>
                        <a:t> </a:t>
                      </a:r>
                      <a:r>
                        <a:rPr lang="en-US" sz="1100" dirty="0" smtClean="0"/>
                        <a:t>Helena Chun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Roosevelt,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dirty="0" smtClean="0"/>
                        <a:t>Keppel 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Math Coach</a:t>
                      </a:r>
                    </a:p>
                    <a:p>
                      <a:r>
                        <a:rPr lang="en-US" sz="1100" dirty="0" smtClean="0"/>
                        <a:t>5</a:t>
                      </a:r>
                      <a:r>
                        <a:rPr lang="en-US" sz="1100" baseline="30000" dirty="0" smtClean="0"/>
                        <a:t>th</a:t>
                      </a:r>
                      <a:r>
                        <a:rPr lang="en-US" sz="1100" baseline="0" dirty="0" smtClean="0"/>
                        <a:t> Grade T</a:t>
                      </a:r>
                      <a:r>
                        <a:rPr lang="en-US" sz="1100" dirty="0" smtClean="0"/>
                        <a:t>eacher</a:t>
                      </a:r>
                      <a:endParaRPr lang="en-US" sz="1100" dirty="0"/>
                    </a:p>
                  </a:txBody>
                  <a:tcPr/>
                </a:tc>
              </a:tr>
              <a:tr h="481467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Michelle Cribari</a:t>
                      </a:r>
                    </a:p>
                    <a:p>
                      <a:r>
                        <a:rPr lang="en-US" sz="1100" dirty="0" smtClean="0"/>
                        <a:t>Kelly Anderson</a:t>
                      </a:r>
                      <a:r>
                        <a:rPr lang="en-US" sz="1100" baseline="0" dirty="0" smtClean="0"/>
                        <a:t> </a:t>
                      </a:r>
                      <a:endParaRPr 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Alondra 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Math</a:t>
                      </a:r>
                      <a:r>
                        <a:rPr lang="en-US" sz="1100" baseline="0" dirty="0" smtClean="0"/>
                        <a:t> Coach </a:t>
                      </a:r>
                    </a:p>
                    <a:p>
                      <a:r>
                        <a:rPr lang="en-US" sz="1100" baseline="0" dirty="0" smtClean="0"/>
                        <a:t>Assistant Principal</a:t>
                      </a:r>
                      <a:endParaRPr lang="en-US" sz="1100" dirty="0"/>
                    </a:p>
                  </a:txBody>
                  <a:tcPr/>
                </a:tc>
              </a:tr>
              <a:tr h="295185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Grace Yu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/>
                        <a:t>Hollydale</a:t>
                      </a:r>
                      <a:r>
                        <a:rPr lang="en-US" sz="1100" baseline="0" dirty="0" smtClean="0"/>
                        <a:t> 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Math Coach </a:t>
                      </a:r>
                      <a:endParaRPr lang="en-US" sz="1100" dirty="0"/>
                    </a:p>
                  </a:txBody>
                  <a:tcPr/>
                </a:tc>
              </a:tr>
              <a:tr h="298051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Enrique Andrade</a:t>
                      </a:r>
                      <a:r>
                        <a:rPr lang="en-US" sz="1100" baseline="0" dirty="0" smtClean="0"/>
                        <a:t>, </a:t>
                      </a:r>
                      <a:r>
                        <a:rPr lang="en-US" sz="1100" dirty="0" smtClean="0"/>
                        <a:t>Beryl </a:t>
                      </a:r>
                      <a:r>
                        <a:rPr lang="en-US" sz="1100" dirty="0" err="1" smtClean="0"/>
                        <a:t>Artan</a:t>
                      </a:r>
                      <a:endParaRPr 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Jackson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Teacher ,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dirty="0" smtClean="0"/>
                        <a:t>Math Coach</a:t>
                      </a:r>
                      <a:endParaRPr lang="en-US" sz="1100" dirty="0"/>
                    </a:p>
                  </a:txBody>
                  <a:tcPr/>
                </a:tc>
              </a:tr>
              <a:tr h="29231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Derek</a:t>
                      </a:r>
                      <a:r>
                        <a:rPr lang="en-US" sz="1100" baseline="0" dirty="0" smtClean="0"/>
                        <a:t> Sanchez, Stephanie Alexis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Paramount Park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Math</a:t>
                      </a:r>
                      <a:r>
                        <a:rPr lang="en-US" sz="1100" baseline="0" dirty="0" smtClean="0"/>
                        <a:t> Teacher, Math Coach</a:t>
                      </a:r>
                      <a:endParaRPr lang="en-US" sz="1100" dirty="0"/>
                    </a:p>
                  </a:txBody>
                  <a:tcPr/>
                </a:tc>
              </a:tr>
              <a:tr h="309514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Robin</a:t>
                      </a:r>
                      <a:r>
                        <a:rPr lang="en-US" sz="1100" baseline="0" dirty="0" smtClean="0"/>
                        <a:t> McPherson, Lisa Kirk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Zamboni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Math</a:t>
                      </a:r>
                      <a:r>
                        <a:rPr lang="en-US" sz="1100" baseline="0" dirty="0" smtClean="0"/>
                        <a:t> Teacher, Math Coach</a:t>
                      </a:r>
                      <a:endParaRPr lang="en-US" sz="1100" dirty="0" smtClean="0"/>
                    </a:p>
                  </a:txBody>
                  <a:tcPr/>
                </a:tc>
              </a:tr>
              <a:tr h="378295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Katherine Thomas ,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dirty="0" smtClean="0"/>
                        <a:t>Claudia</a:t>
                      </a:r>
                      <a:r>
                        <a:rPr lang="en-US" sz="1100" baseline="0" dirty="0" smtClean="0"/>
                        <a:t> Catalan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PHS West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Math</a:t>
                      </a:r>
                      <a:r>
                        <a:rPr lang="en-US" sz="1100" baseline="0" dirty="0" smtClean="0"/>
                        <a:t> Teacher, Math Coach</a:t>
                      </a:r>
                      <a:endParaRPr lang="en-US" sz="1100" dirty="0" smtClean="0"/>
                    </a:p>
                  </a:txBody>
                  <a:tcPr/>
                </a:tc>
              </a:tr>
              <a:tr h="29231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Andy Yonaki,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dirty="0" smtClean="0"/>
                        <a:t>Clarinda Allen 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PHS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Math</a:t>
                      </a:r>
                      <a:r>
                        <a:rPr lang="en-US" sz="1100" baseline="0" dirty="0" smtClean="0"/>
                        <a:t> Teacher, Math Coach</a:t>
                      </a:r>
                      <a:endParaRPr lang="en-US" sz="1100" dirty="0" smtClean="0"/>
                    </a:p>
                  </a:txBody>
                  <a:tcPr/>
                </a:tc>
              </a:tr>
              <a:tr h="292319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Kelly</a:t>
                      </a:r>
                      <a:r>
                        <a:rPr lang="en-US" sz="1100" baseline="0" dirty="0" smtClean="0"/>
                        <a:t> Murphy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TAP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Math Teacher </a:t>
                      </a:r>
                    </a:p>
                  </a:txBody>
                  <a:tcPr/>
                </a:tc>
              </a:tr>
              <a:tr h="481467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Kelly</a:t>
                      </a:r>
                      <a:r>
                        <a:rPr lang="en-US" sz="1100" baseline="0" dirty="0" smtClean="0"/>
                        <a:t> Morales, Theresa Diaz</a:t>
                      </a:r>
                      <a:r>
                        <a:rPr lang="en-US" sz="1100" baseline="0" smtClean="0"/>
                        <a:t>, Marya </a:t>
                      </a:r>
                      <a:r>
                        <a:rPr lang="en-US" sz="1100" baseline="0" dirty="0" smtClean="0"/>
                        <a:t>Hughes, Debbie Stark 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Ed. Services 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Math Curriculum Specialists </a:t>
                      </a:r>
                    </a:p>
                    <a:p>
                      <a:r>
                        <a:rPr lang="en-US" sz="1100" dirty="0" smtClean="0"/>
                        <a:t>Asst. Superintendent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199260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7024744" cy="799064"/>
          </a:xfrm>
        </p:spPr>
        <p:txBody>
          <a:bodyPr/>
          <a:lstStyle/>
          <a:p>
            <a:pPr algn="ctr"/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00194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28" y="1027664"/>
            <a:ext cx="7024744" cy="80113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Purpose of the Presentation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342" y="2323652"/>
            <a:ext cx="6777317" cy="3508977"/>
          </a:xfrm>
        </p:spPr>
        <p:txBody>
          <a:bodyPr/>
          <a:lstStyle/>
          <a:p>
            <a:pPr>
              <a:buClrTx/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Review the need and rationale for an accelerated math course sequence in grades 6-8.</a:t>
            </a:r>
          </a:p>
          <a:p>
            <a:pPr>
              <a:buClrTx/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Describe how PUSD will address the needs of middle school math students in the short and long term.</a:t>
            </a:r>
          </a:p>
          <a:p>
            <a:pPr>
              <a:buClrTx/>
              <a:buFont typeface="Courier New" panose="02070309020205020404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Outline next steps.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60790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0845" y="990600"/>
            <a:ext cx="7262310" cy="722864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Last year - California Standards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676400" y="2456656"/>
            <a:ext cx="5408820" cy="2953132"/>
            <a:chOff x="1676400" y="2456656"/>
            <a:chExt cx="5408820" cy="2953132"/>
          </a:xfrm>
        </p:grpSpPr>
        <p:grpSp>
          <p:nvGrpSpPr>
            <p:cNvPr id="8" name="Group 7"/>
            <p:cNvGrpSpPr/>
            <p:nvPr/>
          </p:nvGrpSpPr>
          <p:grpSpPr>
            <a:xfrm>
              <a:off x="1676400" y="3297620"/>
              <a:ext cx="3429000" cy="1408113"/>
              <a:chOff x="1676400" y="3297620"/>
              <a:chExt cx="3429000" cy="1408113"/>
            </a:xfrm>
          </p:grpSpPr>
          <p:sp>
            <p:nvSpPr>
              <p:cNvPr id="5" name="Text Box 2"/>
              <p:cNvSpPr txBox="1">
                <a:spLocks noChangeArrowheads="1"/>
              </p:cNvSpPr>
              <p:nvPr/>
            </p:nvSpPr>
            <p:spPr bwMode="auto">
              <a:xfrm>
                <a:off x="3677593" y="3297620"/>
                <a:ext cx="1427807" cy="1408113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>
                    <a:effectLst/>
                    <a:latin typeface="Calibri"/>
                    <a:ea typeface="Calibri"/>
                    <a:cs typeface="Times New Roman"/>
                  </a:rPr>
                  <a:t> </a:t>
                </a: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600" dirty="0" smtClean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 smtClean="0">
                    <a:effectLst/>
                    <a:latin typeface="Calibri"/>
                    <a:ea typeface="Calibri"/>
                    <a:cs typeface="Times New Roman"/>
                  </a:rPr>
                  <a:t>Grade </a:t>
                </a:r>
                <a:r>
                  <a:rPr lang="en-US" sz="2000" dirty="0">
                    <a:effectLst/>
                    <a:latin typeface="Calibri"/>
                    <a:ea typeface="Calibri"/>
                    <a:cs typeface="Times New Roman"/>
                  </a:rPr>
                  <a:t>7</a:t>
                </a:r>
              </a:p>
            </p:txBody>
          </p:sp>
          <p:sp>
            <p:nvSpPr>
              <p:cNvPr id="9" name="Text Box 2"/>
              <p:cNvSpPr txBox="1">
                <a:spLocks noChangeArrowheads="1"/>
              </p:cNvSpPr>
              <p:nvPr/>
            </p:nvSpPr>
            <p:spPr bwMode="auto">
              <a:xfrm>
                <a:off x="1676400" y="3297620"/>
                <a:ext cx="1436339" cy="1408113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>
                    <a:effectLst/>
                    <a:latin typeface="Calibri"/>
                    <a:ea typeface="Calibri"/>
                    <a:cs typeface="Times New Roman"/>
                  </a:rPr>
                  <a:t> </a:t>
                </a: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500" dirty="0" smtClean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 smtClean="0">
                    <a:effectLst/>
                    <a:latin typeface="Calibri"/>
                    <a:ea typeface="Calibri"/>
                    <a:cs typeface="Times New Roman"/>
                  </a:rPr>
                  <a:t>Grade </a:t>
                </a:r>
                <a:r>
                  <a:rPr lang="en-US" sz="2000" dirty="0">
                    <a:effectLst/>
                    <a:latin typeface="Calibri"/>
                    <a:ea typeface="Calibri"/>
                    <a:cs typeface="Times New Roman"/>
                  </a:rPr>
                  <a:t>6</a:t>
                </a:r>
              </a:p>
            </p:txBody>
          </p:sp>
          <p:cxnSp>
            <p:nvCxnSpPr>
              <p:cNvPr id="11" name="Straight Arrow Connector 10"/>
              <p:cNvCxnSpPr/>
              <p:nvPr/>
            </p:nvCxnSpPr>
            <p:spPr>
              <a:xfrm>
                <a:off x="3128878" y="3978208"/>
                <a:ext cx="532575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" name="Group 3"/>
            <p:cNvGrpSpPr/>
            <p:nvPr/>
          </p:nvGrpSpPr>
          <p:grpSpPr>
            <a:xfrm>
              <a:off x="5105400" y="2456656"/>
              <a:ext cx="1979820" cy="2953132"/>
              <a:chOff x="5259180" y="2456656"/>
              <a:chExt cx="1979820" cy="2953132"/>
            </a:xfrm>
          </p:grpSpPr>
          <p:sp>
            <p:nvSpPr>
              <p:cNvPr id="6" name="Text Box 2"/>
              <p:cNvSpPr txBox="1">
                <a:spLocks noChangeArrowheads="1"/>
              </p:cNvSpPr>
              <p:nvPr/>
            </p:nvSpPr>
            <p:spPr bwMode="auto">
              <a:xfrm>
                <a:off x="5791755" y="2456656"/>
                <a:ext cx="1436339" cy="1408113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800" dirty="0" smtClean="0">
                  <a:latin typeface="Calibri"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000" dirty="0" smtClean="0">
                  <a:latin typeface="Calibri"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 smtClean="0">
                    <a:latin typeface="Calibri"/>
                    <a:ea typeface="Calibri"/>
                    <a:cs typeface="Times New Roman"/>
                  </a:rPr>
                  <a:t>Algebra Readiness</a:t>
                </a:r>
                <a:endParaRPr lang="en-US" sz="20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cxnSp>
            <p:nvCxnSpPr>
              <p:cNvPr id="7" name="Straight Arrow Connector 6"/>
              <p:cNvCxnSpPr/>
              <p:nvPr/>
            </p:nvCxnSpPr>
            <p:spPr>
              <a:xfrm flipV="1">
                <a:off x="5259180" y="3297620"/>
                <a:ext cx="532575" cy="680588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2" name="Text Box 2"/>
              <p:cNvSpPr txBox="1">
                <a:spLocks noChangeArrowheads="1"/>
              </p:cNvSpPr>
              <p:nvPr/>
            </p:nvSpPr>
            <p:spPr bwMode="auto">
              <a:xfrm>
                <a:off x="5802661" y="4001675"/>
                <a:ext cx="1436339" cy="1408113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>
                    <a:effectLst/>
                    <a:latin typeface="Calibri"/>
                    <a:ea typeface="Calibri"/>
                    <a:cs typeface="Times New Roman"/>
                  </a:rPr>
                  <a:t> </a:t>
                </a: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600" dirty="0" smtClean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 smtClean="0">
                    <a:effectLst/>
                    <a:latin typeface="Calibri"/>
                    <a:ea typeface="Calibri"/>
                    <a:cs typeface="Times New Roman"/>
                  </a:rPr>
                  <a:t>Algebra 1</a:t>
                </a:r>
              </a:p>
            </p:txBody>
          </p:sp>
          <p:cxnSp>
            <p:nvCxnSpPr>
              <p:cNvPr id="13" name="Straight Arrow Connector 12"/>
              <p:cNvCxnSpPr/>
              <p:nvPr/>
            </p:nvCxnSpPr>
            <p:spPr>
              <a:xfrm>
                <a:off x="5259180" y="3962400"/>
                <a:ext cx="543482" cy="697152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xmlns="" val="304771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28" y="838200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Transition from California to Common Core standards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1696155" y="2460805"/>
            <a:ext cx="5408820" cy="2953132"/>
            <a:chOff x="1676400" y="2456656"/>
            <a:chExt cx="5408820" cy="2953132"/>
          </a:xfrm>
        </p:grpSpPr>
        <p:grpSp>
          <p:nvGrpSpPr>
            <p:cNvPr id="21" name="Group 20"/>
            <p:cNvGrpSpPr/>
            <p:nvPr/>
          </p:nvGrpSpPr>
          <p:grpSpPr>
            <a:xfrm>
              <a:off x="1676400" y="3297620"/>
              <a:ext cx="3429000" cy="1408113"/>
              <a:chOff x="1676400" y="3297620"/>
              <a:chExt cx="3429000" cy="1408113"/>
            </a:xfrm>
          </p:grpSpPr>
          <p:sp>
            <p:nvSpPr>
              <p:cNvPr id="27" name="Text Box 2"/>
              <p:cNvSpPr txBox="1">
                <a:spLocks noChangeArrowheads="1"/>
              </p:cNvSpPr>
              <p:nvPr/>
            </p:nvSpPr>
            <p:spPr bwMode="auto">
              <a:xfrm>
                <a:off x="3677593" y="3297620"/>
                <a:ext cx="1427807" cy="1408113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>
                    <a:effectLst/>
                    <a:latin typeface="Calibri"/>
                    <a:ea typeface="Calibri"/>
                    <a:cs typeface="Times New Roman"/>
                  </a:rPr>
                  <a:t> </a:t>
                </a: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600" dirty="0" smtClean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 smtClean="0">
                    <a:effectLst/>
                    <a:latin typeface="Calibri"/>
                    <a:ea typeface="Calibri"/>
                    <a:cs typeface="Times New Roman"/>
                  </a:rPr>
                  <a:t>Grade </a:t>
                </a:r>
                <a:r>
                  <a:rPr lang="en-US" sz="2000" dirty="0">
                    <a:effectLst/>
                    <a:latin typeface="Calibri"/>
                    <a:ea typeface="Calibri"/>
                    <a:cs typeface="Times New Roman"/>
                  </a:rPr>
                  <a:t>7</a:t>
                </a:r>
              </a:p>
            </p:txBody>
          </p:sp>
          <p:sp>
            <p:nvSpPr>
              <p:cNvPr id="28" name="Text Box 2"/>
              <p:cNvSpPr txBox="1">
                <a:spLocks noChangeArrowheads="1"/>
              </p:cNvSpPr>
              <p:nvPr/>
            </p:nvSpPr>
            <p:spPr bwMode="auto">
              <a:xfrm>
                <a:off x="1676400" y="3297620"/>
                <a:ext cx="1436339" cy="1408113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>
                    <a:effectLst/>
                    <a:latin typeface="Calibri"/>
                    <a:ea typeface="Calibri"/>
                    <a:cs typeface="Times New Roman"/>
                  </a:rPr>
                  <a:t> </a:t>
                </a: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600" dirty="0" smtClean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 smtClean="0">
                    <a:effectLst/>
                    <a:latin typeface="Calibri"/>
                    <a:ea typeface="Calibri"/>
                    <a:cs typeface="Times New Roman"/>
                  </a:rPr>
                  <a:t>Grade </a:t>
                </a:r>
                <a:r>
                  <a:rPr lang="en-US" sz="2000" dirty="0">
                    <a:effectLst/>
                    <a:latin typeface="Calibri"/>
                    <a:ea typeface="Calibri"/>
                    <a:cs typeface="Times New Roman"/>
                  </a:rPr>
                  <a:t>6</a:t>
                </a:r>
              </a:p>
            </p:txBody>
          </p:sp>
          <p:cxnSp>
            <p:nvCxnSpPr>
              <p:cNvPr id="29" name="Straight Arrow Connector 28"/>
              <p:cNvCxnSpPr/>
              <p:nvPr/>
            </p:nvCxnSpPr>
            <p:spPr>
              <a:xfrm>
                <a:off x="3128878" y="3978208"/>
                <a:ext cx="532575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/>
            <p:cNvGrpSpPr/>
            <p:nvPr/>
          </p:nvGrpSpPr>
          <p:grpSpPr>
            <a:xfrm>
              <a:off x="5105400" y="2456656"/>
              <a:ext cx="1979820" cy="2953132"/>
              <a:chOff x="5259180" y="2456656"/>
              <a:chExt cx="1979820" cy="2953132"/>
            </a:xfrm>
          </p:grpSpPr>
          <p:sp>
            <p:nvSpPr>
              <p:cNvPr id="23" name="Text Box 2"/>
              <p:cNvSpPr txBox="1">
                <a:spLocks noChangeArrowheads="1"/>
              </p:cNvSpPr>
              <p:nvPr/>
            </p:nvSpPr>
            <p:spPr bwMode="auto">
              <a:xfrm>
                <a:off x="5791755" y="2456656"/>
                <a:ext cx="1436339" cy="1408113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>
                    <a:effectLst/>
                    <a:latin typeface="Calibri"/>
                    <a:ea typeface="Calibri"/>
                    <a:cs typeface="Times New Roman"/>
                  </a:rPr>
                  <a:t> </a:t>
                </a: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600" dirty="0">
                  <a:latin typeface="Calibri"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 smtClean="0">
                    <a:effectLst/>
                    <a:latin typeface="Calibri"/>
                    <a:ea typeface="Calibri"/>
                    <a:cs typeface="Times New Roman"/>
                  </a:rPr>
                  <a:t>Grade 8</a:t>
                </a:r>
                <a:endParaRPr lang="en-US" sz="20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cxnSp>
            <p:nvCxnSpPr>
              <p:cNvPr id="24" name="Straight Arrow Connector 23"/>
              <p:cNvCxnSpPr/>
              <p:nvPr/>
            </p:nvCxnSpPr>
            <p:spPr>
              <a:xfrm flipV="1">
                <a:off x="5259180" y="3297620"/>
                <a:ext cx="532575" cy="680588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5" name="Text Box 2"/>
              <p:cNvSpPr txBox="1">
                <a:spLocks noChangeArrowheads="1"/>
              </p:cNvSpPr>
              <p:nvPr/>
            </p:nvSpPr>
            <p:spPr bwMode="auto">
              <a:xfrm>
                <a:off x="5802661" y="4001675"/>
                <a:ext cx="1436339" cy="1408113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>
                    <a:effectLst/>
                    <a:latin typeface="Calibri"/>
                    <a:ea typeface="Calibri"/>
                    <a:cs typeface="Times New Roman"/>
                  </a:rPr>
                  <a:t> </a:t>
                </a: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700" dirty="0" smtClean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 smtClean="0">
                    <a:effectLst/>
                    <a:latin typeface="Calibri"/>
                    <a:ea typeface="Calibri"/>
                    <a:cs typeface="Times New Roman"/>
                  </a:rPr>
                  <a:t>Algebra 1</a:t>
                </a:r>
              </a:p>
            </p:txBody>
          </p:sp>
          <p:cxnSp>
            <p:nvCxnSpPr>
              <p:cNvPr id="26" name="Straight Arrow Connector 25"/>
              <p:cNvCxnSpPr/>
              <p:nvPr/>
            </p:nvCxnSpPr>
            <p:spPr>
              <a:xfrm>
                <a:off x="5259180" y="3962400"/>
                <a:ext cx="543482" cy="697152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xmlns="" val="28641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1357549" y="924580"/>
            <a:ext cx="6428903" cy="5232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Why did this plan work this year?</a:t>
            </a:r>
            <a:endParaRPr lang="en-US" sz="2800" dirty="0">
              <a:solidFill>
                <a:schemeClr val="bg1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1683677" y="1663187"/>
            <a:ext cx="5408820" cy="2559627"/>
            <a:chOff x="1676400" y="2456656"/>
            <a:chExt cx="5408820" cy="2953132"/>
          </a:xfrm>
        </p:grpSpPr>
        <p:grpSp>
          <p:nvGrpSpPr>
            <p:cNvPr id="33" name="Group 32"/>
            <p:cNvGrpSpPr/>
            <p:nvPr/>
          </p:nvGrpSpPr>
          <p:grpSpPr>
            <a:xfrm>
              <a:off x="1676400" y="3297620"/>
              <a:ext cx="3429000" cy="1408113"/>
              <a:chOff x="1676400" y="3297620"/>
              <a:chExt cx="3429000" cy="1408113"/>
            </a:xfrm>
          </p:grpSpPr>
          <p:sp>
            <p:nvSpPr>
              <p:cNvPr id="39" name="Text Box 2"/>
              <p:cNvSpPr txBox="1">
                <a:spLocks noChangeArrowheads="1"/>
              </p:cNvSpPr>
              <p:nvPr/>
            </p:nvSpPr>
            <p:spPr bwMode="auto">
              <a:xfrm>
                <a:off x="3677593" y="3297620"/>
                <a:ext cx="1427807" cy="1408113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>
                    <a:effectLst/>
                    <a:latin typeface="Calibri"/>
                    <a:ea typeface="Calibri"/>
                    <a:cs typeface="Times New Roman"/>
                  </a:rPr>
                  <a:t> </a:t>
                </a: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200" dirty="0" smtClean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 smtClean="0">
                    <a:effectLst/>
                    <a:latin typeface="Calibri"/>
                    <a:ea typeface="Calibri"/>
                    <a:cs typeface="Times New Roman"/>
                  </a:rPr>
                  <a:t>Grade </a:t>
                </a:r>
                <a:r>
                  <a:rPr lang="en-US" sz="2000" dirty="0">
                    <a:effectLst/>
                    <a:latin typeface="Calibri"/>
                    <a:ea typeface="Calibri"/>
                    <a:cs typeface="Times New Roman"/>
                  </a:rPr>
                  <a:t>7</a:t>
                </a:r>
              </a:p>
            </p:txBody>
          </p:sp>
          <p:sp>
            <p:nvSpPr>
              <p:cNvPr id="40" name="Text Box 2"/>
              <p:cNvSpPr txBox="1">
                <a:spLocks noChangeArrowheads="1"/>
              </p:cNvSpPr>
              <p:nvPr/>
            </p:nvSpPr>
            <p:spPr bwMode="auto">
              <a:xfrm>
                <a:off x="1676400" y="3297620"/>
                <a:ext cx="1436339" cy="1408113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>
                    <a:effectLst/>
                    <a:latin typeface="Calibri"/>
                    <a:ea typeface="Calibri"/>
                    <a:cs typeface="Times New Roman"/>
                  </a:rPr>
                  <a:t> </a:t>
                </a: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200" dirty="0" smtClean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 smtClean="0">
                    <a:effectLst/>
                    <a:latin typeface="Calibri"/>
                    <a:ea typeface="Calibri"/>
                    <a:cs typeface="Times New Roman"/>
                  </a:rPr>
                  <a:t>Grade </a:t>
                </a:r>
                <a:r>
                  <a:rPr lang="en-US" sz="2000" dirty="0">
                    <a:effectLst/>
                    <a:latin typeface="Calibri"/>
                    <a:ea typeface="Calibri"/>
                    <a:cs typeface="Times New Roman"/>
                  </a:rPr>
                  <a:t>6</a:t>
                </a:r>
              </a:p>
            </p:txBody>
          </p:sp>
          <p:cxnSp>
            <p:nvCxnSpPr>
              <p:cNvPr id="41" name="Straight Arrow Connector 40"/>
              <p:cNvCxnSpPr/>
              <p:nvPr/>
            </p:nvCxnSpPr>
            <p:spPr>
              <a:xfrm>
                <a:off x="3128878" y="3978208"/>
                <a:ext cx="532575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/>
            <p:cNvGrpSpPr/>
            <p:nvPr/>
          </p:nvGrpSpPr>
          <p:grpSpPr>
            <a:xfrm>
              <a:off x="5105400" y="2456656"/>
              <a:ext cx="1979820" cy="2953132"/>
              <a:chOff x="5259180" y="2456656"/>
              <a:chExt cx="1979820" cy="2953132"/>
            </a:xfrm>
          </p:grpSpPr>
          <p:sp>
            <p:nvSpPr>
              <p:cNvPr id="35" name="Text Box 2"/>
              <p:cNvSpPr txBox="1">
                <a:spLocks noChangeArrowheads="1"/>
              </p:cNvSpPr>
              <p:nvPr/>
            </p:nvSpPr>
            <p:spPr bwMode="auto">
              <a:xfrm>
                <a:off x="5791755" y="2456656"/>
                <a:ext cx="1436339" cy="1408113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>
                    <a:effectLst/>
                    <a:latin typeface="Calibri"/>
                    <a:ea typeface="Calibri"/>
                    <a:cs typeface="Times New Roman"/>
                  </a:rPr>
                  <a:t> </a:t>
                </a: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200" dirty="0">
                  <a:latin typeface="Calibri"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 smtClean="0">
                    <a:effectLst/>
                    <a:latin typeface="Calibri"/>
                    <a:ea typeface="Calibri"/>
                    <a:cs typeface="Times New Roman"/>
                  </a:rPr>
                  <a:t>Grade 8</a:t>
                </a:r>
                <a:endParaRPr lang="en-US" sz="20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cxnSp>
            <p:nvCxnSpPr>
              <p:cNvPr id="36" name="Straight Arrow Connector 35"/>
              <p:cNvCxnSpPr/>
              <p:nvPr/>
            </p:nvCxnSpPr>
            <p:spPr>
              <a:xfrm flipV="1">
                <a:off x="5259180" y="3297620"/>
                <a:ext cx="532575" cy="680588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7" name="Text Box 2"/>
              <p:cNvSpPr txBox="1">
                <a:spLocks noChangeArrowheads="1"/>
              </p:cNvSpPr>
              <p:nvPr/>
            </p:nvSpPr>
            <p:spPr bwMode="auto">
              <a:xfrm>
                <a:off x="5802661" y="4001675"/>
                <a:ext cx="1436339" cy="1408113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>
                    <a:effectLst/>
                    <a:latin typeface="Calibri"/>
                    <a:ea typeface="Calibri"/>
                    <a:cs typeface="Times New Roman"/>
                  </a:rPr>
                  <a:t> </a:t>
                </a: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200" dirty="0" smtClean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 smtClean="0">
                    <a:effectLst/>
                    <a:latin typeface="Calibri"/>
                    <a:ea typeface="Calibri"/>
                    <a:cs typeface="Times New Roman"/>
                  </a:rPr>
                  <a:t>Algebra 1</a:t>
                </a:r>
              </a:p>
            </p:txBody>
          </p:sp>
          <p:cxnSp>
            <p:nvCxnSpPr>
              <p:cNvPr id="38" name="Straight Arrow Connector 37"/>
              <p:cNvCxnSpPr/>
              <p:nvPr/>
            </p:nvCxnSpPr>
            <p:spPr>
              <a:xfrm>
                <a:off x="5259180" y="3962400"/>
                <a:ext cx="543482" cy="697152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3" name="TextBox 12"/>
          <p:cNvSpPr txBox="1"/>
          <p:nvPr/>
        </p:nvSpPr>
        <p:spPr>
          <a:xfrm>
            <a:off x="914400" y="4572000"/>
            <a:ext cx="7315200" cy="156966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Many Grade 7 students were able to transition directly into Algebra 1 because most of the Common Core Grade 8 standards were covered in California Standards in </a:t>
            </a:r>
            <a:r>
              <a:rPr lang="en-US" sz="2400" dirty="0">
                <a:solidFill>
                  <a:schemeClr val="bg1"/>
                </a:solidFill>
              </a:rPr>
              <a:t>g</a:t>
            </a:r>
            <a:r>
              <a:rPr lang="en-US" sz="2400" dirty="0" smtClean="0">
                <a:solidFill>
                  <a:schemeClr val="bg1"/>
                </a:solidFill>
              </a:rPr>
              <a:t>rade 7.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1124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1683677" y="1663187"/>
            <a:ext cx="5408820" cy="2559627"/>
            <a:chOff x="1676400" y="2456656"/>
            <a:chExt cx="5408820" cy="2953132"/>
          </a:xfrm>
        </p:grpSpPr>
        <p:grpSp>
          <p:nvGrpSpPr>
            <p:cNvPr id="33" name="Group 32"/>
            <p:cNvGrpSpPr/>
            <p:nvPr/>
          </p:nvGrpSpPr>
          <p:grpSpPr>
            <a:xfrm>
              <a:off x="1676400" y="3297620"/>
              <a:ext cx="3429000" cy="1408113"/>
              <a:chOff x="1676400" y="3297620"/>
              <a:chExt cx="3429000" cy="1408113"/>
            </a:xfrm>
          </p:grpSpPr>
          <p:sp>
            <p:nvSpPr>
              <p:cNvPr id="39" name="Text Box 2"/>
              <p:cNvSpPr txBox="1">
                <a:spLocks noChangeArrowheads="1"/>
              </p:cNvSpPr>
              <p:nvPr/>
            </p:nvSpPr>
            <p:spPr bwMode="auto">
              <a:xfrm>
                <a:off x="3677593" y="3297620"/>
                <a:ext cx="1427807" cy="1408113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>
                    <a:effectLst/>
                    <a:latin typeface="Calibri"/>
                    <a:ea typeface="Calibri"/>
                    <a:cs typeface="Times New Roman"/>
                  </a:rPr>
                  <a:t> </a:t>
                </a: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200" dirty="0" smtClean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 smtClean="0">
                    <a:effectLst/>
                    <a:latin typeface="Calibri"/>
                    <a:ea typeface="Calibri"/>
                    <a:cs typeface="Times New Roman"/>
                  </a:rPr>
                  <a:t>Grade </a:t>
                </a:r>
                <a:r>
                  <a:rPr lang="en-US" sz="2000" dirty="0">
                    <a:effectLst/>
                    <a:latin typeface="Calibri"/>
                    <a:ea typeface="Calibri"/>
                    <a:cs typeface="Times New Roman"/>
                  </a:rPr>
                  <a:t>7</a:t>
                </a:r>
              </a:p>
            </p:txBody>
          </p:sp>
          <p:sp>
            <p:nvSpPr>
              <p:cNvPr id="40" name="Text Box 2"/>
              <p:cNvSpPr txBox="1">
                <a:spLocks noChangeArrowheads="1"/>
              </p:cNvSpPr>
              <p:nvPr/>
            </p:nvSpPr>
            <p:spPr bwMode="auto">
              <a:xfrm>
                <a:off x="1676400" y="3297620"/>
                <a:ext cx="1436339" cy="1408113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>
                    <a:effectLst/>
                    <a:latin typeface="Calibri"/>
                    <a:ea typeface="Calibri"/>
                    <a:cs typeface="Times New Roman"/>
                  </a:rPr>
                  <a:t> </a:t>
                </a: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200" dirty="0" smtClean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 smtClean="0">
                    <a:effectLst/>
                    <a:latin typeface="Calibri"/>
                    <a:ea typeface="Calibri"/>
                    <a:cs typeface="Times New Roman"/>
                  </a:rPr>
                  <a:t>Grade </a:t>
                </a:r>
                <a:r>
                  <a:rPr lang="en-US" sz="2000" dirty="0">
                    <a:effectLst/>
                    <a:latin typeface="Calibri"/>
                    <a:ea typeface="Calibri"/>
                    <a:cs typeface="Times New Roman"/>
                  </a:rPr>
                  <a:t>6</a:t>
                </a:r>
              </a:p>
            </p:txBody>
          </p:sp>
          <p:cxnSp>
            <p:nvCxnSpPr>
              <p:cNvPr id="41" name="Straight Arrow Connector 40"/>
              <p:cNvCxnSpPr/>
              <p:nvPr/>
            </p:nvCxnSpPr>
            <p:spPr>
              <a:xfrm>
                <a:off x="3128878" y="3978208"/>
                <a:ext cx="532575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/>
            <p:cNvGrpSpPr/>
            <p:nvPr/>
          </p:nvGrpSpPr>
          <p:grpSpPr>
            <a:xfrm>
              <a:off x="5105400" y="2456656"/>
              <a:ext cx="1979820" cy="2953132"/>
              <a:chOff x="5259180" y="2456656"/>
              <a:chExt cx="1979820" cy="2953132"/>
            </a:xfrm>
          </p:grpSpPr>
          <p:sp>
            <p:nvSpPr>
              <p:cNvPr id="35" name="Text Box 2"/>
              <p:cNvSpPr txBox="1">
                <a:spLocks noChangeArrowheads="1"/>
              </p:cNvSpPr>
              <p:nvPr/>
            </p:nvSpPr>
            <p:spPr bwMode="auto">
              <a:xfrm>
                <a:off x="5791755" y="2456656"/>
                <a:ext cx="1436339" cy="1408113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>
                    <a:effectLst/>
                    <a:latin typeface="Calibri"/>
                    <a:ea typeface="Calibri"/>
                    <a:cs typeface="Times New Roman"/>
                  </a:rPr>
                  <a:t> </a:t>
                </a: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200" dirty="0">
                  <a:latin typeface="Calibri"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 smtClean="0">
                    <a:effectLst/>
                    <a:latin typeface="Calibri"/>
                    <a:ea typeface="Calibri"/>
                    <a:cs typeface="Times New Roman"/>
                  </a:rPr>
                  <a:t>Grade 8</a:t>
                </a:r>
                <a:endParaRPr lang="en-US" sz="20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cxnSp>
            <p:nvCxnSpPr>
              <p:cNvPr id="36" name="Straight Arrow Connector 35"/>
              <p:cNvCxnSpPr/>
              <p:nvPr/>
            </p:nvCxnSpPr>
            <p:spPr>
              <a:xfrm flipV="1">
                <a:off x="5259180" y="3297620"/>
                <a:ext cx="532575" cy="680588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7" name="Text Box 2"/>
              <p:cNvSpPr txBox="1">
                <a:spLocks noChangeArrowheads="1"/>
              </p:cNvSpPr>
              <p:nvPr/>
            </p:nvSpPr>
            <p:spPr bwMode="auto">
              <a:xfrm>
                <a:off x="5802661" y="4001675"/>
                <a:ext cx="1436339" cy="1408113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>
                    <a:effectLst/>
                    <a:latin typeface="Calibri"/>
                    <a:ea typeface="Calibri"/>
                    <a:cs typeface="Times New Roman"/>
                  </a:rPr>
                  <a:t> </a:t>
                </a: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200" dirty="0" smtClean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000" dirty="0" smtClean="0">
                    <a:effectLst/>
                    <a:latin typeface="Calibri"/>
                    <a:ea typeface="Calibri"/>
                    <a:cs typeface="Times New Roman"/>
                  </a:rPr>
                  <a:t>Algebra 1</a:t>
                </a:r>
              </a:p>
            </p:txBody>
          </p:sp>
          <p:cxnSp>
            <p:nvCxnSpPr>
              <p:cNvPr id="38" name="Straight Arrow Connector 37"/>
              <p:cNvCxnSpPr/>
              <p:nvPr/>
            </p:nvCxnSpPr>
            <p:spPr>
              <a:xfrm>
                <a:off x="5259180" y="3962400"/>
                <a:ext cx="543482" cy="697152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3" name="TextBox 12"/>
          <p:cNvSpPr txBox="1"/>
          <p:nvPr/>
        </p:nvSpPr>
        <p:spPr>
          <a:xfrm>
            <a:off x="1206240" y="4800600"/>
            <a:ext cx="6731519" cy="129266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chemeClr val="bg1"/>
                </a:solidFill>
              </a:rPr>
              <a:t>Current Grade 7 students must take Grade 8 Common Core Math prior to Algebra 1.</a:t>
            </a:r>
            <a:endParaRPr lang="en-US" sz="2600" dirty="0">
              <a:solidFill>
                <a:schemeClr val="bg1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941723" y="2440967"/>
            <a:ext cx="1592136" cy="809751"/>
            <a:chOff x="4941723" y="2440967"/>
            <a:chExt cx="1592136" cy="809751"/>
          </a:xfrm>
        </p:grpSpPr>
        <p:sp>
          <p:nvSpPr>
            <p:cNvPr id="16" name="Right Arrow 15"/>
            <p:cNvSpPr/>
            <p:nvPr/>
          </p:nvSpPr>
          <p:spPr>
            <a:xfrm rot="5400000">
              <a:off x="6080994" y="2797853"/>
              <a:ext cx="564854" cy="340876"/>
            </a:xfrm>
            <a:prstGeom prst="right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ight Arrow 16"/>
            <p:cNvSpPr/>
            <p:nvPr/>
          </p:nvSpPr>
          <p:spPr>
            <a:xfrm rot="19071837">
              <a:off x="4941723" y="2440967"/>
              <a:ext cx="1014845" cy="393032"/>
            </a:xfrm>
            <a:prstGeom prst="right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914401" y="990600"/>
            <a:ext cx="7315199" cy="5232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Why won’t this plan work in the future?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5767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28" y="762000"/>
            <a:ext cx="70247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Mathematics Framework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sz="3100" dirty="0" smtClean="0">
                <a:solidFill>
                  <a:schemeClr val="tx1"/>
                </a:solidFill>
              </a:rPr>
              <a:t>California State Board of Education</a:t>
            </a:r>
            <a:endParaRPr lang="en-US" sz="3100" dirty="0">
              <a:solidFill>
                <a:schemeClr val="tx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56733" y="3886200"/>
            <a:ext cx="7349067" cy="1754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 algn="just">
              <a:buFont typeface="Wingdings 2" pitchFamily="18" charset="2"/>
              <a:buNone/>
            </a:pPr>
            <a:r>
              <a:rPr lang="en-US" dirty="0" smtClean="0">
                <a:solidFill>
                  <a:schemeClr val="tx1"/>
                </a:solidFill>
              </a:rPr>
              <a:t>“… the new Algebra 1 course includes more advanced topics and includes more in-depth work… and goes beyond the previous high school standards.”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90600" y="2438400"/>
            <a:ext cx="73152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 algn="just">
              <a:buFont typeface="Wingdings 2" pitchFamily="18" charset="2"/>
              <a:buNone/>
            </a:pPr>
            <a:r>
              <a:rPr lang="en-US" dirty="0" smtClean="0">
                <a:solidFill>
                  <a:schemeClr val="tx1"/>
                </a:solidFill>
              </a:rPr>
              <a:t>“The Grade 8 standards are of significantly higher rigor than the previous Algebra 1 course that students took in 8</a:t>
            </a:r>
            <a:r>
              <a:rPr lang="en-US" baseline="30000" dirty="0" smtClean="0">
                <a:solidFill>
                  <a:schemeClr val="tx1"/>
                </a:solidFill>
              </a:rPr>
              <a:t>th</a:t>
            </a:r>
            <a:r>
              <a:rPr lang="en-US" dirty="0" smtClean="0">
                <a:solidFill>
                  <a:schemeClr val="tx1"/>
                </a:solidFill>
              </a:rPr>
              <a:t> grade.”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8792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0"/>
            <a:ext cx="718611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Mathematics Framework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sz="3100" dirty="0" smtClean="0">
                <a:solidFill>
                  <a:schemeClr val="tx1"/>
                </a:solidFill>
              </a:rPr>
              <a:t>California State Board of Education</a:t>
            </a:r>
            <a:endParaRPr lang="en-US" sz="3100" dirty="0">
              <a:solidFill>
                <a:schemeClr val="tx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66800" y="2510823"/>
            <a:ext cx="7086600" cy="2594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 algn="just">
              <a:buFont typeface="Wingdings 2" pitchFamily="18" charset="2"/>
              <a:buNone/>
            </a:pPr>
            <a:r>
              <a:rPr lang="en-US" dirty="0" smtClean="0">
                <a:solidFill>
                  <a:schemeClr val="tx1"/>
                </a:solidFill>
              </a:rPr>
              <a:t>“There will be some students who are able to move through the mathematics quickly.  These students may choose to take an accelerated or enhanced mathematics program…so they can take college-level mathematics in high school.”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426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28" y="914400"/>
            <a:ext cx="7024744" cy="875264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Common Core Math </a:t>
            </a:r>
            <a:r>
              <a:rPr lang="en-US" dirty="0">
                <a:solidFill>
                  <a:schemeClr val="tx1"/>
                </a:solidFill>
              </a:rPr>
              <a:t>P</a:t>
            </a:r>
            <a:r>
              <a:rPr lang="en-US" dirty="0" smtClean="0">
                <a:solidFill>
                  <a:schemeClr val="tx1"/>
                </a:solidFill>
              </a:rPr>
              <a:t>athway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90601" y="4495800"/>
            <a:ext cx="7086600" cy="138499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How do we accelerate students without compromising the mathematics learning progression?</a:t>
            </a:r>
            <a:endParaRPr lang="en-US" sz="2800" dirty="0">
              <a:solidFill>
                <a:schemeClr val="bg1"/>
              </a:solidFill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853639" y="2525637"/>
            <a:ext cx="7502217" cy="1131963"/>
            <a:chOff x="879783" y="2373237"/>
            <a:chExt cx="7502217" cy="1131963"/>
          </a:xfrm>
        </p:grpSpPr>
        <p:sp>
          <p:nvSpPr>
            <p:cNvPr id="35" name="Text Box 2"/>
            <p:cNvSpPr txBox="1">
              <a:spLocks noChangeArrowheads="1"/>
            </p:cNvSpPr>
            <p:nvPr/>
          </p:nvSpPr>
          <p:spPr bwMode="auto">
            <a:xfrm>
              <a:off x="4038599" y="2391724"/>
              <a:ext cx="1132299" cy="110920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spcAft>
                  <a:spcPts val="0"/>
                </a:spcAft>
              </a:pPr>
              <a:r>
                <a:rPr lang="en-US" sz="2000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  <a:endParaRPr lang="en-US" sz="2000" dirty="0" smtClean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spcAft>
                  <a:spcPts val="0"/>
                </a:spcAft>
              </a:pPr>
              <a:r>
                <a:rPr lang="en-US" sz="2000" dirty="0" smtClean="0">
                  <a:effectLst/>
                  <a:latin typeface="Calibri"/>
                  <a:ea typeface="Calibri"/>
                  <a:cs typeface="Times New Roman"/>
                </a:rPr>
                <a:t>Grade </a:t>
              </a:r>
              <a:r>
                <a:rPr lang="en-US" sz="2000" dirty="0">
                  <a:effectLst/>
                  <a:latin typeface="Calibri"/>
                  <a:ea typeface="Calibri"/>
                  <a:cs typeface="Times New Roman"/>
                </a:rPr>
                <a:t>7</a:t>
              </a:r>
            </a:p>
          </p:txBody>
        </p:sp>
        <p:sp>
          <p:nvSpPr>
            <p:cNvPr id="36" name="Text Box 2"/>
            <p:cNvSpPr txBox="1">
              <a:spLocks noChangeArrowheads="1"/>
            </p:cNvSpPr>
            <p:nvPr/>
          </p:nvSpPr>
          <p:spPr bwMode="auto">
            <a:xfrm>
              <a:off x="5603145" y="2395996"/>
              <a:ext cx="1146573" cy="110920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spcAft>
                  <a:spcPts val="0"/>
                </a:spcAft>
              </a:pPr>
              <a:r>
                <a:rPr lang="en-US" sz="2000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  <a:endParaRPr lang="en-US" sz="2000" dirty="0" smtClean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spcAft>
                  <a:spcPts val="0"/>
                </a:spcAft>
              </a:pPr>
              <a:r>
                <a:rPr lang="en-US" sz="2000" dirty="0" smtClean="0">
                  <a:latin typeface="Calibri"/>
                  <a:ea typeface="Calibri"/>
                  <a:cs typeface="Times New Roman"/>
                </a:rPr>
                <a:t>Grade 8</a:t>
              </a:r>
              <a:endParaRPr lang="en-US" sz="20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37" name="Text Box 2"/>
            <p:cNvSpPr txBox="1">
              <a:spLocks noChangeArrowheads="1"/>
            </p:cNvSpPr>
            <p:nvPr/>
          </p:nvSpPr>
          <p:spPr bwMode="auto">
            <a:xfrm>
              <a:off x="2465871" y="2391724"/>
              <a:ext cx="1146573" cy="110920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spcAft>
                  <a:spcPts val="0"/>
                </a:spcAft>
              </a:pPr>
              <a:r>
                <a:rPr lang="en-US" sz="2000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  <a:endParaRPr lang="en-US" sz="2000" dirty="0" smtClean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spcAft>
                  <a:spcPts val="0"/>
                </a:spcAft>
              </a:pPr>
              <a:r>
                <a:rPr lang="en-US" sz="2000" dirty="0" smtClean="0">
                  <a:effectLst/>
                  <a:latin typeface="Calibri"/>
                  <a:ea typeface="Calibri"/>
                  <a:cs typeface="Times New Roman"/>
                </a:rPr>
                <a:t>Grade </a:t>
              </a:r>
              <a:r>
                <a:rPr lang="en-US" sz="2000" dirty="0">
                  <a:effectLst/>
                  <a:latin typeface="Calibri"/>
                  <a:ea typeface="Calibri"/>
                  <a:cs typeface="Times New Roman"/>
                </a:rPr>
                <a:t>6</a:t>
              </a:r>
            </a:p>
          </p:txBody>
        </p:sp>
        <p:cxnSp>
          <p:nvCxnSpPr>
            <p:cNvPr id="38" name="Straight Arrow Connector 37"/>
            <p:cNvCxnSpPr/>
            <p:nvPr/>
          </p:nvCxnSpPr>
          <p:spPr>
            <a:xfrm>
              <a:off x="3613466" y="2927840"/>
              <a:ext cx="425134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 Box 2"/>
            <p:cNvSpPr txBox="1">
              <a:spLocks noChangeArrowheads="1"/>
            </p:cNvSpPr>
            <p:nvPr/>
          </p:nvSpPr>
          <p:spPr bwMode="auto">
            <a:xfrm>
              <a:off x="7170516" y="2395996"/>
              <a:ext cx="1211484" cy="110920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spcAft>
                  <a:spcPts val="0"/>
                </a:spcAft>
              </a:pPr>
              <a:r>
                <a:rPr lang="en-US" sz="2000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  <a:endParaRPr lang="en-US" sz="2000" dirty="0" smtClean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spcAft>
                  <a:spcPts val="0"/>
                </a:spcAft>
              </a:pPr>
              <a:r>
                <a:rPr lang="en-US" sz="2000" dirty="0" smtClean="0">
                  <a:effectLst/>
                  <a:latin typeface="Calibri"/>
                  <a:ea typeface="Calibri"/>
                  <a:cs typeface="Times New Roman"/>
                </a:rPr>
                <a:t>Algebra 1</a:t>
              </a:r>
            </a:p>
          </p:txBody>
        </p:sp>
        <p:sp>
          <p:nvSpPr>
            <p:cNvPr id="40" name="Text Box 2"/>
            <p:cNvSpPr txBox="1">
              <a:spLocks noChangeArrowheads="1"/>
            </p:cNvSpPr>
            <p:nvPr/>
          </p:nvSpPr>
          <p:spPr bwMode="auto">
            <a:xfrm>
              <a:off x="879783" y="2373237"/>
              <a:ext cx="1146573" cy="110920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spcAft>
                  <a:spcPts val="0"/>
                </a:spcAft>
              </a:pPr>
              <a:r>
                <a:rPr lang="en-US" sz="2000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  <a:endParaRPr lang="en-US" sz="2000" dirty="0" smtClean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spcAft>
                  <a:spcPts val="0"/>
                </a:spcAft>
              </a:pPr>
              <a:r>
                <a:rPr lang="en-US" sz="2000" dirty="0" smtClean="0">
                  <a:effectLst/>
                  <a:latin typeface="Calibri"/>
                  <a:ea typeface="Calibri"/>
                  <a:cs typeface="Times New Roman"/>
                </a:rPr>
                <a:t>Grade 5</a:t>
              </a:r>
              <a:endParaRPr lang="en-US" sz="20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41" name="Straight Arrow Connector 40"/>
            <p:cNvCxnSpPr/>
            <p:nvPr/>
          </p:nvCxnSpPr>
          <p:spPr>
            <a:xfrm>
              <a:off x="2033021" y="2923508"/>
              <a:ext cx="425134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5178011" y="2928239"/>
              <a:ext cx="425134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6745382" y="2928239"/>
              <a:ext cx="425134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57595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1251</TotalTime>
  <Words>829</Words>
  <Application>Microsoft Office PowerPoint</Application>
  <PresentationFormat>On-screen Show (4:3)</PresentationFormat>
  <Paragraphs>203</Paragraphs>
  <Slides>18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Austin</vt:lpstr>
      <vt:lpstr>Blank Presentation</vt:lpstr>
      <vt:lpstr>Picture</vt:lpstr>
      <vt:lpstr>Slide 1</vt:lpstr>
      <vt:lpstr>Purpose of the Presentation </vt:lpstr>
      <vt:lpstr>Last year - California Standards</vt:lpstr>
      <vt:lpstr>Transition from California to Common Core standards</vt:lpstr>
      <vt:lpstr>Slide 5</vt:lpstr>
      <vt:lpstr>Slide 6</vt:lpstr>
      <vt:lpstr>Mathematics Framework California State Board of Education</vt:lpstr>
      <vt:lpstr>Mathematics Framework California State Board of Education</vt:lpstr>
      <vt:lpstr>Common Core Math Pathway</vt:lpstr>
      <vt:lpstr>Mathematics Framework California State Board of Education</vt:lpstr>
      <vt:lpstr>What are other districts doing to address this need?</vt:lpstr>
      <vt:lpstr>What do we need to provide?</vt:lpstr>
      <vt:lpstr>How will this happen?</vt:lpstr>
      <vt:lpstr>Common Core Pathway Plan</vt:lpstr>
      <vt:lpstr>What do we need to do to maintain 8th grade Algebra during the transition period?</vt:lpstr>
      <vt:lpstr>Next Steps:</vt:lpstr>
      <vt:lpstr>Accelerated Math Committee </vt:lpstr>
      <vt:lpstr>Questions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Accelerated Pathway for Grades 6-8 Mathematics</dc:title>
  <dc:creator>Marya Hughes</dc:creator>
  <cp:lastModifiedBy>Isela</cp:lastModifiedBy>
  <cp:revision>68</cp:revision>
  <cp:lastPrinted>2015-02-05T20:26:25Z</cp:lastPrinted>
  <dcterms:created xsi:type="dcterms:W3CDTF">2014-12-02T01:37:51Z</dcterms:created>
  <dcterms:modified xsi:type="dcterms:W3CDTF">2015-02-06T23:51:28Z</dcterms:modified>
</cp:coreProperties>
</file>