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0"/>
  </p:notesMasterIdLst>
  <p:handoutMasterIdLst>
    <p:handoutMasterId r:id="rId11"/>
  </p:handoutMasterIdLst>
  <p:sldIdLst>
    <p:sldId id="261" r:id="rId3"/>
    <p:sldId id="258" r:id="rId4"/>
    <p:sldId id="262" r:id="rId5"/>
    <p:sldId id="263" r:id="rId6"/>
    <p:sldId id="264" r:id="rId7"/>
    <p:sldId id="265" r:id="rId8"/>
    <p:sldId id="266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2308" autoAdjust="0"/>
  </p:normalViewPr>
  <p:slideViewPr>
    <p:cSldViewPr>
      <p:cViewPr>
        <p:scale>
          <a:sx n="70" d="100"/>
          <a:sy n="70" d="100"/>
        </p:scale>
        <p:origin x="-1968" y="-4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211EF69-29E2-4469-9710-7B734B8DE1F5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5B5B60D-E10D-4774-9900-D1160D1D35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454238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095C59B-19A4-45F1-A6BD-E8178DDF25C7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EB7AF73-287E-4AFE-9528-9D641FF292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15151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09" indent="-285734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2937" indent="-228587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111" indent="-228587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287" indent="-228587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72A0DCD1-C0B9-44D3-84B5-9817D862CB95}" type="slidenum">
              <a:rPr lang="en-US" altLang="en-US" sz="1200">
                <a:solidFill>
                  <a:prstClr val="black"/>
                </a:solidFill>
              </a:rPr>
              <a:pPr/>
              <a:t>1</a:t>
            </a:fld>
            <a:endParaRPr lang="en-US" altLang="en-US" sz="1200">
              <a:solidFill>
                <a:prstClr val="black"/>
              </a:solidFill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B7AF73-287E-4AFE-9528-9D641FF292E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66585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2.xml"/><Relationship Id="rId1" Type="http://schemas.openxmlformats.org/officeDocument/2006/relationships/vmlDrawing" Target="../drawings/vmlDrawing1.v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2.xml"/><Relationship Id="rId1" Type="http://schemas.openxmlformats.org/officeDocument/2006/relationships/vmlDrawing" Target="../drawings/vmlDrawing2.v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44D17-EFF1-4B22-B8B0-2E941DF9E2A7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18441-92CC-4A1F-9597-FDF4981A14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29312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44D17-EFF1-4B22-B8B0-2E941DF9E2A7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18441-92CC-4A1F-9597-FDF4981A14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43333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44D17-EFF1-4B22-B8B0-2E941DF9E2A7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18441-92CC-4A1F-9597-FDF4981A14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08093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4"/>
          <p:cNvGraphicFramePr>
            <a:graphicFrameLocks noChangeAspect="1"/>
          </p:cNvGraphicFramePr>
          <p:nvPr userDrawn="1"/>
        </p:nvGraphicFramePr>
        <p:xfrm>
          <a:off x="2514600" y="1752600"/>
          <a:ext cx="4133850" cy="4114800"/>
        </p:xfrm>
        <a:graphic>
          <a:graphicData uri="http://schemas.openxmlformats.org/presentationml/2006/ole">
            <p:oleObj spid="_x0000_s1082" name="Picture" r:id="rId3" imgW="1145663" imgH="1153270" progId="Word.Picture.8">
              <p:embed/>
            </p:oleObj>
          </a:graphicData>
        </a:graphic>
      </p:graphicFrame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A5EB0-E171-43F9-849C-2BD451A867F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414865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4"/>
          <p:cNvGraphicFramePr>
            <a:graphicFrameLocks noChangeAspect="1"/>
          </p:cNvGraphicFramePr>
          <p:nvPr userDrawn="1"/>
        </p:nvGraphicFramePr>
        <p:xfrm>
          <a:off x="2514600" y="1752600"/>
          <a:ext cx="4133850" cy="4114800"/>
        </p:xfrm>
        <a:graphic>
          <a:graphicData uri="http://schemas.openxmlformats.org/presentationml/2006/ole">
            <p:oleObj spid="_x0000_s2106" name="Picture" r:id="rId3" imgW="1145663" imgH="1153270" progId="Word.Picture.8">
              <p:embed/>
            </p:oleObj>
          </a:graphicData>
        </a:graphic>
      </p:graphicFrame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010F5B-B900-47F7-AEF0-636A8B01FEE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817006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716E47-31D2-44BE-AAEB-8518014990B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93432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5DE99B-DE48-4A50-9726-B20F66544C92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42798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3291A6-A66C-47AD-B6E9-573F1B16EAEC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72722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502ACA-3E91-4D99-A1CC-6D7CE11E1AC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35539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A5111A-BE11-432B-AEB1-2EC716B9EC0D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474197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D4265D-B4BB-4BE8-8FA8-DC54ADF9F65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08122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44D17-EFF1-4B22-B8B0-2E941DF9E2A7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18441-92CC-4A1F-9597-FDF4981A14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6046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9297D9-4F8E-4C2E-BD84-3853E10F9FC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385478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FA8CA6-15B9-4A82-9465-20477C5676A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0530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A572E-196F-4DE5-8273-C9053F19035C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71896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  <a:prstGeom prst="rect">
            <a:avLst/>
          </a:prstGeo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fld id="{D4DB2B11-1566-4DFD-8A13-A1C5C73D0AFB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2/6/2015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42B281-4946-400F-B91E-47C512920FE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0481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44D17-EFF1-4B22-B8B0-2E941DF9E2A7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18441-92CC-4A1F-9597-FDF4981A14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46004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44D17-EFF1-4B22-B8B0-2E941DF9E2A7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18441-92CC-4A1F-9597-FDF4981A14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7934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44D17-EFF1-4B22-B8B0-2E941DF9E2A7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18441-92CC-4A1F-9597-FDF4981A14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0322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44D17-EFF1-4B22-B8B0-2E941DF9E2A7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18441-92CC-4A1F-9597-FDF4981A14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63961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44D17-EFF1-4B22-B8B0-2E941DF9E2A7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18441-92CC-4A1F-9597-FDF4981A14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43952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44D17-EFF1-4B22-B8B0-2E941DF9E2A7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18441-92CC-4A1F-9597-FDF4981A14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821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44D17-EFF1-4B22-B8B0-2E941DF9E2A7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18441-92CC-4A1F-9597-FDF4981A14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2541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44D17-EFF1-4B22-B8B0-2E941DF9E2A7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18441-92CC-4A1F-9597-FDF4981A14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3762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3137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ＭＳ Ｐゴシック" charset="-128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211799E-C78C-42EA-9D9D-0BFADF2A1D38}" type="slidenum">
              <a:rPr lang="en-US" altLang="en-US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99940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D543AD04-0D68-4A1A-9E19-AD2EA82AD2AF}" type="slidenum">
              <a:rPr lang="en-US" altLang="en-US" sz="1400" smtClean="0">
                <a:solidFill>
                  <a:srgbClr val="000000"/>
                </a:solidFill>
              </a:rPr>
              <a:pPr/>
              <a:t>1</a:t>
            </a:fld>
            <a:endParaRPr lang="en-US" altLang="en-US" sz="1400" smtClean="0">
              <a:solidFill>
                <a:srgbClr val="000000"/>
              </a:solidFill>
            </a:endParaRPr>
          </a:p>
        </p:txBody>
      </p:sp>
      <p:pic>
        <p:nvPicPr>
          <p:cNvPr id="25603" name="Picture 4" descr="Screen shot 2013-11-19 at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8356600" cy="150018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5604" name="Rectangle 12"/>
          <p:cNvSpPr>
            <a:spLocks noChangeArrowheads="1"/>
          </p:cNvSpPr>
          <p:nvPr/>
        </p:nvSpPr>
        <p:spPr bwMode="auto">
          <a:xfrm>
            <a:off x="381000" y="2209800"/>
            <a:ext cx="8305800" cy="34290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lvl="0" algn="ctr"/>
            <a:r>
              <a:rPr lang="en-US" altLang="en-US" sz="3600" dirty="0" smtClean="0">
                <a:latin typeface="Bookman Old Style" panose="02050604050505020204" pitchFamily="18" charset="0"/>
              </a:rPr>
              <a:t>Community Service Graduation Requirement Update</a:t>
            </a:r>
            <a:endParaRPr lang="en-US" altLang="en-US" sz="3600" dirty="0">
              <a:latin typeface="Bookman Old Style" panose="02050604050505020204" pitchFamily="18" charset="0"/>
            </a:endParaRPr>
          </a:p>
          <a:p>
            <a:pPr lvl="0" algn="ctr"/>
            <a:endParaRPr lang="en-US" altLang="en-US" sz="2000" dirty="0">
              <a:latin typeface="Bookman Old Style" panose="02050604050505020204" pitchFamily="18" charset="0"/>
            </a:endParaRPr>
          </a:p>
          <a:p>
            <a:pPr lvl="0" algn="ctr"/>
            <a:r>
              <a:rPr lang="en-US" altLang="en-US" dirty="0">
                <a:latin typeface="Bookman Old Style" panose="02050604050505020204" pitchFamily="18" charset="0"/>
              </a:rPr>
              <a:t>Board </a:t>
            </a:r>
            <a:r>
              <a:rPr lang="en-US" altLang="en-US" dirty="0" smtClean="0">
                <a:latin typeface="Bookman Old Style" panose="02050604050505020204" pitchFamily="18" charset="0"/>
              </a:rPr>
              <a:t>of Education Meeting</a:t>
            </a:r>
            <a:endParaRPr lang="en-US" altLang="en-US" dirty="0">
              <a:latin typeface="Bookman Old Style" panose="02050604050505020204" pitchFamily="18" charset="0"/>
            </a:endParaRPr>
          </a:p>
          <a:p>
            <a:pPr lvl="0" algn="ctr"/>
            <a:r>
              <a:rPr lang="en-US" altLang="en-US" dirty="0">
                <a:latin typeface="Bookman Old Style" panose="02050604050505020204" pitchFamily="18" charset="0"/>
              </a:rPr>
              <a:t>February </a:t>
            </a:r>
            <a:r>
              <a:rPr lang="en-US" altLang="en-US" dirty="0" smtClean="0">
                <a:latin typeface="Bookman Old Style" panose="02050604050505020204" pitchFamily="18" charset="0"/>
              </a:rPr>
              <a:t>11, 2015</a:t>
            </a:r>
            <a:endParaRPr lang="en-US" altLang="en-US" dirty="0">
              <a:latin typeface="Bookman Old Style" panose="02050604050505020204" pitchFamily="18" charset="0"/>
            </a:endParaRPr>
          </a:p>
          <a:p>
            <a:pPr lvl="0" algn="ctr"/>
            <a:endParaRPr lang="en-US" altLang="en-US" sz="2000" dirty="0">
              <a:latin typeface="Bookman Old Style" panose="02050604050505020204" pitchFamily="18" charset="0"/>
            </a:endParaRPr>
          </a:p>
          <a:p>
            <a:pPr lvl="0" algn="ctr"/>
            <a:r>
              <a:rPr lang="en-US" altLang="en-US" sz="1800" dirty="0">
                <a:latin typeface="Bookman Old Style" panose="02050604050505020204" pitchFamily="18" charset="0"/>
              </a:rPr>
              <a:t>Herman Mendez, Superintendent</a:t>
            </a:r>
          </a:p>
          <a:p>
            <a:pPr lvl="0" algn="ctr"/>
            <a:r>
              <a:rPr lang="en-US" altLang="en-US" sz="1800" dirty="0">
                <a:latin typeface="Bookman Old Style" panose="02050604050505020204" pitchFamily="18" charset="0"/>
              </a:rPr>
              <a:t> Deborah Stark, </a:t>
            </a:r>
            <a:r>
              <a:rPr lang="en-US" altLang="en-US" sz="1800" dirty="0" err="1" smtClean="0">
                <a:latin typeface="Bookman Old Style" panose="02050604050505020204" pitchFamily="18" charset="0"/>
              </a:rPr>
              <a:t>Ed.D</a:t>
            </a:r>
            <a:r>
              <a:rPr lang="en-US" altLang="en-US" sz="1800" dirty="0" smtClean="0">
                <a:latin typeface="Bookman Old Style" panose="02050604050505020204" pitchFamily="18" charset="0"/>
              </a:rPr>
              <a:t>., Assistant Superintendent, Educational Services </a:t>
            </a:r>
          </a:p>
          <a:p>
            <a:pPr lvl="0" algn="ctr"/>
            <a:r>
              <a:rPr lang="en-US" altLang="en-US" sz="1800" dirty="0" smtClean="0">
                <a:latin typeface="Bookman Old Style" panose="02050604050505020204" pitchFamily="18" charset="0"/>
              </a:rPr>
              <a:t>Manuel San Miguel, </a:t>
            </a:r>
            <a:r>
              <a:rPr lang="en-US" altLang="en-US" sz="1800" dirty="0" err="1" smtClean="0">
                <a:latin typeface="Bookman Old Style" panose="02050604050505020204" pitchFamily="18" charset="0"/>
              </a:rPr>
              <a:t>Ed.D</a:t>
            </a:r>
            <a:r>
              <a:rPr lang="en-US" altLang="en-US" sz="1800" dirty="0" smtClean="0">
                <a:latin typeface="Bookman Old Style" panose="02050604050505020204" pitchFamily="18" charset="0"/>
              </a:rPr>
              <a:t>., Director, Educational Services</a:t>
            </a:r>
            <a:endParaRPr lang="en-US" altLang="en-US" sz="1800" dirty="0">
              <a:latin typeface="Bookman Old Style" panose="020506040505050202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z="1800" dirty="0">
              <a:solidFill>
                <a:srgbClr val="000000"/>
              </a:solidFill>
              <a:latin typeface="Bookman Old Style" panose="020506040505050202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z="1800" dirty="0">
              <a:solidFill>
                <a:srgbClr val="000000"/>
              </a:solidFill>
              <a:latin typeface="Bookman Old Style" panose="020506040505050202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z="1600" dirty="0">
              <a:solidFill>
                <a:srgbClr val="00000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z="1600" dirty="0">
              <a:solidFill>
                <a:srgbClr val="00000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z="1600" dirty="0">
              <a:solidFill>
                <a:srgbClr val="00000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z="1600" dirty="0">
              <a:solidFill>
                <a:srgbClr val="000000"/>
              </a:solidFill>
            </a:endParaRPr>
          </a:p>
        </p:txBody>
      </p:sp>
      <p:sp>
        <p:nvSpPr>
          <p:cNvPr id="25605" name="Text Box 9"/>
          <p:cNvSpPr txBox="1">
            <a:spLocks noChangeArrowheads="1"/>
          </p:cNvSpPr>
          <p:nvPr/>
        </p:nvSpPr>
        <p:spPr bwMode="auto">
          <a:xfrm>
            <a:off x="1219200" y="6248400"/>
            <a:ext cx="6781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000">
                <a:solidFill>
                  <a:srgbClr val="FFFFFF"/>
                </a:solidFill>
              </a:rPr>
              <a:t>Great Things Are Happening In Paramount Schools  - Where We Inspire Great Learning Through Great Teaching</a:t>
            </a:r>
          </a:p>
        </p:txBody>
      </p:sp>
      <p:pic>
        <p:nvPicPr>
          <p:cNvPr id="25606" name="Picture 5" descr="Screen shot 2013-11-24 at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6248400"/>
            <a:ext cx="8229600" cy="2540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5607" name="Text Box 9"/>
          <p:cNvSpPr txBox="1">
            <a:spLocks noChangeArrowheads="1"/>
          </p:cNvSpPr>
          <p:nvPr/>
        </p:nvSpPr>
        <p:spPr bwMode="auto">
          <a:xfrm>
            <a:off x="1219200" y="6278563"/>
            <a:ext cx="6781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rgbClr val="FFFFFF"/>
                </a:solidFill>
              </a:rPr>
              <a:t>Great Things Are Happening In Paramount Schools  - We Inspire Great Learning Through Great Teaching</a:t>
            </a:r>
          </a:p>
        </p:txBody>
      </p:sp>
    </p:spTree>
    <p:extLst>
      <p:ext uri="{BB962C8B-B14F-4D97-AF65-F5344CB8AC3E}">
        <p14:creationId xmlns:p14="http://schemas.microsoft.com/office/powerpoint/2010/main" xmlns="" val="1096589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Purpose of Presentation</a:t>
            </a:r>
            <a:endParaRPr lang="en-US" sz="4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057400"/>
            <a:ext cx="6858000" cy="3124200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>
                <a:latin typeface="Bookman Old Style" panose="02050604050505020204" pitchFamily="18" charset="0"/>
              </a:rPr>
              <a:t>Provide the Board an update on the progress of the Community Service Graduation Requirement.</a:t>
            </a:r>
          </a:p>
          <a:p>
            <a:pPr marL="0" indent="0">
              <a:buNone/>
            </a:pPr>
            <a:endParaRPr lang="en-US" sz="2400" dirty="0">
              <a:latin typeface="Bookman Old Style" panose="02050604050505020204" pitchFamily="18" charset="0"/>
            </a:endParaRPr>
          </a:p>
          <a:p>
            <a:r>
              <a:rPr lang="en-US" sz="2400" dirty="0" smtClean="0">
                <a:latin typeface="Bookman Old Style" panose="02050604050505020204" pitchFamily="18" charset="0"/>
              </a:rPr>
              <a:t>Outline next steps.</a:t>
            </a:r>
          </a:p>
        </p:txBody>
      </p:sp>
    </p:spTree>
    <p:extLst>
      <p:ext uri="{BB962C8B-B14F-4D97-AF65-F5344CB8AC3E}">
        <p14:creationId xmlns:p14="http://schemas.microsoft.com/office/powerpoint/2010/main" xmlns="" val="140020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Community Service Action Plan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057400"/>
            <a:ext cx="7239000" cy="31242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 smtClean="0">
                <a:latin typeface="Bookman Old Style" panose="02050604050505020204" pitchFamily="18" charset="0"/>
              </a:rPr>
              <a:t>The Board was provided an Action Plan on January 23, 2015 that outlined specific actions that would be taken to ensure all seniors fulfill their Community Service Graduation Requirement.</a:t>
            </a:r>
            <a:endParaRPr lang="en-US" sz="24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3182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53791485"/>
              </p:ext>
            </p:extLst>
          </p:nvPr>
        </p:nvGraphicFramePr>
        <p:xfrm>
          <a:off x="228600" y="437204"/>
          <a:ext cx="8686800" cy="59835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01991"/>
                <a:gridCol w="1861971"/>
                <a:gridCol w="1422838"/>
              </a:tblGrid>
              <a:tr h="47089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Bookman Old Style" panose="02050604050505020204" pitchFamily="18" charset="0"/>
                        </a:rPr>
                        <a:t>Action</a:t>
                      </a:r>
                      <a:endParaRPr lang="en-US" sz="1500" dirty="0">
                        <a:effectLst/>
                        <a:latin typeface="Bookman Old Style" panose="02050604050505020204" pitchFamily="18" charset="0"/>
                        <a:ea typeface="Times New Roman"/>
                      </a:endParaRPr>
                    </a:p>
                  </a:txBody>
                  <a:tcPr marL="56997" marR="5699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Bookman Old Style" panose="02050604050505020204" pitchFamily="18" charset="0"/>
                        </a:rPr>
                        <a:t>Person Responsible</a:t>
                      </a:r>
                      <a:endParaRPr lang="en-US" sz="1500" dirty="0">
                        <a:effectLst/>
                        <a:latin typeface="Bookman Old Style" panose="02050604050505020204" pitchFamily="18" charset="0"/>
                        <a:ea typeface="Times New Roman"/>
                      </a:endParaRPr>
                    </a:p>
                  </a:txBody>
                  <a:tcPr marL="56997" marR="5699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Bookman Old Style" panose="02050604050505020204" pitchFamily="18" charset="0"/>
                        </a:rPr>
                        <a:t>Date</a:t>
                      </a:r>
                      <a:endParaRPr lang="en-US" sz="1500" dirty="0">
                        <a:effectLst/>
                        <a:latin typeface="Bookman Old Style" panose="02050604050505020204" pitchFamily="18" charset="0"/>
                        <a:ea typeface="Times New Roman"/>
                      </a:endParaRPr>
                    </a:p>
                  </a:txBody>
                  <a:tcPr marL="56997" marR="56997" marT="0" marB="0" anchor="ctr"/>
                </a:tc>
              </a:tr>
              <a:tr h="657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Assign Community Service staff member for PHS.  Develop targets for completion of community service hours, calendar of events</a:t>
                      </a:r>
                      <a:r>
                        <a:rPr lang="en-US" sz="1300" dirty="0" smtClean="0">
                          <a:effectLst/>
                          <a:latin typeface="Bookman Old Style" panose="02050604050505020204" pitchFamily="18" charset="0"/>
                        </a:rPr>
                        <a:t>.</a:t>
                      </a:r>
                      <a:endParaRPr lang="en-US" sz="1300" dirty="0"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56997" marR="569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Manuel San Miguel,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Greg Buckner</a:t>
                      </a:r>
                      <a:endParaRPr lang="en-US" sz="1300" dirty="0">
                        <a:effectLst/>
                        <a:latin typeface="Bookman Old Style" panose="02050604050505020204" pitchFamily="18" charset="0"/>
                        <a:ea typeface="Times New Roman"/>
                      </a:endParaRPr>
                    </a:p>
                  </a:txBody>
                  <a:tcPr marL="56997" marR="569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January 13</a:t>
                      </a:r>
                      <a:endParaRPr lang="en-US" sz="1300" dirty="0">
                        <a:effectLst/>
                        <a:latin typeface="Bookman Old Style" panose="02050604050505020204" pitchFamily="18" charset="0"/>
                        <a:ea typeface="Times New Roman"/>
                      </a:endParaRPr>
                    </a:p>
                  </a:txBody>
                  <a:tcPr marL="56997" marR="56997" marT="0" marB="0"/>
                </a:tc>
              </a:tr>
              <a:tr h="3912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Identify seniors in need of Community Service </a:t>
                      </a:r>
                      <a:r>
                        <a:rPr lang="en-US" sz="1300" dirty="0" smtClean="0">
                          <a:effectLst/>
                          <a:latin typeface="Bookman Old Style" panose="02050604050505020204" pitchFamily="18" charset="0"/>
                        </a:rPr>
                        <a:t>hours.</a:t>
                      </a:r>
                      <a:endParaRPr lang="en-US" sz="1300" dirty="0">
                        <a:effectLst/>
                        <a:latin typeface="Bookman Old Style" panose="02050604050505020204" pitchFamily="18" charset="0"/>
                        <a:ea typeface="Times New Roman"/>
                      </a:endParaRPr>
                    </a:p>
                  </a:txBody>
                  <a:tcPr marL="56997" marR="569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Manuel San Miguel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Rachel Dominguez</a:t>
                      </a:r>
                      <a:endParaRPr lang="en-US" sz="1300" dirty="0">
                        <a:effectLst/>
                        <a:latin typeface="Bookman Old Style" panose="02050604050505020204" pitchFamily="18" charset="0"/>
                        <a:ea typeface="Times New Roman"/>
                      </a:endParaRPr>
                    </a:p>
                  </a:txBody>
                  <a:tcPr marL="56997" marR="569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January 16</a:t>
                      </a:r>
                      <a:endParaRPr lang="en-US" sz="1300" dirty="0">
                        <a:effectLst/>
                        <a:latin typeface="Bookman Old Style" panose="02050604050505020204" pitchFamily="18" charset="0"/>
                        <a:ea typeface="Times New Roman"/>
                      </a:endParaRPr>
                    </a:p>
                  </a:txBody>
                  <a:tcPr marL="56997" marR="56997" marT="0" marB="0"/>
                </a:tc>
              </a:tr>
              <a:tr h="3912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Create calendar of Community Service </a:t>
                      </a:r>
                      <a:r>
                        <a:rPr lang="en-US" sz="1300" dirty="0" smtClean="0">
                          <a:effectLst/>
                          <a:latin typeface="Bookman Old Style" panose="02050604050505020204" pitchFamily="18" charset="0"/>
                        </a:rPr>
                        <a:t>events.</a:t>
                      </a:r>
                      <a:endParaRPr lang="en-US" sz="1300" dirty="0">
                        <a:effectLst/>
                        <a:latin typeface="Bookman Old Style" panose="02050604050505020204" pitchFamily="18" charset="0"/>
                        <a:ea typeface="Times New Roman"/>
                      </a:endParaRPr>
                    </a:p>
                  </a:txBody>
                  <a:tcPr marL="56997" marR="569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Manuel San Miguel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Rachel Dominguez</a:t>
                      </a:r>
                      <a:endParaRPr lang="en-US" sz="1300" dirty="0">
                        <a:effectLst/>
                        <a:latin typeface="Bookman Old Style" panose="02050604050505020204" pitchFamily="18" charset="0"/>
                        <a:ea typeface="Times New Roman"/>
                      </a:endParaRPr>
                    </a:p>
                  </a:txBody>
                  <a:tcPr marL="56997" marR="569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January 16</a:t>
                      </a:r>
                      <a:endParaRPr lang="en-US" sz="1300" dirty="0">
                        <a:effectLst/>
                        <a:latin typeface="Bookman Old Style" panose="02050604050505020204" pitchFamily="18" charset="0"/>
                        <a:ea typeface="Times New Roman"/>
                      </a:endParaRPr>
                    </a:p>
                  </a:txBody>
                  <a:tcPr marL="56997" marR="56997" marT="0" marB="0"/>
                </a:tc>
              </a:tr>
              <a:tr h="39790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Meet with seniors to discuss  Community Service events, sign up, and log </a:t>
                      </a:r>
                      <a:r>
                        <a:rPr lang="en-US" sz="1300" dirty="0" smtClean="0">
                          <a:effectLst/>
                          <a:latin typeface="Bookman Old Style" panose="02050604050505020204" pitchFamily="18" charset="0"/>
                        </a:rPr>
                        <a:t>hours.</a:t>
                      </a:r>
                      <a:endParaRPr lang="en-US" sz="1300" dirty="0">
                        <a:effectLst/>
                        <a:latin typeface="Bookman Old Style" panose="02050604050505020204" pitchFamily="18" charset="0"/>
                        <a:ea typeface="Times New Roman"/>
                      </a:endParaRPr>
                    </a:p>
                  </a:txBody>
                  <a:tcPr marL="56997" marR="569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Manuel San Miguel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Rachel Dominguez</a:t>
                      </a:r>
                      <a:endParaRPr lang="en-US" sz="1300" dirty="0">
                        <a:effectLst/>
                        <a:latin typeface="Bookman Old Style" panose="02050604050505020204" pitchFamily="18" charset="0"/>
                        <a:ea typeface="Times New Roman"/>
                      </a:endParaRPr>
                    </a:p>
                  </a:txBody>
                  <a:tcPr marL="56997" marR="569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January 22</a:t>
                      </a:r>
                      <a:endParaRPr lang="en-US" sz="1300" dirty="0">
                        <a:effectLst/>
                        <a:latin typeface="Bookman Old Style" panose="02050604050505020204" pitchFamily="18" charset="0"/>
                        <a:ea typeface="Times New Roman"/>
                      </a:endParaRPr>
                    </a:p>
                  </a:txBody>
                  <a:tcPr marL="56997" marR="56997" marT="0" marB="0"/>
                </a:tc>
              </a:tr>
              <a:tr h="4266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Create action plan to address areas of need.</a:t>
                      </a:r>
                      <a:endParaRPr lang="en-US" sz="1300" dirty="0">
                        <a:effectLst/>
                        <a:latin typeface="Bookman Old Style" panose="02050604050505020204" pitchFamily="18" charset="0"/>
                        <a:ea typeface="Times New Roman"/>
                      </a:endParaRPr>
                    </a:p>
                  </a:txBody>
                  <a:tcPr marL="56997" marR="569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Manuel San Miguel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Rachel Dominguez</a:t>
                      </a:r>
                      <a:endParaRPr lang="en-US" sz="1300" dirty="0">
                        <a:effectLst/>
                        <a:latin typeface="Bookman Old Style" panose="02050604050505020204" pitchFamily="18" charset="0"/>
                        <a:ea typeface="Times New Roman"/>
                      </a:endParaRPr>
                    </a:p>
                  </a:txBody>
                  <a:tcPr marL="56997" marR="569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January 22</a:t>
                      </a:r>
                      <a:endParaRPr lang="en-US" sz="1300" dirty="0">
                        <a:effectLst/>
                        <a:latin typeface="Bookman Old Style" panose="02050604050505020204" pitchFamily="18" charset="0"/>
                        <a:ea typeface="Times New Roman"/>
                      </a:endParaRPr>
                    </a:p>
                  </a:txBody>
                  <a:tcPr marL="56997" marR="56997" marT="0" marB="0"/>
                </a:tc>
              </a:tr>
              <a:tr h="3912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Explore additional Community Service opportunities.</a:t>
                      </a:r>
                      <a:endParaRPr lang="en-US" sz="1300" dirty="0">
                        <a:effectLst/>
                        <a:latin typeface="Bookman Old Style" panose="02050604050505020204" pitchFamily="18" charset="0"/>
                        <a:ea typeface="Times New Roman"/>
                      </a:endParaRPr>
                    </a:p>
                  </a:txBody>
                  <a:tcPr marL="56997" marR="569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Manuel San Miguel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Rachel Dominguez</a:t>
                      </a:r>
                      <a:endParaRPr lang="en-US" sz="1300" dirty="0">
                        <a:effectLst/>
                        <a:latin typeface="Bookman Old Style" panose="02050604050505020204" pitchFamily="18" charset="0"/>
                        <a:ea typeface="Times New Roman"/>
                      </a:endParaRPr>
                    </a:p>
                  </a:txBody>
                  <a:tcPr marL="56997" marR="569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February</a:t>
                      </a:r>
                      <a:endParaRPr lang="en-US" sz="1300" dirty="0">
                        <a:effectLst/>
                        <a:latin typeface="Bookman Old Style" panose="02050604050505020204" pitchFamily="18" charset="0"/>
                        <a:ea typeface="Times New Roman"/>
                      </a:endParaRPr>
                    </a:p>
                  </a:txBody>
                  <a:tcPr marL="56997" marR="56997" marT="0" marB="0"/>
                </a:tc>
              </a:tr>
              <a:tr h="43066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Communicate with parents of seniors who need to complete hours (letters, phone calls).</a:t>
                      </a:r>
                      <a:endParaRPr lang="en-US" sz="1300" dirty="0">
                        <a:effectLst/>
                        <a:latin typeface="Bookman Old Style" panose="02050604050505020204" pitchFamily="18" charset="0"/>
                        <a:ea typeface="Times New Roman"/>
                      </a:endParaRPr>
                    </a:p>
                  </a:txBody>
                  <a:tcPr marL="56997" marR="569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Manuel San Miguel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Rachel Dominguez</a:t>
                      </a:r>
                      <a:endParaRPr lang="en-US" sz="1300" dirty="0">
                        <a:effectLst/>
                        <a:latin typeface="Bookman Old Style" panose="02050604050505020204" pitchFamily="18" charset="0"/>
                        <a:ea typeface="Times New Roman"/>
                      </a:endParaRPr>
                    </a:p>
                  </a:txBody>
                  <a:tcPr marL="56997" marR="569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January 30</a:t>
                      </a:r>
                      <a:endParaRPr lang="en-US" sz="1300" dirty="0">
                        <a:effectLst/>
                        <a:latin typeface="Bookman Old Style" panose="02050604050505020204" pitchFamily="18" charset="0"/>
                        <a:ea typeface="Times New Roman"/>
                      </a:endParaRPr>
                    </a:p>
                  </a:txBody>
                  <a:tcPr marL="56997" marR="56997" marT="0" marB="0"/>
                </a:tc>
              </a:tr>
              <a:tr h="4273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Plan school sponsored  Saturday beach clean-up days every Saturday in February, </a:t>
                      </a:r>
                      <a:r>
                        <a:rPr lang="en-US" sz="1300" dirty="0" smtClean="0">
                          <a:effectLst/>
                          <a:latin typeface="Bookman Old Style" panose="02050604050505020204" pitchFamily="18" charset="0"/>
                        </a:rPr>
                        <a:t>March </a:t>
                      </a: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and </a:t>
                      </a:r>
                      <a:r>
                        <a:rPr lang="en-US" sz="1300" dirty="0" smtClean="0">
                          <a:effectLst/>
                          <a:latin typeface="Bookman Old Style" panose="02050604050505020204" pitchFamily="18" charset="0"/>
                        </a:rPr>
                        <a:t>April. </a:t>
                      </a:r>
                      <a:endParaRPr lang="en-US" sz="1300" dirty="0">
                        <a:effectLst/>
                        <a:latin typeface="Bookman Old Style" panose="02050604050505020204" pitchFamily="18" charset="0"/>
                        <a:ea typeface="Times New Roman"/>
                      </a:endParaRPr>
                    </a:p>
                  </a:txBody>
                  <a:tcPr marL="56997" marR="569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Manuel San Miguel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Rachel Dominguez</a:t>
                      </a:r>
                      <a:endParaRPr lang="en-US" sz="1300" dirty="0">
                        <a:effectLst/>
                        <a:latin typeface="Bookman Old Style" panose="02050604050505020204" pitchFamily="18" charset="0"/>
                        <a:ea typeface="Times New Roman"/>
                      </a:endParaRPr>
                    </a:p>
                  </a:txBody>
                  <a:tcPr marL="56997" marR="569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February – April</a:t>
                      </a:r>
                      <a:endParaRPr lang="en-US" sz="1300" dirty="0">
                        <a:effectLst/>
                        <a:latin typeface="Bookman Old Style" panose="02050604050505020204" pitchFamily="18" charset="0"/>
                        <a:ea typeface="Times New Roman"/>
                      </a:endParaRPr>
                    </a:p>
                  </a:txBody>
                  <a:tcPr marL="56997" marR="56997" marT="0" marB="0"/>
                </a:tc>
              </a:tr>
              <a:tr h="5868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Update completed community Service hour.  Provide written update to Board of Education.</a:t>
                      </a:r>
                      <a:endParaRPr lang="en-US" sz="1300" dirty="0">
                        <a:effectLst/>
                        <a:latin typeface="Bookman Old Style" panose="02050604050505020204" pitchFamily="18" charset="0"/>
                        <a:ea typeface="Times New Roman"/>
                      </a:endParaRPr>
                    </a:p>
                  </a:txBody>
                  <a:tcPr marL="56997" marR="569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Manuel San Miguel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Rachel Dominguez</a:t>
                      </a:r>
                      <a:endParaRPr lang="en-US" sz="1300" dirty="0">
                        <a:effectLst/>
                        <a:latin typeface="Bookman Old Style" panose="02050604050505020204" pitchFamily="18" charset="0"/>
                        <a:ea typeface="Times New Roman"/>
                      </a:endParaRPr>
                    </a:p>
                  </a:txBody>
                  <a:tcPr marL="56997" marR="569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February 27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March 27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April 24</a:t>
                      </a:r>
                      <a:endParaRPr lang="en-US" sz="1300" dirty="0">
                        <a:effectLst/>
                        <a:latin typeface="Bookman Old Style" panose="02050604050505020204" pitchFamily="18" charset="0"/>
                        <a:ea typeface="Times New Roman"/>
                      </a:endParaRPr>
                    </a:p>
                  </a:txBody>
                  <a:tcPr marL="56997" marR="56997" marT="0" marB="0"/>
                </a:tc>
              </a:tr>
              <a:tr h="5968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Meet  with Community Service Staff, Advisors from PHS, PHS-West and Director of Student Service to update </a:t>
                      </a:r>
                      <a:r>
                        <a:rPr lang="en-US" sz="1300" dirty="0" smtClean="0">
                          <a:effectLst/>
                          <a:latin typeface="Bookman Old Style" panose="02050604050505020204" pitchFamily="18" charset="0"/>
                        </a:rPr>
                        <a:t>progress.</a:t>
                      </a:r>
                      <a:endParaRPr lang="en-US" sz="1300" dirty="0">
                        <a:effectLst/>
                        <a:latin typeface="Bookman Old Style" panose="02050604050505020204" pitchFamily="18" charset="0"/>
                        <a:ea typeface="Times New Roman"/>
                      </a:endParaRPr>
                    </a:p>
                  </a:txBody>
                  <a:tcPr marL="56997" marR="569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Manuel San Miguel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Rachel Dominguez</a:t>
                      </a:r>
                      <a:endParaRPr lang="en-US" sz="1300" dirty="0">
                        <a:effectLst/>
                        <a:latin typeface="Bookman Old Style" panose="02050604050505020204" pitchFamily="18" charset="0"/>
                        <a:ea typeface="Times New Roman"/>
                      </a:endParaRPr>
                    </a:p>
                  </a:txBody>
                  <a:tcPr marL="56997" marR="569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Monthly, January through May </a:t>
                      </a:r>
                      <a:endParaRPr lang="en-US" sz="1300" dirty="0">
                        <a:effectLst/>
                        <a:latin typeface="Bookman Old Style" panose="02050604050505020204" pitchFamily="18" charset="0"/>
                        <a:ea typeface="Times New Roman"/>
                      </a:endParaRPr>
                    </a:p>
                  </a:txBody>
                  <a:tcPr marL="56997" marR="56997" marT="0" marB="0"/>
                </a:tc>
              </a:tr>
              <a:tr h="78246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Provide updates to school administrators.</a:t>
                      </a:r>
                      <a:endParaRPr lang="en-US" sz="1300" dirty="0">
                        <a:effectLst/>
                        <a:latin typeface="Bookman Old Style" panose="02050604050505020204" pitchFamily="18" charset="0"/>
                        <a:ea typeface="Times New Roman"/>
                      </a:endParaRPr>
                    </a:p>
                  </a:txBody>
                  <a:tcPr marL="56997" marR="569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Manuel San Miguel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Rachel Dominguez</a:t>
                      </a:r>
                      <a:endParaRPr lang="en-US" sz="1300" dirty="0">
                        <a:effectLst/>
                        <a:latin typeface="Bookman Old Style" panose="02050604050505020204" pitchFamily="18" charset="0"/>
                        <a:ea typeface="Times New Roman"/>
                      </a:endParaRPr>
                    </a:p>
                  </a:txBody>
                  <a:tcPr marL="56997" marR="569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Monthly, January through May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en-US" sz="1300" dirty="0">
                        <a:effectLst/>
                        <a:latin typeface="Bookman Old Style" panose="02050604050505020204" pitchFamily="18" charset="0"/>
                        <a:ea typeface="Times New Roman"/>
                      </a:endParaRPr>
                    </a:p>
                  </a:txBody>
                  <a:tcPr marL="56997" marR="5699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724312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85800"/>
          </a:xfrm>
        </p:spPr>
        <p:txBody>
          <a:bodyPr>
            <a:noAutofit/>
          </a:bodyPr>
          <a:lstStyle/>
          <a:p>
            <a:r>
              <a:rPr lang="en-US" sz="4000" dirty="0" smtClean="0">
                <a:latin typeface="Bookman Old Style" panose="02050604050505020204" pitchFamily="18" charset="0"/>
              </a:rPr>
              <a:t>Update on Student Progress</a:t>
            </a:r>
            <a:endParaRPr lang="en-US" sz="4000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15109608"/>
              </p:ext>
            </p:extLst>
          </p:nvPr>
        </p:nvGraphicFramePr>
        <p:xfrm>
          <a:off x="659674" y="1909889"/>
          <a:ext cx="7268894" cy="28284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06167"/>
                <a:gridCol w="1536625"/>
                <a:gridCol w="1536625"/>
                <a:gridCol w="1529728"/>
                <a:gridCol w="1159749"/>
              </a:tblGrid>
              <a:tr h="375225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700" kern="1200" dirty="0">
                          <a:effectLst/>
                          <a:latin typeface="Bookman Old Style" panose="02050604050505020204" pitchFamily="18" charset="0"/>
                        </a:rPr>
                        <a:t>Students</a:t>
                      </a:r>
                      <a:endParaRPr lang="en-US" sz="110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66241" marR="66241" marT="920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8086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  <a:latin typeface="Bookman Old Style" panose="02050604050505020204" pitchFamily="18" charset="0"/>
                        </a:rPr>
                        <a:t>Hours </a:t>
                      </a:r>
                      <a:endParaRPr lang="en-US" sz="160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66241" marR="66241" marT="920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  <a:latin typeface="Bookman Old Style" panose="02050604050505020204" pitchFamily="18" charset="0"/>
                        </a:rPr>
                        <a:t>November 2014</a:t>
                      </a:r>
                      <a:endParaRPr lang="en-US" sz="160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66241" marR="66241" marT="920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  <a:latin typeface="Bookman Old Style" panose="02050604050505020204" pitchFamily="18" charset="0"/>
                        </a:rPr>
                        <a:t>December 2014</a:t>
                      </a:r>
                      <a:endParaRPr lang="en-US" sz="160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66241" marR="66241" marT="920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  <a:latin typeface="Bookman Old Style" panose="02050604050505020204" pitchFamily="18" charset="0"/>
                        </a:rPr>
                        <a:t>February 2015</a:t>
                      </a:r>
                      <a:endParaRPr lang="en-US" sz="160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66241" marR="66241" marT="920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  <a:latin typeface="Bookman Old Style" panose="02050604050505020204" pitchFamily="18" charset="0"/>
                        </a:rPr>
                        <a:t>Percentage of Students</a:t>
                      </a:r>
                      <a:endParaRPr lang="en-US" sz="160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454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  <a:latin typeface="Bookman Old Style" panose="02050604050505020204" pitchFamily="18" charset="0"/>
                        </a:rPr>
                        <a:t> 30 or More </a:t>
                      </a:r>
                      <a:endParaRPr lang="en-US" sz="160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66241" marR="66241" marT="920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kern="1200">
                          <a:effectLst/>
                          <a:latin typeface="Bookman Old Style" panose="02050604050505020204" pitchFamily="18" charset="0"/>
                        </a:rPr>
                        <a:t>418</a:t>
                      </a:r>
                      <a:endParaRPr lang="en-US" sz="110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66241" marR="66241" marT="920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kern="1200" dirty="0">
                          <a:effectLst/>
                          <a:latin typeface="Bookman Old Style" panose="02050604050505020204" pitchFamily="18" charset="0"/>
                        </a:rPr>
                        <a:t>468</a:t>
                      </a:r>
                      <a:endParaRPr lang="en-US" sz="110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66241" marR="66241" marT="920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kern="1200" dirty="0">
                          <a:effectLst/>
                          <a:latin typeface="Bookman Old Style" panose="02050604050505020204" pitchFamily="18" charset="0"/>
                        </a:rPr>
                        <a:t>551</a:t>
                      </a:r>
                      <a:endParaRPr lang="en-US" sz="110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66241" marR="66241" marT="920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kern="1200" dirty="0" smtClean="0">
                          <a:effectLst/>
                          <a:latin typeface="Bookman Old Style" panose="02050604050505020204" pitchFamily="18" charset="0"/>
                        </a:rPr>
                        <a:t>50%</a:t>
                      </a:r>
                      <a:r>
                        <a:rPr lang="en-US" sz="1500" kern="1200" dirty="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454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  <a:latin typeface="Bookman Old Style" panose="02050604050505020204" pitchFamily="18" charset="0"/>
                        </a:rPr>
                        <a:t> 20 to 29 </a:t>
                      </a:r>
                      <a:endParaRPr lang="en-US" sz="160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66241" marR="66241" marT="920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kern="1200">
                          <a:effectLst/>
                          <a:latin typeface="Bookman Old Style" panose="02050604050505020204" pitchFamily="18" charset="0"/>
                        </a:rPr>
                        <a:t>113</a:t>
                      </a:r>
                      <a:endParaRPr lang="en-US" sz="110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66241" marR="66241" marT="920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kern="1200">
                          <a:effectLst/>
                          <a:latin typeface="Bookman Old Style" panose="02050604050505020204" pitchFamily="18" charset="0"/>
                        </a:rPr>
                        <a:t>124</a:t>
                      </a:r>
                      <a:endParaRPr lang="en-US" sz="110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66241" marR="66241" marT="920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kern="1200" dirty="0">
                          <a:effectLst/>
                          <a:latin typeface="Bookman Old Style" panose="02050604050505020204" pitchFamily="18" charset="0"/>
                        </a:rPr>
                        <a:t>118 </a:t>
                      </a:r>
                      <a:endParaRPr lang="en-US" sz="110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66241" marR="66241" marT="920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kern="1200" dirty="0" smtClean="0">
                          <a:effectLst/>
                          <a:latin typeface="Bookman Old Style" panose="02050604050505020204" pitchFamily="18" charset="0"/>
                        </a:rPr>
                        <a:t>10%</a:t>
                      </a:r>
                      <a:r>
                        <a:rPr lang="en-US" sz="1500" kern="1200" dirty="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2878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  <a:latin typeface="Bookman Old Style" panose="02050604050505020204" pitchFamily="18" charset="0"/>
                        </a:rPr>
                        <a:t> 1 to 19</a:t>
                      </a:r>
                      <a:endParaRPr lang="en-US" sz="160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66241" marR="66241" marT="920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kern="1200" dirty="0">
                          <a:effectLst/>
                          <a:latin typeface="Bookman Old Style" panose="02050604050505020204" pitchFamily="18" charset="0"/>
                        </a:rPr>
                        <a:t>351</a:t>
                      </a:r>
                      <a:endParaRPr lang="en-US" sz="110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66241" marR="66241" marT="920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kern="1200">
                          <a:effectLst/>
                          <a:latin typeface="Bookman Old Style" panose="02050604050505020204" pitchFamily="18" charset="0"/>
                        </a:rPr>
                        <a:t>325</a:t>
                      </a:r>
                      <a:endParaRPr lang="en-US" sz="110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66241" marR="66241" marT="920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kern="1200">
                          <a:effectLst/>
                          <a:latin typeface="Bookman Old Style" panose="02050604050505020204" pitchFamily="18" charset="0"/>
                        </a:rPr>
                        <a:t>286</a:t>
                      </a:r>
                      <a:endParaRPr lang="en-US" sz="110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66241" marR="66241" marT="920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kern="1200" dirty="0" smtClean="0">
                          <a:effectLst/>
                          <a:latin typeface="Bookman Old Style" panose="02050604050505020204" pitchFamily="18" charset="0"/>
                        </a:rPr>
                        <a:t>26</a:t>
                      </a:r>
                      <a:r>
                        <a:rPr lang="en-US" sz="1500" kern="1200" dirty="0">
                          <a:effectLst/>
                          <a:latin typeface="Bookman Old Style" panose="02050604050505020204" pitchFamily="18" charset="0"/>
                        </a:rPr>
                        <a:t>%</a:t>
                      </a:r>
                      <a:r>
                        <a:rPr lang="en-US" sz="1100" dirty="0">
                          <a:effectLst/>
                          <a:latin typeface="Bookman Old Style" panose="02050604050505020204" pitchFamily="18" charset="0"/>
                        </a:rPr>
                        <a:t> </a:t>
                      </a:r>
                    </a:p>
                  </a:txBody>
                  <a:tcPr marL="0" marR="0" marT="0" marB="0"/>
                </a:tc>
              </a:tr>
              <a:tr h="4454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  <a:latin typeface="Bookman Old Style" panose="02050604050505020204" pitchFamily="18" charset="0"/>
                        </a:rPr>
                        <a:t> No Hours </a:t>
                      </a:r>
                      <a:endParaRPr lang="en-US" sz="160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66241" marR="66241" marT="920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kern="1200" dirty="0">
                          <a:effectLst/>
                          <a:latin typeface="Bookman Old Style" panose="02050604050505020204" pitchFamily="18" charset="0"/>
                        </a:rPr>
                        <a:t>232</a:t>
                      </a:r>
                      <a:endParaRPr lang="en-US" sz="110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66241" marR="66241" marT="920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kern="1200" dirty="0">
                          <a:effectLst/>
                          <a:latin typeface="Bookman Old Style" panose="02050604050505020204" pitchFamily="18" charset="0"/>
                        </a:rPr>
                        <a:t>205</a:t>
                      </a:r>
                      <a:endParaRPr lang="en-US" sz="110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66241" marR="66241" marT="920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kern="1200" dirty="0">
                          <a:effectLst/>
                          <a:latin typeface="Bookman Old Style" panose="02050604050505020204" pitchFamily="18" charset="0"/>
                        </a:rPr>
                        <a:t>153</a:t>
                      </a:r>
                      <a:endParaRPr lang="en-US" sz="110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66241" marR="66241" marT="920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kern="1200" dirty="0">
                          <a:effectLst/>
                          <a:latin typeface="Bookman Old Style" panose="02050604050505020204" pitchFamily="18" charset="0"/>
                        </a:rPr>
                        <a:t>14%     </a:t>
                      </a:r>
                      <a:endParaRPr lang="en-US" sz="110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9" name="Text Box 1"/>
          <p:cNvSpPr txBox="1">
            <a:spLocks noChangeArrowheads="1"/>
          </p:cNvSpPr>
          <p:nvPr/>
        </p:nvSpPr>
        <p:spPr bwMode="auto">
          <a:xfrm>
            <a:off x="8150051" y="4101170"/>
            <a:ext cx="655906" cy="394629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dirty="0" smtClean="0">
                <a:latin typeface="Bookman Old Style" panose="02050604050505020204" pitchFamily="18" charset="0"/>
              </a:rPr>
              <a:t>40</a:t>
            </a:r>
            <a:r>
              <a:rPr lang="en-US" sz="1600" dirty="0">
                <a:latin typeface="Bookman Old Style" panose="02050604050505020204" pitchFamily="18" charset="0"/>
              </a:rPr>
              <a:t>%</a:t>
            </a:r>
          </a:p>
        </p:txBody>
      </p:sp>
      <p:sp>
        <p:nvSpPr>
          <p:cNvPr id="2" name="Right Brace 1"/>
          <p:cNvSpPr/>
          <p:nvPr/>
        </p:nvSpPr>
        <p:spPr>
          <a:xfrm>
            <a:off x="7921451" y="3920892"/>
            <a:ext cx="228600" cy="755184"/>
          </a:xfrm>
          <a:prstGeom prst="rightBrac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4574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036638"/>
          </a:xfrm>
        </p:spPr>
        <p:txBody>
          <a:bodyPr>
            <a:normAutofit/>
          </a:bodyPr>
          <a:lstStyle/>
          <a:p>
            <a:r>
              <a:rPr lang="en-US" sz="4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Next Steps</a:t>
            </a:r>
            <a:endParaRPr lang="en-US" sz="4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1"/>
            <a:ext cx="7543800" cy="38861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Bookman Old Style" panose="02050604050505020204" pitchFamily="18" charset="0"/>
              </a:rPr>
              <a:t>Continue to:	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>
                <a:latin typeface="Bookman Old Style" panose="02050604050505020204" pitchFamily="18" charset="0"/>
              </a:rPr>
              <a:t>S</a:t>
            </a:r>
            <a:r>
              <a:rPr lang="en-US" sz="2400" dirty="0" smtClean="0">
                <a:latin typeface="Bookman Old Style" panose="02050604050505020204" pitchFamily="18" charset="0"/>
              </a:rPr>
              <a:t>eek out new Community Service opportunities.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Bookman Old Style" panose="02050604050505020204" pitchFamily="18" charset="0"/>
              </a:rPr>
              <a:t>Meet with students and provide activities for students to complete hours.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Bookman Old Style" panose="02050604050505020204" pitchFamily="18" charset="0"/>
              </a:rPr>
              <a:t>Track student progress.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Bookman Old Style" panose="02050604050505020204" pitchFamily="18" charset="0"/>
              </a:rPr>
              <a:t>Communicate </a:t>
            </a:r>
            <a:r>
              <a:rPr lang="en-US" sz="2400" dirty="0">
                <a:latin typeface="Bookman Old Style" panose="02050604050505020204" pitchFamily="18" charset="0"/>
              </a:rPr>
              <a:t>with parents on </a:t>
            </a:r>
            <a:r>
              <a:rPr lang="en-US" sz="2400" dirty="0" smtClean="0">
                <a:latin typeface="Bookman Old Style" panose="02050604050505020204" pitchFamily="18" charset="0"/>
              </a:rPr>
              <a:t>progress. </a:t>
            </a:r>
            <a:endParaRPr lang="en-US" sz="2400" dirty="0">
              <a:latin typeface="Bookman Old Style" panose="020506040505050202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Bookman Old Style" panose="02050604050505020204" pitchFamily="18" charset="0"/>
              </a:rPr>
              <a:t>Update Board of Education on progress and policy.</a:t>
            </a:r>
          </a:p>
        </p:txBody>
      </p:sp>
    </p:spTree>
    <p:extLst>
      <p:ext uri="{BB962C8B-B14F-4D97-AF65-F5344CB8AC3E}">
        <p14:creationId xmlns:p14="http://schemas.microsoft.com/office/powerpoint/2010/main" xmlns="" val="3596554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200" dirty="0" smtClean="0">
                <a:latin typeface="Bookman Old Style" panose="02050604050505020204" pitchFamily="18" charset="0"/>
              </a:rPr>
              <a:t>Questions?</a:t>
            </a:r>
            <a:endParaRPr lang="en-US" sz="42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8412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405</Words>
  <Application>Microsoft Office PowerPoint</Application>
  <PresentationFormat>On-screen Show (4:3)</PresentationFormat>
  <Paragraphs>109</Paragraphs>
  <Slides>7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Office Theme</vt:lpstr>
      <vt:lpstr>Blank Presentation</vt:lpstr>
      <vt:lpstr>Picture</vt:lpstr>
      <vt:lpstr>Slide 1</vt:lpstr>
      <vt:lpstr>Purpose of Presentation</vt:lpstr>
      <vt:lpstr>Community Service Action Plan</vt:lpstr>
      <vt:lpstr>Slide 4</vt:lpstr>
      <vt:lpstr>Update on Student Progress</vt:lpstr>
      <vt:lpstr>Next Steps</vt:lpstr>
      <vt:lpstr>Questions?</vt:lpstr>
    </vt:vector>
  </TitlesOfParts>
  <Company>PUSD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DStark</dc:creator>
  <cp:lastModifiedBy>Isela</cp:lastModifiedBy>
  <cp:revision>52</cp:revision>
  <cp:lastPrinted>2015-02-06T16:54:31Z</cp:lastPrinted>
  <dcterms:created xsi:type="dcterms:W3CDTF">2014-02-16T20:10:01Z</dcterms:created>
  <dcterms:modified xsi:type="dcterms:W3CDTF">2015-02-06T23:50:25Z</dcterms:modified>
</cp:coreProperties>
</file>