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Caveat"/>
      <p:regular r:id="rId13"/>
      <p:bold r:id="rId14"/>
    </p:embeddedFont>
    <p:embeddedFont>
      <p:font typeface="Life Savers"/>
      <p:regular r:id="rId15"/>
      <p:bold r:id="rId16"/>
    </p:embeddedFont>
    <p:embeddedFont>
      <p:font typeface="Norican"/>
      <p:regular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Caveat-regular.fntdata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LifeSavers-regular.fntdata"/><Relationship Id="rId14" Type="http://schemas.openxmlformats.org/officeDocument/2006/relationships/font" Target="fonts/Caveat-bold.fntdata"/><Relationship Id="rId17" Type="http://schemas.openxmlformats.org/officeDocument/2006/relationships/font" Target="fonts/Norican-regular.fntdata"/><Relationship Id="rId16" Type="http://schemas.openxmlformats.org/officeDocument/2006/relationships/font" Target="fonts/LifeSaver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823bea68af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823bea68af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8b4d5c0aaf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8b4d5c0aaf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23bea68af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823bea68af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8b4d5c0aaf_1_5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8b4d5c0aaf_1_5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823bea68af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823bea68af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d9dc10e9e_24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d9dc10e9e_24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>
  <p:cSld name="Cov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908" y="377969"/>
            <a:ext cx="8596747" cy="48244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" name="Google Shape;52;p13"/>
          <p:cNvGrpSpPr/>
          <p:nvPr/>
        </p:nvGrpSpPr>
        <p:grpSpPr>
          <a:xfrm>
            <a:off x="11102" y="496495"/>
            <a:ext cx="265929" cy="4537027"/>
            <a:chOff x="14803" y="509594"/>
            <a:chExt cx="354572" cy="6049369"/>
          </a:xfrm>
        </p:grpSpPr>
        <p:sp>
          <p:nvSpPr>
            <p:cNvPr id="53" name="Google Shape;53;p13"/>
            <p:cNvSpPr/>
            <p:nvPr/>
          </p:nvSpPr>
          <p:spPr>
            <a:xfrm rot="-5400000">
              <a:off x="212190" y="4229001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13"/>
            <p:cNvSpPr/>
            <p:nvPr/>
          </p:nvSpPr>
          <p:spPr>
            <a:xfrm rot="-5400000">
              <a:off x="202528" y="3522445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13"/>
            <p:cNvSpPr/>
            <p:nvPr/>
          </p:nvSpPr>
          <p:spPr>
            <a:xfrm rot="-5400000">
              <a:off x="212190" y="2773994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13"/>
            <p:cNvSpPr/>
            <p:nvPr/>
          </p:nvSpPr>
          <p:spPr>
            <a:xfrm rot="-5400000">
              <a:off x="202528" y="2008512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 rot="-5400000">
              <a:off x="209413" y="1254318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3"/>
            <p:cNvSpPr/>
            <p:nvPr/>
          </p:nvSpPr>
          <p:spPr>
            <a:xfrm rot="-5400000">
              <a:off x="145526" y="3533621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 rot="-5400000">
              <a:off x="142011" y="3465841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3"/>
            <p:cNvSpPr/>
            <p:nvPr/>
          </p:nvSpPr>
          <p:spPr>
            <a:xfrm rot="-5400000">
              <a:off x="142010" y="2779522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 rot="-5400000">
              <a:off x="145526" y="2711742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13"/>
            <p:cNvSpPr/>
            <p:nvPr/>
          </p:nvSpPr>
          <p:spPr>
            <a:xfrm rot="-5400000">
              <a:off x="142011" y="2023759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13"/>
            <p:cNvSpPr/>
            <p:nvPr/>
          </p:nvSpPr>
          <p:spPr>
            <a:xfrm rot="-5400000">
              <a:off x="138496" y="1955979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13"/>
            <p:cNvSpPr/>
            <p:nvPr/>
          </p:nvSpPr>
          <p:spPr>
            <a:xfrm rot="-5400000">
              <a:off x="145526" y="1269659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13"/>
            <p:cNvSpPr/>
            <p:nvPr/>
          </p:nvSpPr>
          <p:spPr>
            <a:xfrm rot="-5400000">
              <a:off x="142011" y="1201880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13"/>
            <p:cNvSpPr/>
            <p:nvPr/>
          </p:nvSpPr>
          <p:spPr>
            <a:xfrm rot="-5400000">
              <a:off x="199752" y="502994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67" name="Google Shape;67;p13"/>
            <p:cNvSpPr/>
            <p:nvPr/>
          </p:nvSpPr>
          <p:spPr>
            <a:xfrm rot="-5400000">
              <a:off x="145526" y="5059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68" name="Google Shape;68;p13"/>
            <p:cNvSpPr/>
            <p:nvPr/>
          </p:nvSpPr>
          <p:spPr>
            <a:xfrm rot="-5400000">
              <a:off x="142011" y="4382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69" name="Google Shape;69;p13"/>
            <p:cNvSpPr/>
            <p:nvPr/>
          </p:nvSpPr>
          <p:spPr>
            <a:xfrm rot="-5400000">
              <a:off x="127952" y="4238477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13"/>
            <p:cNvSpPr/>
            <p:nvPr/>
          </p:nvSpPr>
          <p:spPr>
            <a:xfrm rot="-5400000">
              <a:off x="131468" y="4170697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13"/>
            <p:cNvSpPr/>
            <p:nvPr/>
          </p:nvSpPr>
          <p:spPr>
            <a:xfrm rot="-5400000">
              <a:off x="209413" y="3860455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3"/>
            <p:cNvSpPr/>
            <p:nvPr/>
          </p:nvSpPr>
          <p:spPr>
            <a:xfrm rot="-5400000">
              <a:off x="199752" y="3160771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13"/>
            <p:cNvSpPr/>
            <p:nvPr/>
          </p:nvSpPr>
          <p:spPr>
            <a:xfrm rot="-5400000">
              <a:off x="209413" y="2405449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3"/>
            <p:cNvSpPr/>
            <p:nvPr/>
          </p:nvSpPr>
          <p:spPr>
            <a:xfrm rot="-5400000">
              <a:off x="199752" y="1653709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3"/>
            <p:cNvSpPr/>
            <p:nvPr/>
          </p:nvSpPr>
          <p:spPr>
            <a:xfrm rot="-5400000">
              <a:off x="206636" y="885772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3"/>
            <p:cNvSpPr/>
            <p:nvPr/>
          </p:nvSpPr>
          <p:spPr>
            <a:xfrm rot="-5400000">
              <a:off x="142862" y="3165075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3"/>
            <p:cNvSpPr/>
            <p:nvPr/>
          </p:nvSpPr>
          <p:spPr>
            <a:xfrm rot="-5400000">
              <a:off x="139348" y="3097296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3"/>
            <p:cNvSpPr/>
            <p:nvPr/>
          </p:nvSpPr>
          <p:spPr>
            <a:xfrm rot="-5400000">
              <a:off x="139346" y="2410976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3"/>
            <p:cNvSpPr/>
            <p:nvPr/>
          </p:nvSpPr>
          <p:spPr>
            <a:xfrm rot="-5400000">
              <a:off x="142862" y="2343196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13"/>
            <p:cNvSpPr/>
            <p:nvPr/>
          </p:nvSpPr>
          <p:spPr>
            <a:xfrm rot="-5400000">
              <a:off x="139348" y="165521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3"/>
            <p:cNvSpPr/>
            <p:nvPr/>
          </p:nvSpPr>
          <p:spPr>
            <a:xfrm rot="-5400000">
              <a:off x="135833" y="158743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13"/>
            <p:cNvSpPr/>
            <p:nvPr/>
          </p:nvSpPr>
          <p:spPr>
            <a:xfrm rot="-5400000">
              <a:off x="142862" y="901114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13"/>
            <p:cNvSpPr/>
            <p:nvPr/>
          </p:nvSpPr>
          <p:spPr>
            <a:xfrm rot="-5400000">
              <a:off x="139348" y="833334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84" name="Google Shape;84;p13"/>
            <p:cNvSpPr/>
            <p:nvPr/>
          </p:nvSpPr>
          <p:spPr>
            <a:xfrm rot="-5400000">
              <a:off x="125288" y="3869932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13"/>
            <p:cNvSpPr/>
            <p:nvPr/>
          </p:nvSpPr>
          <p:spPr>
            <a:xfrm rot="-5400000">
              <a:off x="128804" y="3802152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3"/>
            <p:cNvSpPr/>
            <p:nvPr/>
          </p:nvSpPr>
          <p:spPr>
            <a:xfrm rot="-5400000">
              <a:off x="213075" y="4576386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3"/>
            <p:cNvSpPr/>
            <p:nvPr/>
          </p:nvSpPr>
          <p:spPr>
            <a:xfrm rot="-5400000">
              <a:off x="128801" y="4585862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3"/>
            <p:cNvSpPr/>
            <p:nvPr/>
          </p:nvSpPr>
          <p:spPr>
            <a:xfrm rot="-5400000">
              <a:off x="132317" y="45180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3"/>
            <p:cNvSpPr/>
            <p:nvPr/>
          </p:nvSpPr>
          <p:spPr>
            <a:xfrm rot="-5400000">
              <a:off x="197793" y="6064653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3"/>
            <p:cNvSpPr/>
            <p:nvPr/>
          </p:nvSpPr>
          <p:spPr>
            <a:xfrm rot="-5400000">
              <a:off x="207455" y="5316202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3"/>
            <p:cNvSpPr/>
            <p:nvPr/>
          </p:nvSpPr>
          <p:spPr>
            <a:xfrm rot="-5400000">
              <a:off x="140791" y="6075829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3"/>
            <p:cNvSpPr/>
            <p:nvPr/>
          </p:nvSpPr>
          <p:spPr>
            <a:xfrm rot="-5400000">
              <a:off x="137276" y="6008049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3"/>
            <p:cNvSpPr/>
            <p:nvPr/>
          </p:nvSpPr>
          <p:spPr>
            <a:xfrm rot="-5400000">
              <a:off x="137275" y="5321730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3"/>
            <p:cNvSpPr/>
            <p:nvPr/>
          </p:nvSpPr>
          <p:spPr>
            <a:xfrm rot="-5400000">
              <a:off x="140791" y="5253950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3"/>
            <p:cNvSpPr/>
            <p:nvPr/>
          </p:nvSpPr>
          <p:spPr>
            <a:xfrm rot="-5400000">
              <a:off x="204678" y="6402663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3"/>
            <p:cNvSpPr/>
            <p:nvPr/>
          </p:nvSpPr>
          <p:spPr>
            <a:xfrm rot="-5400000">
              <a:off x="195017" y="5702979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3"/>
            <p:cNvSpPr/>
            <p:nvPr/>
          </p:nvSpPr>
          <p:spPr>
            <a:xfrm rot="-5400000">
              <a:off x="204678" y="4947657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3"/>
            <p:cNvSpPr/>
            <p:nvPr/>
          </p:nvSpPr>
          <p:spPr>
            <a:xfrm rot="-5400000">
              <a:off x="138127" y="57072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3"/>
            <p:cNvSpPr/>
            <p:nvPr/>
          </p:nvSpPr>
          <p:spPr>
            <a:xfrm rot="-5400000">
              <a:off x="134613" y="5639504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3"/>
            <p:cNvSpPr/>
            <p:nvPr/>
          </p:nvSpPr>
          <p:spPr>
            <a:xfrm rot="-5400000">
              <a:off x="134611" y="4953184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3"/>
            <p:cNvSpPr/>
            <p:nvPr/>
          </p:nvSpPr>
          <p:spPr>
            <a:xfrm rot="-5400000">
              <a:off x="138127" y="4885404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3"/>
            <p:cNvSpPr/>
            <p:nvPr/>
          </p:nvSpPr>
          <p:spPr>
            <a:xfrm rot="-5400000">
              <a:off x="120553" y="6412140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3"/>
            <p:cNvSpPr/>
            <p:nvPr/>
          </p:nvSpPr>
          <p:spPr>
            <a:xfrm rot="-5400000">
              <a:off x="124069" y="6344360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Imagen que contiene monitor, foto&#10;&#10;Descripción generada automáticamente" id="104" name="Google Shape;10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2034386" y="1281546"/>
            <a:ext cx="4597113" cy="299258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3"/>
          <p:cNvSpPr txBox="1"/>
          <p:nvPr>
            <p:ph type="title"/>
          </p:nvPr>
        </p:nvSpPr>
        <p:spPr>
          <a:xfrm>
            <a:off x="1979044" y="2224013"/>
            <a:ext cx="4846500" cy="131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100">
                <a:latin typeface="Caveat"/>
                <a:ea typeface="Caveat"/>
                <a:cs typeface="Caveat"/>
                <a:sym typeface="Cave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700">
                <a:latin typeface="Caveat"/>
                <a:ea typeface="Caveat"/>
                <a:cs typeface="Caveat"/>
                <a:sym typeface="Cave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700">
                <a:latin typeface="Caveat"/>
                <a:ea typeface="Caveat"/>
                <a:cs typeface="Caveat"/>
                <a:sym typeface="Cave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700">
                <a:latin typeface="Caveat"/>
                <a:ea typeface="Caveat"/>
                <a:cs typeface="Caveat"/>
                <a:sym typeface="Cave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700">
                <a:latin typeface="Caveat"/>
                <a:ea typeface="Caveat"/>
                <a:cs typeface="Caveat"/>
                <a:sym typeface="Cave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700">
                <a:latin typeface="Caveat"/>
                <a:ea typeface="Caveat"/>
                <a:cs typeface="Caveat"/>
                <a:sym typeface="Cave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700">
                <a:latin typeface="Caveat"/>
                <a:ea typeface="Caveat"/>
                <a:cs typeface="Caveat"/>
                <a:sym typeface="Cave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700">
                <a:latin typeface="Caveat"/>
                <a:ea typeface="Caveat"/>
                <a:cs typeface="Caveat"/>
                <a:sym typeface="Cave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700">
                <a:latin typeface="Caveat"/>
                <a:ea typeface="Caveat"/>
                <a:cs typeface="Caveat"/>
                <a:sym typeface="Cave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2.xml"/><Relationship Id="rId10" Type="http://schemas.openxmlformats.org/officeDocument/2006/relationships/slide" Target="/ppt/slides/slide3.xml"/><Relationship Id="rId13" Type="http://schemas.openxmlformats.org/officeDocument/2006/relationships/slide" Target="/ppt/slides/slide5.xml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slide" Target="/ppt/slides/slide4.xml"/><Relationship Id="rId9" Type="http://schemas.openxmlformats.org/officeDocument/2006/relationships/slide" Target="/ppt/slides/slide6.xml"/><Relationship Id="rId15" Type="http://schemas.openxmlformats.org/officeDocument/2006/relationships/slide" Target="/ppt/slides/slide4.xml"/><Relationship Id="rId14" Type="http://schemas.openxmlformats.org/officeDocument/2006/relationships/image" Target="../media/image8.png"/><Relationship Id="rId17" Type="http://schemas.openxmlformats.org/officeDocument/2006/relationships/image" Target="../media/image1.png"/><Relationship Id="rId16" Type="http://schemas.openxmlformats.org/officeDocument/2006/relationships/image" Target="../media/image17.png"/><Relationship Id="rId5" Type="http://schemas.openxmlformats.org/officeDocument/2006/relationships/image" Target="../media/image18.jpg"/><Relationship Id="rId6" Type="http://schemas.openxmlformats.org/officeDocument/2006/relationships/image" Target="../media/image14.png"/><Relationship Id="rId18" Type="http://schemas.openxmlformats.org/officeDocument/2006/relationships/image" Target="../media/image7.png"/><Relationship Id="rId7" Type="http://schemas.openxmlformats.org/officeDocument/2006/relationships/image" Target="../media/image2.png"/><Relationship Id="rId8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18.jpg"/><Relationship Id="rId5" Type="http://schemas.openxmlformats.org/officeDocument/2006/relationships/slide" Target="/ppt/slides/slide1.xml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18.jpg"/><Relationship Id="rId9" Type="http://schemas.openxmlformats.org/officeDocument/2006/relationships/image" Target="../media/image12.png"/><Relationship Id="rId5" Type="http://schemas.openxmlformats.org/officeDocument/2006/relationships/image" Target="../media/image16.png"/><Relationship Id="rId6" Type="http://schemas.openxmlformats.org/officeDocument/2006/relationships/image" Target="../media/image9.png"/><Relationship Id="rId7" Type="http://schemas.openxmlformats.org/officeDocument/2006/relationships/slide" Target="/ppt/slides/slide1.xml"/><Relationship Id="rId8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18.jpg"/><Relationship Id="rId5" Type="http://schemas.openxmlformats.org/officeDocument/2006/relationships/slide" Target="/ppt/slides/slide1.xml"/><Relationship Id="rId6" Type="http://schemas.openxmlformats.org/officeDocument/2006/relationships/image" Target="../media/image10.png"/><Relationship Id="rId7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todaysparent.com/family/discipline/how-to-get-your-kids-to-listen/" TargetMode="External"/><Relationship Id="rId10" Type="http://schemas.openxmlformats.org/officeDocument/2006/relationships/hyperlink" Target="https://www.todaysparent.com/family/books/kids-books-that-talk-about-racism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18.jpg"/><Relationship Id="rId9" Type="http://schemas.openxmlformats.org/officeDocument/2006/relationships/hyperlink" Target="https://childdevelopmentinfo.com/screen-time/screen-time-recommendations-for-parents-how-much-is-too-much-for-kids/#gs.ay7kei" TargetMode="External"/><Relationship Id="rId5" Type="http://schemas.openxmlformats.org/officeDocument/2006/relationships/slide" Target="/ppt/slides/slide1.xml"/><Relationship Id="rId6" Type="http://schemas.openxmlformats.org/officeDocument/2006/relationships/image" Target="../media/image10.png"/><Relationship Id="rId7" Type="http://schemas.openxmlformats.org/officeDocument/2006/relationships/hyperlink" Target="https://www.psychologytoday.com/us/blog/perfectly-hidden-depression/202007/the-catch-22-perfectionism-and-procrastination" TargetMode="External"/><Relationship Id="rId8" Type="http://schemas.openxmlformats.org/officeDocument/2006/relationships/hyperlink" Target="https://childmind.org/article/anxiety-and-coping-with-coronavirus/" TargetMode="External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watch?v=WHPEKLQID4U&amp;list=RDCMUCbunYN0o9Yaid7zHaor_UHA&amp;start_radio=1&amp;t=17659" TargetMode="External"/><Relationship Id="rId10" Type="http://schemas.openxmlformats.org/officeDocument/2006/relationships/hyperlink" Target="https://www.commonsensemedia.org/" TargetMode="External"/><Relationship Id="rId13" Type="http://schemas.openxmlformats.org/officeDocument/2006/relationships/image" Target="../media/image32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slide" Target="/ppt/slides/slide1.xml"/><Relationship Id="rId9" Type="http://schemas.openxmlformats.org/officeDocument/2006/relationships/hyperlink" Target="https://kidshealth.org/" TargetMode="External"/><Relationship Id="rId15" Type="http://schemas.openxmlformats.org/officeDocument/2006/relationships/image" Target="../media/image21.png"/><Relationship Id="rId14" Type="http://schemas.openxmlformats.org/officeDocument/2006/relationships/hyperlink" Target="https://www.christinak12.org/maclaryes" TargetMode="External"/><Relationship Id="rId17" Type="http://schemas.openxmlformats.org/officeDocument/2006/relationships/image" Target="../media/image23.png"/><Relationship Id="rId16" Type="http://schemas.openxmlformats.org/officeDocument/2006/relationships/hyperlink" Target="https://www.youtube.com/watch?v=rwelE8yyY0U&amp;t=7s" TargetMode="External"/><Relationship Id="rId5" Type="http://schemas.openxmlformats.org/officeDocument/2006/relationships/image" Target="../media/image10.png"/><Relationship Id="rId6" Type="http://schemas.openxmlformats.org/officeDocument/2006/relationships/image" Target="../media/image18.jpg"/><Relationship Id="rId7" Type="http://schemas.openxmlformats.org/officeDocument/2006/relationships/image" Target="../media/image19.png"/><Relationship Id="rId8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25.png"/><Relationship Id="rId13" Type="http://schemas.openxmlformats.org/officeDocument/2006/relationships/image" Target="../media/image24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18.jpg"/><Relationship Id="rId9" Type="http://schemas.openxmlformats.org/officeDocument/2006/relationships/hyperlink" Target="https://safeyoutube.net/w/SpzO" TargetMode="External"/><Relationship Id="rId15" Type="http://schemas.openxmlformats.org/officeDocument/2006/relationships/image" Target="../media/image31.png"/><Relationship Id="rId14" Type="http://schemas.openxmlformats.org/officeDocument/2006/relationships/image" Target="../media/image26.png"/><Relationship Id="rId17" Type="http://schemas.openxmlformats.org/officeDocument/2006/relationships/image" Target="../media/image29.png"/><Relationship Id="rId16" Type="http://schemas.openxmlformats.org/officeDocument/2006/relationships/image" Target="../media/image33.png"/><Relationship Id="rId5" Type="http://schemas.openxmlformats.org/officeDocument/2006/relationships/slide" Target="/ppt/slides/slide1.xml"/><Relationship Id="rId6" Type="http://schemas.openxmlformats.org/officeDocument/2006/relationships/image" Target="../media/image10.png"/><Relationship Id="rId7" Type="http://schemas.openxmlformats.org/officeDocument/2006/relationships/hyperlink" Target="https://safeyoutube.net/w/emzO" TargetMode="External"/><Relationship Id="rId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>
            <a:hlinkClick action="ppaction://hlinksldjump" r:id="rId4"/>
          </p:cNvPr>
          <p:cNvSpPr/>
          <p:nvPr/>
        </p:nvSpPr>
        <p:spPr>
          <a:xfrm>
            <a:off x="2214300" y="2331950"/>
            <a:ext cx="1252800" cy="1311900"/>
          </a:xfrm>
          <a:prstGeom prst="ellipse">
            <a:avLst/>
          </a:prstGeom>
          <a:solidFill>
            <a:srgbClr val="A2C4C9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4"/>
          <p:cNvSpPr/>
          <p:nvPr/>
        </p:nvSpPr>
        <p:spPr>
          <a:xfrm>
            <a:off x="822500" y="2315401"/>
            <a:ext cx="1252800" cy="1311900"/>
          </a:xfrm>
          <a:prstGeom prst="ellipse">
            <a:avLst/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4"/>
          <p:cNvSpPr/>
          <p:nvPr/>
        </p:nvSpPr>
        <p:spPr>
          <a:xfrm>
            <a:off x="2063881" y="905700"/>
            <a:ext cx="1252800" cy="1262700"/>
          </a:xfrm>
          <a:prstGeom prst="ellipse">
            <a:avLst/>
          </a:prstGeom>
          <a:solidFill>
            <a:srgbClr val="F3F3F3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14"/>
          <p:cNvPicPr preferRelativeResize="0"/>
          <p:nvPr/>
        </p:nvPicPr>
        <p:blipFill rotWithShape="1">
          <a:blip r:embed="rId5">
            <a:alphaModFix/>
          </a:blip>
          <a:srcRect b="36748" l="0" r="0" t="0"/>
          <a:stretch/>
        </p:blipFill>
        <p:spPr>
          <a:xfrm rot="5400000">
            <a:off x="5322774" y="1363875"/>
            <a:ext cx="4790551" cy="2415750"/>
          </a:xfrm>
          <a:prstGeom prst="rect">
            <a:avLst/>
          </a:prstGeom>
          <a:noFill/>
          <a:ln cap="flat" cmpd="sng" w="38100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4" name="Google Shape;114;p14"/>
          <p:cNvSpPr/>
          <p:nvPr/>
        </p:nvSpPr>
        <p:spPr>
          <a:xfrm>
            <a:off x="687803" y="3709050"/>
            <a:ext cx="1252800" cy="1262700"/>
          </a:xfrm>
          <a:prstGeom prst="ellipse">
            <a:avLst/>
          </a:prstGeom>
          <a:solidFill>
            <a:srgbClr val="A2C4C9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15" name="Google Shape;115;p14"/>
          <p:cNvSpPr/>
          <p:nvPr/>
        </p:nvSpPr>
        <p:spPr>
          <a:xfrm>
            <a:off x="687803" y="905700"/>
            <a:ext cx="1252800" cy="1262700"/>
          </a:xfrm>
          <a:prstGeom prst="ellipse">
            <a:avLst/>
          </a:prstGeom>
          <a:solidFill>
            <a:srgbClr val="A2C4C9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16" name="Google Shape;11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7497" y="1213699"/>
            <a:ext cx="805625" cy="80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0462" y="1486550"/>
            <a:ext cx="567425" cy="56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5136" y="4200220"/>
            <a:ext cx="889800" cy="60418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4"/>
          <p:cNvSpPr txBox="1"/>
          <p:nvPr/>
        </p:nvSpPr>
        <p:spPr>
          <a:xfrm>
            <a:off x="209725" y="72250"/>
            <a:ext cx="61947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latin typeface="Life Savers"/>
                <a:ea typeface="Life Savers"/>
                <a:cs typeface="Life Savers"/>
                <a:sym typeface="Life Savers"/>
              </a:rPr>
              <a:t>Mrs. Simmers, School Counselor</a:t>
            </a:r>
            <a:endParaRPr b="1" sz="3300"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120" name="Google Shape;120;p14"/>
          <p:cNvSpPr txBox="1"/>
          <p:nvPr/>
        </p:nvSpPr>
        <p:spPr>
          <a:xfrm>
            <a:off x="2242375" y="927500"/>
            <a:ext cx="8898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ife Savers"/>
                <a:ea typeface="Life Savers"/>
                <a:cs typeface="Life Savers"/>
                <a:sym typeface="Life Savers"/>
              </a:rPr>
              <a:t>Contacts</a:t>
            </a:r>
            <a:endParaRPr b="1"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121" name="Google Shape;121;p14"/>
          <p:cNvSpPr txBox="1"/>
          <p:nvPr/>
        </p:nvSpPr>
        <p:spPr>
          <a:xfrm>
            <a:off x="746600" y="971250"/>
            <a:ext cx="11940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ife Savers"/>
                <a:ea typeface="Life Savers"/>
                <a:cs typeface="Life Savers"/>
                <a:sym typeface="Life Savers"/>
              </a:rPr>
              <a:t>Meet the Counselor</a:t>
            </a:r>
            <a:endParaRPr b="1"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122" name="Google Shape;122;p14"/>
          <p:cNvSpPr txBox="1"/>
          <p:nvPr/>
        </p:nvSpPr>
        <p:spPr>
          <a:xfrm>
            <a:off x="949839" y="2340138"/>
            <a:ext cx="9981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ife Savers"/>
                <a:ea typeface="Life Savers"/>
                <a:cs typeface="Life Savers"/>
                <a:sym typeface="Life Savers"/>
              </a:rPr>
              <a:t>Articles</a:t>
            </a:r>
            <a:endParaRPr b="1"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123" name="Google Shape;123;p14">
            <a:hlinkClick action="ppaction://hlinksldjump" r:id="rId9"/>
          </p:cNvPr>
          <p:cNvSpPr/>
          <p:nvPr/>
        </p:nvSpPr>
        <p:spPr>
          <a:xfrm>
            <a:off x="695138" y="3680500"/>
            <a:ext cx="1252800" cy="13119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4">
            <a:hlinkClick action="ppaction://hlinksldjump" r:id="rId10"/>
          </p:cNvPr>
          <p:cNvSpPr/>
          <p:nvPr/>
        </p:nvSpPr>
        <p:spPr>
          <a:xfrm>
            <a:off x="2063875" y="856500"/>
            <a:ext cx="1252800" cy="13119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4">
            <a:hlinkClick action="ppaction://hlinksldjump" r:id="rId11"/>
          </p:cNvPr>
          <p:cNvSpPr/>
          <p:nvPr/>
        </p:nvSpPr>
        <p:spPr>
          <a:xfrm>
            <a:off x="598100" y="922663"/>
            <a:ext cx="1342500" cy="11796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49849" y="2425388"/>
            <a:ext cx="998100" cy="99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4"/>
          <p:cNvSpPr txBox="1"/>
          <p:nvPr/>
        </p:nvSpPr>
        <p:spPr>
          <a:xfrm>
            <a:off x="858889" y="3823463"/>
            <a:ext cx="9981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ife Savers"/>
                <a:ea typeface="Life Savers"/>
                <a:cs typeface="Life Savers"/>
                <a:sym typeface="Life Savers"/>
              </a:rPr>
              <a:t>Websites</a:t>
            </a:r>
            <a:endParaRPr b="1"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128" name="Google Shape;128;p14">
            <a:hlinkClick action="ppaction://hlinksldjump" r:id="rId13"/>
          </p:cNvPr>
          <p:cNvSpPr txBox="1"/>
          <p:nvPr/>
        </p:nvSpPr>
        <p:spPr>
          <a:xfrm>
            <a:off x="663025" y="2629200"/>
            <a:ext cx="1412400" cy="9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395800" y="2592497"/>
            <a:ext cx="889800" cy="66392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4">
            <a:hlinkClick action="ppaction://hlinksldjump" r:id="rId15"/>
          </p:cNvPr>
          <p:cNvSpPr txBox="1"/>
          <p:nvPr/>
        </p:nvSpPr>
        <p:spPr>
          <a:xfrm>
            <a:off x="2287488" y="2490863"/>
            <a:ext cx="1106400" cy="9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09350" y="2418900"/>
            <a:ext cx="2017400" cy="2385500"/>
          </a:xfrm>
          <a:prstGeom prst="rect">
            <a:avLst/>
          </a:prstGeom>
          <a:noFill/>
          <a:ln cap="flat" cmpd="sng" w="38100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2" name="Google Shape;132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910575" y="1075000"/>
            <a:ext cx="2269375" cy="398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709342" y="322742"/>
            <a:ext cx="2017400" cy="201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5"/>
          <p:cNvPicPr preferRelativeResize="0"/>
          <p:nvPr/>
        </p:nvPicPr>
        <p:blipFill rotWithShape="1">
          <a:blip r:embed="rId4">
            <a:alphaModFix/>
          </a:blip>
          <a:srcRect b="36748" l="0" r="0" t="0"/>
          <a:stretch/>
        </p:blipFill>
        <p:spPr>
          <a:xfrm flipH="1" rot="-5400000">
            <a:off x="3580402" y="573598"/>
            <a:ext cx="1973648" cy="2661152"/>
          </a:xfrm>
          <a:prstGeom prst="rect">
            <a:avLst/>
          </a:prstGeom>
          <a:noFill/>
          <a:ln cap="flat" cmpd="sng" w="38100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9" name="Google Shape;139;p15"/>
          <p:cNvPicPr preferRelativeResize="0"/>
          <p:nvPr/>
        </p:nvPicPr>
        <p:blipFill rotWithShape="1">
          <a:blip r:embed="rId4">
            <a:alphaModFix/>
          </a:blip>
          <a:srcRect b="36748" l="0" r="0" t="0"/>
          <a:stretch/>
        </p:blipFill>
        <p:spPr>
          <a:xfrm flipH="1" rot="-5400000">
            <a:off x="5482251" y="1602299"/>
            <a:ext cx="4031050" cy="2661152"/>
          </a:xfrm>
          <a:prstGeom prst="rect">
            <a:avLst/>
          </a:prstGeom>
          <a:noFill/>
          <a:ln cap="flat" cmpd="sng" w="38100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0" name="Google Shape;140;p15"/>
          <p:cNvPicPr preferRelativeResize="0"/>
          <p:nvPr/>
        </p:nvPicPr>
        <p:blipFill rotWithShape="1">
          <a:blip r:embed="rId4">
            <a:alphaModFix/>
          </a:blip>
          <a:srcRect b="36748" l="0" r="0" t="0"/>
          <a:stretch/>
        </p:blipFill>
        <p:spPr>
          <a:xfrm flipH="1" rot="-5400000">
            <a:off x="3667588" y="2687361"/>
            <a:ext cx="1828225" cy="2661152"/>
          </a:xfrm>
          <a:prstGeom prst="rect">
            <a:avLst/>
          </a:prstGeom>
          <a:noFill/>
          <a:ln cap="flat" cmpd="sng" w="38100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1" name="Google Shape;141;p15"/>
          <p:cNvPicPr preferRelativeResize="0"/>
          <p:nvPr/>
        </p:nvPicPr>
        <p:blipFill rotWithShape="1">
          <a:blip r:embed="rId4">
            <a:alphaModFix/>
          </a:blip>
          <a:srcRect b="36748" l="0" r="0" t="0"/>
          <a:stretch/>
        </p:blipFill>
        <p:spPr>
          <a:xfrm flipH="1" rot="-5400000">
            <a:off x="876972" y="356177"/>
            <a:ext cx="1538805" cy="2661152"/>
          </a:xfrm>
          <a:prstGeom prst="rect">
            <a:avLst/>
          </a:prstGeom>
          <a:noFill/>
          <a:ln cap="flat" cmpd="sng" w="38100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2" name="Google Shape;142;p15"/>
          <p:cNvPicPr preferRelativeResize="0"/>
          <p:nvPr/>
        </p:nvPicPr>
        <p:blipFill rotWithShape="1">
          <a:blip r:embed="rId4">
            <a:alphaModFix/>
          </a:blip>
          <a:srcRect b="36748" l="0" r="0" t="0"/>
          <a:stretch/>
        </p:blipFill>
        <p:spPr>
          <a:xfrm flipH="1" rot="-10799986">
            <a:off x="325348" y="144216"/>
            <a:ext cx="8492976" cy="585716"/>
          </a:xfrm>
          <a:prstGeom prst="rect">
            <a:avLst/>
          </a:prstGeom>
          <a:noFill/>
          <a:ln cap="flat" cmpd="sng" w="38100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3" name="Google Shape;143;p15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5354" y="4273525"/>
            <a:ext cx="702183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5"/>
          <p:cNvSpPr txBox="1"/>
          <p:nvPr/>
        </p:nvSpPr>
        <p:spPr>
          <a:xfrm>
            <a:off x="1858950" y="73250"/>
            <a:ext cx="54261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Meet Mrs. Simmers</a:t>
            </a:r>
            <a:endParaRPr b="1" sz="37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6157500" y="916225"/>
            <a:ext cx="26613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My Favorite Things</a:t>
            </a:r>
            <a:endParaRPr b="1" sz="2000" u="sng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146" name="Google Shape;146;p15"/>
          <p:cNvSpPr txBox="1"/>
          <p:nvPr/>
        </p:nvSpPr>
        <p:spPr>
          <a:xfrm>
            <a:off x="3241425" y="916225"/>
            <a:ext cx="26613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 u="sng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My Family</a:t>
            </a:r>
            <a:endParaRPr b="1" sz="2100" u="sng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3231750" y="3103825"/>
            <a:ext cx="2661300" cy="9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 u="sng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Experience</a:t>
            </a:r>
            <a:endParaRPr b="1" sz="2100" u="sng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148" name="Google Shape;148;p15"/>
          <p:cNvSpPr txBox="1"/>
          <p:nvPr/>
        </p:nvSpPr>
        <p:spPr>
          <a:xfrm>
            <a:off x="6157575" y="1441100"/>
            <a:ext cx="2661300" cy="34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Life Savers"/>
              <a:buChar char="★"/>
            </a:pPr>
            <a:r>
              <a:rPr b="1" lang="en" sz="16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Spending Time with My Family</a:t>
            </a:r>
            <a:endParaRPr b="1" sz="16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Life Savers"/>
              <a:buChar char="★"/>
            </a:pPr>
            <a:r>
              <a:rPr b="1" lang="en" sz="16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The Beach</a:t>
            </a:r>
            <a:endParaRPr b="1" sz="16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Life Savers"/>
              <a:buChar char="★"/>
            </a:pPr>
            <a:r>
              <a:rPr b="1" lang="en" sz="16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Nature walks</a:t>
            </a:r>
            <a:endParaRPr b="1" sz="16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Life Savers"/>
              <a:buChar char="★"/>
            </a:pPr>
            <a:r>
              <a:rPr b="1" lang="en" sz="16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Reading</a:t>
            </a:r>
            <a:endParaRPr b="1" sz="16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Life Savers"/>
              <a:buChar char="★"/>
            </a:pPr>
            <a:r>
              <a:rPr b="1" lang="en" sz="16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Zumba</a:t>
            </a:r>
            <a:endParaRPr b="1" sz="16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Life Savers"/>
              <a:buChar char="★"/>
            </a:pPr>
            <a:r>
              <a:rPr b="1" lang="en" sz="16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Time with Friends</a:t>
            </a:r>
            <a:endParaRPr b="1" sz="16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Life Savers"/>
              <a:buChar char="★"/>
            </a:pPr>
            <a:r>
              <a:rPr b="1" lang="en" sz="16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Learning</a:t>
            </a:r>
            <a:endParaRPr b="1" sz="16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149" name="Google Shape;149;p15"/>
          <p:cNvSpPr txBox="1"/>
          <p:nvPr/>
        </p:nvSpPr>
        <p:spPr>
          <a:xfrm>
            <a:off x="3182025" y="3545900"/>
            <a:ext cx="2810100" cy="14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Life Savers"/>
              <a:buChar char="★"/>
            </a:pPr>
            <a:r>
              <a:rPr b="1" lang="en" sz="16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10 Years Mental Health Counseling</a:t>
            </a:r>
            <a:endParaRPr b="1" sz="16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Life Savers"/>
              <a:buChar char="★"/>
            </a:pPr>
            <a:r>
              <a:rPr b="1" lang="en" sz="16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10 Years in School Counseling</a:t>
            </a:r>
            <a:endParaRPr b="1" sz="16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150" name="Google Shape;150;p15"/>
          <p:cNvSpPr txBox="1"/>
          <p:nvPr/>
        </p:nvSpPr>
        <p:spPr>
          <a:xfrm>
            <a:off x="3182025" y="1392200"/>
            <a:ext cx="2789700" cy="15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Life Savers"/>
              <a:buChar char="★"/>
            </a:pPr>
            <a:r>
              <a:rPr b="1" lang="en" sz="16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Husband: Jay</a:t>
            </a:r>
            <a:endParaRPr b="1" sz="16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Life Savers"/>
              <a:buChar char="★"/>
            </a:pPr>
            <a:r>
              <a:rPr b="1" lang="en" sz="16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Son: Ryan</a:t>
            </a:r>
            <a:endParaRPr b="1" sz="16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Life Savers"/>
              <a:buChar char="★"/>
            </a:pPr>
            <a:r>
              <a:rPr b="1" lang="en" sz="16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Dog: Sundae</a:t>
            </a:r>
            <a:endParaRPr b="1" sz="16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Life Savers"/>
              <a:buChar char="★"/>
            </a:pPr>
            <a:r>
              <a:rPr b="1" lang="en" sz="16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Cat: Buddy</a:t>
            </a:r>
            <a:endParaRPr b="1" sz="16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151" name="Google Shape;151;p15"/>
          <p:cNvSpPr txBox="1"/>
          <p:nvPr/>
        </p:nvSpPr>
        <p:spPr>
          <a:xfrm>
            <a:off x="514175" y="910800"/>
            <a:ext cx="2322000" cy="16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Welcome to Maclary! </a:t>
            </a:r>
            <a:endParaRPr b="1" sz="16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You are just going to LOVE IT!  I am so excited to meet everyone and start an amazing year!</a:t>
            </a:r>
            <a:endParaRPr sz="1500"/>
          </a:p>
        </p:txBody>
      </p:sp>
      <p:pic>
        <p:nvPicPr>
          <p:cNvPr id="152" name="Google Shape;15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3300" y="2630350"/>
            <a:ext cx="2186150" cy="184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6"/>
          <p:cNvPicPr preferRelativeResize="0"/>
          <p:nvPr/>
        </p:nvPicPr>
        <p:blipFill rotWithShape="1">
          <a:blip r:embed="rId4">
            <a:alphaModFix/>
          </a:blip>
          <a:srcRect b="36748" l="0" r="0" t="0"/>
          <a:stretch/>
        </p:blipFill>
        <p:spPr>
          <a:xfrm rot="5400000">
            <a:off x="721574" y="515951"/>
            <a:ext cx="1858377" cy="2661175"/>
          </a:xfrm>
          <a:prstGeom prst="rect">
            <a:avLst/>
          </a:prstGeom>
          <a:noFill/>
          <a:ln cap="flat" cmpd="sng" w="38100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8" name="Google Shape;158;p16"/>
          <p:cNvPicPr preferRelativeResize="0"/>
          <p:nvPr/>
        </p:nvPicPr>
        <p:blipFill rotWithShape="1">
          <a:blip r:embed="rId4">
            <a:alphaModFix/>
          </a:blip>
          <a:srcRect b="36748" l="0" r="0" t="0"/>
          <a:stretch/>
        </p:blipFill>
        <p:spPr>
          <a:xfrm rot="10799986">
            <a:off x="335374" y="144216"/>
            <a:ext cx="8492976" cy="585716"/>
          </a:xfrm>
          <a:prstGeom prst="rect">
            <a:avLst/>
          </a:prstGeom>
          <a:noFill/>
          <a:ln cap="flat" cmpd="sng" w="38100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9" name="Google Shape;159;p16"/>
          <p:cNvSpPr txBox="1"/>
          <p:nvPr/>
        </p:nvSpPr>
        <p:spPr>
          <a:xfrm>
            <a:off x="1425413" y="183675"/>
            <a:ext cx="63129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Contact Information</a:t>
            </a:r>
            <a:endParaRPr b="1" sz="27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160" name="Google Shape;160;p16"/>
          <p:cNvSpPr txBox="1"/>
          <p:nvPr/>
        </p:nvSpPr>
        <p:spPr>
          <a:xfrm>
            <a:off x="330225" y="917350"/>
            <a:ext cx="26613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Mrs. Simmers</a:t>
            </a:r>
            <a:endParaRPr b="1" sz="19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K-5  School Counselor</a:t>
            </a:r>
            <a:endParaRPr b="1" sz="17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M.S., M.Ed.</a:t>
            </a:r>
            <a:endParaRPr b="1" sz="17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</p:txBody>
      </p:sp>
      <p:pic>
        <p:nvPicPr>
          <p:cNvPr id="161" name="Google Shape;161;p16"/>
          <p:cNvPicPr preferRelativeResize="0"/>
          <p:nvPr/>
        </p:nvPicPr>
        <p:blipFill rotWithShape="1">
          <a:blip r:embed="rId4">
            <a:alphaModFix/>
          </a:blip>
          <a:srcRect b="36748" l="0" r="0" t="0"/>
          <a:stretch/>
        </p:blipFill>
        <p:spPr>
          <a:xfrm rot="5400000">
            <a:off x="679739" y="2625285"/>
            <a:ext cx="1952371" cy="2661152"/>
          </a:xfrm>
          <a:prstGeom prst="rect">
            <a:avLst/>
          </a:prstGeom>
          <a:noFill/>
          <a:ln cap="flat" cmpd="sng" w="38100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2" name="Google Shape;162;p16"/>
          <p:cNvSpPr txBox="1"/>
          <p:nvPr/>
        </p:nvSpPr>
        <p:spPr>
          <a:xfrm>
            <a:off x="325275" y="2938850"/>
            <a:ext cx="2661300" cy="19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Office Hours:</a:t>
            </a:r>
            <a:endParaRPr b="1" sz="19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8:30 a.m. to 3:30pm</a:t>
            </a:r>
            <a:endParaRPr b="1" sz="19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I am not always available</a:t>
            </a:r>
            <a:endParaRPr b="1" sz="16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 to meet you so  please </a:t>
            </a:r>
            <a:endParaRPr b="1" sz="16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call to make an appointment before you stop by.</a:t>
            </a:r>
            <a:endParaRPr b="1" sz="16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163" name="Google Shape;163;p16"/>
          <p:cNvSpPr txBox="1"/>
          <p:nvPr/>
        </p:nvSpPr>
        <p:spPr>
          <a:xfrm>
            <a:off x="320100" y="1854750"/>
            <a:ext cx="26613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suzanne.simmers@</a:t>
            </a:r>
            <a:endParaRPr b="1" sz="18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christina.k12.de.us</a:t>
            </a:r>
            <a:endParaRPr b="1" sz="18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454-2142 x. 44241</a:t>
            </a:r>
            <a:endParaRPr b="1" sz="19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 </a:t>
            </a:r>
            <a:endParaRPr b="1" sz="15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</p:txBody>
      </p:sp>
      <p:pic>
        <p:nvPicPr>
          <p:cNvPr id="164" name="Google Shape;164;p16"/>
          <p:cNvPicPr preferRelativeResize="0"/>
          <p:nvPr/>
        </p:nvPicPr>
        <p:blipFill rotWithShape="1">
          <a:blip r:embed="rId5">
            <a:alphaModFix/>
          </a:blip>
          <a:srcRect b="33199" l="0" r="0" t="0"/>
          <a:stretch/>
        </p:blipFill>
        <p:spPr>
          <a:xfrm>
            <a:off x="2773500" y="4445163"/>
            <a:ext cx="3451900" cy="69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6"/>
          <p:cNvPicPr preferRelativeResize="0"/>
          <p:nvPr/>
        </p:nvPicPr>
        <p:blipFill rotWithShape="1">
          <a:blip r:embed="rId6">
            <a:alphaModFix/>
          </a:blip>
          <a:srcRect b="7030" l="0" r="0" t="25882"/>
          <a:stretch/>
        </p:blipFill>
        <p:spPr>
          <a:xfrm flipH="1">
            <a:off x="4659275" y="1605100"/>
            <a:ext cx="4568175" cy="30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6">
            <a:hlinkClick action="ppaction://hlinksldjump"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37429" y="4226050"/>
            <a:ext cx="702183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6"/>
          <p:cNvSpPr/>
          <p:nvPr/>
        </p:nvSpPr>
        <p:spPr>
          <a:xfrm>
            <a:off x="3777952" y="917350"/>
            <a:ext cx="2544900" cy="1952400"/>
          </a:xfrm>
          <a:prstGeom prst="wedgeEllipseCallout">
            <a:avLst>
              <a:gd fmla="val 68402" name="adj1"/>
              <a:gd fmla="val 3329" name="adj2"/>
            </a:avLst>
          </a:prstGeom>
          <a:solidFill>
            <a:srgbClr val="D0E0E3"/>
          </a:solidFill>
          <a:ln cap="flat" cmpd="sng" w="19050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6667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6"/>
          <p:cNvSpPr txBox="1"/>
          <p:nvPr/>
        </p:nvSpPr>
        <p:spPr>
          <a:xfrm>
            <a:off x="3941898" y="1138350"/>
            <a:ext cx="2217000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45818E"/>
                </a:solidFill>
                <a:latin typeface="Life Savers"/>
                <a:ea typeface="Life Savers"/>
                <a:cs typeface="Life Savers"/>
                <a:sym typeface="Life Savers"/>
              </a:rPr>
              <a:t>I’m looking forward to getting to know you and your child this year.</a:t>
            </a:r>
            <a:endParaRPr b="1" sz="1500">
              <a:solidFill>
                <a:srgbClr val="45818E"/>
              </a:solidFill>
              <a:latin typeface="Life Savers"/>
              <a:ea typeface="Life Savers"/>
              <a:cs typeface="Life Savers"/>
              <a:sym typeface="Life Savers"/>
            </a:endParaRPr>
          </a:p>
        </p:txBody>
      </p:sp>
      <p:pic>
        <p:nvPicPr>
          <p:cNvPr id="169" name="Google Shape;169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79225" y="2144550"/>
            <a:ext cx="1257300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53050" y="336900"/>
            <a:ext cx="3790950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7"/>
          <p:cNvPicPr preferRelativeResize="0"/>
          <p:nvPr/>
        </p:nvPicPr>
        <p:blipFill rotWithShape="1">
          <a:blip r:embed="rId4">
            <a:alphaModFix/>
          </a:blip>
          <a:srcRect b="36748" l="0" r="0" t="0"/>
          <a:stretch/>
        </p:blipFill>
        <p:spPr>
          <a:xfrm rot="5400000">
            <a:off x="2966447" y="1971601"/>
            <a:ext cx="3211105" cy="2661152"/>
          </a:xfrm>
          <a:prstGeom prst="rect">
            <a:avLst/>
          </a:prstGeom>
          <a:noFill/>
          <a:ln cap="flat" cmpd="sng" w="38100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6" name="Google Shape;176;p17"/>
          <p:cNvPicPr preferRelativeResize="0"/>
          <p:nvPr/>
        </p:nvPicPr>
        <p:blipFill rotWithShape="1">
          <a:blip r:embed="rId4">
            <a:alphaModFix/>
          </a:blip>
          <a:srcRect b="36748" l="0" r="0" t="0"/>
          <a:stretch/>
        </p:blipFill>
        <p:spPr>
          <a:xfrm rot="5400000">
            <a:off x="886522" y="356176"/>
            <a:ext cx="1538805" cy="2661152"/>
          </a:xfrm>
          <a:prstGeom prst="rect">
            <a:avLst/>
          </a:prstGeom>
          <a:noFill/>
          <a:ln cap="flat" cmpd="sng" w="38100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7" name="Google Shape;177;p17"/>
          <p:cNvPicPr preferRelativeResize="0"/>
          <p:nvPr/>
        </p:nvPicPr>
        <p:blipFill rotWithShape="1">
          <a:blip r:embed="rId4">
            <a:alphaModFix/>
          </a:blip>
          <a:srcRect b="36748" l="0" r="0" t="0"/>
          <a:stretch/>
        </p:blipFill>
        <p:spPr>
          <a:xfrm rot="10799986">
            <a:off x="335374" y="144216"/>
            <a:ext cx="8492976" cy="585716"/>
          </a:xfrm>
          <a:prstGeom prst="rect">
            <a:avLst/>
          </a:prstGeom>
          <a:noFill/>
          <a:ln cap="flat" cmpd="sng" w="38100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8" name="Google Shape;178;p17"/>
          <p:cNvSpPr txBox="1"/>
          <p:nvPr/>
        </p:nvSpPr>
        <p:spPr>
          <a:xfrm>
            <a:off x="147950" y="144200"/>
            <a:ext cx="63129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Mrs. Simmers’ Counselor’s Corner</a:t>
            </a:r>
            <a:endParaRPr b="1" sz="27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179" name="Google Shape;179;p17"/>
          <p:cNvSpPr txBox="1"/>
          <p:nvPr/>
        </p:nvSpPr>
        <p:spPr>
          <a:xfrm>
            <a:off x="335375" y="917350"/>
            <a:ext cx="2661300" cy="15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 u="sng">
                <a:solidFill>
                  <a:srgbClr val="F3F3F3"/>
                </a:solidFill>
                <a:highlight>
                  <a:srgbClr val="85200C"/>
                </a:highlight>
                <a:latin typeface="Life Savers"/>
                <a:ea typeface="Life Savers"/>
                <a:cs typeface="Life Savers"/>
                <a:sym typeface="Life Savers"/>
              </a:rPr>
              <a:t>Individual Counseling</a:t>
            </a:r>
            <a:endParaRPr b="1" sz="1900" u="sng">
              <a:solidFill>
                <a:srgbClr val="F3F3F3"/>
              </a:solidFill>
              <a:highlight>
                <a:srgbClr val="85200C"/>
              </a:highlight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As referred or requested.  A consent form is needed  after one session.</a:t>
            </a:r>
            <a:endParaRPr b="1" sz="19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</p:txBody>
      </p:sp>
      <p:pic>
        <p:nvPicPr>
          <p:cNvPr id="180" name="Google Shape;180;p17"/>
          <p:cNvPicPr preferRelativeResize="0"/>
          <p:nvPr/>
        </p:nvPicPr>
        <p:blipFill rotWithShape="1">
          <a:blip r:embed="rId4">
            <a:alphaModFix/>
          </a:blip>
          <a:srcRect b="36748" l="0" r="0" t="0"/>
          <a:stretch/>
        </p:blipFill>
        <p:spPr>
          <a:xfrm rot="5400000">
            <a:off x="511672" y="2457226"/>
            <a:ext cx="2288504" cy="2661152"/>
          </a:xfrm>
          <a:prstGeom prst="rect">
            <a:avLst/>
          </a:prstGeom>
          <a:noFill/>
          <a:ln cap="flat" cmpd="sng" w="38100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1" name="Google Shape;181;p17"/>
          <p:cNvSpPr txBox="1"/>
          <p:nvPr/>
        </p:nvSpPr>
        <p:spPr>
          <a:xfrm>
            <a:off x="325200" y="2643550"/>
            <a:ext cx="2661300" cy="22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 u="sng">
                <a:solidFill>
                  <a:srgbClr val="F3F3F3"/>
                </a:solidFill>
                <a:highlight>
                  <a:srgbClr val="85200C"/>
                </a:highlight>
                <a:latin typeface="Life Savers"/>
                <a:ea typeface="Life Savers"/>
                <a:cs typeface="Life Savers"/>
                <a:sym typeface="Life Savers"/>
              </a:rPr>
              <a:t>Parent Resources</a:t>
            </a:r>
            <a:r>
              <a:rPr b="1" lang="en" sz="1900" u="sng">
                <a:solidFill>
                  <a:srgbClr val="F3F3F3"/>
                </a:solidFill>
                <a:highlight>
                  <a:srgbClr val="A61C00"/>
                </a:highlight>
                <a:latin typeface="Life Savers"/>
                <a:ea typeface="Life Savers"/>
                <a:cs typeface="Life Savers"/>
                <a:sym typeface="Life Savers"/>
              </a:rPr>
              <a:t> </a:t>
            </a:r>
            <a:endParaRPr b="1" sz="1900" u="sng">
              <a:solidFill>
                <a:srgbClr val="F3F3F3"/>
              </a:solidFill>
              <a:highlight>
                <a:srgbClr val="A61C00"/>
              </a:highlight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 u="sng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Be on the lookout for counseling </a:t>
            </a:r>
            <a:r>
              <a:rPr b="1" lang="en" sz="1900" u="sng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calm room</a:t>
            </a:r>
            <a:r>
              <a:rPr b="1" lang="en" sz="19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 and </a:t>
            </a:r>
            <a:r>
              <a:rPr b="1" lang="en" sz="1900" u="sng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SEL library</a:t>
            </a:r>
            <a:r>
              <a:rPr b="1" lang="en" sz="19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 that will be linked in schoology</a:t>
            </a:r>
            <a:endParaRPr b="1" sz="19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 u="sng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 u="sng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</p:txBody>
      </p:sp>
      <p:pic>
        <p:nvPicPr>
          <p:cNvPr id="182" name="Google Shape;182;p17"/>
          <p:cNvPicPr preferRelativeResize="0"/>
          <p:nvPr/>
        </p:nvPicPr>
        <p:blipFill rotWithShape="1">
          <a:blip r:embed="rId4">
            <a:alphaModFix/>
          </a:blip>
          <a:srcRect b="36748" l="0" r="0" t="0"/>
          <a:stretch/>
        </p:blipFill>
        <p:spPr>
          <a:xfrm rot="10799985">
            <a:off x="3241425" y="917362"/>
            <a:ext cx="5586950" cy="554550"/>
          </a:xfrm>
          <a:prstGeom prst="rect">
            <a:avLst/>
          </a:prstGeom>
          <a:noFill/>
          <a:ln cap="flat" cmpd="sng" w="38100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3" name="Google Shape;183;p17"/>
          <p:cNvSpPr txBox="1"/>
          <p:nvPr/>
        </p:nvSpPr>
        <p:spPr>
          <a:xfrm>
            <a:off x="4704238" y="989950"/>
            <a:ext cx="26613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Counseling updates</a:t>
            </a:r>
            <a:endParaRPr b="1" sz="19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</p:txBody>
      </p:sp>
      <p:pic>
        <p:nvPicPr>
          <p:cNvPr id="184" name="Google Shape;184;p17"/>
          <p:cNvPicPr preferRelativeResize="0"/>
          <p:nvPr/>
        </p:nvPicPr>
        <p:blipFill rotWithShape="1">
          <a:blip r:embed="rId4">
            <a:alphaModFix/>
          </a:blip>
          <a:srcRect b="36748" l="0" r="0" t="0"/>
          <a:stretch/>
        </p:blipFill>
        <p:spPr>
          <a:xfrm rot="5400000">
            <a:off x="5878447" y="1965501"/>
            <a:ext cx="3198904" cy="2661152"/>
          </a:xfrm>
          <a:prstGeom prst="rect">
            <a:avLst/>
          </a:prstGeom>
          <a:noFill/>
          <a:ln cap="flat" cmpd="sng" w="38100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5" name="Google Shape;185;p17"/>
          <p:cNvSpPr txBox="1"/>
          <p:nvPr/>
        </p:nvSpPr>
        <p:spPr>
          <a:xfrm>
            <a:off x="3241350" y="1686750"/>
            <a:ext cx="26613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900" u="sng">
                <a:solidFill>
                  <a:srgbClr val="F3F3F3"/>
                </a:solidFill>
                <a:highlight>
                  <a:srgbClr val="A61C00"/>
                </a:highlight>
                <a:latin typeface="Life Savers"/>
                <a:ea typeface="Life Savers"/>
                <a:cs typeface="Life Savers"/>
                <a:sym typeface="Life Savers"/>
              </a:rPr>
              <a:t>Upcoming Lessons</a:t>
            </a:r>
            <a:endParaRPr b="1" sz="1900" u="sng">
              <a:solidFill>
                <a:srgbClr val="F3F3F3"/>
              </a:solidFill>
              <a:highlight>
                <a:srgbClr val="A61C00"/>
              </a:highlight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900" u="sng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 </a:t>
            </a:r>
            <a:r>
              <a:rPr b="1" lang="en" sz="19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Kindness, Bucketfilling</a:t>
            </a:r>
            <a:endParaRPr b="1" sz="19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Empathy and Respect</a:t>
            </a:r>
            <a:endParaRPr b="1" sz="19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9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Transition coping and Mindfulness </a:t>
            </a:r>
            <a:endParaRPr b="1" sz="19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186" name="Google Shape;186;p17"/>
          <p:cNvSpPr txBox="1"/>
          <p:nvPr/>
        </p:nvSpPr>
        <p:spPr>
          <a:xfrm>
            <a:off x="6157500" y="1696625"/>
            <a:ext cx="2661300" cy="27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 u="sng">
                <a:solidFill>
                  <a:srgbClr val="F3F3F3"/>
                </a:solidFill>
                <a:highlight>
                  <a:srgbClr val="A61C00"/>
                </a:highlight>
                <a:latin typeface="Life Savers"/>
                <a:ea typeface="Life Savers"/>
                <a:cs typeface="Life Savers"/>
                <a:sym typeface="Life Savers"/>
              </a:rPr>
              <a:t>Small Groups</a:t>
            </a:r>
            <a:endParaRPr b="1" sz="1900" u="sng">
              <a:solidFill>
                <a:srgbClr val="F3F3F3"/>
              </a:solidFill>
              <a:highlight>
                <a:srgbClr val="A61C00"/>
              </a:highlight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(based on needs)</a:t>
            </a:r>
            <a:endParaRPr b="1" sz="19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 u="sng">
                <a:solidFill>
                  <a:srgbClr val="F3F3F3"/>
                </a:solidFill>
                <a:highlight>
                  <a:srgbClr val="A61C00"/>
                </a:highlight>
                <a:latin typeface="Life Savers"/>
                <a:ea typeface="Life Savers"/>
                <a:cs typeface="Life Savers"/>
                <a:sym typeface="Life Savers"/>
              </a:rPr>
              <a:t>Social Lunch Bunches</a:t>
            </a:r>
            <a:endParaRPr b="1" sz="1900" u="sng">
              <a:solidFill>
                <a:srgbClr val="F3F3F3"/>
              </a:solidFill>
              <a:highlight>
                <a:srgbClr val="A61C00"/>
              </a:highlight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 u="sng">
                <a:solidFill>
                  <a:srgbClr val="F3F3F3"/>
                </a:solidFill>
                <a:highlight>
                  <a:srgbClr val="A61C00"/>
                </a:highlight>
                <a:latin typeface="Life Savers"/>
                <a:ea typeface="Life Savers"/>
                <a:cs typeface="Life Savers"/>
                <a:sym typeface="Life Savers"/>
              </a:rPr>
              <a:t>Structured Groups </a:t>
            </a:r>
            <a:endParaRPr b="1" sz="1900" u="sng">
              <a:solidFill>
                <a:srgbClr val="F3F3F3"/>
              </a:solidFill>
              <a:highlight>
                <a:srgbClr val="A61C00"/>
              </a:highlight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 friendships, coping skills, self-regulation, self esteem, assertiveness</a:t>
            </a:r>
            <a:endParaRPr b="1" sz="19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</p:txBody>
      </p:sp>
      <p:pic>
        <p:nvPicPr>
          <p:cNvPr id="187" name="Google Shape;187;p17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37429" y="4226050"/>
            <a:ext cx="702183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38525" y="3208475"/>
            <a:ext cx="1604200" cy="168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8"/>
          <p:cNvPicPr preferRelativeResize="0"/>
          <p:nvPr/>
        </p:nvPicPr>
        <p:blipFill rotWithShape="1">
          <a:blip r:embed="rId4">
            <a:alphaModFix/>
          </a:blip>
          <a:srcRect b="36748" l="0" r="0" t="0"/>
          <a:stretch/>
        </p:blipFill>
        <p:spPr>
          <a:xfrm rot="10799986">
            <a:off x="335374" y="144216"/>
            <a:ext cx="8492976" cy="585716"/>
          </a:xfrm>
          <a:prstGeom prst="rect">
            <a:avLst/>
          </a:prstGeom>
          <a:noFill/>
          <a:ln cap="flat" cmpd="sng" w="38100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4" name="Google Shape;194;p18"/>
          <p:cNvSpPr txBox="1"/>
          <p:nvPr/>
        </p:nvSpPr>
        <p:spPr>
          <a:xfrm>
            <a:off x="1425413" y="183675"/>
            <a:ext cx="63129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Interesting Articles in the News</a:t>
            </a:r>
            <a:endParaRPr b="1" sz="27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</p:txBody>
      </p:sp>
      <p:pic>
        <p:nvPicPr>
          <p:cNvPr id="195" name="Google Shape;195;p18"/>
          <p:cNvPicPr preferRelativeResize="0"/>
          <p:nvPr/>
        </p:nvPicPr>
        <p:blipFill rotWithShape="1">
          <a:blip r:embed="rId4">
            <a:alphaModFix/>
          </a:blip>
          <a:srcRect b="36748" l="0" r="0" t="0"/>
          <a:stretch/>
        </p:blipFill>
        <p:spPr>
          <a:xfrm rot="5400000">
            <a:off x="2553475" y="-1251950"/>
            <a:ext cx="4061475" cy="8387074"/>
          </a:xfrm>
          <a:prstGeom prst="rect">
            <a:avLst/>
          </a:prstGeom>
          <a:noFill/>
          <a:ln cap="flat" cmpd="sng" w="76200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6" name="Google Shape;196;p18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12979" y="4344075"/>
            <a:ext cx="702183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8"/>
          <p:cNvSpPr txBox="1"/>
          <p:nvPr/>
        </p:nvSpPr>
        <p:spPr>
          <a:xfrm>
            <a:off x="1855400" y="1110375"/>
            <a:ext cx="6312900" cy="3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The Catch 22 of Perfectionism and Procrastination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7"/>
              </a:rPr>
              <a:t>https://www.psychologytoday.com/us/blog/perfectly-hidden-depression/202007/the-catch-22-perfectionism-and-procrastination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Anxiety and Coping with the Coronavirus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8"/>
              </a:rPr>
              <a:t>https://childmind.org/article/anxiety-and-coping-with-coronavirus/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Screen Time for Kids Recommendations: How Much is Too Much?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9"/>
              </a:rPr>
              <a:t>https://childdevelopmentinfo.com/screen-time/screen-time-recommendations-for-parents-how-much-is-too-much-for-kids/#gs.ay7kei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30 Books to Help you Talk to Your Kids About Racism.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10"/>
              </a:rPr>
              <a:t>https://www.todaysparent.com/family/books/kids-books-that-talk-about-racism/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How to get your Kids to Listen: 5 Tricks to Try.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11"/>
              </a:rPr>
              <a:t>https://www.todaysparent.com/family/discipline/how-to-get-your-kids-to-listen/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9"/>
          <p:cNvSpPr/>
          <p:nvPr/>
        </p:nvSpPr>
        <p:spPr>
          <a:xfrm>
            <a:off x="6345775" y="2375350"/>
            <a:ext cx="1252800" cy="12627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03" name="Google Shape;203;p19"/>
          <p:cNvSpPr/>
          <p:nvPr/>
        </p:nvSpPr>
        <p:spPr>
          <a:xfrm>
            <a:off x="4740906" y="2375338"/>
            <a:ext cx="1252800" cy="1262700"/>
          </a:xfrm>
          <a:prstGeom prst="ellipse">
            <a:avLst/>
          </a:prstGeom>
          <a:solidFill>
            <a:srgbClr val="A2C4C9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9"/>
          <p:cNvSpPr/>
          <p:nvPr/>
        </p:nvSpPr>
        <p:spPr>
          <a:xfrm>
            <a:off x="6381450" y="3741963"/>
            <a:ext cx="1252800" cy="1262700"/>
          </a:xfrm>
          <a:prstGeom prst="ellipse">
            <a:avLst/>
          </a:prstGeom>
          <a:solidFill>
            <a:srgbClr val="A2C4C9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9"/>
          <p:cNvSpPr/>
          <p:nvPr/>
        </p:nvSpPr>
        <p:spPr>
          <a:xfrm>
            <a:off x="3262238" y="2375350"/>
            <a:ext cx="1252800" cy="1262700"/>
          </a:xfrm>
          <a:prstGeom prst="ellipse">
            <a:avLst/>
          </a:prstGeom>
          <a:solidFill>
            <a:srgbClr val="A2C4C9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06" name="Google Shape;206;p19"/>
          <p:cNvSpPr/>
          <p:nvPr/>
        </p:nvSpPr>
        <p:spPr>
          <a:xfrm>
            <a:off x="4770725" y="3741963"/>
            <a:ext cx="1252800" cy="1262700"/>
          </a:xfrm>
          <a:prstGeom prst="ellipse">
            <a:avLst/>
          </a:prstGeom>
          <a:solidFill>
            <a:srgbClr val="F3F3F3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9"/>
          <p:cNvSpPr txBox="1"/>
          <p:nvPr/>
        </p:nvSpPr>
        <p:spPr>
          <a:xfrm>
            <a:off x="6562950" y="4045419"/>
            <a:ext cx="8898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ife Savers"/>
                <a:ea typeface="Life Savers"/>
                <a:cs typeface="Life Savers"/>
                <a:sym typeface="Life Savers"/>
              </a:rPr>
              <a:t>Coming Soon</a:t>
            </a:r>
            <a:endParaRPr b="1"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208" name="Google Shape;208;p19"/>
          <p:cNvSpPr txBox="1"/>
          <p:nvPr/>
        </p:nvSpPr>
        <p:spPr>
          <a:xfrm>
            <a:off x="3429977" y="828550"/>
            <a:ext cx="10185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209" name="Google Shape;209;p19"/>
          <p:cNvSpPr/>
          <p:nvPr/>
        </p:nvSpPr>
        <p:spPr>
          <a:xfrm>
            <a:off x="3277150" y="3741975"/>
            <a:ext cx="1252800" cy="1262700"/>
          </a:xfrm>
          <a:prstGeom prst="ellipse">
            <a:avLst/>
          </a:prstGeom>
          <a:solidFill>
            <a:srgbClr val="A2C4C9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10" name="Google Shape;210;p19"/>
          <p:cNvSpPr/>
          <p:nvPr/>
        </p:nvSpPr>
        <p:spPr>
          <a:xfrm>
            <a:off x="1999250" y="3613450"/>
            <a:ext cx="1252800" cy="13119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9"/>
          <p:cNvSpPr txBox="1"/>
          <p:nvPr/>
        </p:nvSpPr>
        <p:spPr>
          <a:xfrm>
            <a:off x="3394300" y="4022450"/>
            <a:ext cx="10185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ife Savers"/>
                <a:ea typeface="Life Savers"/>
                <a:cs typeface="Life Savers"/>
                <a:sym typeface="Life Savers"/>
              </a:rPr>
              <a:t>Coming Soon</a:t>
            </a:r>
            <a:endParaRPr b="1">
              <a:latin typeface="Life Savers"/>
              <a:ea typeface="Life Savers"/>
              <a:cs typeface="Life Savers"/>
              <a:sym typeface="Life Savers"/>
            </a:endParaRPr>
          </a:p>
        </p:txBody>
      </p:sp>
      <p:pic>
        <p:nvPicPr>
          <p:cNvPr id="212" name="Google Shape;212;p19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37429" y="4226050"/>
            <a:ext cx="702183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9"/>
          <p:cNvPicPr preferRelativeResize="0"/>
          <p:nvPr/>
        </p:nvPicPr>
        <p:blipFill rotWithShape="1">
          <a:blip r:embed="rId6">
            <a:alphaModFix/>
          </a:blip>
          <a:srcRect b="36748" l="0" r="0" t="0"/>
          <a:stretch/>
        </p:blipFill>
        <p:spPr>
          <a:xfrm rot="10799986">
            <a:off x="335374" y="144216"/>
            <a:ext cx="8492976" cy="585716"/>
          </a:xfrm>
          <a:prstGeom prst="rect">
            <a:avLst/>
          </a:prstGeom>
          <a:noFill/>
          <a:ln cap="flat" cmpd="sng" w="38100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4" name="Google Shape;214;p19"/>
          <p:cNvSpPr txBox="1"/>
          <p:nvPr/>
        </p:nvSpPr>
        <p:spPr>
          <a:xfrm>
            <a:off x="468563" y="158650"/>
            <a:ext cx="82266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Mrs.Simmers’ Favorite Websites</a:t>
            </a:r>
            <a:endParaRPr b="1" sz="37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215" name="Google Shape;215;p19"/>
          <p:cNvSpPr/>
          <p:nvPr/>
        </p:nvSpPr>
        <p:spPr>
          <a:xfrm>
            <a:off x="3168768" y="2350742"/>
            <a:ext cx="1252800" cy="13119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216" name="Google Shape;21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9916" y="2793906"/>
            <a:ext cx="1018500" cy="425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62925" y="2793020"/>
            <a:ext cx="1018500" cy="42736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9"/>
          <p:cNvSpPr txBox="1"/>
          <p:nvPr/>
        </p:nvSpPr>
        <p:spPr>
          <a:xfrm>
            <a:off x="4887875" y="4032225"/>
            <a:ext cx="10185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ife Savers"/>
                <a:ea typeface="Life Savers"/>
                <a:cs typeface="Life Savers"/>
                <a:sym typeface="Life Savers"/>
              </a:rPr>
              <a:t>Coming Soon</a:t>
            </a:r>
            <a:endParaRPr b="1">
              <a:latin typeface="Life Savers"/>
              <a:ea typeface="Life Savers"/>
              <a:cs typeface="Life Savers"/>
              <a:sym typeface="Life Savers"/>
            </a:endParaRPr>
          </a:p>
        </p:txBody>
      </p:sp>
      <p:sp>
        <p:nvSpPr>
          <p:cNvPr id="219" name="Google Shape;219;p19">
            <a:hlinkClick r:id="rId9"/>
          </p:cNvPr>
          <p:cNvSpPr/>
          <p:nvPr/>
        </p:nvSpPr>
        <p:spPr>
          <a:xfrm>
            <a:off x="4740903" y="2375338"/>
            <a:ext cx="1252800" cy="1262700"/>
          </a:xfrm>
          <a:prstGeom prst="ellipse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9">
            <a:hlinkClick r:id="rId10"/>
          </p:cNvPr>
          <p:cNvSpPr/>
          <p:nvPr/>
        </p:nvSpPr>
        <p:spPr>
          <a:xfrm>
            <a:off x="6345781" y="2375350"/>
            <a:ext cx="1252800" cy="1262700"/>
          </a:xfrm>
          <a:prstGeom prst="ellipse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21" name="Google Shape;221;p19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9625" y="933700"/>
            <a:ext cx="1814650" cy="1311900"/>
          </a:xfrm>
          <a:prstGeom prst="rect">
            <a:avLst/>
          </a:prstGeom>
          <a:noFill/>
          <a:ln>
            <a:noFill/>
          </a:ln>
          <a:effectLst>
            <a:outerShdw blurRad="185738" rotWithShape="0" algn="bl" dir="4800000" dist="85725">
              <a:srgbClr val="000000">
                <a:alpha val="91000"/>
              </a:srgbClr>
            </a:outerShdw>
          </a:effectLst>
        </p:spPr>
      </p:pic>
      <p:pic>
        <p:nvPicPr>
          <p:cNvPr id="222" name="Google Shape;222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49325" y="1753100"/>
            <a:ext cx="2201100" cy="316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9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 b="36785" l="23561" r="22161" t="27948"/>
          <a:stretch/>
        </p:blipFill>
        <p:spPr>
          <a:xfrm>
            <a:off x="3370325" y="2576725"/>
            <a:ext cx="1018500" cy="85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9">
            <a:hlinkClick r:id="rId16"/>
          </p:cNvPr>
          <p:cNvPicPr preferRelativeResize="0"/>
          <p:nvPr/>
        </p:nvPicPr>
        <p:blipFill rotWithShape="1">
          <a:blip r:embed="rId17">
            <a:alphaModFix/>
          </a:blip>
          <a:srcRect b="41306" l="16569" r="20573" t="52067"/>
          <a:stretch/>
        </p:blipFill>
        <p:spPr>
          <a:xfrm>
            <a:off x="2750425" y="1073450"/>
            <a:ext cx="5370024" cy="72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0"/>
          <p:cNvPicPr preferRelativeResize="0"/>
          <p:nvPr/>
        </p:nvPicPr>
        <p:blipFill rotWithShape="1">
          <a:blip r:embed="rId4">
            <a:alphaModFix/>
          </a:blip>
          <a:srcRect b="36748" l="0" r="0" t="0"/>
          <a:stretch/>
        </p:blipFill>
        <p:spPr>
          <a:xfrm flipH="1" rot="-10799986">
            <a:off x="325348" y="144216"/>
            <a:ext cx="8492976" cy="585716"/>
          </a:xfrm>
          <a:prstGeom prst="rect">
            <a:avLst/>
          </a:prstGeom>
          <a:noFill/>
          <a:ln cap="flat" cmpd="sng" w="38100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0" name="Google Shape;230;p20"/>
          <p:cNvSpPr txBox="1"/>
          <p:nvPr/>
        </p:nvSpPr>
        <p:spPr>
          <a:xfrm>
            <a:off x="534825" y="73250"/>
            <a:ext cx="79428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3F3F3"/>
                </a:solidFill>
                <a:latin typeface="Life Savers"/>
                <a:ea typeface="Life Savers"/>
                <a:cs typeface="Life Savers"/>
                <a:sym typeface="Life Savers"/>
              </a:rPr>
              <a:t>Some of Mrs. Simmers’ SEL Books used in lessons</a:t>
            </a:r>
            <a:endParaRPr b="1" sz="2500">
              <a:solidFill>
                <a:srgbClr val="F3F3F3"/>
              </a:solidFill>
              <a:latin typeface="Life Savers"/>
              <a:ea typeface="Life Savers"/>
              <a:cs typeface="Life Savers"/>
              <a:sym typeface="Life Savers"/>
            </a:endParaRPr>
          </a:p>
        </p:txBody>
      </p:sp>
      <p:pic>
        <p:nvPicPr>
          <p:cNvPr id="231" name="Google Shape;231;p20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454" y="4185925"/>
            <a:ext cx="702183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0">
            <a:hlinkClick r:id="rId7"/>
          </p:cNvPr>
          <p:cNvSpPr/>
          <p:nvPr/>
        </p:nvSpPr>
        <p:spPr>
          <a:xfrm>
            <a:off x="501175" y="1033200"/>
            <a:ext cx="1317600" cy="132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0225" y="1073175"/>
            <a:ext cx="1399511" cy="124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0">
            <a:hlinkClick r:id="rId9"/>
          </p:cNvPr>
          <p:cNvSpPr/>
          <p:nvPr/>
        </p:nvSpPr>
        <p:spPr>
          <a:xfrm>
            <a:off x="3996738" y="1119313"/>
            <a:ext cx="11502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45900" y="1073188"/>
            <a:ext cx="1252190" cy="12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37405" y="1084307"/>
            <a:ext cx="1150200" cy="1423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01574" y="3065925"/>
            <a:ext cx="1317600" cy="1630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0"/>
          <p:cNvSpPr/>
          <p:nvPr/>
        </p:nvSpPr>
        <p:spPr>
          <a:xfrm>
            <a:off x="1134275" y="3065863"/>
            <a:ext cx="1252200" cy="16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686125" y="3118375"/>
            <a:ext cx="1317600" cy="1525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270675" y="3023917"/>
            <a:ext cx="1317600" cy="1609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0"/>
          <p:cNvSpPr/>
          <p:nvPr/>
        </p:nvSpPr>
        <p:spPr>
          <a:xfrm>
            <a:off x="5444925" y="2848950"/>
            <a:ext cx="1317600" cy="16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p20"/>
          <p:cNvPicPr preferRelativeResize="0"/>
          <p:nvPr/>
        </p:nvPicPr>
        <p:blipFill rotWithShape="1">
          <a:blip r:embed="rId15">
            <a:alphaModFix/>
          </a:blip>
          <a:srcRect b="19156" l="62262" r="3864" t="15036"/>
          <a:stretch/>
        </p:blipFill>
        <p:spPr>
          <a:xfrm>
            <a:off x="2276713" y="1049474"/>
            <a:ext cx="1252200" cy="152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555571" y="1059459"/>
            <a:ext cx="1473200" cy="147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0"/>
          <p:cNvSpPr/>
          <p:nvPr/>
        </p:nvSpPr>
        <p:spPr>
          <a:xfrm>
            <a:off x="5583650" y="1094100"/>
            <a:ext cx="1399500" cy="142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2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005575" y="2862150"/>
            <a:ext cx="2251950" cy="18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