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wav" ContentType="audio/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334" r:id="rId6"/>
    <p:sldId id="319" r:id="rId7"/>
    <p:sldId id="318" r:id="rId8"/>
    <p:sldId id="320" r:id="rId9"/>
    <p:sldId id="322" r:id="rId10"/>
    <p:sldId id="317" r:id="rId11"/>
    <p:sldId id="324" r:id="rId12"/>
    <p:sldId id="325" r:id="rId13"/>
    <p:sldId id="326" r:id="rId14"/>
    <p:sldId id="323" r:id="rId15"/>
    <p:sldId id="333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9900"/>
    <a:srgbClr val="0000CC"/>
    <a:srgbClr val="0033CC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5968" autoAdjust="0"/>
  </p:normalViewPr>
  <p:slideViewPr>
    <p:cSldViewPr>
      <p:cViewPr varScale="1">
        <p:scale>
          <a:sx n="64" d="100"/>
          <a:sy n="64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DAB0A05-C7A8-4016-A00A-8B408258C6BB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78637CF-4B75-4D28-89EB-810C526E6F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7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 smtClean="0"/>
              <a:t>Add more </a:t>
            </a:r>
            <a:r>
              <a:rPr lang="en-US" dirty="0" err="1" smtClean="0"/>
              <a:t>here..reading</a:t>
            </a:r>
            <a:r>
              <a:rPr lang="en-US" dirty="0" smtClean="0"/>
              <a:t>, writing,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categ</a:t>
            </a:r>
            <a:r>
              <a:rPr lang="en-US" baseline="0" dirty="0" smtClean="0"/>
              <a:t>.. </a:t>
            </a:r>
            <a:r>
              <a:rPr lang="en-US" strike="sngStrike" dirty="0"/>
              <a:t>Type in </a:t>
            </a:r>
            <a:r>
              <a:rPr lang="en-US" u="sng" strike="sngStrike" dirty="0"/>
              <a:t>two</a:t>
            </a:r>
            <a:r>
              <a:rPr lang="en-US" strike="sngStrike" dirty="0"/>
              <a:t> technologies on sticky notes</a:t>
            </a:r>
            <a:br>
              <a:rPr lang="en-US" strike="sngStrike" dirty="0"/>
            </a:br>
            <a:r>
              <a:rPr lang="en-US" strike="sngStrike" dirty="0"/>
              <a:t>(by group)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9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Type with a keyboard on sticky notes during parts 2 and 3 in group order by passing keyboard around to each table. Each group </a:t>
            </a:r>
            <a:r>
              <a:rPr lang="en-US" u="sng" dirty="0"/>
              <a:t>should type two technologies</a:t>
            </a:r>
            <a:r>
              <a:rPr lang="en-US" dirty="0"/>
              <a:t> onto sticky notes that are not listed by the other groups. (Model Reading View in PowerPoint with Sticky Notes.)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2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9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4458">
              <a:defRPr/>
            </a:pPr>
            <a:r>
              <a:rPr lang="en-US" dirty="0"/>
              <a:t>Show how to archive the slide with Sniping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8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8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4458">
              <a:defRPr/>
            </a:pPr>
            <a:r>
              <a:rPr lang="en-US" dirty="0"/>
              <a:t>Show how to archive the slide with Sniping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4458">
              <a:defRPr/>
            </a:pPr>
            <a:r>
              <a:rPr lang="en-US" dirty="0"/>
              <a:t>Share one person from each group than break.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8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4458">
              <a:defRPr/>
            </a:pPr>
            <a:r>
              <a:rPr lang="en-US" dirty="0"/>
              <a:t>Show how to archive the slide with Sniping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637CF-4B75-4D28-89EB-810C526E6F0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1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2209800" y="0"/>
            <a:ext cx="6934200" cy="6858000"/>
          </a:xfrm>
          <a:prstGeom prst="rect">
            <a:avLst/>
          </a:prstGeom>
          <a:ln/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228600" y="228600"/>
            <a:ext cx="86868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0" y="152400"/>
            <a:ext cx="8382000" cy="1470025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Kristen ITC" pitchFamily="66" charset="0"/>
                <a:ea typeface="Cambria Math" pitchFamily="18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6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64084-9D90-476A-B6E2-AD60619E45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7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4CEE2-F2DE-46C3-A002-2B774A841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1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D6D68-4EB6-4D18-80A9-447DAA845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2585D-57C3-4B53-ACDD-FA852D8784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99F06-A895-4A67-BBD2-0D2DD89B98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9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502D3-A951-4238-9CC8-12924E8E5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42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E689-B38F-4AA4-9235-C2D04F9B6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23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98E07-2A9E-42CA-8CC0-5764EAE0A7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8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09800" y="0"/>
            <a:ext cx="6934200" cy="6858000"/>
          </a:xfrm>
          <a:prstGeom prst="rect">
            <a:avLst/>
          </a:prstGeom>
          <a:ln/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3246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4800" y="6324600"/>
            <a:ext cx="2895600" cy="365125"/>
          </a:xfrm>
        </p:spPr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2438400" y="1600200"/>
            <a:ext cx="6477000" cy="1676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2438400" y="228600"/>
            <a:ext cx="6477000" cy="1143000"/>
          </a:xfrm>
          <a:prstGeom prst="roundRect">
            <a:avLst>
              <a:gd name="adj" fmla="val 13498"/>
            </a:avLst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2438400" y="3505200"/>
            <a:ext cx="6477000" cy="3124200"/>
          </a:xfrm>
          <a:prstGeom prst="roundRect">
            <a:avLst>
              <a:gd name="adj" fmla="val 5143"/>
            </a:avLst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381000"/>
            <a:ext cx="6324600" cy="914400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514600" y="3581400"/>
            <a:ext cx="6324600" cy="2971800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bg1"/>
                </a:solidFill>
                <a:latin typeface="Candara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4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3EB5C-6609-49A8-BBC9-A93B7A2FBC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74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70B21-2EF8-4F58-AFD6-0B1FC4229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3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-152400"/>
            <a:ext cx="2095500" cy="6278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-152400"/>
            <a:ext cx="6134100" cy="6278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8C39-9C0A-41CE-BCCF-8D3982F3F8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09800" y="0"/>
            <a:ext cx="6934200" cy="6858000"/>
          </a:xfrm>
          <a:prstGeom prst="rect">
            <a:avLst/>
          </a:prstGeom>
          <a:ln/>
          <a:effectLst>
            <a:outerShdw blurRad="50800" dist="762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1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2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7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7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90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5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3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E2ED-9153-4925-856B-BB548945E526}" type="slidenum">
              <a:rPr lang="en-US" smtClean="0">
                <a:solidFill>
                  <a:srgbClr val="2F2B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F2B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4876800"/>
          </a:xfrm>
          <a:prstGeom prst="rect">
            <a:avLst/>
          </a:prstGeom>
          <a:solidFill>
            <a:srgbClr val="C6D9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2514600" y="1981200"/>
            <a:ext cx="4343400" cy="22860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A60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E4F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-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307925-BB4F-4A37-B236-EEE716F3ADE4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45516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.WAV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Academy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752600"/>
            <a:ext cx="6248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i="1" dirty="0"/>
              <a:t>Increasing student engagement </a:t>
            </a:r>
            <a:r>
              <a:rPr lang="en-US" sz="3600" i="1" dirty="0" smtClean="0"/>
              <a:t>through </a:t>
            </a:r>
            <a:r>
              <a:rPr lang="en-US" sz="3600" i="1" dirty="0"/>
              <a:t>effective use of instructional technology.</a:t>
            </a:r>
          </a:p>
        </p:txBody>
      </p:sp>
      <p:pic>
        <p:nvPicPr>
          <p:cNvPr id="1026" name="Picture 2" descr="http://bfitandlive.com/blog/wp-content/uploads/2014/02/goal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00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756225"/>
            <a:ext cx="2358515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Reflect on Your Sheet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65816"/>
              </p:ext>
            </p:extLst>
          </p:nvPr>
        </p:nvGraphicFramePr>
        <p:xfrm>
          <a:off x="2328038" y="2426258"/>
          <a:ext cx="6553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762"/>
                <a:gridCol w="476643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Technology Tool Used</a:t>
                      </a:r>
                      <a:r>
                        <a:rPr lang="en-US" sz="2400" baseline="0" dirty="0" smtClean="0"/>
                        <a:t> in Activity 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 smtClean="0"/>
                        <a:t>Document Camera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Project documents, textbooks, handwritten notes, and electronic devices.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PowerPoint Timers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Pre-Made PowerPoint slides that can be inserted into your presentations.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8" name="Picture 6" descr="http://www.ipevo.com/files/press/ziggiHD/215/usb-document-camera-ipevo-ziggi-hd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44" y="2286000"/>
            <a:ext cx="20478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3"/>
          <p:cNvSpPr>
            <a:spLocks noChangeArrowheads="1"/>
          </p:cNvSpPr>
          <p:nvPr/>
        </p:nvSpPr>
        <p:spPr bwMode="auto">
          <a:xfrm>
            <a:off x="34320" y="4267200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 smtClean="0"/>
              <a:t>2:00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9348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25" y="1881351"/>
            <a:ext cx="6319198" cy="4111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://www.cbsd.org/jjaffe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604" y="2209798"/>
            <a:ext cx="3478387" cy="4504619"/>
          </a:xfrm>
          <a:prstGeom prst="rect">
            <a:avLst/>
          </a:prstGeom>
        </p:spPr>
      </p:pic>
      <p:pic>
        <p:nvPicPr>
          <p:cNvPr id="2054" name="Picture 6" descr="http://bloximages.newyork1.vip.townnews.com/wtxl.com/content/tncms/assets/v3/editorial/9/a5/9a574764-2a04-11e2-bbbd-0019bb30f31a/509c4e9ec8bbf.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74536"/>
            <a:ext cx="990600" cy="7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2362197"/>
            <a:ext cx="990600" cy="4199819"/>
          </a:xfrm>
          <a:prstGeom prst="rect">
            <a:avLst/>
          </a:prstGeom>
          <a:solidFill>
            <a:srgbClr val="00B05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Article Reflection with Sticky Notes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7526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What are </a:t>
            </a:r>
            <a:r>
              <a:rPr lang="en-US" sz="3600" i="1" dirty="0" smtClean="0"/>
              <a:t>some </a:t>
            </a:r>
            <a:r>
              <a:rPr lang="en-US" sz="3600" i="1" dirty="0" smtClean="0">
                <a:solidFill>
                  <a:srgbClr val="FF0000"/>
                </a:solidFill>
              </a:rPr>
              <a:t>technologies</a:t>
            </a:r>
            <a:r>
              <a:rPr lang="en-US" sz="3600" i="1" dirty="0" smtClean="0"/>
              <a:t> </a:t>
            </a:r>
            <a:r>
              <a:rPr lang="en-US" sz="3600" i="1" dirty="0"/>
              <a:t>you use or have heard of colleagues using during instruction? 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1466" y="4468332"/>
            <a:ext cx="1830842" cy="1508749"/>
            <a:chOff x="2818794" y="4487590"/>
            <a:chExt cx="2159206" cy="2008062"/>
          </a:xfrm>
        </p:grpSpPr>
        <p:pic>
          <p:nvPicPr>
            <p:cNvPr id="1030" name="Picture 6" descr="http://www.clker.com/cliparts/I/c/E/i/R/5/light-blue-sticky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5450">
              <a:off x="2818794" y="4487590"/>
              <a:ext cx="2159206" cy="2008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 rot="588544">
              <a:off x="3056380" y="5105066"/>
              <a:ext cx="1460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 Rounded MT Bold" pitchFamily="34" charset="0"/>
                </a:rPr>
                <a:t>PowerPoint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209">
            <a:off x="426347" y="2135157"/>
            <a:ext cx="1357101" cy="1732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037" y="3637101"/>
            <a:ext cx="3971925" cy="30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88743" y="1448323"/>
            <a:ext cx="244475" cy="2444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52639" y="656235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352639" y="656235"/>
            <a:ext cx="2052228" cy="20522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769" y="152179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 minutes</a:t>
            </a:r>
            <a:endParaRPr lang="en-GB" sz="2400" dirty="0"/>
          </a:p>
        </p:txBody>
      </p:sp>
      <p:pic>
        <p:nvPicPr>
          <p:cNvPr id="6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11262" y="1469105"/>
            <a:ext cx="244475" cy="2444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53200" y="677017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553200" y="677017"/>
            <a:ext cx="2052228" cy="2052228"/>
          </a:xfrm>
          <a:prstGeom prst="ellipse">
            <a:avLst/>
          </a:prstGeom>
          <a:solidFill>
            <a:srgbClr val="33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569" y="172961"/>
            <a:ext cx="169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10 minutes</a:t>
            </a:r>
            <a:endParaRPr lang="en-GB" sz="2400" dirty="0"/>
          </a:p>
        </p:txBody>
      </p:sp>
      <p:pic>
        <p:nvPicPr>
          <p:cNvPr id="10" name="MS90007479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42758" y="5014664"/>
            <a:ext cx="244475" cy="24447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07489" y="4222576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4207489" y="4222576"/>
            <a:ext cx="2052228" cy="2052228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7858" y="3718520"/>
            <a:ext cx="169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15 minutes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2180" y="2769073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Kristen ITC" pitchFamily="66" charset="0"/>
                <a:ea typeface="Cambria Math" pitchFamily="18" charset="0"/>
                <a:cs typeface="+mj-cs"/>
              </a:rPr>
              <a:t>Reading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7152" y="6368902"/>
            <a:ext cx="303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Kristen ITC" pitchFamily="66" charset="0"/>
                <a:ea typeface="Cambria Math" pitchFamily="18" charset="0"/>
                <a:cs typeface="+mj-cs"/>
              </a:rPr>
              <a:t>Categorize the Sticky Notes</a:t>
            </a:r>
            <a:endParaRPr lang="en-US" sz="1600" b="1" dirty="0">
              <a:solidFill>
                <a:srgbClr val="009900"/>
              </a:solidFill>
              <a:latin typeface="Kristen ITC" pitchFamily="66" charset="0"/>
              <a:ea typeface="Cambria Math" pitchFamily="18" charset="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9749" y="2818346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Kristen ITC" pitchFamily="66" charset="0"/>
                <a:ea typeface="Cambria Math" pitchFamily="18" charset="0"/>
                <a:cs typeface="+mj-cs"/>
              </a:rPr>
              <a:t>Sticky Notes</a:t>
            </a:r>
            <a:endParaRPr lang="en-US" sz="1600" b="1" dirty="0">
              <a:solidFill>
                <a:srgbClr val="0000CC"/>
              </a:solidFill>
              <a:latin typeface="Kristen ITC" pitchFamily="66" charset="0"/>
              <a:ea typeface="Cambria Math" pitchFamily="18" charset="0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817"/>
            <a:ext cx="222378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Tasks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Read the article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(5 min)</a:t>
            </a:r>
            <a:br>
              <a:rPr lang="en-US" sz="2400" dirty="0" smtClean="0">
                <a:solidFill>
                  <a:srgbClr val="FF0000"/>
                </a:solidFill>
              </a:rPr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33CC"/>
                </a:solidFill>
              </a:rPr>
              <a:t>List 6-8 technologies on sticky notes</a:t>
            </a:r>
            <a:br>
              <a:rPr lang="en-US" sz="2400" dirty="0" smtClean="0">
                <a:solidFill>
                  <a:srgbClr val="0033CC"/>
                </a:solidFill>
              </a:rPr>
            </a:br>
            <a:r>
              <a:rPr lang="en-US" sz="2400" dirty="0" smtClean="0">
                <a:solidFill>
                  <a:srgbClr val="0033CC"/>
                </a:solidFill>
              </a:rPr>
              <a:t>(5 min)</a:t>
            </a:r>
            <a:br>
              <a:rPr lang="en-US" sz="2400" dirty="0" smtClean="0">
                <a:solidFill>
                  <a:srgbClr val="0033CC"/>
                </a:solidFill>
              </a:rPr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9900"/>
                </a:solidFill>
              </a:rPr>
              <a:t>Categorize the sticky notes as a group</a:t>
            </a:r>
            <a:br>
              <a:rPr lang="en-US" sz="2400" dirty="0" smtClean="0">
                <a:solidFill>
                  <a:srgbClr val="009900"/>
                </a:solidFill>
              </a:rPr>
            </a:br>
            <a:r>
              <a:rPr lang="en-US" sz="2400" dirty="0" smtClean="0">
                <a:solidFill>
                  <a:srgbClr val="009900"/>
                </a:solidFill>
              </a:rPr>
              <a:t>(5 min)</a:t>
            </a:r>
            <a:br>
              <a:rPr lang="en-US" sz="2400" dirty="0" smtClean="0">
                <a:solidFill>
                  <a:srgbClr val="009900"/>
                </a:solidFill>
              </a:rPr>
            </a:br>
            <a:endParaRPr lang="en-US" sz="2400" strike="sngStrike" dirty="0" smtClean="0">
              <a:solidFill>
                <a:srgbClr val="009900"/>
              </a:solidFill>
            </a:endParaRP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28800" y="2057400"/>
            <a:ext cx="789969" cy="7116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06448" y="5689127"/>
            <a:ext cx="789969" cy="711673"/>
          </a:xfrm>
          <a:prstGeom prst="straightConnector1">
            <a:avLst/>
          </a:prstGeom>
          <a:ln w="762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43600" y="2057399"/>
            <a:ext cx="789969" cy="711673"/>
          </a:xfrm>
          <a:prstGeom prst="straightConnector1">
            <a:avLst/>
          </a:prstGeom>
          <a:ln w="762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8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1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7367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833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Presentation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Collaboration Tools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148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44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3) Student Reflection Tools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4) Classroom Management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2614827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Snipping Tool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90500"/>
            <a:ext cx="84486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Reflect on Your Sheet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90839"/>
              </p:ext>
            </p:extLst>
          </p:nvPr>
        </p:nvGraphicFramePr>
        <p:xfrm>
          <a:off x="2286000" y="1827264"/>
          <a:ext cx="65532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  <a:gridCol w="49149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 Tools Used</a:t>
                      </a:r>
                      <a:r>
                        <a:rPr lang="en-US" baseline="0" dirty="0" smtClean="0"/>
                        <a:t> in Activity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Snipping Tool: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 can capture part or all of your screen.  Then you can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paste the snip into another document. Open </a:t>
                      </a:r>
                      <a:r>
                        <a:rPr lang="en-US" i="1" dirty="0" smtClean="0"/>
                        <a:t>Snipping Tool </a:t>
                      </a:r>
                      <a:r>
                        <a:rPr lang="en-US" dirty="0" smtClean="0"/>
                        <a:t>by clicking the </a:t>
                      </a:r>
                      <a:r>
                        <a:rPr lang="en-US" b="1" dirty="0" smtClean="0"/>
                        <a:t>Start button</a:t>
                      </a:r>
                      <a:r>
                        <a:rPr lang="en-US" dirty="0" smtClean="0"/>
                        <a:t>. In the search box, type </a:t>
                      </a:r>
                      <a:r>
                        <a:rPr lang="en-US" b="1" dirty="0" smtClean="0"/>
                        <a:t>Snipping Tool</a:t>
                      </a:r>
                      <a:r>
                        <a:rPr lang="en-US" b="0" dirty="0" smtClean="0"/>
                        <a:t>.</a:t>
                      </a:r>
                      <a:r>
                        <a:rPr lang="en-US" b="0" baseline="0" dirty="0" smtClean="0"/>
                        <a:t> I</a:t>
                      </a:r>
                      <a:r>
                        <a:rPr lang="en-US" dirty="0" smtClean="0"/>
                        <a:t>n the list of results, click Snipping Tool.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Sticky Notes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You can use </a:t>
                      </a:r>
                      <a:r>
                        <a:rPr lang="en-US" i="1" dirty="0" smtClean="0"/>
                        <a:t>Sticky Notes</a:t>
                      </a:r>
                      <a:r>
                        <a:rPr lang="en-US" dirty="0" smtClean="0"/>
                        <a:t> to write a to-do list, jot down ideas, or brainstorm with students. Open Sticky Notes by tapping the </a:t>
                      </a:r>
                      <a:r>
                        <a:rPr lang="en-US" b="1" dirty="0" smtClean="0"/>
                        <a:t>Start button </a:t>
                      </a:r>
                      <a:r>
                        <a:rPr lang="en-US" dirty="0" smtClean="0"/>
                        <a:t>. In the search box, type </a:t>
                      </a:r>
                      <a:r>
                        <a:rPr lang="en-US" b="1" dirty="0" smtClean="0"/>
                        <a:t>Sticky Notes</a:t>
                      </a:r>
                      <a:r>
                        <a:rPr lang="en-US" dirty="0" smtClean="0"/>
                        <a:t>, and then tap Sticky Notes in the list of results.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Reading</a:t>
                      </a:r>
                      <a:r>
                        <a:rPr lang="en-US" b="1" baseline="0" dirty="0" smtClean="0"/>
                        <a:t> View of PowerPoint</a:t>
                      </a:r>
                      <a:r>
                        <a:rPr lang="en-US" baseline="0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View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useful to quickly navigate the slide show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while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having  easy access to the task bar. This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allows you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switch to other programs like Sticky Notes. Access the Reading View on the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View Tab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choose the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 View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0" y="2209800"/>
            <a:ext cx="1794641" cy="89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4159" y="3407979"/>
            <a:ext cx="2028825" cy="2781300"/>
            <a:chOff x="34159" y="3407979"/>
            <a:chExt cx="2028825" cy="27813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9" y="3407979"/>
              <a:ext cx="2028825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0" t="17881" r="13192" b="4843"/>
            <a:stretch/>
          </p:blipFill>
          <p:spPr bwMode="auto">
            <a:xfrm>
              <a:off x="151250" y="4191000"/>
              <a:ext cx="1571030" cy="99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6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Closure Tweet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3" y="3637529"/>
            <a:ext cx="1862959" cy="14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8552" y="1773310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Read: </a:t>
            </a:r>
            <a:r>
              <a:rPr lang="en-US" sz="3200" i="1" dirty="0" smtClean="0"/>
              <a:t>The Rubric for </a:t>
            </a:r>
            <a:r>
              <a:rPr lang="en-US" sz="3200" b="1" i="1" dirty="0" smtClean="0"/>
              <a:t>Domains 2 and 3</a:t>
            </a:r>
            <a:r>
              <a:rPr lang="en-US" sz="3200" i="1" dirty="0" smtClean="0"/>
              <a:t>.  Focus on the </a:t>
            </a:r>
            <a:r>
              <a:rPr lang="en-US" sz="3200" i="1" u="sng" dirty="0" smtClean="0"/>
              <a:t>proficient and distinguished</a:t>
            </a:r>
            <a:r>
              <a:rPr lang="en-US" sz="3200" i="1" dirty="0" smtClean="0"/>
              <a:t> column. </a:t>
            </a:r>
            <a:br>
              <a:rPr lang="en-US" sz="3200" i="1" dirty="0" smtClean="0"/>
            </a:br>
            <a:endParaRPr lang="en-US" sz="32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Create a Tweet:  </a:t>
            </a:r>
            <a:r>
              <a:rPr lang="en-US" sz="3200" dirty="0" smtClean="0"/>
              <a:t>As a group, </a:t>
            </a:r>
            <a:r>
              <a:rPr lang="en-US" sz="3200" i="1" dirty="0" smtClean="0"/>
              <a:t>tweet your goal/next step for engaging students through Educational Technology.</a:t>
            </a:r>
          </a:p>
          <a:p>
            <a:r>
              <a:rPr lang="en-US" sz="2400" b="1" i="1" dirty="0" smtClean="0"/>
              <a:t>Note</a:t>
            </a:r>
            <a:r>
              <a:rPr lang="en-US" sz="2400" i="1" dirty="0" smtClean="0"/>
              <a:t>: Each </a:t>
            </a:r>
            <a:r>
              <a:rPr lang="en-US" sz="2400" i="1" dirty="0"/>
              <a:t>group will pick a person to read the Tweet out loud to the whole group when placing it under the document camera.</a:t>
            </a:r>
            <a:endParaRPr lang="en-US" sz="2400" i="1" dirty="0" smtClean="0"/>
          </a:p>
          <a:p>
            <a:endParaRPr lang="en-US" sz="32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/>
          <a:stretch/>
        </p:blipFill>
        <p:spPr bwMode="auto">
          <a:xfrm>
            <a:off x="250375" y="5334000"/>
            <a:ext cx="18954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129" t="11313" b="13377"/>
          <a:stretch/>
        </p:blipFill>
        <p:spPr>
          <a:xfrm>
            <a:off x="389726" y="1834111"/>
            <a:ext cx="1616772" cy="16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71"/>
            <a:ext cx="9299127" cy="704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9090" y="1068702"/>
            <a:ext cx="9383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 U   s   e      d    o   c    u    m  e     n   t</a:t>
            </a:r>
            <a:endParaRPr lang="en-US" sz="3200" i="1" dirty="0"/>
          </a:p>
        </p:txBody>
      </p:sp>
      <p:sp>
        <p:nvSpPr>
          <p:cNvPr id="3" name="Rectangle 2"/>
          <p:cNvSpPr/>
          <p:nvPr/>
        </p:nvSpPr>
        <p:spPr>
          <a:xfrm>
            <a:off x="599090" y="1590413"/>
            <a:ext cx="7782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c     a    m    e   r    a         t     o     </a:t>
            </a:r>
            <a:endParaRPr lang="en-US" sz="3200" i="1" dirty="0"/>
          </a:p>
        </p:txBody>
      </p:sp>
      <p:sp>
        <p:nvSpPr>
          <p:cNvPr id="5" name="Rectangle 4"/>
          <p:cNvSpPr/>
          <p:nvPr/>
        </p:nvSpPr>
        <p:spPr>
          <a:xfrm>
            <a:off x="578069" y="2045257"/>
            <a:ext cx="7782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m   a     x   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     m  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    z      e</a:t>
            </a:r>
            <a:endParaRPr lang="en-US" sz="3200" i="1" dirty="0"/>
          </a:p>
        </p:txBody>
      </p:sp>
      <p:sp>
        <p:nvSpPr>
          <p:cNvPr id="6" name="Rectangle 5"/>
          <p:cNvSpPr/>
          <p:nvPr/>
        </p:nvSpPr>
        <p:spPr>
          <a:xfrm>
            <a:off x="381000" y="4032918"/>
            <a:ext cx="7782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 #     2      c    </a:t>
            </a:r>
            <a:endParaRPr lang="en-US" sz="3200" i="1" dirty="0"/>
          </a:p>
        </p:txBody>
      </p:sp>
      <p:sp>
        <p:nvSpPr>
          <p:cNvPr id="7" name="Rectangle 6"/>
          <p:cNvSpPr/>
          <p:nvPr/>
        </p:nvSpPr>
        <p:spPr>
          <a:xfrm>
            <a:off x="465083" y="2890576"/>
            <a:ext cx="7782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i="1" dirty="0"/>
          </a:p>
        </p:txBody>
      </p:sp>
      <p:sp>
        <p:nvSpPr>
          <p:cNvPr id="9" name="Rectangle 8"/>
          <p:cNvSpPr/>
          <p:nvPr/>
        </p:nvSpPr>
        <p:spPr>
          <a:xfrm>
            <a:off x="530815" y="2406816"/>
            <a:ext cx="7782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/>
              <a:t>i</a:t>
            </a:r>
            <a:r>
              <a:rPr lang="en-US" sz="3200" i="1" dirty="0" smtClean="0"/>
              <a:t>       n     s     t   r    u    c     t     I     o   n    a    l</a:t>
            </a:r>
            <a:endParaRPr lang="en-US" sz="3200" i="1" dirty="0"/>
          </a:p>
        </p:txBody>
      </p:sp>
      <p:sp>
        <p:nvSpPr>
          <p:cNvPr id="10" name="Rectangle 9"/>
          <p:cNvSpPr/>
          <p:nvPr/>
        </p:nvSpPr>
        <p:spPr>
          <a:xfrm>
            <a:off x="537061" y="2876972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/>
              <a:t>t     </a:t>
            </a:r>
            <a:r>
              <a:rPr lang="en-US" sz="3200" i="1" dirty="0" err="1" smtClean="0"/>
              <a:t>i</a:t>
            </a:r>
            <a:r>
              <a:rPr lang="en-US" sz="3200" i="1" dirty="0" smtClean="0"/>
              <a:t>     m    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958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Closure Tweet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MS91021940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70591" y="2435672"/>
            <a:ext cx="211650" cy="21165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2:00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1:59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1:58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1:57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1:56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1:55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1:54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1:53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1:52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1:51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1:50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1:49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1:48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1:47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1:46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1:45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1:44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1:43</a:t>
            </a: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1:42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1:41</a:t>
            </a: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1:40</a:t>
            </a: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1:39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1:38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1:37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1:36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1:35</a:t>
            </a: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1:34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1:33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1:32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1:31</a:t>
            </a: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1:30</a:t>
            </a:r>
          </a:p>
        </p:txBody>
      </p:sp>
      <p:sp>
        <p:nvSpPr>
          <p:cNvPr id="39" name="Rectangle 34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1:29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1:28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1:27</a:t>
            </a: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1:26</a:t>
            </a:r>
          </a:p>
        </p:txBody>
      </p: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1:25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1:24</a:t>
            </a:r>
          </a:p>
        </p:txBody>
      </p: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1:23</a:t>
            </a: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1:22</a:t>
            </a:r>
          </a:p>
        </p:txBody>
      </p:sp>
      <p:sp>
        <p:nvSpPr>
          <p:cNvPr id="47" name="Rectangle 42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1:21</a:t>
            </a: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1:20</a:t>
            </a:r>
          </a:p>
        </p:txBody>
      </p:sp>
      <p:sp>
        <p:nvSpPr>
          <p:cNvPr id="49" name="Rectangle 44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1:19</a:t>
            </a: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1:18</a:t>
            </a: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1:17</a:t>
            </a:r>
          </a:p>
        </p:txBody>
      </p:sp>
      <p:sp>
        <p:nvSpPr>
          <p:cNvPr id="52" name="Rectangle 47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1:16</a:t>
            </a:r>
          </a:p>
        </p:txBody>
      </p:sp>
      <p:sp>
        <p:nvSpPr>
          <p:cNvPr id="53" name="Rectangle 48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1:15</a:t>
            </a: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1:14</a:t>
            </a:r>
          </a:p>
        </p:txBody>
      </p:sp>
      <p:sp>
        <p:nvSpPr>
          <p:cNvPr id="55" name="Rectangle 50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1:13</a:t>
            </a:r>
          </a:p>
        </p:txBody>
      </p:sp>
      <p:sp>
        <p:nvSpPr>
          <p:cNvPr id="56" name="Rectangle 51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1:12</a:t>
            </a:r>
          </a:p>
        </p:txBody>
      </p:sp>
      <p:sp>
        <p:nvSpPr>
          <p:cNvPr id="57" name="Rectangle 52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1:11</a:t>
            </a:r>
          </a:p>
        </p:txBody>
      </p:sp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1:10</a:t>
            </a:r>
          </a:p>
        </p:txBody>
      </p:sp>
      <p:sp>
        <p:nvSpPr>
          <p:cNvPr id="59" name="Rectangle 54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1:09</a:t>
            </a:r>
          </a:p>
        </p:txBody>
      </p:sp>
      <p:sp>
        <p:nvSpPr>
          <p:cNvPr id="60" name="Rectangle 55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1:08</a:t>
            </a:r>
          </a:p>
        </p:txBody>
      </p:sp>
      <p:sp>
        <p:nvSpPr>
          <p:cNvPr id="61" name="Rectangle 56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1:07</a:t>
            </a:r>
          </a:p>
        </p:txBody>
      </p:sp>
      <p:sp>
        <p:nvSpPr>
          <p:cNvPr id="62" name="Rectangle 57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1:06</a:t>
            </a:r>
          </a:p>
        </p:txBody>
      </p:sp>
      <p:sp>
        <p:nvSpPr>
          <p:cNvPr id="63" name="Rectangle 58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1:05</a:t>
            </a:r>
          </a:p>
        </p:txBody>
      </p:sp>
      <p:sp>
        <p:nvSpPr>
          <p:cNvPr id="64" name="Rectangle 59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1:04</a:t>
            </a:r>
          </a:p>
        </p:txBody>
      </p:sp>
      <p:sp>
        <p:nvSpPr>
          <p:cNvPr id="65" name="Rectangle 60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1:03</a:t>
            </a:r>
          </a:p>
        </p:txBody>
      </p:sp>
      <p:sp>
        <p:nvSpPr>
          <p:cNvPr id="66" name="Rectangle 61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1:02</a:t>
            </a:r>
          </a:p>
        </p:txBody>
      </p:sp>
      <p:sp>
        <p:nvSpPr>
          <p:cNvPr id="67" name="Rectangle 62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1:01</a:t>
            </a:r>
          </a:p>
        </p:txBody>
      </p:sp>
      <p:sp>
        <p:nvSpPr>
          <p:cNvPr id="68" name="Rectangle 63"/>
          <p:cNvSpPr>
            <a:spLocks noChangeArrowheads="1"/>
          </p:cNvSpPr>
          <p:nvPr/>
        </p:nvSpPr>
        <p:spPr bwMode="auto">
          <a:xfrm>
            <a:off x="26560" y="2057401"/>
            <a:ext cx="2057399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1:00</a:t>
            </a:r>
          </a:p>
        </p:txBody>
      </p:sp>
      <p:sp>
        <p:nvSpPr>
          <p:cNvPr id="69" name="Rectangle 64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0:59</a:t>
            </a:r>
          </a:p>
        </p:txBody>
      </p: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0:58</a:t>
            </a:r>
          </a:p>
        </p:txBody>
      </p:sp>
      <p:sp>
        <p:nvSpPr>
          <p:cNvPr id="71" name="Rectangle 66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0:57</a:t>
            </a:r>
          </a:p>
        </p:txBody>
      </p:sp>
      <p:sp>
        <p:nvSpPr>
          <p:cNvPr id="72" name="Rectangle 67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0:56</a:t>
            </a:r>
          </a:p>
        </p:txBody>
      </p:sp>
      <p:sp>
        <p:nvSpPr>
          <p:cNvPr id="73" name="Rectangle 68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0:55</a:t>
            </a:r>
          </a:p>
        </p:txBody>
      </p:sp>
      <p:sp>
        <p:nvSpPr>
          <p:cNvPr id="74" name="Rectangle 69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0:54</a:t>
            </a:r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0:53</a:t>
            </a:r>
          </a:p>
        </p:txBody>
      </p:sp>
      <p:sp>
        <p:nvSpPr>
          <p:cNvPr id="76" name="Rectangle 71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0:52</a:t>
            </a:r>
          </a:p>
        </p:txBody>
      </p:sp>
      <p:sp>
        <p:nvSpPr>
          <p:cNvPr id="77" name="Rectangle 72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0:51</a:t>
            </a:r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0:50</a:t>
            </a:r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0:49</a:t>
            </a: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0:48</a:t>
            </a: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0:47</a:t>
            </a:r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0:46</a:t>
            </a:r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0:45</a:t>
            </a:r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0:44</a:t>
            </a:r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0:43</a:t>
            </a:r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0:42</a:t>
            </a:r>
          </a:p>
        </p:txBody>
      </p:sp>
      <p:sp>
        <p:nvSpPr>
          <p:cNvPr id="87" name="Rectangle 82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0:41</a:t>
            </a:r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0:40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0:39</a:t>
            </a:r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0:38</a:t>
            </a:r>
          </a:p>
        </p:txBody>
      </p:sp>
      <p:sp>
        <p:nvSpPr>
          <p:cNvPr id="91" name="Rectangle 86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0:37</a:t>
            </a:r>
          </a:p>
        </p:txBody>
      </p:sp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0:36</a:t>
            </a:r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0:35</a:t>
            </a:r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0:34</a:t>
            </a:r>
          </a:p>
        </p:txBody>
      </p:sp>
      <p:sp>
        <p:nvSpPr>
          <p:cNvPr id="95" name="Rectangle 90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0:33</a:t>
            </a:r>
          </a:p>
        </p:txBody>
      </p:sp>
      <p:sp>
        <p:nvSpPr>
          <p:cNvPr id="96" name="Rectangle 91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0:32</a:t>
            </a:r>
          </a:p>
        </p:txBody>
      </p:sp>
      <p:sp>
        <p:nvSpPr>
          <p:cNvPr id="97" name="Rectangle 92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0:31</a:t>
            </a:r>
          </a:p>
        </p:txBody>
      </p:sp>
      <p:sp>
        <p:nvSpPr>
          <p:cNvPr id="98" name="Rectangle 9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0:30</a:t>
            </a:r>
          </a:p>
        </p:txBody>
      </p:sp>
      <p:sp>
        <p:nvSpPr>
          <p:cNvPr id="99" name="Rectangle 94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0:29</a:t>
            </a:r>
          </a:p>
        </p:txBody>
      </p:sp>
      <p:sp>
        <p:nvSpPr>
          <p:cNvPr id="100" name="Rectangle 95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0:28</a:t>
            </a:r>
          </a:p>
        </p:txBody>
      </p:sp>
      <p:sp>
        <p:nvSpPr>
          <p:cNvPr id="101" name="Rectangle 96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0:27</a:t>
            </a:r>
          </a:p>
        </p:txBody>
      </p:sp>
      <p:sp>
        <p:nvSpPr>
          <p:cNvPr id="102" name="Rectangle 97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0:26</a:t>
            </a:r>
          </a:p>
        </p:txBody>
      </p:sp>
      <p:sp>
        <p:nvSpPr>
          <p:cNvPr id="103" name="Rectangle 98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0:25</a:t>
            </a:r>
          </a:p>
        </p:txBody>
      </p:sp>
      <p:sp>
        <p:nvSpPr>
          <p:cNvPr id="104" name="Rectangle 99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0:24</a:t>
            </a:r>
          </a:p>
        </p:txBody>
      </p:sp>
      <p:sp>
        <p:nvSpPr>
          <p:cNvPr id="105" name="Rectangle 100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0:23</a:t>
            </a:r>
          </a:p>
        </p:txBody>
      </p:sp>
      <p:sp>
        <p:nvSpPr>
          <p:cNvPr id="106" name="Rectangle 101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0:22</a:t>
            </a:r>
          </a:p>
        </p:txBody>
      </p:sp>
      <p:sp>
        <p:nvSpPr>
          <p:cNvPr id="107" name="Rectangle 102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0:21</a:t>
            </a:r>
          </a:p>
        </p:txBody>
      </p:sp>
      <p:sp>
        <p:nvSpPr>
          <p:cNvPr id="108" name="Rectangle 10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0:20</a:t>
            </a:r>
          </a:p>
        </p:txBody>
      </p:sp>
      <p:sp>
        <p:nvSpPr>
          <p:cNvPr id="109" name="Rectangle 104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0:19</a:t>
            </a:r>
          </a:p>
        </p:txBody>
      </p:sp>
      <p:sp>
        <p:nvSpPr>
          <p:cNvPr id="110" name="Rectangle 105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0:18</a:t>
            </a:r>
          </a:p>
        </p:txBody>
      </p:sp>
      <p:sp>
        <p:nvSpPr>
          <p:cNvPr id="111" name="Rectangle 106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0:17</a:t>
            </a:r>
          </a:p>
        </p:txBody>
      </p:sp>
      <p:sp>
        <p:nvSpPr>
          <p:cNvPr id="112" name="Rectangle 107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0:16</a:t>
            </a:r>
          </a:p>
        </p:txBody>
      </p:sp>
      <p:sp>
        <p:nvSpPr>
          <p:cNvPr id="113" name="Rectangle 108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0:15</a:t>
            </a:r>
          </a:p>
        </p:txBody>
      </p:sp>
      <p:sp>
        <p:nvSpPr>
          <p:cNvPr id="114" name="Rectangle 109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0:14</a:t>
            </a:r>
          </a:p>
        </p:txBody>
      </p:sp>
      <p:sp>
        <p:nvSpPr>
          <p:cNvPr id="115" name="Rectangle 110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0:13</a:t>
            </a:r>
          </a:p>
        </p:txBody>
      </p:sp>
      <p:sp>
        <p:nvSpPr>
          <p:cNvPr id="116" name="Rectangle 111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0:12</a:t>
            </a:r>
          </a:p>
        </p:txBody>
      </p:sp>
      <p:sp>
        <p:nvSpPr>
          <p:cNvPr id="117" name="Rectangle 112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0:11</a:t>
            </a:r>
          </a:p>
        </p:txBody>
      </p:sp>
      <p:sp>
        <p:nvSpPr>
          <p:cNvPr id="118" name="Rectangle 11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0:10</a:t>
            </a:r>
          </a:p>
        </p:txBody>
      </p:sp>
      <p:sp>
        <p:nvSpPr>
          <p:cNvPr id="119" name="Rectangle 114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0:09</a:t>
            </a:r>
          </a:p>
        </p:txBody>
      </p:sp>
      <p:sp>
        <p:nvSpPr>
          <p:cNvPr id="120" name="Rectangle 115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0:08</a:t>
            </a:r>
          </a:p>
        </p:txBody>
      </p:sp>
      <p:sp>
        <p:nvSpPr>
          <p:cNvPr id="121" name="Rectangle 116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0:07</a:t>
            </a:r>
          </a:p>
        </p:txBody>
      </p:sp>
      <p:sp>
        <p:nvSpPr>
          <p:cNvPr id="122" name="Rectangle 117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0:06</a:t>
            </a:r>
          </a:p>
        </p:txBody>
      </p:sp>
      <p:sp>
        <p:nvSpPr>
          <p:cNvPr id="123" name="Rectangle 118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0:05</a:t>
            </a:r>
          </a:p>
        </p:txBody>
      </p:sp>
      <p:sp>
        <p:nvSpPr>
          <p:cNvPr id="124" name="Rectangle 119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0:04</a:t>
            </a:r>
          </a:p>
        </p:txBody>
      </p:sp>
      <p:sp>
        <p:nvSpPr>
          <p:cNvPr id="125" name="Rectangle 120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0:03</a:t>
            </a:r>
          </a:p>
        </p:txBody>
      </p:sp>
      <p:sp>
        <p:nvSpPr>
          <p:cNvPr id="126" name="Rectangle 121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0:02</a:t>
            </a:r>
          </a:p>
        </p:txBody>
      </p:sp>
      <p:sp>
        <p:nvSpPr>
          <p:cNvPr id="127" name="Rectangle 122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0:01</a:t>
            </a:r>
          </a:p>
        </p:txBody>
      </p:sp>
      <p:sp>
        <p:nvSpPr>
          <p:cNvPr id="128" name="Rectangle 12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/>
              <a:t>End</a:t>
            </a:r>
          </a:p>
        </p:txBody>
      </p:sp>
      <p:sp>
        <p:nvSpPr>
          <p:cNvPr id="129" name="Rectangle 123"/>
          <p:cNvSpPr>
            <a:spLocks noChangeArrowheads="1"/>
          </p:cNvSpPr>
          <p:nvPr/>
        </p:nvSpPr>
        <p:spPr bwMode="auto">
          <a:xfrm>
            <a:off x="26560" y="2057401"/>
            <a:ext cx="2057400" cy="838200"/>
          </a:xfrm>
          <a:prstGeom prst="rect">
            <a:avLst/>
          </a:prstGeom>
          <a:solidFill>
            <a:srgbClr val="66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600" dirty="0" smtClean="0"/>
              <a:t>2:00</a:t>
            </a:r>
            <a:endParaRPr lang="en-GB" sz="6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338552" y="1773310"/>
            <a:ext cx="678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Read: </a:t>
            </a:r>
            <a:r>
              <a:rPr lang="en-US" sz="3200" i="1" dirty="0"/>
              <a:t>The Rubric for </a:t>
            </a:r>
            <a:r>
              <a:rPr lang="en-US" sz="3200" b="1" i="1" dirty="0"/>
              <a:t>Domains 2 and 3</a:t>
            </a:r>
            <a:r>
              <a:rPr lang="en-US" sz="3200" i="1" dirty="0"/>
              <a:t>.  Focus on the </a:t>
            </a:r>
            <a:r>
              <a:rPr lang="en-US" sz="3200" i="1" u="sng" dirty="0"/>
              <a:t>proficient and distinguished</a:t>
            </a:r>
            <a:r>
              <a:rPr lang="en-US" sz="3200" i="1" dirty="0"/>
              <a:t> column. </a:t>
            </a:r>
            <a:br>
              <a:rPr lang="en-US" sz="3200" i="1" dirty="0"/>
            </a:br>
            <a:endParaRPr lang="en-US" sz="3200" i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Create a Tweet:  </a:t>
            </a:r>
            <a:r>
              <a:rPr lang="en-US" sz="3200" dirty="0"/>
              <a:t>As a group, </a:t>
            </a:r>
            <a:r>
              <a:rPr lang="en-US" sz="3200" i="1" dirty="0"/>
              <a:t>tweet your goal/next step for engaging students through Instructional Technology</a:t>
            </a:r>
          </a:p>
          <a:p>
            <a:r>
              <a:rPr lang="en-US" sz="2400" b="1" i="1" dirty="0"/>
              <a:t>Note</a:t>
            </a:r>
            <a:r>
              <a:rPr lang="en-US" sz="2400" i="1" dirty="0"/>
              <a:t>: Each group will pick a person to read the Tweet out loud to the whole group when placing it under the document camera.</a:t>
            </a:r>
          </a:p>
          <a:p>
            <a:endParaRPr lang="en-US" sz="3200" b="1" dirty="0"/>
          </a:p>
        </p:txBody>
      </p:sp>
      <p:pic>
        <p:nvPicPr>
          <p:cNvPr id="135" name="MS90007479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2664" y="4659201"/>
            <a:ext cx="244475" cy="244475"/>
          </a:xfrm>
          <a:prstGeom prst="rect">
            <a:avLst/>
          </a:prstGeom>
        </p:spPr>
      </p:pic>
      <p:sp>
        <p:nvSpPr>
          <p:cNvPr id="136" name="Oval 135"/>
          <p:cNvSpPr/>
          <p:nvPr/>
        </p:nvSpPr>
        <p:spPr>
          <a:xfrm>
            <a:off x="26560" y="3867113"/>
            <a:ext cx="2052228" cy="2052228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Oval 136"/>
          <p:cNvSpPr/>
          <p:nvPr/>
        </p:nvSpPr>
        <p:spPr>
          <a:xfrm>
            <a:off x="26560" y="3867113"/>
            <a:ext cx="2052228" cy="20522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690" y="336305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5 minutes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05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showWhenStopped="0">
                <p:cTn id="3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5" dur="3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3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8" dur="2176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audio>
              <p:cMediaNode>
                <p:cTn id="3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7" grpId="0" animBg="1"/>
    </p:bldLst>
  </p:timing>
</p:sld>
</file>

<file path=ppt/theme/theme1.xml><?xml version="1.0" encoding="utf-8"?>
<a:theme xmlns:a="http://schemas.openxmlformats.org/drawingml/2006/main" name="TP030006127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ating Chart">
  <a:themeElements>
    <a:clrScheme name="Optimum Interior Loop_062305_2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timum Interior Loop_062305_2_COPYEDIT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ptimum Interior Loop_062305_2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um Interior Loop_062305_2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um Interior Loop_062305_2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um Interior Loop_062305_2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um Interior Loop_062305_2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timum Interior Loop_062305_2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um Interior Loop_062305_2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um Interior Loop_062305_2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um Interior Loop_062305_2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um Interior Loop_062305_2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um Interior Loop_062305_2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timum Interior Loop_062305_2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C4990334872459569D999A0B6D615" ma:contentTypeVersion="1" ma:contentTypeDescription="Create a new document." ma:contentTypeScope="" ma:versionID="6abf1ba2099c2b790a179a8b6e7abfb9">
  <xsd:schema xmlns:xsd="http://www.w3.org/2001/XMLSchema" xmlns:xs="http://www.w3.org/2001/XMLSchema" xmlns:p="http://schemas.microsoft.com/office/2006/metadata/properties" xmlns:ns3="be5c06a9-6c48-4a27-b68b-35de5f21ec27" targetNamespace="http://schemas.microsoft.com/office/2006/metadata/properties" ma:root="true" ma:fieldsID="45c1cd23a95da7e8f9e7ae7f6e2aaec1" ns3:_="">
    <xsd:import namespace="be5c06a9-6c48-4a27-b68b-35de5f21ec2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c06a9-6c48-4a27-b68b-35de5f21ec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6B6C3-F935-4CEF-A96E-AA4B7F9ACD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D2EC5A-10BB-4ADB-BECB-1ED666F5352C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be5c06a9-6c48-4a27-b68b-35de5f21ec27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4DB87443-D7D3-414A-8534-608B2F9CE7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c06a9-6c48-4a27-b68b-35de5f21ec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587</Words>
  <Application>Microsoft Office PowerPoint</Application>
  <PresentationFormat>On-screen Show (4:3)</PresentationFormat>
  <Paragraphs>190</Paragraphs>
  <Slides>11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Calibri</vt:lpstr>
      <vt:lpstr>Cambria Math</vt:lpstr>
      <vt:lpstr>Candara</vt:lpstr>
      <vt:lpstr>Kristen ITC</vt:lpstr>
      <vt:lpstr>Times New Roman</vt:lpstr>
      <vt:lpstr>TP030006127</vt:lpstr>
      <vt:lpstr>Seating Chart</vt:lpstr>
      <vt:lpstr>Elementary Academy </vt:lpstr>
      <vt:lpstr> Article Reflection with Sticky Notes </vt:lpstr>
      <vt:lpstr>PowerPoint Presentation</vt:lpstr>
      <vt:lpstr>PowerPoint Presentation</vt:lpstr>
      <vt:lpstr>Snipping Tool</vt:lpstr>
      <vt:lpstr> Reflect on Your Sheet </vt:lpstr>
      <vt:lpstr>Closure Tweet</vt:lpstr>
      <vt:lpstr>PowerPoint Presentation</vt:lpstr>
      <vt:lpstr>Closure Tweet</vt:lpstr>
      <vt:lpstr>Reflect on Your Sheet</vt:lpstr>
      <vt:lpstr>Resources: http://www.cbsd.org/jjaffe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cover a blended learning approach which encompasses the use of technology to balance the time a teacher spends lecturing vs. interacting with students. Tools will be shown to screencast, video conference and disseminate content to students.</dc:title>
  <dc:creator>JAFFE, JASON</dc:creator>
  <cp:lastModifiedBy>JAFFE, JASON</cp:lastModifiedBy>
  <cp:revision>166</cp:revision>
  <cp:lastPrinted>2015-09-22T17:52:59Z</cp:lastPrinted>
  <dcterms:created xsi:type="dcterms:W3CDTF">2013-08-09T03:07:40Z</dcterms:created>
  <dcterms:modified xsi:type="dcterms:W3CDTF">2015-09-22T18:19:01Z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0x0101009B2C4990334872459569D999A0B6D615</vt:lpwstr>
  </property>
  <property fmtid="{D5CDD505-2E9C-101B-9397-08002B2CF9AE}" pid="3" name="IsMyDocuments">
    <vt:bool>true</vt:bool>
  </property>
</Properties>
</file>