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62887-40B5-4675-A27A-F943A50DFA2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B71A6-BC7B-4BBE-B67F-91383BB5B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9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9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4298" indent="-224298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You can right click the mouse to see the pen features.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89720" tIns="44859" rIns="89720" bIns="44859"/>
          <a:lstStyle/>
          <a:p>
            <a:fld id="{D092680E-7EDF-44BD-98E6-BD5E52975F8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362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503238"/>
            <a:ext cx="3136900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503238"/>
            <a:ext cx="3136900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298" indent="-224298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8163" y="503238"/>
            <a:ext cx="3136900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298" indent="-224298"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dirty="0"/>
            </a:lvl1pPr>
          </a:lstStyle>
          <a:p>
            <a:pPr>
              <a:defRPr/>
            </a:pPr>
            <a:endParaRPr lang="en-US">
              <a:solidFill>
                <a:srgbClr val="04617B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9FF9-EAF8-44BC-B2E2-A67164B58AA0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4617B"/>
                </a:solidFill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0556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2E55B-DF69-434C-87F1-0F93B86890AE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8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6FA7-0491-410B-BA4C-50AF9EA92478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0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0346A-5238-43D1-8A52-2A91BD50F57D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7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04752-C14A-4AFA-95A4-5B65A0B91313}" type="slidenum">
              <a:rPr lang="en-US">
                <a:solidFill>
                  <a:srgbClr val="DBF5F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81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AFBC-0A46-4FB2-AE74-97C4357E0041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F439-D7CC-404E-826C-A57BD27D2DCA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BAE4-E954-42AB-B3CB-9E1B7D6EEA07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1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00377-9A60-4E76-B81E-C1F334D94B10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7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2044-1081-49A9-83A0-B7F5CC9ED477}" type="slidenum">
              <a:rPr lang="en-US">
                <a:solidFill>
                  <a:srgbClr val="04617B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137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4617B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4617B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EA173E-E645-4600-9997-74AFA4AAEF2C}" type="slidenum">
              <a:rPr lang="en-US" b="1">
                <a:solidFill>
                  <a:srgbClr val="04617B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4617B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61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008ABF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www.screencast.com/t/543cFW4MGMfQ" TargetMode="External"/><Relationship Id="rId3" Type="http://schemas.microsoft.com/office/2007/relationships/media" Target="../media/media1.avi"/><Relationship Id="rId7" Type="http://schemas.openxmlformats.org/officeDocument/2006/relationships/image" Target="../media/image11.jpeg"/><Relationship Id="rId12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video" Target="../media/media1.avi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Task 1(easy</a:t>
            </a:r>
            <a:r>
              <a:rPr lang="en-US" sz="2400" dirty="0">
                <a:solidFill>
                  <a:srgbClr val="FF0000"/>
                </a:solidFill>
              </a:rPr>
              <a:t>):  Try to remove the white background from these images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0346A-5238-43D1-8A52-2A91BD50F57D}" type="slidenum">
              <a:rPr lang="en-US" smtClean="0">
                <a:solidFill>
                  <a:srgbClr val="04617B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14338" name="Picture 2" descr="http://somethingyoushouldread.com/images/articles/old_sh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nexternal.com/armynavy/images/600-Hot-Weather-Combat-Boot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hevron 24"/>
          <p:cNvSpPr/>
          <p:nvPr/>
        </p:nvSpPr>
        <p:spPr>
          <a:xfrm flipV="1">
            <a:off x="-502920" y="3059552"/>
            <a:ext cx="10083338" cy="636443"/>
          </a:xfrm>
          <a:prstGeom prst="chevron">
            <a:avLst>
              <a:gd name="adj" fmla="val 30408"/>
            </a:avLst>
          </a:prstGeom>
          <a:gradFill>
            <a:gsLst>
              <a:gs pos="0">
                <a:schemeClr val="bg1"/>
              </a:gs>
              <a:gs pos="36000">
                <a:srgbClr val="D5DBDD"/>
              </a:gs>
              <a:gs pos="73000">
                <a:srgbClr val="B2BEC2"/>
              </a:gs>
              <a:gs pos="100000">
                <a:srgbClr val="D5DBDD"/>
              </a:gs>
            </a:gsLst>
            <a:lin ang="162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112" y="3131553"/>
            <a:ext cx="671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prstClr val="white">
                    <a:lumMod val="50000"/>
                  </a:prstClr>
                </a:solidFill>
                <a:latin typeface="Gill Sans MT Condensed" pitchFamily="34" charset="0"/>
              </a:rPr>
              <a:t>1990</a:t>
            </a:r>
            <a:endParaRPr lang="en-US" sz="2600" b="1" dirty="0">
              <a:solidFill>
                <a:prstClr val="white">
                  <a:lumMod val="50000"/>
                </a:prstClr>
              </a:solidFill>
              <a:latin typeface="Gill Sans M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8232" y="3131553"/>
            <a:ext cx="671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prstClr val="white">
                    <a:lumMod val="50000"/>
                  </a:prstClr>
                </a:solidFill>
                <a:latin typeface="Gill Sans MT Condensed" pitchFamily="34" charset="0"/>
              </a:rPr>
              <a:t>2000</a:t>
            </a:r>
            <a:endParaRPr lang="en-US" sz="2600" b="1" dirty="0">
              <a:solidFill>
                <a:prstClr val="white">
                  <a:lumMod val="50000"/>
                </a:prstClr>
              </a:solidFill>
              <a:latin typeface="Gill Sans MT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1991" y="3131553"/>
            <a:ext cx="671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prstClr val="white">
                    <a:lumMod val="50000"/>
                  </a:prstClr>
                </a:solidFill>
                <a:latin typeface="Gill Sans MT Condensed" pitchFamily="34" charset="0"/>
              </a:rPr>
              <a:t>1980</a:t>
            </a:r>
            <a:endParaRPr lang="en-US" sz="2600" b="1" dirty="0">
              <a:solidFill>
                <a:prstClr val="white">
                  <a:lumMod val="50000"/>
                </a:prstClr>
              </a:solidFill>
              <a:latin typeface="Gill Sans MT Condensed" pitchFamily="34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990600" y="1371600"/>
            <a:ext cx="1600200" cy="16879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32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hevron 24"/>
          <p:cNvSpPr/>
          <p:nvPr/>
        </p:nvSpPr>
        <p:spPr>
          <a:xfrm flipV="1">
            <a:off x="-311728" y="3059552"/>
            <a:ext cx="8998527" cy="636443"/>
          </a:xfrm>
          <a:prstGeom prst="chevron">
            <a:avLst>
              <a:gd name="adj" fmla="val 30408"/>
            </a:avLst>
          </a:prstGeom>
          <a:gradFill>
            <a:gsLst>
              <a:gs pos="0">
                <a:schemeClr val="bg1"/>
              </a:gs>
              <a:gs pos="36000">
                <a:srgbClr val="D5DBDD"/>
              </a:gs>
              <a:gs pos="73000">
                <a:srgbClr val="B2BEC2"/>
              </a:gs>
              <a:gs pos="100000">
                <a:srgbClr val="D5DBDD"/>
              </a:gs>
            </a:gsLst>
            <a:lin ang="162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2850" y="3131553"/>
            <a:ext cx="671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prstClr val="white">
                    <a:lumMod val="50000"/>
                  </a:prstClr>
                </a:solidFill>
                <a:latin typeface="Gill Sans MT Condensed" pitchFamily="34" charset="0"/>
              </a:rPr>
              <a:t>2020</a:t>
            </a:r>
            <a:endParaRPr lang="en-US" sz="2600" b="1" dirty="0">
              <a:solidFill>
                <a:prstClr val="white">
                  <a:lumMod val="50000"/>
                </a:prstClr>
              </a:solidFill>
              <a:latin typeface="Gill Sans M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0970" y="3131553"/>
            <a:ext cx="671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prstClr val="white">
                    <a:lumMod val="50000"/>
                  </a:prstClr>
                </a:solidFill>
                <a:latin typeface="Gill Sans MT Condensed" pitchFamily="34" charset="0"/>
              </a:rPr>
              <a:t>2030</a:t>
            </a:r>
            <a:endParaRPr lang="en-US" sz="2600" b="1" dirty="0">
              <a:solidFill>
                <a:prstClr val="white">
                  <a:lumMod val="50000"/>
                </a:prstClr>
              </a:solidFill>
              <a:latin typeface="Gill Sans MT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729" y="3131553"/>
            <a:ext cx="671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prstClr val="white">
                    <a:lumMod val="50000"/>
                  </a:prstClr>
                </a:solidFill>
                <a:latin typeface="Gill Sans MT Condensed" pitchFamily="34" charset="0"/>
              </a:rPr>
              <a:t>2010</a:t>
            </a:r>
            <a:endParaRPr lang="en-US" sz="2600" b="1" dirty="0">
              <a:solidFill>
                <a:prstClr val="white">
                  <a:lumMod val="50000"/>
                </a:prstClr>
              </a:solidFill>
              <a:latin typeface="Gill Sans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410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66E23-C4C1-453C-AA14-D9C90964C3DE}" type="slidenum">
              <a:rPr lang="en-US">
                <a:solidFill>
                  <a:srgbClr val="04617B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9219" name="Picture 4" descr="http://www.gamingmmo.com/wp-content/uploads/2007/12/magnifying_glass.jpg"/>
          <p:cNvPicPr>
            <a:picLocks noChangeAspect="1" noChangeArrowheads="1"/>
          </p:cNvPicPr>
          <p:nvPr/>
        </p:nvPicPr>
        <p:blipFill>
          <a:blip r:embed="rId7" cstate="print"/>
          <a:srcRect l="3815" t="10168" r="3391" b="5086"/>
          <a:stretch>
            <a:fillRect/>
          </a:stretch>
        </p:blipFill>
        <p:spPr bwMode="auto">
          <a:xfrm>
            <a:off x="139623" y="3147462"/>
            <a:ext cx="2066408" cy="141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-685800" y="5252629"/>
            <a:ext cx="8229600" cy="1149307"/>
          </a:xfrm>
        </p:spPr>
        <p:txBody>
          <a:bodyPr/>
          <a:lstStyle/>
          <a:p>
            <a:endParaRPr lang="en-US" sz="1400" dirty="0" smtClean="0">
              <a:latin typeface="Tahoma" pitchFamily="34" charset="0"/>
            </a:endParaRPr>
          </a:p>
          <a:p>
            <a:pPr algn="ctr">
              <a:buFontTx/>
              <a:buNone/>
            </a:pPr>
            <a:r>
              <a:rPr lang="en-US" sz="4400" dirty="0" smtClean="0"/>
              <a:t>Forensic Footwear Evidence</a:t>
            </a:r>
          </a:p>
          <a:p>
            <a:pPr algn="ctr">
              <a:buFontTx/>
              <a:buNone/>
            </a:pPr>
            <a:endParaRPr lang="en-US" dirty="0" smtClean="0"/>
          </a:p>
        </p:txBody>
      </p:sp>
      <p:pic>
        <p:nvPicPr>
          <p:cNvPr id="89093" name="Picture 5" descr="http://upload.wikimedia.org/wikipedia/commons/thumb/6/61/Shoeprint(forensic).jpg/250px-Shoeprint(forensic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1701" y="4674938"/>
            <a:ext cx="1611005" cy="1726998"/>
          </a:xfrm>
          <a:prstGeom prst="roundRect">
            <a:avLst>
              <a:gd name="adj" fmla="val 16667"/>
            </a:avLst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</p:pic>
      <p:pic>
        <p:nvPicPr>
          <p:cNvPr id="7" name="Footstep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638800" y="5538437"/>
            <a:ext cx="304800" cy="3048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8438147" y="5347937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4617B"/>
                </a:solidFill>
                <a:latin typeface="Bookman Old Style"/>
                <a:ea typeface="+mj-ea"/>
                <a:cs typeface="+mj-cs"/>
              </a:rPr>
              <a:t>•Welcome to Forensics • Mr. Hensel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88588" y="2704799"/>
            <a:ext cx="1897230" cy="1491666"/>
          </a:xfrm>
          <a:prstGeom prst="roundRect">
            <a:avLst>
              <a:gd name="adj" fmla="val 10000"/>
            </a:avLst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619125" y="1716347"/>
            <a:ext cx="1962150" cy="1463592"/>
          </a:xfrm>
          <a:prstGeom prst="roundRect">
            <a:avLst>
              <a:gd name="adj" fmla="val 10000"/>
            </a:avLst>
          </a:prstGeom>
          <a:blipFill rotWithShape="0"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video1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3146256" y="2704799"/>
            <a:ext cx="2797343" cy="2098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32084"/>
            <a:ext cx="9296400" cy="164628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0" hangingPunct="0"/>
            <a:r>
              <a:rPr lang="en-US" sz="2400" dirty="0">
                <a:solidFill>
                  <a:srgbClr val="FF0000"/>
                </a:solidFill>
              </a:rPr>
              <a:t>Task </a:t>
            </a:r>
            <a:r>
              <a:rPr lang="en-US" sz="2400" dirty="0" smtClean="0">
                <a:solidFill>
                  <a:srgbClr val="FF0000"/>
                </a:solidFill>
              </a:rPr>
              <a:t>10 (highly </a:t>
            </a:r>
            <a:r>
              <a:rPr lang="en-US" sz="2400" dirty="0">
                <a:solidFill>
                  <a:srgbClr val="FF0000"/>
                </a:solidFill>
              </a:rPr>
              <a:t>advanced):  (1) Create a scrolling text, (2) Create and trim the videos to make a header, (3) Make a title, and (4) Add footsteps sound</a:t>
            </a:r>
            <a:r>
              <a:rPr lang="en-US" sz="2400" dirty="0" smtClean="0">
                <a:solidFill>
                  <a:prstClr val="black"/>
                </a:solidFill>
              </a:rPr>
              <a:t>.  (</a:t>
            </a:r>
            <a:r>
              <a:rPr lang="en-US" sz="2400" dirty="0" smtClean="0">
                <a:solidFill>
                  <a:prstClr val="black"/>
                </a:solidFill>
                <a:hlinkClick r:id="rId13"/>
              </a:rPr>
              <a:t>Click here </a:t>
            </a:r>
            <a:r>
              <a:rPr lang="en-US" sz="2400" dirty="0" smtClean="0">
                <a:solidFill>
                  <a:prstClr val="black"/>
                </a:solidFill>
              </a:rPr>
              <a:t>for a silent video tutorial.)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video fullScrn="1"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CD6A6-23A0-4CB4-B136-1C963D177167}" type="slidenum">
              <a:rPr lang="en-US">
                <a:solidFill>
                  <a:srgbClr val="04617B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763000" cy="914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Task 11(highly advanced</a:t>
            </a:r>
            <a:r>
              <a:rPr lang="en-US" sz="2400" dirty="0">
                <a:solidFill>
                  <a:srgbClr val="FF0000"/>
                </a:solidFill>
              </a:rPr>
              <a:t>):  </a:t>
            </a:r>
            <a:r>
              <a:rPr lang="en-US" sz="2400" dirty="0" smtClean="0">
                <a:solidFill>
                  <a:srgbClr val="FF0000"/>
                </a:solidFill>
              </a:rPr>
              <a:t>Create a Google Earth screencast and insert the video into this slide.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erc.carleton.edu/images/sp/library/google_earth/google_earth_globe.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3886200" cy="4034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86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Task 2(easy):  Using the </a:t>
            </a:r>
            <a:r>
              <a:rPr lang="en-US" sz="2400" b="1" dirty="0" smtClean="0">
                <a:solidFill>
                  <a:srgbClr val="FF0000"/>
                </a:solidFill>
              </a:rPr>
              <a:t>Format Painter</a:t>
            </a:r>
            <a:r>
              <a:rPr lang="en-US" sz="2400" dirty="0" smtClean="0">
                <a:solidFill>
                  <a:srgbClr val="FF0000"/>
                </a:solidFill>
              </a:rPr>
              <a:t> tool duplicate the style of Image 1 onto the other images.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0346A-5238-43D1-8A52-2A91BD50F57D}" type="slidenum">
              <a:rPr lang="en-US" smtClean="0">
                <a:solidFill>
                  <a:srgbClr val="04617B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14338" name="Picture 2" descr="http://somethingyoushouldread.com/images/articles/old_sh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13811"/>
            <a:ext cx="2857500" cy="21336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nexternal.com/armynavy/images/600-Hot-Weather-Combat-Boot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8516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80" y="3657600"/>
            <a:ext cx="1880460" cy="188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81150" y="2202078"/>
            <a:ext cx="1143000" cy="46166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Image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1</a:t>
            </a:r>
            <a:endParaRPr lang="en-US" sz="1600" b="1" dirty="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CC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Task 3(easy):  Try to duplicate Image 1 in the </a:t>
            </a:r>
            <a:r>
              <a:rPr lang="en-US" sz="2400" dirty="0" smtClean="0">
                <a:solidFill>
                  <a:srgbClr val="FF0000"/>
                </a:solidFill>
              </a:rPr>
              <a:t>blue circle.  You </a:t>
            </a:r>
            <a:r>
              <a:rPr lang="en-US" sz="2400" u="sng" dirty="0" smtClean="0">
                <a:solidFill>
                  <a:srgbClr val="FF0000"/>
                </a:solidFill>
              </a:rPr>
              <a:t>can not </a:t>
            </a:r>
            <a:r>
              <a:rPr lang="en-US" sz="2400" dirty="0" smtClean="0">
                <a:solidFill>
                  <a:srgbClr val="FF0000"/>
                </a:solidFill>
              </a:rPr>
              <a:t>copy and paste.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0346A-5238-43D1-8A52-2A91BD50F57D}" type="slidenum">
              <a:rPr lang="en-US" smtClean="0">
                <a:solidFill>
                  <a:srgbClr val="04617B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007840"/>
            <a:ext cx="1143000" cy="46166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Bookman Old Style"/>
              </a:rPr>
              <a:t>Image </a:t>
            </a:r>
            <a:r>
              <a:rPr lang="en-US" sz="1600" b="1" dirty="0">
                <a:solidFill>
                  <a:prstClr val="black"/>
                </a:solidFill>
                <a:latin typeface="Bookman Old Style"/>
              </a:rPr>
              <a:t>1</a:t>
            </a:r>
            <a:endParaRPr lang="en-US" sz="1600" b="1" dirty="0">
              <a:solidFill>
                <a:prstClr val="black"/>
              </a:solidFill>
              <a:latin typeface="Bookman Old Style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2434230"/>
            <a:ext cx="2133600" cy="213777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56515" y="2434229"/>
            <a:ext cx="2133600" cy="21377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9EAA8-3AAA-4B5C-A0F6-A5E73AB6A584}" type="slidenum">
              <a:rPr lang="en-US">
                <a:solidFill>
                  <a:srgbClr val="04617B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10243" name="Picture 2" descr="http://forensics.rice.edu/images/online_activities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4767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forensics.rice.edu/images/online_activities/modifi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0" y="1981200"/>
            <a:ext cx="44767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Task 4(easy</a:t>
            </a:r>
            <a:r>
              <a:rPr lang="en-US" sz="2400" dirty="0">
                <a:solidFill>
                  <a:srgbClr val="FF0000"/>
                </a:solidFill>
              </a:rPr>
              <a:t>):  Try to draw on the images with the Pen tool.</a:t>
            </a:r>
          </a:p>
        </p:txBody>
      </p:sp>
    </p:spTree>
    <p:extLst>
      <p:ext uri="{BB962C8B-B14F-4D97-AF65-F5344CB8AC3E}">
        <p14:creationId xmlns:p14="http://schemas.microsoft.com/office/powerpoint/2010/main" val="352784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Task 5(intermediate):  Try to create </a:t>
            </a:r>
            <a:r>
              <a:rPr lang="en-US" sz="2400" dirty="0" smtClean="0">
                <a:solidFill>
                  <a:srgbClr val="FF0000"/>
                </a:solidFill>
              </a:rPr>
              <a:t>animated triggers </a:t>
            </a:r>
            <a:r>
              <a:rPr lang="en-US" sz="2400" dirty="0">
                <a:solidFill>
                  <a:srgbClr val="FF0000"/>
                </a:solidFill>
              </a:rPr>
              <a:t>with the images below</a:t>
            </a:r>
            <a:r>
              <a:rPr lang="en-US" sz="2400" dirty="0" smtClean="0">
                <a:solidFill>
                  <a:srgbClr val="FF0000"/>
                </a:solidFill>
              </a:rPr>
              <a:t>.  Make the images the trigger.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1385887"/>
            <a:ext cx="7315200" cy="3590925"/>
            <a:chOff x="990600" y="1385887"/>
            <a:chExt cx="7315200" cy="3590925"/>
          </a:xfrm>
        </p:grpSpPr>
        <p:sp>
          <p:nvSpPr>
            <p:cNvPr id="2" name="Rectangle 1"/>
            <p:cNvSpPr/>
            <p:nvPr/>
          </p:nvSpPr>
          <p:spPr>
            <a:xfrm>
              <a:off x="990600" y="1385887"/>
              <a:ext cx="3810000" cy="35909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48200" y="1385887"/>
              <a:ext cx="3657600" cy="3590925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000" y="1385887"/>
            <a:ext cx="3810000" cy="46910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4617B"/>
                </a:solidFill>
                <a:effectLst/>
                <a:latin typeface="Bookman Old Style"/>
                <a:ea typeface="+mj-ea"/>
                <a:cs typeface="+mj-cs"/>
              </a:rPr>
              <a:t>Three Dimensional </a:t>
            </a:r>
            <a:r>
              <a:rPr lang="en-US" sz="2400" dirty="0" smtClean="0">
                <a:solidFill>
                  <a:srgbClr val="04617B"/>
                </a:solidFill>
                <a:effectLst/>
                <a:latin typeface="Bookman Old Style"/>
                <a:ea typeface="+mj-ea"/>
                <a:cs typeface="+mj-cs"/>
              </a:rPr>
              <a:t> </a:t>
            </a:r>
            <a:endParaRPr lang="en-US" sz="2400" dirty="0">
              <a:solidFill>
                <a:srgbClr val="04617B"/>
              </a:solidFill>
              <a:effectLst/>
              <a:latin typeface="Bookman Old Style"/>
              <a:ea typeface="+mj-ea"/>
              <a:cs typeface="+mj-cs"/>
            </a:endParaRPr>
          </a:p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95800" y="1385887"/>
            <a:ext cx="3505200" cy="366713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4617B"/>
                </a:solidFill>
                <a:effectLst/>
                <a:latin typeface="Bookman Old Style"/>
                <a:ea typeface="+mj-ea"/>
                <a:cs typeface="+mj-cs"/>
              </a:rPr>
              <a:t>Two </a:t>
            </a:r>
            <a:r>
              <a:rPr lang="en-US" sz="2400" dirty="0" smtClean="0">
                <a:solidFill>
                  <a:srgbClr val="04617B"/>
                </a:solidFill>
                <a:effectLst/>
                <a:latin typeface="Bookman Old Style"/>
                <a:ea typeface="+mj-ea"/>
                <a:cs typeface="+mj-cs"/>
              </a:rPr>
              <a:t>Dimensional</a:t>
            </a:r>
            <a:endParaRPr lang="en-US" sz="2400" b="0" dirty="0">
              <a:solidFill>
                <a:srgbClr val="04617B"/>
              </a:solidFill>
              <a:effectLst/>
              <a:latin typeface="Bookman Old Style"/>
              <a:ea typeface="+mj-ea"/>
              <a:cs typeface="+mj-cs"/>
            </a:endParaRPr>
          </a:p>
        </p:txBody>
      </p:sp>
      <p:sp>
        <p:nvSpPr>
          <p:cNvPr id="16" name="Rounded Rectangle 15" title="1"/>
          <p:cNvSpPr/>
          <p:nvPr/>
        </p:nvSpPr>
        <p:spPr>
          <a:xfrm>
            <a:off x="1143000" y="5105400"/>
            <a:ext cx="1463040" cy="1058546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18"/>
          <p:cNvSpPr/>
          <p:nvPr/>
        </p:nvSpPr>
        <p:spPr>
          <a:xfrm>
            <a:off x="6477000" y="5089386"/>
            <a:ext cx="1463040" cy="106070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659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9906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Task 6(intermediate</a:t>
            </a:r>
            <a:r>
              <a:rPr lang="en-US" sz="2400" dirty="0">
                <a:solidFill>
                  <a:srgbClr val="FF0000"/>
                </a:solidFill>
              </a:rPr>
              <a:t>):  </a:t>
            </a:r>
            <a:r>
              <a:rPr lang="en-US" sz="2400" dirty="0" smtClean="0">
                <a:solidFill>
                  <a:srgbClr val="FF0000"/>
                </a:solidFill>
              </a:rPr>
              <a:t>Change </a:t>
            </a:r>
            <a:r>
              <a:rPr lang="en-US" sz="2400" dirty="0">
                <a:solidFill>
                  <a:srgbClr val="FF0000"/>
                </a:solidFill>
              </a:rPr>
              <a:t>the bulleted list into a graphic organizer using SmartArt.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33756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Identification </a:t>
            </a:r>
            <a:r>
              <a:rPr lang="en-US" dirty="0"/>
              <a:t>of Footwear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Elimination of Footwear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Participation of suspect in crime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Location of Impressions</a:t>
            </a:r>
          </a:p>
          <a:p>
            <a:pPr marL="274638" lvl="1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289" y="1322962"/>
            <a:ext cx="88392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9DD9"/>
              </a:buClr>
              <a:buSzPct val="76000"/>
            </a:pPr>
            <a:r>
              <a:rPr lang="en-US" sz="2300" b="1" dirty="0">
                <a:solidFill>
                  <a:srgbClr val="04617B"/>
                </a:solidFill>
              </a:rPr>
              <a:t>The following information may be obtained from footwear impressions:</a:t>
            </a:r>
          </a:p>
        </p:txBody>
      </p:sp>
    </p:spTree>
    <p:extLst>
      <p:ext uri="{BB962C8B-B14F-4D97-AF65-F5344CB8AC3E}">
        <p14:creationId xmlns:p14="http://schemas.microsoft.com/office/powerpoint/2010/main" val="39481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CD6A6-23A0-4CB4-B136-1C963D177167}" type="slidenum">
              <a:rPr lang="en-US">
                <a:solidFill>
                  <a:srgbClr val="04617B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763000" cy="914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Task 7(highly advanced</a:t>
            </a:r>
            <a:r>
              <a:rPr lang="en-US" sz="2400" dirty="0">
                <a:solidFill>
                  <a:srgbClr val="FF0000"/>
                </a:solidFill>
              </a:rPr>
              <a:t>):  </a:t>
            </a:r>
            <a:r>
              <a:rPr lang="en-US" sz="2400" dirty="0" smtClean="0">
                <a:solidFill>
                  <a:srgbClr val="FF0000"/>
                </a:solidFill>
              </a:rPr>
              <a:t>Insert </a:t>
            </a:r>
            <a:r>
              <a:rPr lang="en-US" sz="2400" u="sng" dirty="0" smtClean="0">
                <a:solidFill>
                  <a:srgbClr val="FF0000"/>
                </a:solidFill>
              </a:rPr>
              <a:t>any</a:t>
            </a:r>
            <a:r>
              <a:rPr lang="en-US" sz="2400" dirty="0" smtClean="0">
                <a:solidFill>
                  <a:srgbClr val="FF0000"/>
                </a:solidFill>
              </a:rPr>
              <a:t> video into this slide.  Try to find a short clip if possible.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CD6A6-23A0-4CB4-B136-1C963D177167}" type="slidenum">
              <a:rPr lang="en-US">
                <a:solidFill>
                  <a:srgbClr val="04617B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7" name="video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71600" y="2209800"/>
            <a:ext cx="4419600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Task 8(advanced</a:t>
            </a:r>
            <a:r>
              <a:rPr lang="en-US" sz="2400" dirty="0">
                <a:solidFill>
                  <a:srgbClr val="FF0000"/>
                </a:solidFill>
              </a:rPr>
              <a:t>):  (1) </a:t>
            </a:r>
            <a:r>
              <a:rPr lang="en-US" sz="2400" u="sng" dirty="0" smtClean="0">
                <a:solidFill>
                  <a:srgbClr val="FF0000"/>
                </a:solidFill>
              </a:rPr>
              <a:t>Trim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this video to 30 seconds, (2) Change the first frame that is </a:t>
            </a:r>
            <a:r>
              <a:rPr lang="en-US" sz="2400" dirty="0" smtClean="0">
                <a:solidFill>
                  <a:srgbClr val="FF0000"/>
                </a:solidFill>
              </a:rPr>
              <a:t>viewed using a </a:t>
            </a:r>
            <a:r>
              <a:rPr lang="en-US" sz="2400" u="sng" dirty="0" smtClean="0">
                <a:solidFill>
                  <a:srgbClr val="FF0000"/>
                </a:solidFill>
              </a:rPr>
              <a:t>Poster Frame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2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hevron 24"/>
          <p:cNvSpPr/>
          <p:nvPr/>
        </p:nvSpPr>
        <p:spPr>
          <a:xfrm flipV="1">
            <a:off x="914400" y="3059553"/>
            <a:ext cx="8666018" cy="636443"/>
          </a:xfrm>
          <a:prstGeom prst="chevron">
            <a:avLst>
              <a:gd name="adj" fmla="val 30408"/>
            </a:avLst>
          </a:prstGeom>
          <a:gradFill>
            <a:gsLst>
              <a:gs pos="0">
                <a:schemeClr val="bg1"/>
              </a:gs>
              <a:gs pos="36000">
                <a:srgbClr val="D5DBDD"/>
              </a:gs>
              <a:gs pos="73000">
                <a:srgbClr val="B2BEC2"/>
              </a:gs>
              <a:gs pos="100000">
                <a:srgbClr val="D5DBDD"/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112" y="3131553"/>
            <a:ext cx="671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prstClr val="white">
                    <a:lumMod val="50000"/>
                  </a:prstClr>
                </a:solidFill>
                <a:latin typeface="Gill Sans MT Condensed" pitchFamily="34" charset="0"/>
              </a:rPr>
              <a:t>1960</a:t>
            </a:r>
            <a:endParaRPr lang="en-US" sz="2600" b="1" dirty="0">
              <a:solidFill>
                <a:prstClr val="white">
                  <a:lumMod val="50000"/>
                </a:prstClr>
              </a:solidFill>
              <a:latin typeface="Gill Sans M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8232" y="3131553"/>
            <a:ext cx="671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prstClr val="white">
                    <a:lumMod val="50000"/>
                  </a:prstClr>
                </a:solidFill>
                <a:latin typeface="Gill Sans MT Condensed" pitchFamily="34" charset="0"/>
              </a:rPr>
              <a:t>1970</a:t>
            </a:r>
            <a:endParaRPr lang="en-US" sz="2600" b="1" dirty="0">
              <a:solidFill>
                <a:prstClr val="white">
                  <a:lumMod val="50000"/>
                </a:prstClr>
              </a:solidFill>
              <a:latin typeface="Gill Sans MT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1991" y="3131553"/>
            <a:ext cx="671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prstClr val="white">
                    <a:lumMod val="50000"/>
                  </a:prstClr>
                </a:solidFill>
                <a:latin typeface="Gill Sans MT Condensed" pitchFamily="34" charset="0"/>
              </a:rPr>
              <a:t>1950</a:t>
            </a:r>
            <a:endParaRPr lang="en-US" sz="2600" b="1" dirty="0">
              <a:solidFill>
                <a:prstClr val="white">
                  <a:lumMod val="50000"/>
                </a:prstClr>
              </a:solidFill>
              <a:latin typeface="Gill Sans MT Condensed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1301" y="152400"/>
            <a:ext cx="8229600" cy="9906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0" hangingPunct="0"/>
            <a:r>
              <a:rPr lang="en-US" sz="2400" dirty="0" smtClean="0">
                <a:solidFill>
                  <a:srgbClr val="FF0000"/>
                </a:solidFill>
              </a:rPr>
              <a:t>Task 9 (intermediate</a:t>
            </a:r>
            <a:r>
              <a:rPr lang="en-US" sz="2400" dirty="0">
                <a:solidFill>
                  <a:srgbClr val="FF0000"/>
                </a:solidFill>
              </a:rPr>
              <a:t>):  Try to create a timeline about any topic using the template below.</a:t>
            </a:r>
          </a:p>
        </p:txBody>
      </p:sp>
    </p:spTree>
    <p:extLst>
      <p:ext uri="{BB962C8B-B14F-4D97-AF65-F5344CB8AC3E}">
        <p14:creationId xmlns:p14="http://schemas.microsoft.com/office/powerpoint/2010/main" val="39581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On-screen Show (4:3)</PresentationFormat>
  <Paragraphs>43</Paragraphs>
  <Slides>13</Slides>
  <Notes>11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Task 1(easy):  Try to remove the white background from these images.</vt:lpstr>
      <vt:lpstr>Task 2(easy):  Using the Format Painter tool duplicate the style of Image 1 onto the other images.</vt:lpstr>
      <vt:lpstr>Task 3(easy):  Try to duplicate Image 1 in the blue circle.  You can not copy and paste.</vt:lpstr>
      <vt:lpstr>Task 4(easy):  Try to draw on the images with the Pen tool.</vt:lpstr>
      <vt:lpstr>Task 5(intermediate):  Try to create animated triggers with the images below.  Make the images the trigger.</vt:lpstr>
      <vt:lpstr>Task 6(intermediate):  Change the bulleted list into a graphic organizer using SmartArt.</vt:lpstr>
      <vt:lpstr>Task 7(highly advanced):  Insert any video into this slide.  Try to find a short clip if possible.</vt:lpstr>
      <vt:lpstr>Task 8(advanced):  (1) Trim this video to 30 seconds, (2) Change the first frame that is viewed using a Poster Frame.</vt:lpstr>
      <vt:lpstr>PowerPoint Presentation</vt:lpstr>
      <vt:lpstr>PowerPoint Presentation</vt:lpstr>
      <vt:lpstr>PowerPoint Presentation</vt:lpstr>
      <vt:lpstr>PowerPoint Presentation</vt:lpstr>
      <vt:lpstr>Task 11(highly advanced):  Create a Google Earth screencast and insert the video into this slide.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1(easy):  Try to remove the white background from these images.</dc:title>
  <dc:creator>JAFFE, JASON</dc:creator>
  <cp:lastModifiedBy>JAFFE, JASON</cp:lastModifiedBy>
  <cp:revision>1</cp:revision>
  <dcterms:created xsi:type="dcterms:W3CDTF">2013-11-19T01:57:42Z</dcterms:created>
  <dcterms:modified xsi:type="dcterms:W3CDTF">2013-11-19T01:58:10Z</dcterms:modified>
</cp:coreProperties>
</file>