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58" r:id="rId4"/>
    <p:sldId id="259" r:id="rId5"/>
    <p:sldId id="263" r:id="rId6"/>
    <p:sldId id="260" r:id="rId7"/>
    <p:sldId id="257" r:id="rId8"/>
    <p:sldId id="265" r:id="rId9"/>
    <p:sldId id="266" r:id="rId10"/>
    <p:sldId id="262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5" d="100"/>
          <a:sy n="65" d="100"/>
        </p:scale>
        <p:origin x="-720" y="-10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6BFB-6A3B-48C2-8384-C2F2F90B0C7F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543E-1676-42C4-8B93-B8677894326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4216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6BFB-6A3B-48C2-8384-C2F2F90B0C7F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543E-1676-42C4-8B93-B86778943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92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6BFB-6A3B-48C2-8384-C2F2F90B0C7F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543E-1676-42C4-8B93-B86778943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028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6BFB-6A3B-48C2-8384-C2F2F90B0C7F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543E-1676-42C4-8B93-B86778943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3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6BFB-6A3B-48C2-8384-C2F2F90B0C7F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543E-1676-42C4-8B93-B8677894326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83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6BFB-6A3B-48C2-8384-C2F2F90B0C7F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543E-1676-42C4-8B93-B86778943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4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6BFB-6A3B-48C2-8384-C2F2F90B0C7F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543E-1676-42C4-8B93-B86778943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75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6BFB-6A3B-48C2-8384-C2F2F90B0C7F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543E-1676-42C4-8B93-B86778943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08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6BFB-6A3B-48C2-8384-C2F2F90B0C7F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543E-1676-42C4-8B93-B86778943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354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2776BFB-6A3B-48C2-8384-C2F2F90B0C7F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69543E-1676-42C4-8B93-B86778943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350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76BFB-6A3B-48C2-8384-C2F2F90B0C7F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543E-1676-42C4-8B93-B86778943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26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2776BFB-6A3B-48C2-8384-C2F2F90B0C7F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369543E-1676-42C4-8B93-B8677894326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894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APPR 3012.d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Michelle </a:t>
            </a:r>
            <a:r>
              <a:rPr lang="en-US" dirty="0" err="1" smtClean="0"/>
              <a:t>Martoni</a:t>
            </a:r>
            <a:endParaRPr lang="en-US" dirty="0" smtClean="0"/>
          </a:p>
          <a:p>
            <a:r>
              <a:rPr lang="en-US" dirty="0" smtClean="0"/>
              <a:t>Assistant Superintendent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77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Appeals Process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800" dirty="0" smtClean="0"/>
              <a:t>Negotiable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800" dirty="0" smtClean="0"/>
              <a:t>The anomaly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800" dirty="0" smtClean="0"/>
              <a:t>Corrective Action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66477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APPR 3012.d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algn="ctr"/>
            <a:r>
              <a:rPr lang="en-US" sz="4800" smtClean="0"/>
              <a:t>Questions?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72745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Composite Score </a:t>
            </a:r>
            <a:r>
              <a:rPr lang="en-US" sz="3200" b="1" dirty="0" smtClean="0"/>
              <a:t>Matrix:  Two Components</a:t>
            </a:r>
            <a:endParaRPr lang="en-US" sz="32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-395998" y="-356615"/>
            <a:ext cx="539243" cy="1904459"/>
            <a:chOff x="-149049" y="-356622"/>
            <a:chExt cx="317757" cy="1904494"/>
          </a:xfrm>
        </p:grpSpPr>
        <p:sp>
          <p:nvSpPr>
            <p:cNvPr id="6" name="Rectangle 5"/>
            <p:cNvSpPr/>
            <p:nvPr/>
          </p:nvSpPr>
          <p:spPr>
            <a:xfrm rot="5399999" flipV="1">
              <a:off x="-984622" y="478951"/>
              <a:ext cx="1904494" cy="23334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endPara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 rot="5399999">
              <a:off x="-368608" y="709176"/>
              <a:ext cx="850252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b="1" dirty="0" smtClean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10" name="table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2986" y="2162026"/>
            <a:ext cx="7382896" cy="2889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6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Observation Component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/>
              <a:t>1 </a:t>
            </a:r>
            <a:r>
              <a:rPr lang="en-US" sz="3600" dirty="0" smtClean="0"/>
              <a:t>observation </a:t>
            </a:r>
            <a:r>
              <a:rPr lang="en-US" sz="3600" dirty="0" smtClean="0"/>
              <a:t>by Lead Evaluator:  Building Principal or designee </a:t>
            </a:r>
            <a:r>
              <a:rPr lang="en-US" sz="3600" dirty="0" smtClean="0"/>
              <a:t>(At least 80 percent)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/>
              <a:t>At least one by outside evaluator (different BEDS </a:t>
            </a:r>
            <a:r>
              <a:rPr lang="en-US" sz="3600" dirty="0" smtClean="0"/>
              <a:t>number—20% Negotiable)</a:t>
            </a:r>
            <a:endParaRPr lang="en-US" sz="3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/>
              <a:t>Peer observation </a:t>
            </a:r>
            <a:r>
              <a:rPr lang="en-US" sz="3600" dirty="0" smtClean="0"/>
              <a:t>(10 % Negotiable</a:t>
            </a:r>
            <a:r>
              <a:rPr lang="en-US" sz="3600" dirty="0" smtClean="0"/>
              <a:t>)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98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Observation </a:t>
            </a:r>
            <a:r>
              <a:rPr lang="en-US" b="1" dirty="0" smtClean="0"/>
              <a:t> Score Ranges</a:t>
            </a:r>
            <a:endParaRPr lang="en-US" b="1" dirty="0"/>
          </a:p>
        </p:txBody>
      </p:sp>
      <p:pic>
        <p:nvPicPr>
          <p:cNvPr id="5" name="table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19304" y="2226804"/>
            <a:ext cx="5413717" cy="3261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08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APPR Math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5400" dirty="0" smtClean="0"/>
              <a:t>Teachers receive a weighted average of all observations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400" dirty="0" smtClean="0"/>
              <a:t>Any </a:t>
            </a:r>
            <a:r>
              <a:rPr lang="en-US" sz="5400" dirty="0" smtClean="0"/>
              <a:t>teacher who receives a 1 on both observations must receive a O for the category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54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Observation Rubric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Domains 2 and 3 (Danielson) must be evaluated over the course of the total observations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92655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Student Achievement Component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000" dirty="0" smtClean="0"/>
              <a:t>State </a:t>
            </a:r>
            <a:r>
              <a:rPr lang="en-US" sz="4000" dirty="0" smtClean="0"/>
              <a:t>Assessment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 smtClean="0"/>
              <a:t>Possible second subcomponent (Negotiable)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 smtClean="0"/>
              <a:t>State assessment or state approved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9105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Performance Category:   Score</a:t>
            </a:r>
            <a:endParaRPr lang="en-US" dirty="0"/>
          </a:p>
        </p:txBody>
      </p:sp>
      <p:pic>
        <p:nvPicPr>
          <p:cNvPr id="4" name="table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03470" y="2406651"/>
            <a:ext cx="5645385" cy="2901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854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ble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1187" y="235974"/>
            <a:ext cx="4601497" cy="60320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801897" y="2433484"/>
            <a:ext cx="3480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SLOs Scoring Chart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5750205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112</TotalTime>
  <Words>134</Words>
  <Application>Microsoft Office PowerPoint</Application>
  <PresentationFormat>Custom</PresentationFormat>
  <Paragraphs>30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Retrospect</vt:lpstr>
      <vt:lpstr>APPR 3012.d</vt:lpstr>
      <vt:lpstr>Composite Score Matrix:  Two Components</vt:lpstr>
      <vt:lpstr>Observation Component</vt:lpstr>
      <vt:lpstr>Observation  Score Ranges</vt:lpstr>
      <vt:lpstr>APPR Math</vt:lpstr>
      <vt:lpstr>Observation Rubric</vt:lpstr>
      <vt:lpstr>Student Achievement Component</vt:lpstr>
      <vt:lpstr>Student Performance Category:   Score</vt:lpstr>
      <vt:lpstr>PowerPoint Presentation</vt:lpstr>
      <vt:lpstr>Appeals Process</vt:lpstr>
      <vt:lpstr>APPR 3012.d</vt:lpstr>
    </vt:vector>
  </TitlesOfParts>
  <Company>NPCSD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 3012.d</dc:title>
  <dc:creator>Martoni, Michelle</dc:creator>
  <cp:lastModifiedBy>1</cp:lastModifiedBy>
  <cp:revision>10</cp:revision>
  <dcterms:created xsi:type="dcterms:W3CDTF">2015-09-26T16:58:04Z</dcterms:created>
  <dcterms:modified xsi:type="dcterms:W3CDTF">2015-09-29T12:06:13Z</dcterms:modified>
</cp:coreProperties>
</file>