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72" r:id="rId2"/>
    <p:sldId id="271" r:id="rId3"/>
    <p:sldId id="256" r:id="rId4"/>
    <p:sldId id="270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73" r:id="rId17"/>
    <p:sldId id="274" r:id="rId18"/>
    <p:sldId id="268" r:id="rId19"/>
    <p:sldId id="26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8" autoAdjust="0"/>
    <p:restoredTop sz="94660"/>
  </p:normalViewPr>
  <p:slideViewPr>
    <p:cSldViewPr>
      <p:cViewPr varScale="1">
        <p:scale>
          <a:sx n="87" d="100"/>
          <a:sy n="87" d="100"/>
        </p:scale>
        <p:origin x="154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B2220-74AE-4589-8773-33E1C7671A73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9A87757-F5C1-49B2-9DF1-1D9F904BA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B2220-74AE-4589-8773-33E1C7671A73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87757-F5C1-49B2-9DF1-1D9F904BA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B2220-74AE-4589-8773-33E1C7671A73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87757-F5C1-49B2-9DF1-1D9F904BA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B2220-74AE-4589-8773-33E1C7671A73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87757-F5C1-49B2-9DF1-1D9F904BA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B2220-74AE-4589-8773-33E1C7671A73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87757-F5C1-49B2-9DF1-1D9F904BA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B2220-74AE-4589-8773-33E1C7671A73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87757-F5C1-49B2-9DF1-1D9F904BA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B2220-74AE-4589-8773-33E1C7671A73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87757-F5C1-49B2-9DF1-1D9F904BA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B2220-74AE-4589-8773-33E1C7671A73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87757-F5C1-49B2-9DF1-1D9F904BA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B2220-74AE-4589-8773-33E1C7671A73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87757-F5C1-49B2-9DF1-1D9F904BA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B2220-74AE-4589-8773-33E1C7671A73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87757-F5C1-49B2-9DF1-1D9F904BA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B2220-74AE-4589-8773-33E1C7671A73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87757-F5C1-49B2-9DF1-1D9F904BA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DEB2220-74AE-4589-8773-33E1C7671A73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19A87757-F5C1-49B2-9DF1-1D9F904BA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wift.tahoma.wednet.edu/tjhs/aturnbow/documents-2" TargetMode="External"/><Relationship Id="rId2" Type="http://schemas.openxmlformats.org/officeDocument/2006/relationships/hyperlink" Target="https://www.remind.com/classes/c7ca7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Nw1H8aIhKNk" TargetMode="External"/><Relationship Id="rId2" Type="http://schemas.openxmlformats.org/officeDocument/2006/relationships/hyperlink" Target="http://www.youtube.com/watch?v=fAupLjNTae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92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Comic Sans MS" panose="030F0702030302020204" pitchFamily="66" charset="0"/>
              </a:rPr>
              <a:t>Saquen</a:t>
            </a:r>
            <a:r>
              <a:rPr lang="en-US" dirty="0" smtClean="0">
                <a:latin typeface="Comic Sans MS" panose="030F0702030302020204" pitchFamily="66" charset="0"/>
              </a:rPr>
              <a:t> el </a:t>
            </a:r>
            <a:r>
              <a:rPr lang="en-US" dirty="0" err="1" smtClean="0">
                <a:latin typeface="Comic Sans MS" panose="030F0702030302020204" pitchFamily="66" charset="0"/>
              </a:rPr>
              <a:t>telÉfono</a:t>
            </a:r>
            <a:r>
              <a:rPr lang="en-US" dirty="0" smtClean="0">
                <a:latin typeface="Comic Sans MS" panose="030F0702030302020204" pitchFamily="66" charset="0"/>
              </a:rPr>
              <a:t>:</a:t>
            </a:r>
            <a:br>
              <a:rPr lang="en-US" dirty="0" smtClean="0">
                <a:latin typeface="Comic Sans MS" panose="030F0702030302020204" pitchFamily="66" charset="0"/>
              </a:rPr>
            </a:br>
            <a:r>
              <a:rPr lang="en-US" dirty="0">
                <a:latin typeface="Comic Sans MS" panose="030F0702030302020204" pitchFamily="66" charset="0"/>
              </a:rPr>
              <a:t/>
            </a:r>
            <a:br>
              <a:rPr lang="en-US" dirty="0">
                <a:latin typeface="Comic Sans MS" panose="030F0702030302020204" pitchFamily="66" charset="0"/>
              </a:rPr>
            </a:br>
            <a:r>
              <a:rPr lang="en-US" dirty="0" smtClean="0">
                <a:latin typeface="Comic Sans MS" panose="030F0702030302020204" pitchFamily="66" charset="0"/>
                <a:hlinkClick r:id="rId2"/>
              </a:rPr>
              <a:t>Remind</a:t>
            </a:r>
            <a:r>
              <a:rPr lang="en-US" dirty="0" smtClean="0">
                <a:latin typeface="Comic Sans MS" panose="030F0702030302020204" pitchFamily="66" charset="0"/>
              </a:rPr>
              <a:t>:  join remind</a:t>
            </a:r>
            <a:br>
              <a:rPr lang="en-US" dirty="0" smtClean="0">
                <a:latin typeface="Comic Sans MS" panose="030F0702030302020204" pitchFamily="66" charset="0"/>
              </a:rPr>
            </a:br>
            <a:r>
              <a:rPr lang="en-US" dirty="0" smtClean="0">
                <a:latin typeface="Comic Sans MS" panose="030F0702030302020204" pitchFamily="66" charset="0"/>
              </a:rPr>
              <a:t/>
            </a:r>
            <a:br>
              <a:rPr lang="en-US" dirty="0" smtClean="0">
                <a:latin typeface="Comic Sans MS" panose="030F0702030302020204" pitchFamily="66" charset="0"/>
              </a:rPr>
            </a:br>
            <a:r>
              <a:rPr lang="en-US" dirty="0" smtClean="0">
                <a:latin typeface="Comic Sans MS" panose="030F0702030302020204" pitchFamily="66" charset="0"/>
                <a:hlinkClick r:id="rId3"/>
              </a:rPr>
              <a:t>Swift</a:t>
            </a:r>
            <a:r>
              <a:rPr lang="en-US" dirty="0" smtClean="0">
                <a:latin typeface="Comic Sans MS" panose="030F0702030302020204" pitchFamily="66" charset="0"/>
              </a:rPr>
              <a:t>:  Class syllabus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505200"/>
            <a:ext cx="7772400" cy="373380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Comic Sans MS" panose="030F0702030302020204" pitchFamily="66" charset="0"/>
              </a:rPr>
              <a:t>https://www.remind.com/classes/c7ca7</a:t>
            </a:r>
          </a:p>
        </p:txBody>
      </p:sp>
    </p:spTree>
    <p:extLst>
      <p:ext uri="{BB962C8B-B14F-4D97-AF65-F5344CB8AC3E}">
        <p14:creationId xmlns:p14="http://schemas.microsoft.com/office/powerpoint/2010/main" val="1974503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Pregunta</a:t>
            </a:r>
            <a:r>
              <a:rPr lang="en-US" dirty="0" smtClean="0"/>
              <a:t> 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¿De </a:t>
            </a:r>
            <a:r>
              <a:rPr lang="en-US" dirty="0" err="1" smtClean="0"/>
              <a:t>dónde</a:t>
            </a:r>
            <a:r>
              <a:rPr lang="en-US" dirty="0" smtClean="0"/>
              <a:t> </a:t>
            </a:r>
            <a:r>
              <a:rPr lang="en-US" dirty="0" err="1" smtClean="0"/>
              <a:t>eres</a:t>
            </a:r>
            <a:r>
              <a:rPr lang="en-US" dirty="0" smtClean="0"/>
              <a:t> (</a:t>
            </a:r>
            <a:r>
              <a:rPr lang="en-US" dirty="0" err="1" smtClean="0"/>
              <a:t>tú</a:t>
            </a:r>
            <a:r>
              <a:rPr lang="en-US" dirty="0" smtClean="0"/>
              <a:t>)?  </a:t>
            </a:r>
            <a:r>
              <a:rPr lang="en-US" i="1" dirty="0" smtClean="0"/>
              <a:t>Where are you from?</a:t>
            </a:r>
          </a:p>
          <a:p>
            <a:pPr>
              <a:buNone/>
            </a:pPr>
            <a:r>
              <a:rPr lang="en-US" i="1" dirty="0" smtClean="0"/>
              <a:t>                                                      (Familiar)</a:t>
            </a:r>
          </a:p>
          <a:p>
            <a:pPr>
              <a:buNone/>
            </a:pPr>
            <a:endParaRPr lang="en-US" i="1" dirty="0" smtClean="0"/>
          </a:p>
          <a:p>
            <a:r>
              <a:rPr lang="en-US" dirty="0" smtClean="0"/>
              <a:t>¿De </a:t>
            </a:r>
            <a:r>
              <a:rPr lang="en-US" dirty="0" err="1" smtClean="0"/>
              <a:t>dónde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usted</a:t>
            </a:r>
            <a:r>
              <a:rPr lang="en-US" dirty="0" smtClean="0"/>
              <a:t>?  </a:t>
            </a:r>
            <a:r>
              <a:rPr lang="en-US" i="1" dirty="0" smtClean="0"/>
              <a:t>Where are you from?</a:t>
            </a:r>
          </a:p>
          <a:p>
            <a:pPr>
              <a:buNone/>
            </a:pPr>
            <a:r>
              <a:rPr lang="en-US" i="1" dirty="0" smtClean="0"/>
              <a:t>                                                      (Formal)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Respuestas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</a:t>
            </a:r>
            <a:r>
              <a:rPr lang="en-US" dirty="0" err="1" smtClean="0"/>
              <a:t>Yo</a:t>
            </a:r>
            <a:r>
              <a:rPr lang="en-US" dirty="0" smtClean="0"/>
              <a:t>) Soy de ________________.</a:t>
            </a:r>
          </a:p>
          <a:p>
            <a:pPr>
              <a:buNone/>
            </a:pPr>
            <a:r>
              <a:rPr lang="en-US" dirty="0" smtClean="0"/>
              <a:t>                                   (place)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  </a:t>
            </a:r>
            <a:r>
              <a:rPr lang="en-US" i="1" dirty="0" smtClean="0"/>
              <a:t>  I am from _____________.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Pregunta</a:t>
            </a:r>
            <a:r>
              <a:rPr lang="en-US" dirty="0" smtClean="0"/>
              <a:t> #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¿</a:t>
            </a:r>
            <a:r>
              <a:rPr lang="en-US" dirty="0" err="1" smtClean="0"/>
              <a:t>Cuántos</a:t>
            </a:r>
            <a:r>
              <a:rPr lang="en-US" dirty="0" smtClean="0"/>
              <a:t> </a:t>
            </a:r>
            <a:r>
              <a:rPr lang="en-US" dirty="0" err="1" smtClean="0"/>
              <a:t>a</a:t>
            </a:r>
            <a:r>
              <a:rPr lang="en-US" dirty="0" err="1" smtClean="0">
                <a:cs typeface="Times New Roman"/>
              </a:rPr>
              <a:t>ños</a:t>
            </a:r>
            <a:r>
              <a:rPr lang="en-US" dirty="0" smtClean="0">
                <a:cs typeface="Times New Roman"/>
              </a:rPr>
              <a:t> </a:t>
            </a:r>
            <a:r>
              <a:rPr lang="en-US" dirty="0" err="1" smtClean="0">
                <a:cs typeface="Times New Roman"/>
              </a:rPr>
              <a:t>tienes</a:t>
            </a:r>
            <a:r>
              <a:rPr lang="en-US" dirty="0" smtClean="0">
                <a:cs typeface="Times New Roman"/>
              </a:rPr>
              <a:t> (</a:t>
            </a:r>
            <a:r>
              <a:rPr lang="en-US" dirty="0" err="1" smtClean="0">
                <a:cs typeface="Times New Roman"/>
              </a:rPr>
              <a:t>tú</a:t>
            </a:r>
            <a:r>
              <a:rPr lang="en-US" dirty="0" smtClean="0">
                <a:cs typeface="Times New Roman"/>
              </a:rPr>
              <a:t>)?      </a:t>
            </a:r>
            <a:r>
              <a:rPr lang="en-US" i="1" dirty="0" smtClean="0">
                <a:cs typeface="Times New Roman"/>
              </a:rPr>
              <a:t>Familiar</a:t>
            </a:r>
          </a:p>
          <a:p>
            <a:pPr>
              <a:buNone/>
            </a:pPr>
            <a:endParaRPr lang="en-US" i="1" dirty="0" smtClean="0">
              <a:cs typeface="Times New Roman"/>
            </a:endParaRPr>
          </a:p>
          <a:p>
            <a:pPr>
              <a:buNone/>
            </a:pPr>
            <a:r>
              <a:rPr lang="en-US" i="1" dirty="0" smtClean="0">
                <a:cs typeface="Times New Roman"/>
              </a:rPr>
              <a:t>How old are you? (How many years do you have?</a:t>
            </a:r>
          </a:p>
          <a:p>
            <a:pPr>
              <a:buNone/>
            </a:pPr>
            <a:endParaRPr lang="en-US" i="1" dirty="0" smtClean="0">
              <a:latin typeface="Times New Roman"/>
              <a:cs typeface="Times New Roman"/>
            </a:endParaRPr>
          </a:p>
          <a:p>
            <a:r>
              <a:rPr lang="en-US" i="1" dirty="0" smtClean="0">
                <a:cs typeface="Times New Roman"/>
              </a:rPr>
              <a:t>¿</a:t>
            </a:r>
            <a:r>
              <a:rPr lang="en-US" dirty="0" err="1" smtClean="0">
                <a:cs typeface="Times New Roman"/>
              </a:rPr>
              <a:t>Cuántos</a:t>
            </a:r>
            <a:r>
              <a:rPr lang="en-US" dirty="0" smtClean="0">
                <a:cs typeface="Times New Roman"/>
              </a:rPr>
              <a:t> </a:t>
            </a:r>
            <a:r>
              <a:rPr lang="en-US" dirty="0" err="1" smtClean="0">
                <a:cs typeface="Times New Roman"/>
              </a:rPr>
              <a:t>años</a:t>
            </a:r>
            <a:r>
              <a:rPr lang="en-US" dirty="0" smtClean="0">
                <a:cs typeface="Times New Roman"/>
              </a:rPr>
              <a:t> </a:t>
            </a:r>
            <a:r>
              <a:rPr lang="en-US" dirty="0" err="1" smtClean="0">
                <a:cs typeface="Times New Roman"/>
              </a:rPr>
              <a:t>tiene</a:t>
            </a:r>
            <a:r>
              <a:rPr lang="en-US" dirty="0" smtClean="0">
                <a:cs typeface="Times New Roman"/>
              </a:rPr>
              <a:t> </a:t>
            </a:r>
            <a:r>
              <a:rPr lang="en-US" dirty="0" err="1" smtClean="0">
                <a:cs typeface="Times New Roman"/>
              </a:rPr>
              <a:t>usted</a:t>
            </a:r>
            <a:r>
              <a:rPr lang="en-US" dirty="0" smtClean="0">
                <a:cs typeface="Times New Roman"/>
              </a:rPr>
              <a:t>?    </a:t>
            </a:r>
            <a:r>
              <a:rPr lang="en-US" i="1" dirty="0" smtClean="0">
                <a:cs typeface="Times New Roman"/>
              </a:rPr>
              <a:t>Formal</a:t>
            </a:r>
          </a:p>
          <a:p>
            <a:pPr>
              <a:buNone/>
            </a:pPr>
            <a:r>
              <a:rPr lang="en-US" i="1" dirty="0" smtClean="0">
                <a:cs typeface="Times New Roman"/>
              </a:rPr>
              <a:t>            </a:t>
            </a:r>
          </a:p>
          <a:p>
            <a:pPr>
              <a:buNone/>
            </a:pPr>
            <a:endParaRPr lang="en-US" i="1" dirty="0" smtClean="0">
              <a:latin typeface="Times New Roman"/>
              <a:cs typeface="Times New Roman"/>
            </a:endParaRPr>
          </a:p>
          <a:p>
            <a:pPr>
              <a:buNone/>
            </a:pPr>
            <a:r>
              <a:rPr lang="en-US" i="1" dirty="0" smtClean="0">
                <a:latin typeface="Times New Roman"/>
                <a:cs typeface="Times New Roman"/>
              </a:rPr>
              <a:t> 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Respuestas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</a:t>
            </a:r>
            <a:r>
              <a:rPr lang="en-US" dirty="0" err="1" smtClean="0"/>
              <a:t>Yo</a:t>
            </a:r>
            <a:r>
              <a:rPr lang="en-US" dirty="0" smtClean="0"/>
              <a:t>) </a:t>
            </a:r>
            <a:r>
              <a:rPr lang="en-US" dirty="0" err="1" smtClean="0"/>
              <a:t>Tengo</a:t>
            </a:r>
            <a:r>
              <a:rPr lang="en-US" dirty="0" smtClean="0"/>
              <a:t> _________ </a:t>
            </a:r>
            <a:r>
              <a:rPr lang="en-US" dirty="0" err="1" smtClean="0"/>
              <a:t>años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                   (# of years)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i="1" dirty="0" smtClean="0"/>
              <a:t>		I am ____________ years old.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i="1" dirty="0" smtClean="0"/>
              <a:t>		(I have __________ years.)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Pregunta</a:t>
            </a:r>
            <a:r>
              <a:rPr lang="en-US" dirty="0" smtClean="0"/>
              <a:t> #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¿Cuál es tu/su número de teléfono? 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    Familiar       Formal   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i="1" dirty="0" smtClean="0"/>
              <a:t>What is your phone number?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1866900" y="2171700"/>
            <a:ext cx="76200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2971800" y="2133600"/>
            <a:ext cx="762000" cy="609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Respuestas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 </a:t>
            </a:r>
            <a:r>
              <a:rPr lang="en-US" dirty="0" err="1" smtClean="0"/>
              <a:t>número</a:t>
            </a:r>
            <a:r>
              <a:rPr lang="en-US" dirty="0" smtClean="0"/>
              <a:t> de </a:t>
            </a:r>
            <a:r>
              <a:rPr lang="en-US" dirty="0" err="1" smtClean="0"/>
              <a:t>teléfono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el ____________.</a:t>
            </a:r>
          </a:p>
          <a:p>
            <a:pPr>
              <a:buNone/>
            </a:pPr>
            <a:r>
              <a:rPr lang="en-US" dirty="0" smtClean="0"/>
              <a:t>                                                       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i="1" dirty="0" smtClean="0"/>
              <a:t>	My phone number is _____________.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Pregunta</a:t>
            </a:r>
            <a:r>
              <a:rPr lang="en-US" dirty="0" smtClean="0"/>
              <a:t> #6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¿</a:t>
            </a:r>
            <a:r>
              <a:rPr lang="en-US" sz="3200" dirty="0" err="1" smtClean="0"/>
              <a:t>Qué</a:t>
            </a:r>
            <a:r>
              <a:rPr lang="en-US" sz="3200" dirty="0" smtClean="0"/>
              <a:t> </a:t>
            </a:r>
            <a:r>
              <a:rPr lang="en-US" sz="3200" dirty="0" err="1" smtClean="0"/>
              <a:t>día</a:t>
            </a:r>
            <a:r>
              <a:rPr lang="en-US" sz="3200" dirty="0" smtClean="0"/>
              <a:t> </a:t>
            </a:r>
            <a:r>
              <a:rPr lang="en-US" sz="3200" dirty="0" err="1" smtClean="0"/>
              <a:t>es</a:t>
            </a:r>
            <a:r>
              <a:rPr lang="en-US" sz="3200" dirty="0" smtClean="0"/>
              <a:t> hoy?</a:t>
            </a:r>
            <a:endParaRPr lang="en-US" sz="3200" dirty="0"/>
          </a:p>
          <a:p>
            <a:r>
              <a:rPr lang="en-US" sz="3200" dirty="0" smtClean="0"/>
              <a:t>What day is it?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1427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Respuesta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Hoy </a:t>
            </a:r>
            <a:r>
              <a:rPr lang="en-US" sz="3200" dirty="0" err="1" smtClean="0"/>
              <a:t>es</a:t>
            </a:r>
            <a:r>
              <a:rPr lang="en-US" sz="3200" dirty="0" smtClean="0"/>
              <a:t> _________(lunes, </a:t>
            </a:r>
            <a:r>
              <a:rPr lang="en-US" sz="3200" dirty="0" err="1" smtClean="0"/>
              <a:t>martes</a:t>
            </a:r>
            <a:r>
              <a:rPr lang="en-US" sz="3200" dirty="0" smtClean="0"/>
              <a:t>, </a:t>
            </a:r>
            <a:r>
              <a:rPr lang="en-US" sz="3200" dirty="0" err="1" smtClean="0"/>
              <a:t>miércoles</a:t>
            </a:r>
            <a:r>
              <a:rPr lang="en-US" sz="3200" dirty="0" smtClean="0"/>
              <a:t>, </a:t>
            </a:r>
            <a:r>
              <a:rPr lang="en-US" sz="3200" dirty="0" err="1" smtClean="0"/>
              <a:t>jueves</a:t>
            </a:r>
            <a:r>
              <a:rPr lang="en-US" sz="3200" dirty="0" smtClean="0"/>
              <a:t>, Viernes, </a:t>
            </a:r>
            <a:r>
              <a:rPr lang="en-US" sz="3200" dirty="0" err="1" smtClean="0"/>
              <a:t>sábado</a:t>
            </a:r>
            <a:r>
              <a:rPr lang="en-US" sz="3200" dirty="0" smtClean="0"/>
              <a:t>, </a:t>
            </a:r>
            <a:r>
              <a:rPr lang="en-US" sz="3200" dirty="0" err="1" smtClean="0"/>
              <a:t>domingo</a:t>
            </a:r>
            <a:r>
              <a:rPr lang="en-US" sz="3200" dirty="0" smtClean="0"/>
              <a:t>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4827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 </a:t>
            </a:r>
            <a:r>
              <a:rPr lang="en-US" dirty="0" err="1" smtClean="0"/>
              <a:t>despedidas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Adiós</a:t>
            </a:r>
            <a:r>
              <a:rPr lang="en-US" dirty="0" smtClean="0"/>
              <a:t>				</a:t>
            </a:r>
            <a:r>
              <a:rPr lang="en-US" i="1" dirty="0" smtClean="0"/>
              <a:t>Goodbye</a:t>
            </a:r>
          </a:p>
          <a:p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vemos</a:t>
            </a:r>
            <a:r>
              <a:rPr lang="en-US" dirty="0" smtClean="0"/>
              <a:t>			</a:t>
            </a:r>
            <a:r>
              <a:rPr lang="en-US" i="1" dirty="0" smtClean="0"/>
              <a:t>See you</a:t>
            </a:r>
          </a:p>
          <a:p>
            <a:r>
              <a:rPr lang="en-US" dirty="0" err="1" smtClean="0"/>
              <a:t>Hasta</a:t>
            </a:r>
            <a:r>
              <a:rPr lang="en-US" dirty="0" smtClean="0"/>
              <a:t> </a:t>
            </a:r>
            <a:r>
              <a:rPr lang="en-US" dirty="0" err="1" smtClean="0"/>
              <a:t>luego</a:t>
            </a:r>
            <a:r>
              <a:rPr lang="en-US" dirty="0" smtClean="0"/>
              <a:t>			</a:t>
            </a:r>
            <a:r>
              <a:rPr lang="en-US" i="1" dirty="0" smtClean="0"/>
              <a:t>See you later</a:t>
            </a:r>
          </a:p>
          <a:p>
            <a:r>
              <a:rPr lang="en-US" dirty="0" err="1" smtClean="0"/>
              <a:t>Hasta</a:t>
            </a:r>
            <a:r>
              <a:rPr lang="en-US" dirty="0" smtClean="0"/>
              <a:t> la vista			</a:t>
            </a:r>
            <a:r>
              <a:rPr lang="en-US" i="1" dirty="0" smtClean="0"/>
              <a:t>See you later</a:t>
            </a:r>
          </a:p>
          <a:p>
            <a:r>
              <a:rPr lang="en-US" dirty="0" err="1" smtClean="0"/>
              <a:t>Hasta</a:t>
            </a:r>
            <a:r>
              <a:rPr lang="en-US" dirty="0" smtClean="0"/>
              <a:t> pronto			</a:t>
            </a:r>
            <a:r>
              <a:rPr lang="en-US" i="1" dirty="0" smtClean="0"/>
              <a:t>See you soon</a:t>
            </a:r>
          </a:p>
          <a:p>
            <a:r>
              <a:rPr lang="en-US" dirty="0" err="1" smtClean="0"/>
              <a:t>Hasta</a:t>
            </a:r>
            <a:r>
              <a:rPr lang="en-US" dirty="0" smtClean="0"/>
              <a:t> </a:t>
            </a:r>
            <a:r>
              <a:rPr lang="en-US" dirty="0" err="1" smtClean="0"/>
              <a:t>mañana</a:t>
            </a:r>
            <a:r>
              <a:rPr lang="en-US" dirty="0" smtClean="0"/>
              <a:t>			</a:t>
            </a:r>
            <a:r>
              <a:rPr lang="en-US" i="1" dirty="0" smtClean="0"/>
              <a:t>See you tomorrow</a:t>
            </a:r>
          </a:p>
          <a:p>
            <a:r>
              <a:rPr lang="en-US" dirty="0" err="1" smtClean="0"/>
              <a:t>Chau</a:t>
            </a:r>
            <a:r>
              <a:rPr lang="en-US" dirty="0" smtClean="0"/>
              <a:t>				</a:t>
            </a:r>
            <a:r>
              <a:rPr lang="en-US" i="1" dirty="0" smtClean="0"/>
              <a:t>Bye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Otras</a:t>
            </a:r>
            <a:r>
              <a:rPr lang="en-US" dirty="0" smtClean="0"/>
              <a:t> </a:t>
            </a:r>
            <a:r>
              <a:rPr lang="en-US" dirty="0" err="1" smtClean="0"/>
              <a:t>palabras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Mucho gusto.		</a:t>
            </a:r>
            <a:r>
              <a:rPr lang="en-US" i="1" dirty="0" smtClean="0"/>
              <a:t>Nice/pleased to meet you.</a:t>
            </a:r>
          </a:p>
          <a:p>
            <a:r>
              <a:rPr lang="en-US" dirty="0" smtClean="0"/>
              <a:t>El gusto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mío</a:t>
            </a:r>
            <a:r>
              <a:rPr lang="en-US" dirty="0" smtClean="0"/>
              <a:t>.	</a:t>
            </a:r>
            <a:r>
              <a:rPr lang="en-US" i="1" dirty="0" smtClean="0"/>
              <a:t>The pleasure is mine.</a:t>
            </a:r>
          </a:p>
          <a:p>
            <a:r>
              <a:rPr lang="en-US" dirty="0" err="1" smtClean="0"/>
              <a:t>Encantado</a:t>
            </a:r>
            <a:r>
              <a:rPr lang="en-US" dirty="0" smtClean="0"/>
              <a:t>(a).		</a:t>
            </a:r>
            <a:r>
              <a:rPr lang="en-US" i="1" dirty="0" smtClean="0"/>
              <a:t>Delighted/pleased to 							meet you.</a:t>
            </a:r>
          </a:p>
          <a:p>
            <a:r>
              <a:rPr lang="en-US" dirty="0" err="1" smtClean="0"/>
              <a:t>Igualmente</a:t>
            </a:r>
            <a:r>
              <a:rPr lang="en-US" dirty="0" smtClean="0"/>
              <a:t>.		</a:t>
            </a:r>
            <a:r>
              <a:rPr lang="en-US" i="1" dirty="0" smtClean="0"/>
              <a:t>Likewise.</a:t>
            </a:r>
          </a:p>
          <a:p>
            <a:r>
              <a:rPr lang="en-US" dirty="0" smtClean="0"/>
              <a:t>¿Y </a:t>
            </a:r>
            <a:r>
              <a:rPr lang="en-US" dirty="0" err="1" smtClean="0"/>
              <a:t>tú</a:t>
            </a:r>
            <a:r>
              <a:rPr lang="en-US" dirty="0" smtClean="0"/>
              <a:t>/</a:t>
            </a:r>
            <a:r>
              <a:rPr lang="en-US" dirty="0" err="1" smtClean="0"/>
              <a:t>usted</a:t>
            </a:r>
            <a:r>
              <a:rPr lang="en-US" dirty="0" smtClean="0"/>
              <a:t>?		</a:t>
            </a:r>
            <a:r>
              <a:rPr lang="en-US" i="1" dirty="0" smtClean="0"/>
              <a:t>And you?</a:t>
            </a:r>
          </a:p>
          <a:p>
            <a:r>
              <a:rPr lang="en-US" dirty="0" smtClean="0"/>
              <a:t>Gracias/De nada	</a:t>
            </a:r>
            <a:r>
              <a:rPr lang="en-US" i="1" dirty="0" smtClean="0"/>
              <a:t>Thank you/You are 							welcome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3352800" cy="1265238"/>
          </a:xfrm>
        </p:spPr>
        <p:txBody>
          <a:bodyPr>
            <a:normAutofit/>
          </a:bodyPr>
          <a:lstStyle/>
          <a:p>
            <a:r>
              <a:rPr lang="en-US" sz="2000" dirty="0" smtClean="0">
                <a:hlinkClick r:id="rId2"/>
              </a:rPr>
              <a:t>Rock the Countries </a:t>
            </a:r>
            <a:r>
              <a:rPr lang="en-US" sz="2000" dirty="0" err="1" smtClean="0">
                <a:hlinkClick r:id="rId2"/>
              </a:rPr>
              <a:t>C.a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>
                <a:hlinkClick r:id="rId3"/>
              </a:rPr>
              <a:t>Rock the countries S.A.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0" y="23446"/>
            <a:ext cx="7772400" cy="6172199"/>
          </a:xfrm>
        </p:spPr>
        <p:txBody>
          <a:bodyPr>
            <a:normAutofit fontScale="40000" lnSpcReduction="20000"/>
          </a:bodyPr>
          <a:lstStyle/>
          <a:p>
            <a:r>
              <a:rPr lang="en-US" sz="3400" dirty="0">
                <a:latin typeface="Comic Sans MS" pitchFamily="66" charset="0"/>
              </a:rPr>
              <a:t>Europe:</a:t>
            </a:r>
            <a:br>
              <a:rPr lang="en-US" sz="3400" dirty="0">
                <a:latin typeface="Comic Sans MS" pitchFamily="66" charset="0"/>
              </a:rPr>
            </a:br>
            <a:r>
              <a:rPr lang="en-US" sz="3400" dirty="0">
                <a:latin typeface="Comic Sans MS" pitchFamily="66" charset="0"/>
              </a:rPr>
              <a:t>1. ESPAÑA --&gt; Madrid</a:t>
            </a:r>
            <a:br>
              <a:rPr lang="en-US" sz="3400" dirty="0">
                <a:latin typeface="Comic Sans MS" pitchFamily="66" charset="0"/>
              </a:rPr>
            </a:br>
            <a:r>
              <a:rPr lang="en-US" sz="3400" dirty="0">
                <a:latin typeface="Comic Sans MS" pitchFamily="66" charset="0"/>
              </a:rPr>
              <a:t/>
            </a:r>
            <a:br>
              <a:rPr lang="en-US" sz="3400" dirty="0">
                <a:latin typeface="Comic Sans MS" pitchFamily="66" charset="0"/>
              </a:rPr>
            </a:br>
            <a:r>
              <a:rPr lang="en-US" sz="3400" dirty="0">
                <a:latin typeface="Comic Sans MS" pitchFamily="66" charset="0"/>
              </a:rPr>
              <a:t>North America:</a:t>
            </a:r>
            <a:br>
              <a:rPr lang="en-US" sz="3400" dirty="0">
                <a:latin typeface="Comic Sans MS" pitchFamily="66" charset="0"/>
              </a:rPr>
            </a:br>
            <a:r>
              <a:rPr lang="en-US" sz="3400" dirty="0">
                <a:latin typeface="Comic Sans MS" pitchFamily="66" charset="0"/>
              </a:rPr>
              <a:t>2. Mexico --&gt; México DF</a:t>
            </a:r>
            <a:br>
              <a:rPr lang="en-US" sz="3400" dirty="0">
                <a:latin typeface="Comic Sans MS" pitchFamily="66" charset="0"/>
              </a:rPr>
            </a:br>
            <a:r>
              <a:rPr lang="en-US" sz="3400" dirty="0">
                <a:latin typeface="Comic Sans MS" pitchFamily="66" charset="0"/>
              </a:rPr>
              <a:t/>
            </a:r>
            <a:br>
              <a:rPr lang="en-US" sz="3400" dirty="0">
                <a:latin typeface="Comic Sans MS" pitchFamily="66" charset="0"/>
              </a:rPr>
            </a:br>
            <a:r>
              <a:rPr lang="en-US" sz="3400" dirty="0">
                <a:latin typeface="Comic Sans MS" pitchFamily="66" charset="0"/>
              </a:rPr>
              <a:t>South America:</a:t>
            </a:r>
            <a:br>
              <a:rPr lang="en-US" sz="3400" dirty="0">
                <a:latin typeface="Comic Sans MS" pitchFamily="66" charset="0"/>
              </a:rPr>
            </a:br>
            <a:r>
              <a:rPr lang="en-US" sz="3400" dirty="0">
                <a:latin typeface="Comic Sans MS" pitchFamily="66" charset="0"/>
              </a:rPr>
              <a:t>3.Argentina --&gt; Buenos Aires</a:t>
            </a:r>
            <a:br>
              <a:rPr lang="en-US" sz="3400" dirty="0">
                <a:latin typeface="Comic Sans MS" pitchFamily="66" charset="0"/>
              </a:rPr>
            </a:br>
            <a:r>
              <a:rPr lang="en-US" sz="3400" dirty="0">
                <a:latin typeface="Comic Sans MS" pitchFamily="66" charset="0"/>
              </a:rPr>
              <a:t>4.Bolivia --&gt; La </a:t>
            </a:r>
            <a:r>
              <a:rPr lang="en-US" sz="3400" dirty="0" smtClean="0">
                <a:latin typeface="Comic Sans MS" pitchFamily="66" charset="0"/>
              </a:rPr>
              <a:t>Paz, Sucre</a:t>
            </a:r>
            <a:r>
              <a:rPr lang="en-US" sz="3400" dirty="0">
                <a:latin typeface="Comic Sans MS" pitchFamily="66" charset="0"/>
              </a:rPr>
              <a:t/>
            </a:r>
            <a:br>
              <a:rPr lang="en-US" sz="3400" dirty="0">
                <a:latin typeface="Comic Sans MS" pitchFamily="66" charset="0"/>
              </a:rPr>
            </a:br>
            <a:r>
              <a:rPr lang="en-US" sz="3400" dirty="0">
                <a:latin typeface="Comic Sans MS" pitchFamily="66" charset="0"/>
              </a:rPr>
              <a:t>5.Chile --&gt; Santiago</a:t>
            </a:r>
            <a:br>
              <a:rPr lang="en-US" sz="3400" dirty="0">
                <a:latin typeface="Comic Sans MS" pitchFamily="66" charset="0"/>
              </a:rPr>
            </a:br>
            <a:r>
              <a:rPr lang="en-US" sz="3400" dirty="0">
                <a:latin typeface="Comic Sans MS" pitchFamily="66" charset="0"/>
              </a:rPr>
              <a:t>6.Colombia --&gt; Bogotá</a:t>
            </a:r>
            <a:br>
              <a:rPr lang="en-US" sz="3400" dirty="0">
                <a:latin typeface="Comic Sans MS" pitchFamily="66" charset="0"/>
              </a:rPr>
            </a:br>
            <a:r>
              <a:rPr lang="en-US" sz="3400" dirty="0">
                <a:latin typeface="Comic Sans MS" pitchFamily="66" charset="0"/>
              </a:rPr>
              <a:t>7.Ecuador --&gt; Quito</a:t>
            </a:r>
            <a:br>
              <a:rPr lang="en-US" sz="3400" dirty="0">
                <a:latin typeface="Comic Sans MS" pitchFamily="66" charset="0"/>
              </a:rPr>
            </a:br>
            <a:r>
              <a:rPr lang="en-US" sz="3400" dirty="0">
                <a:latin typeface="Comic Sans MS" pitchFamily="66" charset="0"/>
              </a:rPr>
              <a:t>8.Paraguay --&gt; Asunción</a:t>
            </a:r>
            <a:br>
              <a:rPr lang="en-US" sz="3400" dirty="0">
                <a:latin typeface="Comic Sans MS" pitchFamily="66" charset="0"/>
              </a:rPr>
            </a:br>
            <a:r>
              <a:rPr lang="en-US" sz="3400" dirty="0">
                <a:latin typeface="Comic Sans MS" pitchFamily="66" charset="0"/>
              </a:rPr>
              <a:t>9.Perú --&gt; Lima</a:t>
            </a:r>
            <a:br>
              <a:rPr lang="en-US" sz="3400" dirty="0">
                <a:latin typeface="Comic Sans MS" pitchFamily="66" charset="0"/>
              </a:rPr>
            </a:br>
            <a:r>
              <a:rPr lang="en-US" sz="3400" dirty="0">
                <a:latin typeface="Comic Sans MS" pitchFamily="66" charset="0"/>
              </a:rPr>
              <a:t>10.Uruguay --&gt; Montevideo</a:t>
            </a:r>
            <a:br>
              <a:rPr lang="en-US" sz="3400" dirty="0">
                <a:latin typeface="Comic Sans MS" pitchFamily="66" charset="0"/>
              </a:rPr>
            </a:br>
            <a:r>
              <a:rPr lang="en-US" sz="3400" dirty="0">
                <a:latin typeface="Comic Sans MS" pitchFamily="66" charset="0"/>
              </a:rPr>
              <a:t>11.Venezuela --&gt; Caracas</a:t>
            </a:r>
            <a:br>
              <a:rPr lang="en-US" sz="3400" dirty="0">
                <a:latin typeface="Comic Sans MS" pitchFamily="66" charset="0"/>
              </a:rPr>
            </a:br>
            <a:r>
              <a:rPr lang="en-US" sz="3400" dirty="0">
                <a:latin typeface="Comic Sans MS" pitchFamily="66" charset="0"/>
              </a:rPr>
              <a:t/>
            </a:r>
            <a:br>
              <a:rPr lang="en-US" sz="3400" dirty="0">
                <a:latin typeface="Comic Sans MS" pitchFamily="66" charset="0"/>
              </a:rPr>
            </a:br>
            <a:r>
              <a:rPr lang="en-US" sz="3400" dirty="0">
                <a:latin typeface="Comic Sans MS" pitchFamily="66" charset="0"/>
              </a:rPr>
              <a:t>Central America &amp; Caribbean:</a:t>
            </a:r>
            <a:br>
              <a:rPr lang="en-US" sz="3400" dirty="0">
                <a:latin typeface="Comic Sans MS" pitchFamily="66" charset="0"/>
              </a:rPr>
            </a:br>
            <a:r>
              <a:rPr lang="en-US" sz="3400" dirty="0">
                <a:latin typeface="Comic Sans MS" pitchFamily="66" charset="0"/>
              </a:rPr>
              <a:t>12.Belice --&gt; </a:t>
            </a:r>
            <a:r>
              <a:rPr lang="en-US" sz="3400" dirty="0" err="1">
                <a:latin typeface="Comic Sans MS" pitchFamily="66" charset="0"/>
              </a:rPr>
              <a:t>Belmopán</a:t>
            </a:r>
            <a:r>
              <a:rPr lang="en-US" sz="3400" dirty="0">
                <a:latin typeface="Comic Sans MS" pitchFamily="66" charset="0"/>
              </a:rPr>
              <a:t> (The most spoken language is </a:t>
            </a:r>
            <a:r>
              <a:rPr lang="en-US" sz="3400" dirty="0" err="1">
                <a:latin typeface="Comic Sans MS" pitchFamily="66" charset="0"/>
              </a:rPr>
              <a:t>spanish</a:t>
            </a:r>
            <a:r>
              <a:rPr lang="en-US" sz="3400" dirty="0">
                <a:latin typeface="Comic Sans MS" pitchFamily="66" charset="0"/>
              </a:rPr>
              <a:t> but the official one is </a:t>
            </a:r>
            <a:r>
              <a:rPr lang="en-US" sz="3400" dirty="0" err="1">
                <a:latin typeface="Comic Sans MS" pitchFamily="66" charset="0"/>
              </a:rPr>
              <a:t>english</a:t>
            </a:r>
            <a:r>
              <a:rPr lang="en-US" sz="3400" dirty="0">
                <a:latin typeface="Comic Sans MS" pitchFamily="66" charset="0"/>
              </a:rPr>
              <a:t>)</a:t>
            </a:r>
            <a:br>
              <a:rPr lang="en-US" sz="3400" dirty="0">
                <a:latin typeface="Comic Sans MS" pitchFamily="66" charset="0"/>
              </a:rPr>
            </a:br>
            <a:r>
              <a:rPr lang="en-US" sz="3400" dirty="0">
                <a:latin typeface="Comic Sans MS" pitchFamily="66" charset="0"/>
              </a:rPr>
              <a:t>13.Costa Rica --&gt; San José</a:t>
            </a:r>
            <a:br>
              <a:rPr lang="en-US" sz="3400" dirty="0">
                <a:latin typeface="Comic Sans MS" pitchFamily="66" charset="0"/>
              </a:rPr>
            </a:br>
            <a:r>
              <a:rPr lang="en-US" sz="3400" dirty="0">
                <a:latin typeface="Comic Sans MS" pitchFamily="66" charset="0"/>
              </a:rPr>
              <a:t>14.Cuba --&gt; La Habana</a:t>
            </a:r>
            <a:br>
              <a:rPr lang="en-US" sz="3400" dirty="0">
                <a:latin typeface="Comic Sans MS" pitchFamily="66" charset="0"/>
              </a:rPr>
            </a:br>
            <a:r>
              <a:rPr lang="en-US" sz="3400" dirty="0">
                <a:latin typeface="Comic Sans MS" pitchFamily="66" charset="0"/>
              </a:rPr>
              <a:t>15.El Salvador --&gt; San Salvador</a:t>
            </a:r>
            <a:br>
              <a:rPr lang="en-US" sz="3400" dirty="0">
                <a:latin typeface="Comic Sans MS" pitchFamily="66" charset="0"/>
              </a:rPr>
            </a:br>
            <a:r>
              <a:rPr lang="en-US" sz="3400" dirty="0">
                <a:latin typeface="Comic Sans MS" pitchFamily="66" charset="0"/>
              </a:rPr>
              <a:t>16.Honduras --&gt; Tegucigalpa</a:t>
            </a:r>
            <a:br>
              <a:rPr lang="en-US" sz="3400" dirty="0">
                <a:latin typeface="Comic Sans MS" pitchFamily="66" charset="0"/>
              </a:rPr>
            </a:br>
            <a:r>
              <a:rPr lang="en-US" sz="3400" dirty="0">
                <a:latin typeface="Comic Sans MS" pitchFamily="66" charset="0"/>
              </a:rPr>
              <a:t>17.Guatemala --&gt; Ciudad de Guatemala</a:t>
            </a:r>
            <a:br>
              <a:rPr lang="en-US" sz="3400" dirty="0">
                <a:latin typeface="Comic Sans MS" pitchFamily="66" charset="0"/>
              </a:rPr>
            </a:br>
            <a:r>
              <a:rPr lang="en-US" sz="3400" dirty="0">
                <a:latin typeface="Comic Sans MS" pitchFamily="66" charset="0"/>
              </a:rPr>
              <a:t>18.Nicaragua --&gt; Managua</a:t>
            </a:r>
            <a:br>
              <a:rPr lang="en-US" sz="3400" dirty="0">
                <a:latin typeface="Comic Sans MS" pitchFamily="66" charset="0"/>
              </a:rPr>
            </a:br>
            <a:r>
              <a:rPr lang="en-US" sz="3400" dirty="0">
                <a:latin typeface="Comic Sans MS" pitchFamily="66" charset="0"/>
              </a:rPr>
              <a:t>19.Panamá --&gt; Panamá</a:t>
            </a:r>
            <a:br>
              <a:rPr lang="en-US" sz="3400" dirty="0">
                <a:latin typeface="Comic Sans MS" pitchFamily="66" charset="0"/>
              </a:rPr>
            </a:br>
            <a:r>
              <a:rPr lang="en-US" sz="3400" dirty="0">
                <a:latin typeface="Comic Sans MS" pitchFamily="66" charset="0"/>
              </a:rPr>
              <a:t>20.Puerto Rico --&gt;San Juan</a:t>
            </a:r>
            <a:br>
              <a:rPr lang="en-US" sz="3400" dirty="0">
                <a:latin typeface="Comic Sans MS" pitchFamily="66" charset="0"/>
              </a:rPr>
            </a:br>
            <a:r>
              <a:rPr lang="en-US" sz="3400" dirty="0">
                <a:latin typeface="Comic Sans MS" pitchFamily="66" charset="0"/>
              </a:rPr>
              <a:t>21.República </a:t>
            </a:r>
            <a:r>
              <a:rPr lang="en-US" sz="3400" dirty="0" err="1">
                <a:latin typeface="Comic Sans MS" pitchFamily="66" charset="0"/>
              </a:rPr>
              <a:t>Dominicana</a:t>
            </a:r>
            <a:r>
              <a:rPr lang="en-US" sz="3400" dirty="0">
                <a:latin typeface="Comic Sans MS" pitchFamily="66" charset="0"/>
              </a:rPr>
              <a:t> --&gt; Santo Domingo</a:t>
            </a:r>
            <a:br>
              <a:rPr lang="en-US" sz="3400" dirty="0">
                <a:latin typeface="Comic Sans MS" pitchFamily="66" charset="0"/>
              </a:rPr>
            </a:br>
            <a:r>
              <a:rPr lang="en-US" sz="3400" dirty="0">
                <a:latin typeface="Comic Sans MS" pitchFamily="66" charset="0"/>
              </a:rPr>
              <a:t/>
            </a:r>
            <a:br>
              <a:rPr lang="en-US" sz="3400" dirty="0">
                <a:latin typeface="Comic Sans MS" pitchFamily="66" charset="0"/>
              </a:rPr>
            </a:br>
            <a:r>
              <a:rPr lang="en-US" sz="3400" dirty="0">
                <a:latin typeface="Comic Sans MS" pitchFamily="66" charset="0"/>
              </a:rPr>
              <a:t>Africa:</a:t>
            </a:r>
            <a:br>
              <a:rPr lang="en-US" sz="3400" dirty="0">
                <a:latin typeface="Comic Sans MS" pitchFamily="66" charset="0"/>
              </a:rPr>
            </a:br>
            <a:r>
              <a:rPr lang="en-US" sz="3400" dirty="0">
                <a:latin typeface="Comic Sans MS" pitchFamily="66" charset="0"/>
              </a:rPr>
              <a:t>22.Guinea </a:t>
            </a:r>
            <a:r>
              <a:rPr lang="en-US" sz="3400" dirty="0" err="1">
                <a:latin typeface="Comic Sans MS" pitchFamily="66" charset="0"/>
              </a:rPr>
              <a:t>Ecuatorial</a:t>
            </a:r>
            <a:r>
              <a:rPr lang="en-US" sz="3400" dirty="0">
                <a:latin typeface="Comic Sans MS" pitchFamily="66" charset="0"/>
              </a:rPr>
              <a:t> --&gt; </a:t>
            </a:r>
            <a:r>
              <a:rPr lang="en-US" sz="3400" dirty="0" smtClean="0">
                <a:latin typeface="Comic Sans MS" pitchFamily="66" charset="0"/>
              </a:rPr>
              <a:t>Malabo</a:t>
            </a:r>
          </a:p>
          <a:p>
            <a:r>
              <a:rPr lang="en-US" sz="4000" dirty="0" smtClean="0">
                <a:latin typeface="Comic Sans MS" pitchFamily="66" charset="0"/>
              </a:rPr>
              <a:t>I can list the Spanish Speaking countries and capitals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608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Los </a:t>
            </a:r>
            <a:r>
              <a:rPr lang="en-US" b="1" dirty="0" err="1" smtClean="0"/>
              <a:t>Saludos</a:t>
            </a:r>
            <a:r>
              <a:rPr lang="en-US" b="1" dirty="0" smtClean="0"/>
              <a:t> / Las </a:t>
            </a:r>
            <a:r>
              <a:rPr lang="en-US" b="1" dirty="0" err="1" smtClean="0"/>
              <a:t>Despedidas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I can greet a person four different ways in Spanish.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Comic Sans MS" pitchFamily="66" charset="0"/>
              </a:rPr>
              <a:t>   Las </a:t>
            </a:r>
            <a:r>
              <a:rPr lang="en-US" sz="3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Comic Sans MS" pitchFamily="66" charset="0"/>
              </a:rPr>
              <a:t>metas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Comic Sans MS" pitchFamily="66" charset="0"/>
              </a:rPr>
              <a:t> de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Comic Sans MS" pitchFamily="66" charset="0"/>
              </a:rPr>
              <a:t>aprender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Comic Sans MS" pitchFamily="66" charset="0"/>
              </a:rPr>
              <a:t>  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6913"/>
            <a:ext cx="8229600" cy="4139250"/>
          </a:xfrm>
        </p:spPr>
        <p:txBody>
          <a:bodyPr/>
          <a:lstStyle/>
          <a:p>
            <a:pPr marL="457200" lvl="0" indent="-457200" eaLnBrk="0" fontAlgn="base" hangingPunct="0">
              <a:lnSpc>
                <a:spcPct val="220000"/>
              </a:lnSpc>
              <a:spcBef>
                <a:spcPct val="0"/>
              </a:spcBef>
              <a:spcAft>
                <a:spcPct val="0"/>
              </a:spcAft>
              <a:buClr>
                <a:srgbClr val="629DD1"/>
              </a:buClr>
              <a:buSzPct val="200000"/>
              <a:buBlip>
                <a:blip r:embed="rId2"/>
              </a:buBlip>
            </a:pPr>
            <a:r>
              <a:rPr lang="en-US" sz="2800" dirty="0">
                <a:solidFill>
                  <a:srgbClr val="242852">
                    <a:shade val="30000"/>
                    <a:satMod val="150000"/>
                  </a:srgbClr>
                </a:solidFill>
                <a:latin typeface="Comic Sans MS"/>
                <a:ea typeface="Calibri"/>
                <a:cs typeface="Times New Roman"/>
              </a:rPr>
              <a:t> </a:t>
            </a:r>
            <a:r>
              <a:rPr lang="en-US" sz="2800" b="1" dirty="0">
                <a:solidFill>
                  <a:srgbClr val="FFFFFF"/>
                </a:solidFill>
                <a:latin typeface="Comic Sans MS"/>
                <a:ea typeface="Calibri"/>
                <a:cs typeface="Times New Roman"/>
              </a:rPr>
              <a:t>I can </a:t>
            </a:r>
            <a:r>
              <a:rPr lang="en-US" sz="2800" b="1" dirty="0" smtClean="0">
                <a:solidFill>
                  <a:srgbClr val="FFFFFF"/>
                </a:solidFill>
                <a:latin typeface="Comic Sans MS"/>
                <a:ea typeface="Calibri"/>
                <a:cs typeface="Times New Roman"/>
              </a:rPr>
              <a:t>identify four different ways to say </a:t>
            </a:r>
            <a:r>
              <a:rPr lang="en-US" sz="3600" b="1" i="1" dirty="0" smtClean="0">
                <a:solidFill>
                  <a:srgbClr val="FFFFFF"/>
                </a:solidFill>
                <a:latin typeface="Comic Sans MS"/>
                <a:ea typeface="Calibri"/>
                <a:cs typeface="Times New Roman"/>
              </a:rPr>
              <a:t>hello</a:t>
            </a:r>
            <a:r>
              <a:rPr lang="en-US" sz="2800" b="1" dirty="0" smtClean="0">
                <a:solidFill>
                  <a:srgbClr val="FFFFFF"/>
                </a:solidFill>
                <a:latin typeface="Comic Sans MS"/>
                <a:ea typeface="Calibri"/>
                <a:cs typeface="Times New Roman"/>
              </a:rPr>
              <a:t> in Spanish. </a:t>
            </a:r>
            <a:endParaRPr lang="en-US" sz="2800" b="1" dirty="0">
              <a:solidFill>
                <a:srgbClr val="FFFFFF"/>
              </a:solidFill>
              <a:latin typeface="Comic Sans MS"/>
              <a:ea typeface="Calibri"/>
              <a:cs typeface="Times New Roman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-2"/>
            <a:ext cx="2133600" cy="1676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866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Los </a:t>
            </a:r>
            <a:r>
              <a:rPr lang="en-US" dirty="0" err="1" smtClean="0"/>
              <a:t>Saludos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 err="1" smtClean="0"/>
              <a:t>Hola</a:t>
            </a:r>
            <a:endParaRPr lang="en-US" sz="5400" dirty="0" smtClean="0"/>
          </a:p>
          <a:p>
            <a:r>
              <a:rPr lang="en-US" sz="5400" dirty="0" smtClean="0"/>
              <a:t>Buenos </a:t>
            </a:r>
            <a:r>
              <a:rPr lang="en-US" sz="5400" dirty="0" err="1" smtClean="0"/>
              <a:t>días</a:t>
            </a:r>
            <a:endParaRPr lang="en-US" sz="5400" dirty="0" smtClean="0"/>
          </a:p>
          <a:p>
            <a:r>
              <a:rPr lang="en-US" sz="5400" dirty="0" err="1" smtClean="0"/>
              <a:t>Buenas</a:t>
            </a:r>
            <a:r>
              <a:rPr lang="en-US" sz="5400" dirty="0" smtClean="0"/>
              <a:t> </a:t>
            </a:r>
            <a:r>
              <a:rPr lang="en-US" sz="5400" dirty="0" err="1" smtClean="0"/>
              <a:t>tardes</a:t>
            </a:r>
            <a:endParaRPr lang="en-US" sz="5400" dirty="0" smtClean="0"/>
          </a:p>
          <a:p>
            <a:r>
              <a:rPr lang="en-US" sz="5400" dirty="0" err="1" smtClean="0"/>
              <a:t>Buenas</a:t>
            </a:r>
            <a:r>
              <a:rPr lang="en-US" sz="5400" dirty="0" smtClean="0"/>
              <a:t> </a:t>
            </a:r>
            <a:r>
              <a:rPr lang="en-US" sz="5400" dirty="0" err="1" smtClean="0"/>
              <a:t>noches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err="1" smtClean="0"/>
              <a:t>Pregunta</a:t>
            </a:r>
            <a:r>
              <a:rPr lang="en-US" dirty="0" smtClean="0"/>
              <a:t> #1 – How are 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¿</a:t>
            </a:r>
            <a:r>
              <a:rPr lang="en-US" dirty="0" err="1" smtClean="0"/>
              <a:t>Cómo</a:t>
            </a:r>
            <a:r>
              <a:rPr lang="en-US" dirty="0" smtClean="0"/>
              <a:t> </a:t>
            </a:r>
            <a:r>
              <a:rPr lang="en-US" dirty="0" err="1" smtClean="0"/>
              <a:t>estás</a:t>
            </a:r>
            <a:r>
              <a:rPr lang="en-US" dirty="0" smtClean="0"/>
              <a:t> (</a:t>
            </a:r>
            <a:r>
              <a:rPr lang="en-US" dirty="0" err="1" smtClean="0"/>
              <a:t>tú</a:t>
            </a:r>
            <a:r>
              <a:rPr lang="en-US" dirty="0" smtClean="0"/>
              <a:t>)? 	How are you?  </a:t>
            </a:r>
            <a:r>
              <a:rPr lang="en-US" i="1" dirty="0" smtClean="0"/>
              <a:t>Familiar</a:t>
            </a:r>
          </a:p>
          <a:p>
            <a:r>
              <a:rPr lang="en-US" i="1" dirty="0" smtClean="0"/>
              <a:t>¿</a:t>
            </a:r>
            <a:r>
              <a:rPr lang="en-US" dirty="0" err="1" smtClean="0"/>
              <a:t>Cómo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usted</a:t>
            </a:r>
            <a:r>
              <a:rPr lang="en-US" dirty="0" smtClean="0"/>
              <a:t>?</a:t>
            </a:r>
            <a:r>
              <a:rPr lang="en-US" dirty="0"/>
              <a:t>	</a:t>
            </a:r>
            <a:r>
              <a:rPr lang="en-US" dirty="0" smtClean="0"/>
              <a:t>How are you? </a:t>
            </a:r>
            <a:r>
              <a:rPr lang="en-US" i="1" dirty="0" smtClean="0"/>
              <a:t>Formal</a:t>
            </a:r>
            <a:endParaRPr lang="en-US" dirty="0" smtClean="0"/>
          </a:p>
          <a:p>
            <a:r>
              <a:rPr lang="en-US" dirty="0" smtClean="0"/>
              <a:t>¿</a:t>
            </a:r>
            <a:r>
              <a:rPr lang="en-US" dirty="0" err="1" smtClean="0"/>
              <a:t>Qué</a:t>
            </a:r>
            <a:r>
              <a:rPr lang="en-US" dirty="0" smtClean="0"/>
              <a:t> hay de </a:t>
            </a:r>
            <a:r>
              <a:rPr lang="en-US" dirty="0" err="1" smtClean="0"/>
              <a:t>nuevo</a:t>
            </a:r>
            <a:r>
              <a:rPr lang="en-US" dirty="0" smtClean="0"/>
              <a:t>?  What’s new?</a:t>
            </a:r>
          </a:p>
          <a:p>
            <a:r>
              <a:rPr lang="en-US" dirty="0" smtClean="0"/>
              <a:t>¿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?   What’s happening/going on?</a:t>
            </a:r>
          </a:p>
          <a:p>
            <a:r>
              <a:rPr lang="en-US" dirty="0" smtClean="0"/>
              <a:t>¿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tal</a:t>
            </a:r>
            <a:r>
              <a:rPr lang="en-US" dirty="0" smtClean="0"/>
              <a:t>?   How are you? How is it going?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Respuestas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9600" dirty="0" err="1" smtClean="0"/>
              <a:t>Estoy</a:t>
            </a:r>
            <a:r>
              <a:rPr lang="en-US" sz="9600" dirty="0" smtClean="0"/>
              <a:t> …</a:t>
            </a:r>
          </a:p>
          <a:p>
            <a:pPr>
              <a:buNone/>
            </a:pPr>
            <a:endParaRPr lang="en-US" sz="9600" dirty="0" smtClean="0"/>
          </a:p>
          <a:p>
            <a:pPr>
              <a:buNone/>
            </a:pPr>
            <a:r>
              <a:rPr lang="en-US" sz="9600" dirty="0" smtClean="0"/>
              <a:t>	(</a:t>
            </a:r>
            <a:r>
              <a:rPr lang="en-US" sz="9600" dirty="0" err="1" smtClean="0"/>
              <a:t>muy</a:t>
            </a:r>
            <a:r>
              <a:rPr lang="en-US" sz="9600" dirty="0" smtClean="0"/>
              <a:t>) </a:t>
            </a:r>
            <a:r>
              <a:rPr lang="en-US" sz="9600" dirty="0" err="1" smtClean="0"/>
              <a:t>bien</a:t>
            </a:r>
            <a:r>
              <a:rPr lang="en-US" sz="9600" dirty="0" smtClean="0"/>
              <a:t>			(very) well</a:t>
            </a:r>
          </a:p>
          <a:p>
            <a:pPr>
              <a:buNone/>
            </a:pPr>
            <a:r>
              <a:rPr lang="en-US" sz="9600" dirty="0" smtClean="0"/>
              <a:t>		- </a:t>
            </a:r>
            <a:r>
              <a:rPr lang="en-US" sz="9600" dirty="0" err="1" smtClean="0"/>
              <a:t>fantástico</a:t>
            </a:r>
            <a:r>
              <a:rPr lang="en-US" sz="9600" dirty="0" smtClean="0"/>
              <a:t>(a)</a:t>
            </a:r>
          </a:p>
          <a:p>
            <a:pPr>
              <a:buNone/>
            </a:pPr>
            <a:r>
              <a:rPr lang="en-US" sz="9600" dirty="0" smtClean="0"/>
              <a:t>	</a:t>
            </a:r>
            <a:r>
              <a:rPr lang="en-US" sz="9600" dirty="0" err="1" smtClean="0"/>
              <a:t>así</a:t>
            </a:r>
            <a:r>
              <a:rPr lang="en-US" sz="9600" dirty="0" smtClean="0"/>
              <a:t> </a:t>
            </a:r>
            <a:r>
              <a:rPr lang="en-US" sz="9600" dirty="0" err="1" smtClean="0"/>
              <a:t>así</a:t>
            </a:r>
            <a:r>
              <a:rPr lang="en-US" sz="9600" dirty="0" smtClean="0"/>
              <a:t> / regular/		So-so/ OK</a:t>
            </a:r>
          </a:p>
          <a:p>
            <a:pPr>
              <a:buNone/>
            </a:pPr>
            <a:endParaRPr lang="en-US" sz="9600" dirty="0" smtClean="0"/>
          </a:p>
          <a:p>
            <a:pPr>
              <a:buNone/>
            </a:pPr>
            <a:r>
              <a:rPr lang="en-US" sz="9600" dirty="0" smtClean="0"/>
              <a:t>	(</a:t>
            </a:r>
            <a:r>
              <a:rPr lang="en-US" sz="9600" dirty="0" err="1" smtClean="0"/>
              <a:t>muy</a:t>
            </a:r>
            <a:r>
              <a:rPr lang="en-US" sz="9600" dirty="0" smtClean="0"/>
              <a:t>) mal			 not (very) well</a:t>
            </a:r>
          </a:p>
          <a:p>
            <a:pPr>
              <a:buNone/>
            </a:pPr>
            <a:r>
              <a:rPr lang="en-US" sz="9600" dirty="0"/>
              <a:t> </a:t>
            </a:r>
            <a:r>
              <a:rPr lang="en-US" sz="9600" dirty="0" smtClean="0"/>
              <a:t>     - terrible	</a:t>
            </a:r>
          </a:p>
          <a:p>
            <a:pPr algn="ctr">
              <a:buNone/>
            </a:pPr>
            <a:r>
              <a:rPr lang="en-US" sz="9600" b="1" dirty="0" smtClean="0"/>
              <a:t>Gracias</a:t>
            </a:r>
          </a:p>
          <a:p>
            <a:pPr algn="ctr">
              <a:buNone/>
            </a:pPr>
            <a:r>
              <a:rPr lang="en-US" sz="9600" dirty="0" smtClean="0"/>
              <a:t>¿Y </a:t>
            </a:r>
            <a:r>
              <a:rPr lang="en-US" sz="9600" dirty="0" err="1" smtClean="0"/>
              <a:t>tú</a:t>
            </a:r>
            <a:r>
              <a:rPr lang="en-US" sz="9600" dirty="0" smtClean="0"/>
              <a:t>?</a:t>
            </a:r>
          </a:p>
          <a:p>
            <a:pPr algn="ctr">
              <a:buNone/>
            </a:pPr>
            <a:r>
              <a:rPr lang="en-US" sz="9600" dirty="0" smtClean="0"/>
              <a:t>¿ Y </a:t>
            </a:r>
            <a:r>
              <a:rPr lang="en-US" sz="9600" dirty="0" err="1" smtClean="0"/>
              <a:t>Usted</a:t>
            </a:r>
            <a:r>
              <a:rPr lang="en-US" sz="9600" dirty="0" smtClean="0"/>
              <a:t>?  (</a:t>
            </a:r>
            <a:r>
              <a:rPr lang="en-US" sz="9600" dirty="0" err="1" smtClean="0"/>
              <a:t>Ud</a:t>
            </a:r>
            <a:r>
              <a:rPr lang="en-US" sz="9600" dirty="0" smtClean="0"/>
              <a:t>)</a:t>
            </a:r>
            <a:endParaRPr lang="en-US" sz="9600" b="1" dirty="0" smtClean="0"/>
          </a:p>
          <a:p>
            <a:pPr algn="ctr">
              <a:buNone/>
            </a:pPr>
            <a:r>
              <a:rPr lang="en-US" dirty="0" smtClean="0"/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Pregunta</a:t>
            </a:r>
            <a:r>
              <a:rPr lang="en-US" dirty="0" smtClean="0"/>
              <a:t>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¿</a:t>
            </a:r>
            <a:r>
              <a:rPr lang="en-US" dirty="0" err="1" smtClean="0"/>
              <a:t>Cómo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llamas (</a:t>
            </a:r>
            <a:r>
              <a:rPr lang="en-US" dirty="0" err="1" smtClean="0"/>
              <a:t>tú</a:t>
            </a:r>
            <a:r>
              <a:rPr lang="en-US" dirty="0" smtClean="0"/>
              <a:t>)?	</a:t>
            </a:r>
            <a:r>
              <a:rPr lang="en-US" i="1" dirty="0" smtClean="0"/>
              <a:t>Familiar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	</a:t>
            </a:r>
            <a:endParaRPr lang="en-US" i="1" dirty="0"/>
          </a:p>
          <a:p>
            <a:r>
              <a:rPr lang="en-US" dirty="0" smtClean="0"/>
              <a:t>¿</a:t>
            </a:r>
            <a:r>
              <a:rPr lang="en-US" dirty="0" err="1" smtClean="0"/>
              <a:t>Cómo</a:t>
            </a:r>
            <a:r>
              <a:rPr lang="en-US" dirty="0" smtClean="0"/>
              <a:t> se llama </a:t>
            </a:r>
            <a:r>
              <a:rPr lang="en-US" dirty="0" err="1" smtClean="0"/>
              <a:t>usted</a:t>
            </a:r>
            <a:r>
              <a:rPr lang="en-US" dirty="0" smtClean="0"/>
              <a:t>?  	</a:t>
            </a:r>
            <a:r>
              <a:rPr lang="en-US" i="1" dirty="0" smtClean="0"/>
              <a:t> Formal</a:t>
            </a:r>
          </a:p>
          <a:p>
            <a:endParaRPr lang="en-US" i="1" dirty="0"/>
          </a:p>
          <a:p>
            <a:pPr algn="ctr">
              <a:buNone/>
            </a:pPr>
            <a:r>
              <a:rPr lang="en-US" sz="4000" b="1" i="1" dirty="0" smtClean="0"/>
              <a:t>What is your name?</a:t>
            </a:r>
          </a:p>
          <a:p>
            <a:pPr algn="ctr">
              <a:buNone/>
            </a:pPr>
            <a:r>
              <a:rPr lang="en-US" sz="4000" b="1" i="1" dirty="0" smtClean="0"/>
              <a:t>(What do you call yourself)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Respuestas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 </a:t>
            </a:r>
            <a:r>
              <a:rPr lang="en-US" dirty="0" err="1" smtClean="0"/>
              <a:t>llamo</a:t>
            </a:r>
            <a:r>
              <a:rPr lang="en-US" dirty="0" smtClean="0"/>
              <a:t> ___________________.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(your name)</a:t>
            </a:r>
          </a:p>
          <a:p>
            <a:pPr>
              <a:buNone/>
            </a:pPr>
            <a:r>
              <a:rPr lang="en-US" i="1" dirty="0" smtClean="0"/>
              <a:t>		My name is __________.</a:t>
            </a:r>
          </a:p>
          <a:p>
            <a:pPr>
              <a:buNone/>
            </a:pPr>
            <a:r>
              <a:rPr lang="en-US" i="1" dirty="0" smtClean="0"/>
              <a:t>			(I call myself)</a:t>
            </a:r>
            <a:endParaRPr lang="en-US" i="1" dirty="0"/>
          </a:p>
          <a:p>
            <a:r>
              <a:rPr lang="en-US" dirty="0" smtClean="0"/>
              <a:t>Mi </a:t>
            </a:r>
            <a:r>
              <a:rPr lang="en-US" dirty="0" err="1" smtClean="0"/>
              <a:t>nombre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________________.</a:t>
            </a:r>
          </a:p>
          <a:p>
            <a:pPr>
              <a:buNone/>
            </a:pPr>
            <a:r>
              <a:rPr lang="en-US" i="1" dirty="0" smtClean="0"/>
              <a:t>		My name is ___________.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TC101859862[[fn=Urban Pop]]</Template>
  <TotalTime>35430</TotalTime>
  <Words>253</Words>
  <Application>Microsoft Office PowerPoint</Application>
  <PresentationFormat>On-screen Show (4:3)</PresentationFormat>
  <Paragraphs>104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Comic Sans MS</vt:lpstr>
      <vt:lpstr>Gill Sans MT</vt:lpstr>
      <vt:lpstr>Times New Roman</vt:lpstr>
      <vt:lpstr>Wingdings 3</vt:lpstr>
      <vt:lpstr>Urban Pop</vt:lpstr>
      <vt:lpstr>Saquen el telÉfono:  Remind:  join remind  Swift:  Class syllabus</vt:lpstr>
      <vt:lpstr>Rock the Countries C.a Rock the countries S.A.</vt:lpstr>
      <vt:lpstr>Los Saludos / Las Despedidas</vt:lpstr>
      <vt:lpstr>   Las metas de aprender   </vt:lpstr>
      <vt:lpstr>Los Saludos</vt:lpstr>
      <vt:lpstr>Pregunta #1 – How are you?</vt:lpstr>
      <vt:lpstr>Respuestas</vt:lpstr>
      <vt:lpstr>Pregunta #2</vt:lpstr>
      <vt:lpstr>Respuestas</vt:lpstr>
      <vt:lpstr>Pregunta #3</vt:lpstr>
      <vt:lpstr>Respuestas</vt:lpstr>
      <vt:lpstr>Pregunta # 4</vt:lpstr>
      <vt:lpstr>Respuestas</vt:lpstr>
      <vt:lpstr>Pregunta # 5</vt:lpstr>
      <vt:lpstr>Respuestas</vt:lpstr>
      <vt:lpstr>Pregunta #6</vt:lpstr>
      <vt:lpstr>Respuesta</vt:lpstr>
      <vt:lpstr>Las despedidas</vt:lpstr>
      <vt:lpstr>Otras palabras</vt:lpstr>
    </vt:vector>
  </TitlesOfParts>
  <Company>Tahoma School District No. 409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Saludos / Las Despedidas</dc:title>
  <dc:creator>jhassman</dc:creator>
  <cp:lastModifiedBy>Al Turnbow</cp:lastModifiedBy>
  <cp:revision>26</cp:revision>
  <dcterms:created xsi:type="dcterms:W3CDTF">2010-09-07T13:54:51Z</dcterms:created>
  <dcterms:modified xsi:type="dcterms:W3CDTF">2016-02-01T21:16:16Z</dcterms:modified>
</cp:coreProperties>
</file>