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10287000" cx="18288000"/>
  <p:notesSz cx="6858000" cy="9144000"/>
  <p:embeddedFontLst>
    <p:embeddedFont>
      <p:font typeface="Roboto"/>
      <p:regular r:id="rId71"/>
      <p:bold r:id="rId72"/>
      <p:italic r:id="rId73"/>
      <p:boldItalic r:id="rId74"/>
    </p:embeddedFont>
    <p:embeddedFont>
      <p:font typeface="Fira Sans SemiBold"/>
      <p:regular r:id="rId75"/>
      <p:bold r:id="rId76"/>
      <p:italic r:id="rId77"/>
      <p:boldItalic r:id="rId78"/>
    </p:embeddedFont>
    <p:embeddedFont>
      <p:font typeface="Fira Sans"/>
      <p:regular r:id="rId79"/>
      <p:bold r:id="rId80"/>
      <p:italic r:id="rId81"/>
      <p:boldItalic r:id="rId82"/>
    </p:embeddedFont>
    <p:embeddedFont>
      <p:font typeface="Merriweather"/>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Merriweather-bold.fntdata"/><Relationship Id="rId83" Type="http://schemas.openxmlformats.org/officeDocument/2006/relationships/font" Target="fonts/Merriweather-regular.fntdata"/><Relationship Id="rId42" Type="http://schemas.openxmlformats.org/officeDocument/2006/relationships/slide" Target="slides/slide37.xml"/><Relationship Id="rId86" Type="http://schemas.openxmlformats.org/officeDocument/2006/relationships/font" Target="fonts/Merriweather-boldItalic.fntdata"/><Relationship Id="rId41" Type="http://schemas.openxmlformats.org/officeDocument/2006/relationships/slide" Target="slides/slide36.xml"/><Relationship Id="rId85" Type="http://schemas.openxmlformats.org/officeDocument/2006/relationships/font" Target="fonts/Merriweather-italic.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FiraSans-bold.fntdata"/><Relationship Id="rId82" Type="http://schemas.openxmlformats.org/officeDocument/2006/relationships/font" Target="fonts/FiraSans-boldItalic.fntdata"/><Relationship Id="rId81" Type="http://schemas.openxmlformats.org/officeDocument/2006/relationships/font" Target="fonts/Fira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italic.fntdata"/><Relationship Id="rId72" Type="http://schemas.openxmlformats.org/officeDocument/2006/relationships/font" Target="fonts/Roboto-bold.fntdata"/><Relationship Id="rId31" Type="http://schemas.openxmlformats.org/officeDocument/2006/relationships/slide" Target="slides/slide26.xml"/><Relationship Id="rId75" Type="http://schemas.openxmlformats.org/officeDocument/2006/relationships/font" Target="fonts/FiraSansSemiBold-regular.fntdata"/><Relationship Id="rId30" Type="http://schemas.openxmlformats.org/officeDocument/2006/relationships/slide" Target="slides/slide25.xml"/><Relationship Id="rId74" Type="http://schemas.openxmlformats.org/officeDocument/2006/relationships/font" Target="fonts/Roboto-boldItalic.fntdata"/><Relationship Id="rId33" Type="http://schemas.openxmlformats.org/officeDocument/2006/relationships/slide" Target="slides/slide28.xml"/><Relationship Id="rId77" Type="http://schemas.openxmlformats.org/officeDocument/2006/relationships/font" Target="fonts/FiraSansSemiBold-italic.fntdata"/><Relationship Id="rId32" Type="http://schemas.openxmlformats.org/officeDocument/2006/relationships/slide" Target="slides/slide27.xml"/><Relationship Id="rId76" Type="http://schemas.openxmlformats.org/officeDocument/2006/relationships/font" Target="fonts/FiraSansSemiBold-bold.fntdata"/><Relationship Id="rId35" Type="http://schemas.openxmlformats.org/officeDocument/2006/relationships/slide" Target="slides/slide30.xml"/><Relationship Id="rId79" Type="http://schemas.openxmlformats.org/officeDocument/2006/relationships/font" Target="fonts/FiraSans-regular.fntdata"/><Relationship Id="rId34" Type="http://schemas.openxmlformats.org/officeDocument/2006/relationships/slide" Target="slides/slide29.xml"/><Relationship Id="rId78" Type="http://schemas.openxmlformats.org/officeDocument/2006/relationships/font" Target="fonts/FiraSansSemiBold-boldItalic.fntdata"/><Relationship Id="rId71" Type="http://schemas.openxmlformats.org/officeDocument/2006/relationships/font" Target="fonts/Roboto-regular.fntdata"/><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617cf8461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617cf84616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617cf8461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Visits may be at the individuals home, </a:t>
            </a:r>
            <a:r>
              <a:rPr lang="en-US"/>
              <a:t>program</a:t>
            </a:r>
            <a:r>
              <a:rPr lang="en-US"/>
              <a:t> site, or place of resident. </a:t>
            </a:r>
            <a:endParaRPr/>
          </a:p>
          <a:p>
            <a:pPr indent="0" lvl="0" marL="0" rtl="0" algn="l">
              <a:spcBef>
                <a:spcPts val="0"/>
              </a:spcBef>
              <a:spcAft>
                <a:spcPts val="0"/>
              </a:spcAft>
              <a:buNone/>
            </a:pPr>
            <a:r>
              <a:rPr lang="en-US"/>
              <a:t>State funding has allowed families have more </a:t>
            </a:r>
            <a:r>
              <a:rPr lang="en-US"/>
              <a:t>input</a:t>
            </a:r>
            <a:r>
              <a:rPr lang="en-US"/>
              <a:t> with </a:t>
            </a:r>
            <a:r>
              <a:rPr lang="en-US"/>
              <a:t>providers</a:t>
            </a:r>
            <a:r>
              <a:rPr lang="en-US"/>
              <a:t> and finding the right fit for each individual. </a:t>
            </a:r>
            <a:endParaRPr/>
          </a:p>
          <a:p>
            <a:pPr indent="0" lvl="0" marL="0" rtl="0" algn="l">
              <a:spcBef>
                <a:spcPts val="0"/>
              </a:spcBef>
              <a:spcAft>
                <a:spcPts val="0"/>
              </a:spcAft>
              <a:buNone/>
            </a:pPr>
            <a:r>
              <a:rPr lang="en-US"/>
              <a:t>Ensures</a:t>
            </a:r>
            <a:r>
              <a:rPr lang="en-US"/>
              <a:t> money follows the individuals - Goal for the individual to have support so they can use their funding and have the best available resources from the community</a:t>
            </a:r>
            <a:endParaRPr/>
          </a:p>
        </p:txBody>
      </p:sp>
      <p:sp>
        <p:nvSpPr>
          <p:cNvPr id="293" name="Google Shape;293;g3617cf84616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617cf84616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617cf8461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617cf84616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3617cf84616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17cf8461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3617cf84616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17cf8461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Families</a:t>
            </a:r>
            <a:r>
              <a:rPr lang="en-US"/>
              <a:t> are able to choose and request a change based on needs. They will work with their ISSA to change their service model. </a:t>
            </a:r>
            <a:endParaRPr/>
          </a:p>
        </p:txBody>
      </p:sp>
      <p:sp>
        <p:nvSpPr>
          <p:cNvPr id="387" name="Google Shape;387;g3617cf84616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617cf8461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3617cf84616_0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617cf84616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Not all services are </a:t>
            </a:r>
            <a:r>
              <a:rPr lang="en-US"/>
              <a:t>available</a:t>
            </a:r>
            <a:r>
              <a:rPr lang="en-US"/>
              <a:t> under the Children’s waiver due to their daily programming provided by </a:t>
            </a:r>
            <a:r>
              <a:rPr lang="en-US"/>
              <a:t>public</a:t>
            </a:r>
            <a:r>
              <a:rPr lang="en-US"/>
              <a:t> school</a:t>
            </a:r>
            <a:endParaRPr/>
          </a:p>
        </p:txBody>
      </p:sp>
      <p:sp>
        <p:nvSpPr>
          <p:cNvPr id="414" name="Google Shape;414;g3617cf84616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617cf84616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617cf84616_0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617cf84616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3617cf84616_0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617cf84616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Medicaid card </a:t>
            </a:r>
            <a:endParaRPr/>
          </a:p>
        </p:txBody>
      </p:sp>
      <p:sp>
        <p:nvSpPr>
          <p:cNvPr id="465" name="Google Shape;465;g3617cf84616_0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617cf84616_0_3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617cf84616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66a7ca36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366a7ca369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66a7ca369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ICF/DD Through </a:t>
            </a:r>
            <a:r>
              <a:rPr lang="en-US"/>
              <a:t>Department</a:t>
            </a:r>
            <a:r>
              <a:rPr lang="en-US"/>
              <a:t> of Health and Family Services are typically a higher staff to patient ratio which is closer to 1 to 5 or 1 to 4</a:t>
            </a:r>
            <a:endParaRPr/>
          </a:p>
        </p:txBody>
      </p:sp>
      <p:sp>
        <p:nvSpPr>
          <p:cNvPr id="510" name="Google Shape;510;g366a7ca369c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66a7ca369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Families are able to choose and request a change based on needs. They will work with their ISSA to change their service model. </a:t>
            </a:r>
            <a:endParaRPr/>
          </a:p>
        </p:txBody>
      </p:sp>
      <p:sp>
        <p:nvSpPr>
          <p:cNvPr id="531" name="Google Shape;531;g366a7ca369c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66a7ca369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Families are able to choose and request a change based on needs. They will work with their ISSA to change their service model. </a:t>
            </a:r>
            <a:endParaRPr/>
          </a:p>
        </p:txBody>
      </p:sp>
      <p:sp>
        <p:nvSpPr>
          <p:cNvPr id="543" name="Google Shape;543;g366a7ca369c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66a7ca369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366a7ca369c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66a7ca369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ICF/DD Through Department of Health and Family Services are typically a higher staff to patient ratio which is closer to 1 to 5 or 1 to 4</a:t>
            </a:r>
            <a:endParaRPr/>
          </a:p>
        </p:txBody>
      </p:sp>
      <p:sp>
        <p:nvSpPr>
          <p:cNvPr id="573" name="Google Shape;573;g366a7ca369c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66a7ca369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Families are able to choose and request a change based on needs. They will work with their ISSA to change their service model. </a:t>
            </a:r>
            <a:endParaRPr/>
          </a:p>
        </p:txBody>
      </p:sp>
      <p:sp>
        <p:nvSpPr>
          <p:cNvPr id="594" name="Google Shape;594;g366a7ca369c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66a7ca369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366a7ca369c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66a7ca369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366a7ca369c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66a7ca369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DHS/DRS </a:t>
            </a:r>
            <a:endParaRPr/>
          </a:p>
        </p:txBody>
      </p:sp>
      <p:sp>
        <p:nvSpPr>
          <p:cNvPr id="643" name="Google Shape;643;g366a7ca369c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66a7ca369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Great opportunity who are waiting to for PUNS List and can access these services before their last semester before graduating. </a:t>
            </a:r>
            <a:endParaRPr/>
          </a:p>
        </p:txBody>
      </p:sp>
      <p:sp>
        <p:nvSpPr>
          <p:cNvPr id="653" name="Google Shape;653;g366a7ca369c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66a7ca369c_0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366a7ca369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699251ce0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3699251ce03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3699251ce0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g3699251ce03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699251ce03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3699251ce03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3699251ce0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g3699251ce03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617cf8461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3617cf84616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6ab29252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g36ab29252b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36ab29252b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g36ab29252b5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6ab29252b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36ab29252b5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3699251ce03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3699251ce03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699251ce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g3699251ce0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699251ce03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3699251ce0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699251ce0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g3699251ce03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699251ce0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g3699251ce03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699251ce03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3699251ce03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3699251ce0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g3699251ce03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17cf8461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617cf84616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36ab29252b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g36ab29252b5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36ab29252b5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36ab29252b5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36ab29252b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g36ab29252b5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3699251ce0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g3699251ce03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6ab29252b5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g36ab29252b5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36ab29252b5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g36ab29252b5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36ab29252b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g36ab29252b5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36ab29252b5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6ab29252b5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36ab29252b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g36ab29252b5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36ab29252b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g36ab29252b5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36ab29252b5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g36ab29252b5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36ab29252b5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g36ab29252b5_0_2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36ab29252b5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36ab29252b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36ab29252b5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g36ab29252b5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36ab29252b5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g36ab29252b5_0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3699251ce03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3699251ce0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t>
            </a:r>
            <a:endParaRPr/>
          </a:p>
        </p:txBody>
      </p:sp>
      <p:sp>
        <p:nvSpPr>
          <p:cNvPr id="208" name="Google Shape;2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Families should call every three days to once a week for results</a:t>
            </a:r>
            <a:endParaRPr/>
          </a:p>
          <a:p>
            <a:pPr indent="0" lvl="0" marL="0" rtl="0" algn="l">
              <a:spcBef>
                <a:spcPts val="0"/>
              </a:spcBef>
              <a:spcAft>
                <a:spcPts val="0"/>
              </a:spcAft>
              <a:buNone/>
            </a:pPr>
            <a:r>
              <a:rPr lang="en-US"/>
              <a:t>ISC Agents will explain what funding is </a:t>
            </a:r>
            <a:r>
              <a:rPr lang="en-US"/>
              <a:t>available</a:t>
            </a:r>
            <a:r>
              <a:rPr lang="en-US"/>
              <a:t> for a individual to NOT become homeless. </a:t>
            </a:r>
            <a:endParaRPr/>
          </a:p>
          <a:p>
            <a:pPr indent="0" lvl="0" marL="0" rtl="0" algn="l">
              <a:spcBef>
                <a:spcPts val="0"/>
              </a:spcBef>
              <a:spcAft>
                <a:spcPts val="0"/>
              </a:spcAft>
              <a:buNone/>
            </a:pPr>
            <a:r>
              <a:rPr lang="en-US"/>
              <a:t>Final </a:t>
            </a:r>
            <a:r>
              <a:rPr lang="en-US"/>
              <a:t>eligibility</a:t>
            </a:r>
            <a:r>
              <a:rPr lang="en-US"/>
              <a:t> is determined </a:t>
            </a:r>
            <a:r>
              <a:rPr lang="en-US"/>
              <a:t>having</a:t>
            </a:r>
            <a:r>
              <a:rPr lang="en-US"/>
              <a:t> SS benefits and </a:t>
            </a:r>
            <a:r>
              <a:rPr lang="en-US"/>
              <a:t>Medicaid</a:t>
            </a:r>
            <a:r>
              <a:rPr lang="en-US"/>
              <a:t>, who would be the service provider if services is granted and plan for services provider if the funding is granted. </a:t>
            </a:r>
            <a:endParaRPr/>
          </a:p>
        </p:txBody>
      </p:sp>
      <p:sp>
        <p:nvSpPr>
          <p:cNvPr id="231" name="Google Shape;2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School diagnosis is essential because it determines eligibility for adult services. Criteria has to be met VS Special Education that is mandated. </a:t>
            </a:r>
            <a:endParaRPr/>
          </a:p>
          <a:p>
            <a:pPr indent="0" lvl="0" marL="0" rtl="0" algn="l">
              <a:spcBef>
                <a:spcPts val="0"/>
              </a:spcBef>
              <a:spcAft>
                <a:spcPts val="0"/>
              </a:spcAft>
              <a:buNone/>
            </a:pPr>
            <a:r>
              <a:rPr lang="en-US"/>
              <a:t>Intellectual disability - IQ below 70, Mental or Physical </a:t>
            </a:r>
            <a:r>
              <a:rPr lang="en-US"/>
              <a:t>Impairments</a:t>
            </a:r>
            <a:r>
              <a:rPr lang="en-US"/>
              <a:t> </a:t>
            </a:r>
            <a:r>
              <a:rPr lang="en-US"/>
              <a:t>manifest</a:t>
            </a:r>
            <a:r>
              <a:rPr lang="en-US"/>
              <a:t> before the age of 22, have substantial limitations in three major life activities.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Prior to being granted PUNS - families need to also secure SSI and Medicaid Services - Please review additional presentations and information provided. </a:t>
            </a:r>
            <a:endParaRPr/>
          </a:p>
        </p:txBody>
      </p:sp>
      <p:sp>
        <p:nvSpPr>
          <p:cNvPr id="256" name="Google Shape;25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grpSp>
        <p:nvGrpSpPr>
          <p:cNvPr id="16" name="Google Shape;16;p3"/>
          <p:cNvGrpSpPr/>
          <p:nvPr/>
        </p:nvGrpSpPr>
        <p:grpSpPr>
          <a:xfrm>
            <a:off x="0" y="-144662"/>
            <a:ext cx="7775763" cy="10431728"/>
            <a:chOff x="0" y="-38100"/>
            <a:chExt cx="2047924" cy="2747433"/>
          </a:xfrm>
        </p:grpSpPr>
        <p:sp>
          <p:nvSpPr>
            <p:cNvPr id="17" name="Google Shape;17;p3"/>
            <p:cNvSpPr/>
            <p:nvPr/>
          </p:nvSpPr>
          <p:spPr>
            <a:xfrm>
              <a:off x="0" y="0"/>
              <a:ext cx="2047924" cy="2709333"/>
            </a:xfrm>
            <a:custGeom>
              <a:rect b="b" l="l" r="r" t="t"/>
              <a:pathLst>
                <a:path extrusionOk="0" h="2709333" w="2047924">
                  <a:moveTo>
                    <a:pt x="0" y="0"/>
                  </a:moveTo>
                  <a:lnTo>
                    <a:pt x="2047924" y="0"/>
                  </a:lnTo>
                  <a:lnTo>
                    <a:pt x="2047924" y="2709333"/>
                  </a:lnTo>
                  <a:lnTo>
                    <a:pt x="0" y="2709333"/>
                  </a:lnTo>
                  <a:close/>
                </a:path>
              </a:pathLst>
            </a:custGeom>
            <a:solidFill>
              <a:srgbClr val="FA9908"/>
            </a:solidFill>
            <a:ln>
              <a:noFill/>
            </a:ln>
          </p:spPr>
        </p:sp>
        <p:sp>
          <p:nvSpPr>
            <p:cNvPr id="18" name="Google Shape;18;p3"/>
            <p:cNvSpPr txBox="1"/>
            <p:nvPr/>
          </p:nvSpPr>
          <p:spPr>
            <a:xfrm>
              <a:off x="0" y="-38100"/>
              <a:ext cx="20478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 name="Google Shape;19;p3"/>
          <p:cNvGrpSpPr/>
          <p:nvPr/>
        </p:nvGrpSpPr>
        <p:grpSpPr>
          <a:xfrm>
            <a:off x="17464558" y="-144662"/>
            <a:ext cx="823548" cy="10431728"/>
            <a:chOff x="0" y="-38100"/>
            <a:chExt cx="216900" cy="2747433"/>
          </a:xfrm>
        </p:grpSpPr>
        <p:sp>
          <p:nvSpPr>
            <p:cNvPr id="20" name="Google Shape;20;p3"/>
            <p:cNvSpPr/>
            <p:nvPr/>
          </p:nvSpPr>
          <p:spPr>
            <a:xfrm>
              <a:off x="0" y="0"/>
              <a:ext cx="216874" cy="2709333"/>
            </a:xfrm>
            <a:custGeom>
              <a:rect b="b" l="l" r="r" t="t"/>
              <a:pathLst>
                <a:path extrusionOk="0" h="2709333" w="216874">
                  <a:moveTo>
                    <a:pt x="0" y="0"/>
                  </a:moveTo>
                  <a:lnTo>
                    <a:pt x="216874" y="0"/>
                  </a:lnTo>
                  <a:lnTo>
                    <a:pt x="216874" y="2709333"/>
                  </a:lnTo>
                  <a:lnTo>
                    <a:pt x="0" y="2709333"/>
                  </a:lnTo>
                  <a:close/>
                </a:path>
              </a:pathLst>
            </a:custGeom>
            <a:solidFill>
              <a:srgbClr val="FFD863"/>
            </a:solidFill>
            <a:ln>
              <a:noFill/>
            </a:ln>
          </p:spPr>
        </p:sp>
        <p:sp>
          <p:nvSpPr>
            <p:cNvPr id="21" name="Google Shape;21;p3"/>
            <p:cNvSpPr txBox="1"/>
            <p:nvPr/>
          </p:nvSpPr>
          <p:spPr>
            <a:xfrm>
              <a:off x="0" y="-38100"/>
              <a:ext cx="216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 name="Google Shape;22;p3"/>
          <p:cNvSpPr/>
          <p:nvPr>
            <p:ph idx="2" type="pic"/>
          </p:nvPr>
        </p:nvSpPr>
        <p:spPr>
          <a:xfrm>
            <a:off x="722550" y="656000"/>
            <a:ext cx="7710600" cy="9041700"/>
          </a:xfrm>
          <a:prstGeom prst="rect">
            <a:avLst/>
          </a:prstGeom>
          <a:noFill/>
          <a:ln>
            <a:noFill/>
          </a:ln>
        </p:spPr>
      </p:sp>
      <p:sp>
        <p:nvSpPr>
          <p:cNvPr id="23" name="Google Shape;23;p3"/>
          <p:cNvSpPr txBox="1"/>
          <p:nvPr>
            <p:ph type="title"/>
          </p:nvPr>
        </p:nvSpPr>
        <p:spPr>
          <a:xfrm>
            <a:off x="9267000" y="1852937"/>
            <a:ext cx="7225200" cy="46881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9700"/>
              <a:buNone/>
              <a:defRPr sz="97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p:txBody>
      </p:sp>
      <p:sp>
        <p:nvSpPr>
          <p:cNvPr id="24" name="Google Shape;24;p3"/>
          <p:cNvSpPr txBox="1"/>
          <p:nvPr>
            <p:ph idx="1" type="body"/>
          </p:nvPr>
        </p:nvSpPr>
        <p:spPr>
          <a:xfrm>
            <a:off x="9234950" y="1096275"/>
            <a:ext cx="7856100" cy="5769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
          <p:cNvSpPr txBox="1"/>
          <p:nvPr>
            <p:ph idx="3" type="body"/>
          </p:nvPr>
        </p:nvSpPr>
        <p:spPr>
          <a:xfrm>
            <a:off x="9234950" y="8388425"/>
            <a:ext cx="7856100" cy="12552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grpSp>
        <p:nvGrpSpPr>
          <p:cNvPr id="27" name="Google Shape;27;p4"/>
          <p:cNvGrpSpPr/>
          <p:nvPr/>
        </p:nvGrpSpPr>
        <p:grpSpPr>
          <a:xfrm>
            <a:off x="0" y="-168061"/>
            <a:ext cx="1028706" cy="10431728"/>
            <a:chOff x="0" y="-38100"/>
            <a:chExt cx="270933" cy="2747433"/>
          </a:xfrm>
        </p:grpSpPr>
        <p:sp>
          <p:nvSpPr>
            <p:cNvPr id="28" name="Google Shape;28;p4"/>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29" name="Google Shape;29;p4"/>
            <p:cNvSpPr txBox="1"/>
            <p:nvPr/>
          </p:nvSpPr>
          <p:spPr>
            <a:xfrm>
              <a:off x="0" y="-38100"/>
              <a:ext cx="270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 name="Google Shape;30;p4"/>
          <p:cNvGrpSpPr/>
          <p:nvPr/>
        </p:nvGrpSpPr>
        <p:grpSpPr>
          <a:xfrm>
            <a:off x="1028700" y="4962673"/>
            <a:ext cx="4558558" cy="5324362"/>
            <a:chOff x="0" y="-47625"/>
            <a:chExt cx="1200600" cy="1402292"/>
          </a:xfrm>
        </p:grpSpPr>
        <p:sp>
          <p:nvSpPr>
            <p:cNvPr id="31" name="Google Shape;31;p4"/>
            <p:cNvSpPr/>
            <p:nvPr/>
          </p:nvSpPr>
          <p:spPr>
            <a:xfrm>
              <a:off x="0" y="0"/>
              <a:ext cx="1200538" cy="1354667"/>
            </a:xfrm>
            <a:custGeom>
              <a:rect b="b" l="l" r="r" t="t"/>
              <a:pathLst>
                <a:path extrusionOk="0" h="1354667" w="1200538">
                  <a:moveTo>
                    <a:pt x="0" y="0"/>
                  </a:moveTo>
                  <a:lnTo>
                    <a:pt x="1200538" y="0"/>
                  </a:lnTo>
                  <a:lnTo>
                    <a:pt x="1200538" y="1354667"/>
                  </a:lnTo>
                  <a:lnTo>
                    <a:pt x="0" y="1354667"/>
                  </a:lnTo>
                  <a:close/>
                </a:path>
              </a:pathLst>
            </a:custGeom>
            <a:solidFill>
              <a:srgbClr val="FA9908"/>
            </a:solidFill>
            <a:ln>
              <a:noFill/>
            </a:ln>
          </p:spPr>
        </p:sp>
        <p:sp>
          <p:nvSpPr>
            <p:cNvPr id="32" name="Google Shape;32;p4"/>
            <p:cNvSpPr txBox="1"/>
            <p:nvPr/>
          </p:nvSpPr>
          <p:spPr>
            <a:xfrm>
              <a:off x="0" y="-47625"/>
              <a:ext cx="1200600" cy="140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3" name="Google Shape;33;p4"/>
          <p:cNvCxnSpPr/>
          <p:nvPr/>
        </p:nvCxnSpPr>
        <p:spPr>
          <a:xfrm rot="10800000">
            <a:off x="9838589" y="6153431"/>
            <a:ext cx="0" cy="3180900"/>
          </a:xfrm>
          <a:prstGeom prst="straightConnector1">
            <a:avLst/>
          </a:prstGeom>
          <a:noFill/>
          <a:ln cap="flat" cmpd="sng" w="19050">
            <a:solidFill>
              <a:srgbClr val="FA9908"/>
            </a:solidFill>
            <a:prstDash val="solid"/>
            <a:round/>
            <a:headEnd len="sm" w="sm" type="none"/>
            <a:tailEnd len="sm" w="sm" type="none"/>
          </a:ln>
        </p:spPr>
      </p:cxnSp>
      <p:cxnSp>
        <p:nvCxnSpPr>
          <p:cNvPr id="34" name="Google Shape;34;p4"/>
          <p:cNvCxnSpPr/>
          <p:nvPr/>
        </p:nvCxnSpPr>
        <p:spPr>
          <a:xfrm rot="10800000">
            <a:off x="14099710" y="6153431"/>
            <a:ext cx="0" cy="3180900"/>
          </a:xfrm>
          <a:prstGeom prst="straightConnector1">
            <a:avLst/>
          </a:prstGeom>
          <a:noFill/>
          <a:ln cap="flat" cmpd="sng" w="19050">
            <a:solidFill>
              <a:srgbClr val="FA9908"/>
            </a:solidFill>
            <a:prstDash val="solid"/>
            <a:round/>
            <a:headEnd len="sm" w="sm" type="none"/>
            <a:tailEnd len="sm" w="sm" type="none"/>
          </a:ln>
        </p:spPr>
      </p:cxnSp>
      <p:sp>
        <p:nvSpPr>
          <p:cNvPr id="35" name="Google Shape;35;p4"/>
          <p:cNvSpPr/>
          <p:nvPr>
            <p:ph idx="2" type="pic"/>
          </p:nvPr>
        </p:nvSpPr>
        <p:spPr>
          <a:xfrm>
            <a:off x="1017300" y="0"/>
            <a:ext cx="17270700" cy="5165700"/>
          </a:xfrm>
          <a:prstGeom prst="rect">
            <a:avLst/>
          </a:prstGeom>
          <a:noFill/>
          <a:ln>
            <a:noFill/>
          </a:ln>
        </p:spPr>
      </p:sp>
      <p:sp>
        <p:nvSpPr>
          <p:cNvPr id="36" name="Google Shape;36;p4"/>
          <p:cNvSpPr txBox="1"/>
          <p:nvPr>
            <p:ph type="title"/>
          </p:nvPr>
        </p:nvSpPr>
        <p:spPr>
          <a:xfrm>
            <a:off x="1622775" y="5890403"/>
            <a:ext cx="3546000" cy="34689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6500"/>
              <a:buNone/>
              <a:defRPr sz="6500">
                <a:solidFill>
                  <a:schemeClr val="lt1"/>
                </a:solidFill>
              </a:defRPr>
            </a:lvl1pPr>
            <a:lvl2pPr lvl="1">
              <a:spcBef>
                <a:spcPts val="0"/>
              </a:spcBef>
              <a:spcAft>
                <a:spcPts val="0"/>
              </a:spcAft>
              <a:buClr>
                <a:schemeClr val="lt1"/>
              </a:buClr>
              <a:buSzPts val="6500"/>
              <a:buNone/>
              <a:defRPr sz="6500">
                <a:solidFill>
                  <a:schemeClr val="lt1"/>
                </a:solidFill>
              </a:defRPr>
            </a:lvl2pPr>
            <a:lvl3pPr lvl="2">
              <a:spcBef>
                <a:spcPts val="0"/>
              </a:spcBef>
              <a:spcAft>
                <a:spcPts val="0"/>
              </a:spcAft>
              <a:buClr>
                <a:schemeClr val="lt1"/>
              </a:buClr>
              <a:buSzPts val="6500"/>
              <a:buNone/>
              <a:defRPr sz="6500">
                <a:solidFill>
                  <a:schemeClr val="lt1"/>
                </a:solidFill>
              </a:defRPr>
            </a:lvl3pPr>
            <a:lvl4pPr lvl="3">
              <a:spcBef>
                <a:spcPts val="0"/>
              </a:spcBef>
              <a:spcAft>
                <a:spcPts val="0"/>
              </a:spcAft>
              <a:buClr>
                <a:schemeClr val="lt1"/>
              </a:buClr>
              <a:buSzPts val="6500"/>
              <a:buNone/>
              <a:defRPr sz="6500">
                <a:solidFill>
                  <a:schemeClr val="lt1"/>
                </a:solidFill>
              </a:defRPr>
            </a:lvl4pPr>
            <a:lvl5pPr lvl="4">
              <a:spcBef>
                <a:spcPts val="0"/>
              </a:spcBef>
              <a:spcAft>
                <a:spcPts val="0"/>
              </a:spcAft>
              <a:buClr>
                <a:schemeClr val="lt1"/>
              </a:buClr>
              <a:buSzPts val="6500"/>
              <a:buNone/>
              <a:defRPr sz="6500">
                <a:solidFill>
                  <a:schemeClr val="lt1"/>
                </a:solidFill>
              </a:defRPr>
            </a:lvl5pPr>
            <a:lvl6pPr lvl="5">
              <a:spcBef>
                <a:spcPts val="0"/>
              </a:spcBef>
              <a:spcAft>
                <a:spcPts val="0"/>
              </a:spcAft>
              <a:buClr>
                <a:schemeClr val="lt1"/>
              </a:buClr>
              <a:buSzPts val="6500"/>
              <a:buNone/>
              <a:defRPr sz="6500">
                <a:solidFill>
                  <a:schemeClr val="lt1"/>
                </a:solidFill>
              </a:defRPr>
            </a:lvl6pPr>
            <a:lvl7pPr lvl="6">
              <a:spcBef>
                <a:spcPts val="0"/>
              </a:spcBef>
              <a:spcAft>
                <a:spcPts val="0"/>
              </a:spcAft>
              <a:buClr>
                <a:schemeClr val="lt1"/>
              </a:buClr>
              <a:buSzPts val="6500"/>
              <a:buNone/>
              <a:defRPr sz="6500">
                <a:solidFill>
                  <a:schemeClr val="lt1"/>
                </a:solidFill>
              </a:defRPr>
            </a:lvl7pPr>
            <a:lvl8pPr lvl="7">
              <a:spcBef>
                <a:spcPts val="0"/>
              </a:spcBef>
              <a:spcAft>
                <a:spcPts val="0"/>
              </a:spcAft>
              <a:buClr>
                <a:schemeClr val="lt1"/>
              </a:buClr>
              <a:buSzPts val="6500"/>
              <a:buNone/>
              <a:defRPr sz="6500">
                <a:solidFill>
                  <a:schemeClr val="lt1"/>
                </a:solidFill>
              </a:defRPr>
            </a:lvl8pPr>
            <a:lvl9pPr lvl="8">
              <a:spcBef>
                <a:spcPts val="0"/>
              </a:spcBef>
              <a:spcAft>
                <a:spcPts val="0"/>
              </a:spcAft>
              <a:buClr>
                <a:schemeClr val="lt1"/>
              </a:buClr>
              <a:buSzPts val="6500"/>
              <a:buNone/>
              <a:defRPr sz="65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grpSp>
        <p:nvGrpSpPr>
          <p:cNvPr id="38" name="Google Shape;38;p5"/>
          <p:cNvGrpSpPr/>
          <p:nvPr/>
        </p:nvGrpSpPr>
        <p:grpSpPr>
          <a:xfrm>
            <a:off x="1121238" y="5522343"/>
            <a:ext cx="17166924" cy="3891219"/>
            <a:chOff x="0" y="-38100"/>
            <a:chExt cx="4521300" cy="1024841"/>
          </a:xfrm>
        </p:grpSpPr>
        <p:sp>
          <p:nvSpPr>
            <p:cNvPr id="39" name="Google Shape;39;p5"/>
            <p:cNvSpPr/>
            <p:nvPr/>
          </p:nvSpPr>
          <p:spPr>
            <a:xfrm>
              <a:off x="0" y="0"/>
              <a:ext cx="4521287" cy="986741"/>
            </a:xfrm>
            <a:custGeom>
              <a:rect b="b" l="l" r="r" t="t"/>
              <a:pathLst>
                <a:path extrusionOk="0" h="986741" w="4521287">
                  <a:moveTo>
                    <a:pt x="0" y="0"/>
                  </a:moveTo>
                  <a:lnTo>
                    <a:pt x="4521287" y="0"/>
                  </a:lnTo>
                  <a:lnTo>
                    <a:pt x="4521287" y="986741"/>
                  </a:lnTo>
                  <a:lnTo>
                    <a:pt x="0" y="986741"/>
                  </a:lnTo>
                  <a:close/>
                </a:path>
              </a:pathLst>
            </a:custGeom>
            <a:solidFill>
              <a:srgbClr val="FFD863"/>
            </a:solidFill>
            <a:ln>
              <a:noFill/>
            </a:ln>
          </p:spPr>
        </p:sp>
        <p:sp>
          <p:nvSpPr>
            <p:cNvPr id="40" name="Google Shape;40;p5"/>
            <p:cNvSpPr txBox="1"/>
            <p:nvPr/>
          </p:nvSpPr>
          <p:spPr>
            <a:xfrm>
              <a:off x="0" y="-38100"/>
              <a:ext cx="4521300" cy="10248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1" name="Google Shape;41;p5"/>
          <p:cNvCxnSpPr/>
          <p:nvPr/>
        </p:nvCxnSpPr>
        <p:spPr>
          <a:xfrm flipH="1" rot="10800000">
            <a:off x="9210675" y="1025694"/>
            <a:ext cx="9600" cy="2680200"/>
          </a:xfrm>
          <a:prstGeom prst="straightConnector1">
            <a:avLst/>
          </a:prstGeom>
          <a:noFill/>
          <a:ln cap="flat" cmpd="sng" w="19050">
            <a:solidFill>
              <a:srgbClr val="FA9908"/>
            </a:solidFill>
            <a:prstDash val="solid"/>
            <a:round/>
            <a:headEnd len="sm" w="sm" type="none"/>
            <a:tailEnd len="sm" w="sm" type="none"/>
          </a:ln>
        </p:spPr>
      </p:cxnSp>
      <p:sp>
        <p:nvSpPr>
          <p:cNvPr id="42" name="Google Shape;42;p5"/>
          <p:cNvSpPr txBox="1"/>
          <p:nvPr>
            <p:ph type="title"/>
          </p:nvPr>
        </p:nvSpPr>
        <p:spPr>
          <a:xfrm>
            <a:off x="1632625" y="1025704"/>
            <a:ext cx="7225200" cy="30165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7000"/>
              <a:buNone/>
              <a:defRPr sz="70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p:txBody>
      </p:sp>
      <p:sp>
        <p:nvSpPr>
          <p:cNvPr id="43" name="Google Shape;43;p5"/>
          <p:cNvSpPr txBox="1"/>
          <p:nvPr>
            <p:ph idx="1" type="body"/>
          </p:nvPr>
        </p:nvSpPr>
        <p:spPr>
          <a:xfrm>
            <a:off x="9865850" y="1096275"/>
            <a:ext cx="7225200" cy="2946000"/>
          </a:xfrm>
          <a:prstGeom prst="rect">
            <a:avLst/>
          </a:prstGeom>
          <a:noFill/>
          <a:ln>
            <a:noFill/>
          </a:ln>
        </p:spPr>
        <p:txBody>
          <a:bodyPr anchorCtr="0" anchor="t" bIns="45700" lIns="91425" spcFirstLastPara="1" rIns="91425" wrap="square" tIns="45700">
            <a:normAutofit/>
          </a:bodyPr>
          <a:lstStyle>
            <a:lvl1pPr indent="-387350" lvl="0" marL="457200" algn="l">
              <a:spcBef>
                <a:spcPts val="360"/>
              </a:spcBef>
              <a:spcAft>
                <a:spcPts val="0"/>
              </a:spcAft>
              <a:buClr>
                <a:schemeClr val="dk1"/>
              </a:buClr>
              <a:buSzPts val="2500"/>
              <a:buChar char="•"/>
              <a:defRPr sz="2500"/>
            </a:lvl1pPr>
            <a:lvl2pPr indent="-387350" lvl="1" marL="914400" algn="l">
              <a:spcBef>
                <a:spcPts val="360"/>
              </a:spcBef>
              <a:spcAft>
                <a:spcPts val="0"/>
              </a:spcAft>
              <a:buClr>
                <a:schemeClr val="dk1"/>
              </a:buClr>
              <a:buSzPts val="2500"/>
              <a:buChar char="–"/>
              <a:defRPr sz="2500"/>
            </a:lvl2pPr>
            <a:lvl3pPr indent="-387350" lvl="2" marL="1371600" algn="l">
              <a:spcBef>
                <a:spcPts val="360"/>
              </a:spcBef>
              <a:spcAft>
                <a:spcPts val="0"/>
              </a:spcAft>
              <a:buClr>
                <a:schemeClr val="dk1"/>
              </a:buClr>
              <a:buSzPts val="2500"/>
              <a:buChar char="•"/>
              <a:defRPr sz="2500"/>
            </a:lvl3pPr>
            <a:lvl4pPr indent="-387350" lvl="3" marL="1828800" algn="l">
              <a:spcBef>
                <a:spcPts val="360"/>
              </a:spcBef>
              <a:spcAft>
                <a:spcPts val="0"/>
              </a:spcAft>
              <a:buClr>
                <a:schemeClr val="dk1"/>
              </a:buClr>
              <a:buSzPts val="2500"/>
              <a:buChar char="–"/>
              <a:defRPr sz="2500"/>
            </a:lvl4pPr>
            <a:lvl5pPr indent="-387350" lvl="4" marL="2286000" algn="l">
              <a:spcBef>
                <a:spcPts val="360"/>
              </a:spcBef>
              <a:spcAft>
                <a:spcPts val="0"/>
              </a:spcAft>
              <a:buClr>
                <a:schemeClr val="dk1"/>
              </a:buClr>
              <a:buSzPts val="2500"/>
              <a:buChar char="»"/>
              <a:defRPr sz="2500"/>
            </a:lvl5pPr>
            <a:lvl6pPr indent="-387350" lvl="5" marL="2743200" algn="l">
              <a:spcBef>
                <a:spcPts val="360"/>
              </a:spcBef>
              <a:spcAft>
                <a:spcPts val="0"/>
              </a:spcAft>
              <a:buClr>
                <a:schemeClr val="dk1"/>
              </a:buClr>
              <a:buSzPts val="2500"/>
              <a:buChar char="•"/>
              <a:defRPr sz="2500"/>
            </a:lvl6pPr>
            <a:lvl7pPr indent="-387350" lvl="6" marL="3200400" algn="l">
              <a:spcBef>
                <a:spcPts val="360"/>
              </a:spcBef>
              <a:spcAft>
                <a:spcPts val="0"/>
              </a:spcAft>
              <a:buClr>
                <a:schemeClr val="dk1"/>
              </a:buClr>
              <a:buSzPts val="2500"/>
              <a:buChar char="•"/>
              <a:defRPr sz="2500"/>
            </a:lvl7pPr>
            <a:lvl8pPr indent="-387350" lvl="7" marL="3657600" algn="l">
              <a:spcBef>
                <a:spcPts val="360"/>
              </a:spcBef>
              <a:spcAft>
                <a:spcPts val="0"/>
              </a:spcAft>
              <a:buClr>
                <a:schemeClr val="dk1"/>
              </a:buClr>
              <a:buSzPts val="2500"/>
              <a:buChar char="•"/>
              <a:defRPr sz="2500"/>
            </a:lvl8pPr>
            <a:lvl9pPr indent="-387350" lvl="8" marL="4114800" algn="l">
              <a:spcBef>
                <a:spcPts val="360"/>
              </a:spcBef>
              <a:spcAft>
                <a:spcPts val="0"/>
              </a:spcAft>
              <a:buClr>
                <a:schemeClr val="dk1"/>
              </a:buClr>
              <a:buSzPts val="2500"/>
              <a:buChar char="•"/>
              <a:defRPr sz="2500"/>
            </a:lvl9pPr>
          </a:lstStyle>
          <a:p/>
        </p:txBody>
      </p:sp>
      <p:sp>
        <p:nvSpPr>
          <p:cNvPr id="44" name="Google Shape;44;p5"/>
          <p:cNvSpPr/>
          <p:nvPr>
            <p:ph idx="2" type="pic"/>
          </p:nvPr>
        </p:nvSpPr>
        <p:spPr>
          <a:xfrm>
            <a:off x="1521950" y="5363775"/>
            <a:ext cx="16812300" cy="37341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grpSp>
        <p:nvGrpSpPr>
          <p:cNvPr id="46" name="Google Shape;46;p6"/>
          <p:cNvGrpSpPr/>
          <p:nvPr/>
        </p:nvGrpSpPr>
        <p:grpSpPr>
          <a:xfrm>
            <a:off x="8031780" y="-180827"/>
            <a:ext cx="10256289" cy="10468053"/>
            <a:chOff x="0" y="-47625"/>
            <a:chExt cx="2701227" cy="2757000"/>
          </a:xfrm>
        </p:grpSpPr>
        <p:sp>
          <p:nvSpPr>
            <p:cNvPr id="47" name="Google Shape;47;p6"/>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48" name="Google Shape;48;p6"/>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 name="Google Shape;49;p6"/>
          <p:cNvSpPr txBox="1"/>
          <p:nvPr>
            <p:ph type="title"/>
          </p:nvPr>
        </p:nvSpPr>
        <p:spPr>
          <a:xfrm>
            <a:off x="1004125" y="1025700"/>
            <a:ext cx="5982600" cy="30165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7000"/>
              <a:buNone/>
              <a:defRPr sz="7000"/>
            </a:lvl1pPr>
            <a:lvl2pPr lvl="1">
              <a:spcBef>
                <a:spcPts val="0"/>
              </a:spcBef>
              <a:spcAft>
                <a:spcPts val="0"/>
              </a:spcAft>
              <a:buSzPts val="9700"/>
              <a:buNone/>
              <a:defRPr sz="9700"/>
            </a:lvl2pPr>
            <a:lvl3pPr lvl="2">
              <a:spcBef>
                <a:spcPts val="0"/>
              </a:spcBef>
              <a:spcAft>
                <a:spcPts val="0"/>
              </a:spcAft>
              <a:buSzPts val="9700"/>
              <a:buNone/>
              <a:defRPr sz="9700"/>
            </a:lvl3pPr>
            <a:lvl4pPr lvl="3">
              <a:spcBef>
                <a:spcPts val="0"/>
              </a:spcBef>
              <a:spcAft>
                <a:spcPts val="0"/>
              </a:spcAft>
              <a:buSzPts val="9700"/>
              <a:buNone/>
              <a:defRPr sz="9700"/>
            </a:lvl4pPr>
            <a:lvl5pPr lvl="4">
              <a:spcBef>
                <a:spcPts val="0"/>
              </a:spcBef>
              <a:spcAft>
                <a:spcPts val="0"/>
              </a:spcAft>
              <a:buSzPts val="9700"/>
              <a:buNone/>
              <a:defRPr sz="9700"/>
            </a:lvl5pPr>
            <a:lvl6pPr lvl="5">
              <a:spcBef>
                <a:spcPts val="0"/>
              </a:spcBef>
              <a:spcAft>
                <a:spcPts val="0"/>
              </a:spcAft>
              <a:buSzPts val="9700"/>
              <a:buNone/>
              <a:defRPr sz="9700"/>
            </a:lvl6pPr>
            <a:lvl7pPr lvl="6">
              <a:spcBef>
                <a:spcPts val="0"/>
              </a:spcBef>
              <a:spcAft>
                <a:spcPts val="0"/>
              </a:spcAft>
              <a:buSzPts val="9700"/>
              <a:buNone/>
              <a:defRPr sz="9700"/>
            </a:lvl7pPr>
            <a:lvl8pPr lvl="7">
              <a:spcBef>
                <a:spcPts val="0"/>
              </a:spcBef>
              <a:spcAft>
                <a:spcPts val="0"/>
              </a:spcAft>
              <a:buSzPts val="9700"/>
              <a:buNone/>
              <a:defRPr sz="9700"/>
            </a:lvl8pPr>
            <a:lvl9pPr lvl="8">
              <a:spcBef>
                <a:spcPts val="0"/>
              </a:spcBef>
              <a:spcAft>
                <a:spcPts val="0"/>
              </a:spcAft>
              <a:buSzPts val="9700"/>
              <a:buNone/>
              <a:defRPr sz="9700"/>
            </a:lvl9pPr>
          </a:lstStyle>
          <a:p/>
        </p:txBody>
      </p:sp>
      <p:sp>
        <p:nvSpPr>
          <p:cNvPr id="50" name="Google Shape;50;p6"/>
          <p:cNvSpPr txBox="1"/>
          <p:nvPr>
            <p:ph idx="1" type="body"/>
          </p:nvPr>
        </p:nvSpPr>
        <p:spPr>
          <a:xfrm>
            <a:off x="1047869" y="4802548"/>
            <a:ext cx="5982600" cy="2946000"/>
          </a:xfrm>
          <a:prstGeom prst="rect">
            <a:avLst/>
          </a:prstGeom>
          <a:noFill/>
          <a:ln>
            <a:noFill/>
          </a:ln>
        </p:spPr>
        <p:txBody>
          <a:bodyPr anchorCtr="0" anchor="t" bIns="45700" lIns="91425" spcFirstLastPara="1" rIns="91425" wrap="square" tIns="45700">
            <a:normAutofit/>
          </a:bodyPr>
          <a:lstStyle>
            <a:lvl1pPr indent="-387350" lvl="0" marL="457200" algn="l">
              <a:spcBef>
                <a:spcPts val="360"/>
              </a:spcBef>
              <a:spcAft>
                <a:spcPts val="0"/>
              </a:spcAft>
              <a:buClr>
                <a:schemeClr val="dk1"/>
              </a:buClr>
              <a:buSzPts val="2500"/>
              <a:buChar char="•"/>
              <a:defRPr sz="2500"/>
            </a:lvl1pPr>
            <a:lvl2pPr indent="-387350" lvl="1" marL="914400" algn="l">
              <a:spcBef>
                <a:spcPts val="360"/>
              </a:spcBef>
              <a:spcAft>
                <a:spcPts val="0"/>
              </a:spcAft>
              <a:buClr>
                <a:schemeClr val="dk1"/>
              </a:buClr>
              <a:buSzPts val="2500"/>
              <a:buChar char="–"/>
              <a:defRPr sz="2500"/>
            </a:lvl2pPr>
            <a:lvl3pPr indent="-387350" lvl="2" marL="1371600" algn="l">
              <a:spcBef>
                <a:spcPts val="360"/>
              </a:spcBef>
              <a:spcAft>
                <a:spcPts val="0"/>
              </a:spcAft>
              <a:buClr>
                <a:schemeClr val="dk1"/>
              </a:buClr>
              <a:buSzPts val="2500"/>
              <a:buChar char="•"/>
              <a:defRPr sz="2500"/>
            </a:lvl3pPr>
            <a:lvl4pPr indent="-387350" lvl="3" marL="1828800" algn="l">
              <a:spcBef>
                <a:spcPts val="360"/>
              </a:spcBef>
              <a:spcAft>
                <a:spcPts val="0"/>
              </a:spcAft>
              <a:buClr>
                <a:schemeClr val="dk1"/>
              </a:buClr>
              <a:buSzPts val="2500"/>
              <a:buChar char="–"/>
              <a:defRPr sz="2500"/>
            </a:lvl4pPr>
            <a:lvl5pPr indent="-387350" lvl="4" marL="2286000" algn="l">
              <a:spcBef>
                <a:spcPts val="360"/>
              </a:spcBef>
              <a:spcAft>
                <a:spcPts val="0"/>
              </a:spcAft>
              <a:buClr>
                <a:schemeClr val="dk1"/>
              </a:buClr>
              <a:buSzPts val="2500"/>
              <a:buChar char="»"/>
              <a:defRPr sz="2500"/>
            </a:lvl5pPr>
            <a:lvl6pPr indent="-387350" lvl="5" marL="2743200" algn="l">
              <a:spcBef>
                <a:spcPts val="360"/>
              </a:spcBef>
              <a:spcAft>
                <a:spcPts val="0"/>
              </a:spcAft>
              <a:buClr>
                <a:schemeClr val="dk1"/>
              </a:buClr>
              <a:buSzPts val="2500"/>
              <a:buChar char="•"/>
              <a:defRPr sz="2500"/>
            </a:lvl6pPr>
            <a:lvl7pPr indent="-387350" lvl="6" marL="3200400" algn="l">
              <a:spcBef>
                <a:spcPts val="360"/>
              </a:spcBef>
              <a:spcAft>
                <a:spcPts val="0"/>
              </a:spcAft>
              <a:buClr>
                <a:schemeClr val="dk1"/>
              </a:buClr>
              <a:buSzPts val="2500"/>
              <a:buChar char="•"/>
              <a:defRPr sz="2500"/>
            </a:lvl7pPr>
            <a:lvl8pPr indent="-387350" lvl="7" marL="3657600" algn="l">
              <a:spcBef>
                <a:spcPts val="360"/>
              </a:spcBef>
              <a:spcAft>
                <a:spcPts val="0"/>
              </a:spcAft>
              <a:buClr>
                <a:schemeClr val="dk1"/>
              </a:buClr>
              <a:buSzPts val="2500"/>
              <a:buChar char="•"/>
              <a:defRPr sz="2500"/>
            </a:lvl8pPr>
            <a:lvl9pPr indent="-387350" lvl="8" marL="4114800" algn="l">
              <a:spcBef>
                <a:spcPts val="360"/>
              </a:spcBef>
              <a:spcAft>
                <a:spcPts val="0"/>
              </a:spcAft>
              <a:buClr>
                <a:schemeClr val="dk1"/>
              </a:buClr>
              <a:buSzPts val="2500"/>
              <a:buChar char="•"/>
              <a:defRPr sz="2500"/>
            </a:lvl9pPr>
          </a:lstStyle>
          <a:p/>
        </p:txBody>
      </p:sp>
      <p:sp>
        <p:nvSpPr>
          <p:cNvPr id="51" name="Google Shape;51;p6"/>
          <p:cNvSpPr txBox="1"/>
          <p:nvPr>
            <p:ph idx="2" type="body"/>
          </p:nvPr>
        </p:nvSpPr>
        <p:spPr>
          <a:xfrm>
            <a:off x="10221019" y="4802548"/>
            <a:ext cx="5982600" cy="2946000"/>
          </a:xfrm>
          <a:prstGeom prst="rect">
            <a:avLst/>
          </a:prstGeom>
          <a:noFill/>
          <a:ln>
            <a:noFill/>
          </a:ln>
        </p:spPr>
        <p:txBody>
          <a:bodyPr anchorCtr="0" anchor="t" bIns="45700" lIns="91425" spcFirstLastPara="1" rIns="91425" wrap="square" tIns="45700">
            <a:normAutofit/>
          </a:bodyPr>
          <a:lstStyle>
            <a:lvl1pPr indent="-387350" lvl="0" marL="457200" algn="l">
              <a:spcBef>
                <a:spcPts val="360"/>
              </a:spcBef>
              <a:spcAft>
                <a:spcPts val="0"/>
              </a:spcAft>
              <a:buClr>
                <a:schemeClr val="dk1"/>
              </a:buClr>
              <a:buSzPts val="2500"/>
              <a:buChar char="•"/>
              <a:defRPr sz="2500"/>
            </a:lvl1pPr>
            <a:lvl2pPr indent="-387350" lvl="1" marL="914400" algn="l">
              <a:spcBef>
                <a:spcPts val="360"/>
              </a:spcBef>
              <a:spcAft>
                <a:spcPts val="0"/>
              </a:spcAft>
              <a:buClr>
                <a:schemeClr val="dk1"/>
              </a:buClr>
              <a:buSzPts val="2500"/>
              <a:buChar char="–"/>
              <a:defRPr sz="2500"/>
            </a:lvl2pPr>
            <a:lvl3pPr indent="-387350" lvl="2" marL="1371600" algn="l">
              <a:spcBef>
                <a:spcPts val="360"/>
              </a:spcBef>
              <a:spcAft>
                <a:spcPts val="0"/>
              </a:spcAft>
              <a:buClr>
                <a:schemeClr val="dk1"/>
              </a:buClr>
              <a:buSzPts val="2500"/>
              <a:buChar char="•"/>
              <a:defRPr sz="2500"/>
            </a:lvl3pPr>
            <a:lvl4pPr indent="-387350" lvl="3" marL="1828800" algn="l">
              <a:spcBef>
                <a:spcPts val="360"/>
              </a:spcBef>
              <a:spcAft>
                <a:spcPts val="0"/>
              </a:spcAft>
              <a:buClr>
                <a:schemeClr val="dk1"/>
              </a:buClr>
              <a:buSzPts val="2500"/>
              <a:buChar char="–"/>
              <a:defRPr sz="2500"/>
            </a:lvl4pPr>
            <a:lvl5pPr indent="-387350" lvl="4" marL="2286000" algn="l">
              <a:spcBef>
                <a:spcPts val="360"/>
              </a:spcBef>
              <a:spcAft>
                <a:spcPts val="0"/>
              </a:spcAft>
              <a:buClr>
                <a:schemeClr val="dk1"/>
              </a:buClr>
              <a:buSzPts val="2500"/>
              <a:buChar char="»"/>
              <a:defRPr sz="2500"/>
            </a:lvl5pPr>
            <a:lvl6pPr indent="-387350" lvl="5" marL="2743200" algn="l">
              <a:spcBef>
                <a:spcPts val="360"/>
              </a:spcBef>
              <a:spcAft>
                <a:spcPts val="0"/>
              </a:spcAft>
              <a:buClr>
                <a:schemeClr val="dk1"/>
              </a:buClr>
              <a:buSzPts val="2500"/>
              <a:buChar char="•"/>
              <a:defRPr sz="2500"/>
            </a:lvl6pPr>
            <a:lvl7pPr indent="-387350" lvl="6" marL="3200400" algn="l">
              <a:spcBef>
                <a:spcPts val="360"/>
              </a:spcBef>
              <a:spcAft>
                <a:spcPts val="0"/>
              </a:spcAft>
              <a:buClr>
                <a:schemeClr val="dk1"/>
              </a:buClr>
              <a:buSzPts val="2500"/>
              <a:buChar char="•"/>
              <a:defRPr sz="2500"/>
            </a:lvl7pPr>
            <a:lvl8pPr indent="-387350" lvl="7" marL="3657600" algn="l">
              <a:spcBef>
                <a:spcPts val="360"/>
              </a:spcBef>
              <a:spcAft>
                <a:spcPts val="0"/>
              </a:spcAft>
              <a:buClr>
                <a:schemeClr val="dk1"/>
              </a:buClr>
              <a:buSzPts val="2500"/>
              <a:buChar char="•"/>
              <a:defRPr sz="2500"/>
            </a:lvl8pPr>
            <a:lvl9pPr indent="-387350" lvl="8" marL="4114800" algn="l">
              <a:spcBef>
                <a:spcPts val="360"/>
              </a:spcBef>
              <a:spcAft>
                <a:spcPts val="0"/>
              </a:spcAft>
              <a:buClr>
                <a:schemeClr val="dk1"/>
              </a:buClr>
              <a:buSzPts val="2500"/>
              <a:buChar char="•"/>
              <a:defRPr sz="2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7"/>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8"/>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9" name="Google Shape;69;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ph idx="2" type="pic"/>
          </p:nvPr>
        </p:nvSpPr>
        <p:spPr>
          <a:xfrm>
            <a:off x="1792288" y="612775"/>
            <a:ext cx="5486400" cy="4114800"/>
          </a:xfrm>
          <a:prstGeom prst="rect">
            <a:avLst/>
          </a:prstGeom>
          <a:noFill/>
          <a:ln>
            <a:noFill/>
          </a:ln>
        </p:spPr>
      </p:sp>
      <p:sp>
        <p:nvSpPr>
          <p:cNvPr id="76" name="Google Shape;7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7" name="Google Shape;7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40863"/>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A9908"/>
              </a:buClr>
              <a:buSzPts val="5800"/>
              <a:buFont typeface="Merriweather"/>
              <a:buNone/>
              <a:defRPr b="1" i="0" sz="5800" u="none" cap="none" strike="noStrike">
                <a:solidFill>
                  <a:srgbClr val="FA9908"/>
                </a:solidFill>
                <a:latin typeface="Merriweather"/>
                <a:ea typeface="Merriweather"/>
                <a:cs typeface="Merriweather"/>
                <a:sym typeface="Merriweather"/>
              </a:defRPr>
            </a:lvl1pPr>
            <a:lvl2pPr lvl="1">
              <a:spcBef>
                <a:spcPts val="0"/>
              </a:spcBef>
              <a:spcAft>
                <a:spcPts val="0"/>
              </a:spcAft>
              <a:buClr>
                <a:srgbClr val="FA9908"/>
              </a:buClr>
              <a:buSzPts val="1400"/>
              <a:buNone/>
              <a:defRPr sz="1800">
                <a:solidFill>
                  <a:srgbClr val="FA9908"/>
                </a:solidFill>
              </a:defRPr>
            </a:lvl2pPr>
            <a:lvl3pPr lvl="2">
              <a:spcBef>
                <a:spcPts val="0"/>
              </a:spcBef>
              <a:spcAft>
                <a:spcPts val="0"/>
              </a:spcAft>
              <a:buClr>
                <a:srgbClr val="FA9908"/>
              </a:buClr>
              <a:buSzPts val="1400"/>
              <a:buNone/>
              <a:defRPr sz="1800">
                <a:solidFill>
                  <a:srgbClr val="FA9908"/>
                </a:solidFill>
              </a:defRPr>
            </a:lvl3pPr>
            <a:lvl4pPr lvl="3">
              <a:spcBef>
                <a:spcPts val="0"/>
              </a:spcBef>
              <a:spcAft>
                <a:spcPts val="0"/>
              </a:spcAft>
              <a:buClr>
                <a:srgbClr val="FA9908"/>
              </a:buClr>
              <a:buSzPts val="1400"/>
              <a:buNone/>
              <a:defRPr sz="1800">
                <a:solidFill>
                  <a:srgbClr val="FA9908"/>
                </a:solidFill>
              </a:defRPr>
            </a:lvl4pPr>
            <a:lvl5pPr lvl="4">
              <a:spcBef>
                <a:spcPts val="0"/>
              </a:spcBef>
              <a:spcAft>
                <a:spcPts val="0"/>
              </a:spcAft>
              <a:buClr>
                <a:srgbClr val="FA9908"/>
              </a:buClr>
              <a:buSzPts val="1400"/>
              <a:buNone/>
              <a:defRPr sz="1800">
                <a:solidFill>
                  <a:srgbClr val="FA9908"/>
                </a:solidFill>
              </a:defRPr>
            </a:lvl5pPr>
            <a:lvl6pPr lvl="5">
              <a:spcBef>
                <a:spcPts val="0"/>
              </a:spcBef>
              <a:spcAft>
                <a:spcPts val="0"/>
              </a:spcAft>
              <a:buClr>
                <a:srgbClr val="FA9908"/>
              </a:buClr>
              <a:buSzPts val="1400"/>
              <a:buNone/>
              <a:defRPr sz="1800">
                <a:solidFill>
                  <a:srgbClr val="FA9908"/>
                </a:solidFill>
              </a:defRPr>
            </a:lvl6pPr>
            <a:lvl7pPr lvl="6">
              <a:spcBef>
                <a:spcPts val="0"/>
              </a:spcBef>
              <a:spcAft>
                <a:spcPts val="0"/>
              </a:spcAft>
              <a:buClr>
                <a:srgbClr val="FA9908"/>
              </a:buClr>
              <a:buSzPts val="1400"/>
              <a:buNone/>
              <a:defRPr sz="1800">
                <a:solidFill>
                  <a:srgbClr val="FA9908"/>
                </a:solidFill>
              </a:defRPr>
            </a:lvl7pPr>
            <a:lvl8pPr lvl="7">
              <a:spcBef>
                <a:spcPts val="0"/>
              </a:spcBef>
              <a:spcAft>
                <a:spcPts val="0"/>
              </a:spcAft>
              <a:buClr>
                <a:srgbClr val="FA9908"/>
              </a:buClr>
              <a:buSzPts val="1400"/>
              <a:buNone/>
              <a:defRPr sz="1800">
                <a:solidFill>
                  <a:srgbClr val="FA9908"/>
                </a:solidFill>
              </a:defRPr>
            </a:lvl8pPr>
            <a:lvl9pPr lvl="8">
              <a:spcBef>
                <a:spcPts val="0"/>
              </a:spcBef>
              <a:spcAft>
                <a:spcPts val="0"/>
              </a:spcAft>
              <a:buClr>
                <a:srgbClr val="FA9908"/>
              </a:buClr>
              <a:buSzPts val="1400"/>
              <a:buNone/>
              <a:defRPr sz="1800">
                <a:solidFill>
                  <a:srgbClr val="FA9908"/>
                </a:solidFill>
              </a:defRPr>
            </a:lvl9pPr>
          </a:lstStyle>
          <a:p/>
        </p:txBody>
      </p:sp>
      <p:sp>
        <p:nvSpPr>
          <p:cNvPr id="7" name="Google Shape;7;p1"/>
          <p:cNvSpPr txBox="1"/>
          <p:nvPr>
            <p:ph idx="1" type="body"/>
          </p:nvPr>
        </p:nvSpPr>
        <p:spPr>
          <a:xfrm>
            <a:off x="656875" y="21326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Fira Sans"/>
              <a:buChar char="•"/>
              <a:defRPr i="0" sz="3200" u="none" cap="none" strike="noStrike">
                <a:solidFill>
                  <a:schemeClr val="dk1"/>
                </a:solidFill>
                <a:latin typeface="Fira Sans"/>
                <a:ea typeface="Fira Sans"/>
                <a:cs typeface="Fira Sans"/>
                <a:sym typeface="Fira Sans"/>
              </a:defRPr>
            </a:lvl1pPr>
            <a:lvl2pPr indent="-406400" lvl="1" marL="914400" marR="0" rtl="0" algn="l">
              <a:spcBef>
                <a:spcPts val="560"/>
              </a:spcBef>
              <a:spcAft>
                <a:spcPts val="0"/>
              </a:spcAft>
              <a:buClr>
                <a:schemeClr val="dk1"/>
              </a:buClr>
              <a:buSzPts val="2800"/>
              <a:buFont typeface="Fira Sans"/>
              <a:buChar char="–"/>
              <a:defRPr i="0" sz="2800" u="none" cap="none" strike="noStrike">
                <a:solidFill>
                  <a:schemeClr val="dk1"/>
                </a:solidFill>
                <a:latin typeface="Fira Sans"/>
                <a:ea typeface="Fira Sans"/>
                <a:cs typeface="Fira Sans"/>
                <a:sym typeface="Fira Sans"/>
              </a:defRPr>
            </a:lvl2pPr>
            <a:lvl3pPr indent="-381000" lvl="2" marL="1371600" marR="0" rtl="0" algn="l">
              <a:spcBef>
                <a:spcPts val="480"/>
              </a:spcBef>
              <a:spcAft>
                <a:spcPts val="0"/>
              </a:spcAft>
              <a:buClr>
                <a:schemeClr val="dk1"/>
              </a:buClr>
              <a:buSzPts val="2400"/>
              <a:buFont typeface="Fira Sans"/>
              <a:buChar char="•"/>
              <a:defRPr i="0" sz="2400" u="none" cap="none" strike="noStrike">
                <a:solidFill>
                  <a:schemeClr val="dk1"/>
                </a:solidFill>
                <a:latin typeface="Fira Sans"/>
                <a:ea typeface="Fira Sans"/>
                <a:cs typeface="Fira Sans"/>
                <a:sym typeface="Fira Sans"/>
              </a:defRPr>
            </a:lvl3pPr>
            <a:lvl4pPr indent="-355600" lvl="3" marL="18288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4pPr>
            <a:lvl5pPr indent="-355600" lvl="4" marL="22860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5pPr>
            <a:lvl6pPr indent="-355600" lvl="5" marL="27432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6pPr>
            <a:lvl7pPr indent="-355600" lvl="6" marL="32004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7pPr>
            <a:lvl8pPr indent="-355600" lvl="7" marL="36576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8pPr>
            <a:lvl9pPr indent="-355600" lvl="8" marL="4114800" marR="0" rtl="0" algn="l">
              <a:spcBef>
                <a:spcPts val="400"/>
              </a:spcBef>
              <a:spcAft>
                <a:spcPts val="0"/>
              </a:spcAft>
              <a:buClr>
                <a:schemeClr val="dk1"/>
              </a:buClr>
              <a:buSzPts val="2000"/>
              <a:buFont typeface="Fira Sans"/>
              <a:buChar char="•"/>
              <a:defRPr i="0" sz="2000" u="none" cap="none" strike="noStrike">
                <a:solidFill>
                  <a:schemeClr val="dk1"/>
                </a:solidFill>
                <a:latin typeface="Fira Sans"/>
                <a:ea typeface="Fira Sans"/>
                <a:cs typeface="Fira Sans"/>
                <a:sym typeface="Fira Sans"/>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dhs.state.il.us/page.aspx?module=12&amp;officetype=&amp;county=Kendall" TargetMode="External"/><Relationship Id="rId4" Type="http://schemas.openxmlformats.org/officeDocument/2006/relationships/hyperlink" Target="http://maps.google.com/maps?daddr=1919%20South%20Highland%20Ave.,%20%20Lombard,%20IL%2060148" TargetMode="External"/><Relationship Id="rId5" Type="http://schemas.openxmlformats.org/officeDocument/2006/relationships/hyperlink" Target="http://maps.google.com/maps?saddr=1919%20South%20Highland%20Ave.,%20%20Lombard,%20IL%2060148" TargetMode="External"/><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23.xml.rels><?xml version="1.0" encoding="UTF-8" standalone="yes"?><Relationships xmlns="http://schemas.openxmlformats.org/package/2006/relationships"><Relationship Id="rId11" Type="http://schemas.openxmlformats.org/officeDocument/2006/relationships/hyperlink" Target="https://hfs.illinois.gov/medicalclients/hcbs/dd.html" TargetMode="External"/><Relationship Id="rId10" Type="http://schemas.openxmlformats.org/officeDocument/2006/relationships/hyperlink" Target="https://hfs.illinois.gov/content/dam/soi/en/web/hfs/sitecollectiondocuments/currentchildrensresidentialwaiver.pdf" TargetMode="External"/><Relationship Id="rId13" Type="http://schemas.openxmlformats.org/officeDocument/2006/relationships/hyperlink" Target="https://hfs.illinois.gov/content/dam/soi/en/web/hfs/sitecollectiondocuments/adultswithdevelopmentaldisabilitiesapprovedwaiver.pdf" TargetMode="External"/><Relationship Id="rId12" Type="http://schemas.openxmlformats.org/officeDocument/2006/relationships/hyperlink" Target="https://hfs.illinois.gov/content/dam/soi/en/web/hfs/sitecollectiondocuments/adultswithdevelopmentaldisabilitiesapprovedwaiver.pdf"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hfs.illinois.gov/medicalclients/hcbs/support_cyadd.html" TargetMode="External"/><Relationship Id="rId4" Type="http://schemas.openxmlformats.org/officeDocument/2006/relationships/hyperlink" Target="https://hfs.illinois.gov/medicalclients/hcbs/support_cyadd.html" TargetMode="External"/><Relationship Id="rId9" Type="http://schemas.openxmlformats.org/officeDocument/2006/relationships/hyperlink" Target="https://hfs.illinois.gov/medicalclients/hcbs/cyadd.html" TargetMode="External"/><Relationship Id="rId15" Type="http://schemas.openxmlformats.org/officeDocument/2006/relationships/hyperlink" Target="https://hfs.illinois.gov/medicalclients/hcbs.html" TargetMode="External"/><Relationship Id="rId14" Type="http://schemas.openxmlformats.org/officeDocument/2006/relationships/hyperlink" Target="https://www.dhs.state.il.us/page.aspx?item=41167" TargetMode="External"/><Relationship Id="rId16" Type="http://schemas.openxmlformats.org/officeDocument/2006/relationships/image" Target="../media/image19.png"/><Relationship Id="rId5" Type="http://schemas.openxmlformats.org/officeDocument/2006/relationships/hyperlink" Target="https://hfs.illinois.gov/medicalclients/hcbs/support_cyadd.html" TargetMode="External"/><Relationship Id="rId6" Type="http://schemas.openxmlformats.org/officeDocument/2006/relationships/hyperlink" Target="https://hfs.illinois.gov/content/dam/soi/en/web/hfs/sitecollectiondocuments/currentchildrenssupportwaiver.pdf" TargetMode="External"/><Relationship Id="rId7" Type="http://schemas.openxmlformats.org/officeDocument/2006/relationships/hyperlink" Target="https://www.dhs.state.il.us/page.aspx?item=41144" TargetMode="External"/><Relationship Id="rId8" Type="http://schemas.openxmlformats.org/officeDocument/2006/relationships/hyperlink" Target="https://www.dhs.state.il.us/page.aspx?item=4114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hyperlink" Target="https://www.dhs.state.il.us/page.aspx?item=56783" TargetMode="External"/><Relationship Id="rId5" Type="http://schemas.openxmlformats.org/officeDocument/2006/relationships/hyperlink" Target="https://www.dhs.state.il.us/page.aspx?item=5678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jp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jpg"/><Relationship Id="rId4" Type="http://schemas.openxmlformats.org/officeDocument/2006/relationships/slide" Target="/ppt/slides/slide13.xml"/><Relationship Id="rId9" Type="http://schemas.openxmlformats.org/officeDocument/2006/relationships/slide" Target="/ppt/slides/slide28.xml"/><Relationship Id="rId5" Type="http://schemas.openxmlformats.org/officeDocument/2006/relationships/slide" Target="/ppt/slides/slide13.xml"/><Relationship Id="rId6" Type="http://schemas.openxmlformats.org/officeDocument/2006/relationships/slide" Target="/ppt/slides/slide18.xml"/><Relationship Id="rId7" Type="http://schemas.openxmlformats.org/officeDocument/2006/relationships/slide" Target="/ppt/slides/slide21.xml"/><Relationship Id="rId8" Type="http://schemas.openxmlformats.org/officeDocument/2006/relationships/slide" Target="/ppt/slides/slide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www.dhs.state.il.us/page.aspx?item=57221" TargetMode="External"/><Relationship Id="rId4" Type="http://schemas.openxmlformats.org/officeDocument/2006/relationships/hyperlink" Target="https://www.dhs.state.il.us/page.aspx?item=5722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jp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ww.dhs.state.il.us/page.aspx?item=48062" TargetMode="External"/><Relationship Id="rId4" Type="http://schemas.openxmlformats.org/officeDocument/2006/relationships/hyperlink" Target="https://www.dhs.state.il.us/page.aspx?module=12&amp;officetype=7" TargetMode="External"/><Relationship Id="rId5" Type="http://schemas.openxmlformats.org/officeDocument/2006/relationships/hyperlink" Target="https://www.dhs.state.il.us/page.aspx?item=29736" TargetMode="External"/><Relationship Id="rId6" Type="http://schemas.openxmlformats.org/officeDocument/2006/relationships/hyperlink" Target="https://www.dhs.state.il.us/page.aspx?item=29736" TargetMode="External"/><Relationship Id="rId7"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slide" Target="/ppt/slides/slide31.xml"/><Relationship Id="rId10" Type="http://schemas.openxmlformats.org/officeDocument/2006/relationships/slide" Target="/ppt/slides/slide52.xml"/><Relationship Id="rId9" Type="http://schemas.openxmlformats.org/officeDocument/2006/relationships/slide" Target="/ppt/slides/slide49.xml"/><Relationship Id="rId5" Type="http://schemas.openxmlformats.org/officeDocument/2006/relationships/slide" Target="/ppt/slides/slide44.xml"/><Relationship Id="rId6" Type="http://schemas.openxmlformats.org/officeDocument/2006/relationships/slide" Target="/ppt/slides/slide36.xml"/><Relationship Id="rId7" Type="http://schemas.openxmlformats.org/officeDocument/2006/relationships/slide" Target="/ppt/slides/slide40.xml"/><Relationship Id="rId8" Type="http://schemas.openxmlformats.org/officeDocument/2006/relationships/slide" Target="/ppt/slides/slide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jp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ssa.gov/prepare/check-eligibility-for-benefits" TargetMode="External"/><Relationship Id="rId4" Type="http://schemas.openxmlformats.org/officeDocument/2006/relationships/hyperlink" Target="https://www.ssa.gov/apply" TargetMode="External"/><Relationship Id="rId5" Type="http://schemas.openxmlformats.org/officeDocument/2006/relationships/hyperlink" Target="https://www.ssa.gov/" TargetMode="External"/><Relationship Id="rId6" Type="http://schemas.openxmlformats.org/officeDocument/2006/relationships/image" Target="../media/image16.png"/><Relationship Id="rId7" Type="http://schemas.openxmlformats.org/officeDocument/2006/relationships/hyperlink" Target="https://www.google.com/search?safe=active&amp;sca_esv=3a43b3eabfb80ec9&amp;rlz=1C1GCEA_enUS1162US1162&amp;q=social+security+office+aurora+address&amp;ludocid=16759947306094501219&amp;sa=X&amp;ved=2ahUKEwjBrdKZgoiOAxXT6ckDHaCGOHIQ6BN6BAgtEAI" TargetMode="External"/><Relationship Id="rId8" Type="http://schemas.openxmlformats.org/officeDocument/2006/relationships/hyperlink" Target="https://www.google.com/search?q=auora+il+social+secuirt+office&amp;sca_esv=3a43b3eabfb80ec9&amp;rlz=1C1GCEA_enUS1162US1162&amp;ei=84dZaNOeA-HBp84Psf_4iAc&amp;ved=0ahUKEwiT5LGVgoiOAxXh4MkDHbE_HnEQ4dUDCBA&amp;uact=5&amp;oq=auora+il+social+secuirt+office&amp;gs_lp=Egxnd3Mtd2l6LXNlcnAiHmF1b3JhIGlsIHNvY2lhbCBzZWN1aXJ0IG9mZmljZTIQEC4YgAQYxwEYDRiOBRivATIIEAAYCBgNGB4yCBAAGAgYDRgeMggQABgIGA0YHjILEAAYgAQYhgMYigUyCxAAGIAEGIYDGIoFMgsQABiABBiGAxiKBTIIEAAYgAQYogQyCBAAGIAEGKIEMgUQABjvBTIfEC4YgAQYxwEYDRiOBRivARiXBRjcBBjeBBjgBNgBAUiFDFCZCFjBCnABeAGQAQCYAY4BoAHlAqoBAzEuMrgBA8gBAPgBAZgCA6ACiwLCAg0QABiwAxjWBBhHGMkDwgIKEAAYsAMY1gQYR8ICDhAAGIAEGLADGJIDGIoFwgIHEAAYgAQYDcICBhAAGA0YHsICCBAAGAUYDRgemAMA4gMFEgExIECIBgGQBgq6BgYIARABGBSSBwMxLjKgB8sssgcDMC4yuAf4AcIHAzMtM8gHLQ&amp;sclient=gws-wiz-serp&amp;safe=active&amp;ssui=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7.jp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hfs.illinois.gov/medicalclients/hcbs.html" TargetMode="External"/><Relationship Id="rId4" Type="http://schemas.openxmlformats.org/officeDocument/2006/relationships/hyperlink" Target="http://maps.google.com/maps?daddr=1919%20South%20Highland%20Ave.,%20%20Lombard,%20IL%2060148" TargetMode="External"/><Relationship Id="rId5" Type="http://schemas.openxmlformats.org/officeDocument/2006/relationships/hyperlink" Target="http://maps.google.com/maps?saddr=1919%20South%20Highland%20Ave.,%20%20Lombard,%20IL%2060148"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7.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hyperlink" Target="https://docs.google.com/document/d/1w3t2CUa_wX9J3sMLUHeJbGRKWvGPd7FSnPuUql7gV48/edit?tab=t.0" TargetMode="External"/><Relationship Id="rId5" Type="http://schemas.openxmlformats.org/officeDocument/2006/relationships/hyperlink" Target="https://www.youtube.com/watch?v=ioZByqewzL0" TargetMode="External"/><Relationship Id="rId6" Type="http://schemas.openxmlformats.org/officeDocument/2006/relationships/slide" Target="/ppt/slides/slide58.xml"/><Relationship Id="rId7" Type="http://schemas.openxmlformats.org/officeDocument/2006/relationships/slide" Target="/ppt/slides/slide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hfs.illinois.gov/medicalprograms/hbwd/coverage.html" TargetMode="External"/><Relationship Id="rId4" Type="http://schemas.openxmlformats.org/officeDocument/2006/relationships/hyperlink" Target="https://hfs.illinois.gov/medicalprograms/hbwd/eligibility.html" TargetMode="External"/><Relationship Id="rId5" Type="http://schemas.openxmlformats.org/officeDocument/2006/relationships/hyperlink" Target="https://hfs.illinois.gov/medicalprograms/hbwd/premiums.html" TargetMode="External"/><Relationship Id="rId6" Type="http://schemas.openxmlformats.org/officeDocument/2006/relationships/hyperlink" Target="https://hfs.illinois.gov/medicalprograms/hbwd.html" TargetMode="External"/><Relationship Id="rId7" Type="http://schemas.openxmlformats.org/officeDocument/2006/relationships/hyperlink" Target="https://hfs.illinois.gov/medicalprograms/hbwd/application.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7.jpg"/><Relationship Id="rId4" Type="http://schemas.openxmlformats.org/officeDocument/2006/relationships/image" Target="../media/image1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kendallcountyil.gov/offices/circuit-clerk/probate-disabled-adult" TargetMode="External"/><Relationship Id="rId4" Type="http://schemas.openxmlformats.org/officeDocument/2006/relationships/hyperlink" Target="mailto:WClerk@kendallcountyil.gov"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7.jpg"/><Relationship Id="rId4" Type="http://schemas.openxmlformats.org/officeDocument/2006/relationships/image" Target="../media/image1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slide" Target="/ppt/slides/slide52.xml"/><Relationship Id="rId4" Type="http://schemas.openxmlformats.org/officeDocument/2006/relationships/hyperlink" Target="https://www.gatevillelawfirm.com/blog/four-different-types-of-special-needs-trusts-in-illinois" TargetMode="External"/><Relationship Id="rId5" Type="http://schemas.openxmlformats.org/officeDocument/2006/relationships/hyperlink" Target="https://specialneedsanswers.com/what-is-a-special-needs-trust-13601"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www.kendallcountyil.gov/home/showpublisheddocument/32609/638786824377800000" TargetMode="External"/><Relationship Id="rId4" Type="http://schemas.openxmlformats.org/officeDocument/2006/relationships/hyperlink" Target="https://www.kendallcountyil.gov/home/showpublisheddocument/32611/638786824697800000" TargetMode="External"/><Relationship Id="rId5" Type="http://schemas.openxmlformats.org/officeDocument/2006/relationships/hyperlink" Target="https://www.kendallcountyil.gov/home/showpublisheddocument/32613/638786830484270000" TargetMode="External"/><Relationship Id="rId6" Type="http://schemas.openxmlformats.org/officeDocument/2006/relationships/hyperlink" Target="https://www.kendallcountyil.gov/home/showpublisheddocument/32615/638786830488570000" TargetMode="External"/><Relationship Id="rId7" Type="http://schemas.openxmlformats.org/officeDocument/2006/relationships/hyperlink" Target="https://www.kendallcountyil.gov/departments/other-agencies/kendall-area-transit" TargetMode="External"/><Relationship Id="rId8"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https://www.kendallcountyil.gov/home/showpublisheddocument/32609/638786824377800000" TargetMode="External"/><Relationship Id="rId4" Type="http://schemas.openxmlformats.org/officeDocument/2006/relationships/hyperlink" Target="https://www.kendallcountyil.gov/home/showpublisheddocument/32611/638786824697800000" TargetMode="External"/><Relationship Id="rId5" Type="http://schemas.openxmlformats.org/officeDocument/2006/relationships/hyperlink" Target="https://www.kendallcountyil.gov/home/showpublisheddocument/32613/638786830484270000" TargetMode="External"/><Relationship Id="rId6" Type="http://schemas.openxmlformats.org/officeDocument/2006/relationships/hyperlink" Target="https://www.kendallcountyil.gov/home/showpublisheddocument/32615/638786830488570000" TargetMode="External"/><Relationship Id="rId7" Type="http://schemas.openxmlformats.org/officeDocument/2006/relationships/hyperlink" Target="https://www.kendallcountyil.gov/departments/other-agencies/kendall-area-transit" TargetMode="External"/><Relationship Id="rId8"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11.jpg"/><Relationship Id="rId7" Type="http://schemas.openxmlformats.org/officeDocument/2006/relationships/image" Target="../media/image12.jpg"/><Relationship Id="rId8"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nvSpPr>
        <p:spPr>
          <a:xfrm>
            <a:off x="9266992" y="1938713"/>
            <a:ext cx="7992300" cy="511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300">
                <a:solidFill>
                  <a:srgbClr val="FA9908"/>
                </a:solidFill>
                <a:latin typeface="Merriweather"/>
                <a:ea typeface="Merriweather"/>
                <a:cs typeface="Merriweather"/>
                <a:sym typeface="Merriweather"/>
              </a:rPr>
              <a:t>Securing Funding for Students with Disabilities</a:t>
            </a:r>
            <a:endParaRPr sz="100"/>
          </a:p>
        </p:txBody>
      </p:sp>
      <p:sp>
        <p:nvSpPr>
          <p:cNvPr id="97" name="Google Shape;97;p13"/>
          <p:cNvSpPr txBox="1"/>
          <p:nvPr/>
        </p:nvSpPr>
        <p:spPr>
          <a:xfrm>
            <a:off x="9266992" y="8037339"/>
            <a:ext cx="7992300" cy="49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200">
                <a:latin typeface="Fira Sans"/>
                <a:ea typeface="Fira Sans"/>
                <a:cs typeface="Fira Sans"/>
                <a:sym typeface="Fira Sans"/>
              </a:rPr>
              <a:t>Michelle Bodi </a:t>
            </a:r>
            <a:endParaRPr/>
          </a:p>
        </p:txBody>
      </p:sp>
      <p:sp>
        <p:nvSpPr>
          <p:cNvPr id="98" name="Google Shape;98;p13"/>
          <p:cNvSpPr txBox="1"/>
          <p:nvPr/>
        </p:nvSpPr>
        <p:spPr>
          <a:xfrm>
            <a:off x="9266992" y="8710930"/>
            <a:ext cx="7992300" cy="118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200">
                <a:latin typeface="Fira Sans"/>
                <a:ea typeface="Fira Sans"/>
                <a:cs typeface="Fira Sans"/>
                <a:sym typeface="Fira Sans"/>
              </a:rPr>
              <a:t>Community School District 115</a:t>
            </a:r>
            <a:endParaRPr sz="3200">
              <a:latin typeface="Fira Sans"/>
              <a:ea typeface="Fira Sans"/>
              <a:cs typeface="Fira Sans"/>
              <a:sym typeface="Fira Sans"/>
            </a:endParaRPr>
          </a:p>
          <a:p>
            <a:pPr indent="0" lvl="0" marL="0" marR="0" rtl="0" algn="l">
              <a:lnSpc>
                <a:spcPct val="140000"/>
              </a:lnSpc>
              <a:spcBef>
                <a:spcPts val="0"/>
              </a:spcBef>
              <a:spcAft>
                <a:spcPts val="0"/>
              </a:spcAft>
              <a:buNone/>
            </a:pPr>
            <a:r>
              <a:rPr lang="en-US" sz="3200">
                <a:latin typeface="Fira Sans"/>
                <a:ea typeface="Fira Sans"/>
                <a:cs typeface="Fira Sans"/>
                <a:sym typeface="Fira Sans"/>
              </a:rPr>
              <a:t>Yorkville Transition Program</a:t>
            </a:r>
            <a:endParaRPr sz="3200">
              <a:latin typeface="Fira Sans"/>
              <a:ea typeface="Fira Sans"/>
              <a:cs typeface="Fira Sans"/>
              <a:sym typeface="Fira Sans"/>
            </a:endParaRPr>
          </a:p>
        </p:txBody>
      </p:sp>
      <p:grpSp>
        <p:nvGrpSpPr>
          <p:cNvPr id="99" name="Google Shape;99;p13"/>
          <p:cNvGrpSpPr/>
          <p:nvPr/>
        </p:nvGrpSpPr>
        <p:grpSpPr>
          <a:xfrm>
            <a:off x="0" y="-144661"/>
            <a:ext cx="7775712" cy="10431661"/>
            <a:chOff x="0" y="-38100"/>
            <a:chExt cx="2047924" cy="2747433"/>
          </a:xfrm>
        </p:grpSpPr>
        <p:sp>
          <p:nvSpPr>
            <p:cNvPr id="100" name="Google Shape;100;p13"/>
            <p:cNvSpPr/>
            <p:nvPr/>
          </p:nvSpPr>
          <p:spPr>
            <a:xfrm>
              <a:off x="0" y="0"/>
              <a:ext cx="2047924" cy="2709333"/>
            </a:xfrm>
            <a:custGeom>
              <a:rect b="b" l="l" r="r" t="t"/>
              <a:pathLst>
                <a:path extrusionOk="0" h="2709333" w="2047924">
                  <a:moveTo>
                    <a:pt x="0" y="0"/>
                  </a:moveTo>
                  <a:lnTo>
                    <a:pt x="2047924" y="0"/>
                  </a:lnTo>
                  <a:lnTo>
                    <a:pt x="2047924" y="2709333"/>
                  </a:lnTo>
                  <a:lnTo>
                    <a:pt x="0" y="2709333"/>
                  </a:lnTo>
                  <a:close/>
                </a:path>
              </a:pathLst>
            </a:custGeom>
            <a:solidFill>
              <a:srgbClr val="FA9908"/>
            </a:solidFill>
            <a:ln>
              <a:noFill/>
            </a:ln>
          </p:spPr>
        </p:sp>
        <p:sp>
          <p:nvSpPr>
            <p:cNvPr id="101" name="Google Shape;101;p13"/>
            <p:cNvSpPr txBox="1"/>
            <p:nvPr/>
          </p:nvSpPr>
          <p:spPr>
            <a:xfrm>
              <a:off x="0" y="-38100"/>
              <a:ext cx="2047924"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descr="File:Disability symbols.svg - Wikipedia" id="102" name="Google Shape;102;p13"/>
          <p:cNvPicPr preferRelativeResize="0"/>
          <p:nvPr/>
        </p:nvPicPr>
        <p:blipFill rotWithShape="1">
          <a:blip r:embed="rId3">
            <a:alphaModFix/>
          </a:blip>
          <a:srcRect b="0" l="7720" r="7720" t="0"/>
          <a:stretch/>
        </p:blipFill>
        <p:spPr>
          <a:xfrm flipH="1">
            <a:off x="649515" y="641822"/>
            <a:ext cx="7613339" cy="9003357"/>
          </a:xfrm>
          <a:prstGeom prst="rect">
            <a:avLst/>
          </a:prstGeom>
          <a:noFill/>
          <a:ln>
            <a:noFill/>
          </a:ln>
        </p:spPr>
      </p:pic>
      <p:grpSp>
        <p:nvGrpSpPr>
          <p:cNvPr id="103" name="Google Shape;103;p13"/>
          <p:cNvGrpSpPr/>
          <p:nvPr/>
        </p:nvGrpSpPr>
        <p:grpSpPr>
          <a:xfrm>
            <a:off x="17464558" y="-144661"/>
            <a:ext cx="823442" cy="10431661"/>
            <a:chOff x="0" y="-38100"/>
            <a:chExt cx="216874" cy="2747433"/>
          </a:xfrm>
        </p:grpSpPr>
        <p:sp>
          <p:nvSpPr>
            <p:cNvPr id="104" name="Google Shape;104;p13"/>
            <p:cNvSpPr/>
            <p:nvPr/>
          </p:nvSpPr>
          <p:spPr>
            <a:xfrm>
              <a:off x="0" y="0"/>
              <a:ext cx="216874" cy="2709333"/>
            </a:xfrm>
            <a:custGeom>
              <a:rect b="b" l="l" r="r" t="t"/>
              <a:pathLst>
                <a:path extrusionOk="0" h="2709333" w="216874">
                  <a:moveTo>
                    <a:pt x="0" y="0"/>
                  </a:moveTo>
                  <a:lnTo>
                    <a:pt x="216874" y="0"/>
                  </a:lnTo>
                  <a:lnTo>
                    <a:pt x="216874" y="2709333"/>
                  </a:lnTo>
                  <a:lnTo>
                    <a:pt x="0" y="2709333"/>
                  </a:lnTo>
                  <a:close/>
                </a:path>
              </a:pathLst>
            </a:custGeom>
            <a:solidFill>
              <a:srgbClr val="FFD863"/>
            </a:solidFill>
            <a:ln>
              <a:noFill/>
            </a:ln>
          </p:spPr>
        </p:sp>
        <p:sp>
          <p:nvSpPr>
            <p:cNvPr id="105" name="Google Shape;105;p13"/>
            <p:cNvSpPr txBox="1"/>
            <p:nvPr/>
          </p:nvSpPr>
          <p:spPr>
            <a:xfrm>
              <a:off x="0" y="-38100"/>
              <a:ext cx="216874"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pSp>
        <p:nvGrpSpPr>
          <p:cNvPr id="280" name="Google Shape;280;p22"/>
          <p:cNvGrpSpPr/>
          <p:nvPr/>
        </p:nvGrpSpPr>
        <p:grpSpPr>
          <a:xfrm>
            <a:off x="8159086" y="-12"/>
            <a:ext cx="10210980" cy="5288702"/>
            <a:chOff x="0" y="-38100"/>
            <a:chExt cx="2689294" cy="1392900"/>
          </a:xfrm>
        </p:grpSpPr>
        <p:sp>
          <p:nvSpPr>
            <p:cNvPr id="281" name="Google Shape;281;p22"/>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282" name="Google Shape;282;p22"/>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22"/>
          <p:cNvSpPr txBox="1"/>
          <p:nvPr/>
        </p:nvSpPr>
        <p:spPr>
          <a:xfrm>
            <a:off x="9101400" y="1190072"/>
            <a:ext cx="8115300" cy="3940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Individual</a:t>
            </a:r>
            <a:r>
              <a:rPr b="1" lang="en-US" sz="8000">
                <a:solidFill>
                  <a:srgbClr val="FFFFFF"/>
                </a:solidFill>
                <a:latin typeface="Merriweather"/>
                <a:ea typeface="Merriweather"/>
                <a:cs typeface="Merriweather"/>
                <a:sym typeface="Merriweather"/>
              </a:rPr>
              <a:t> Support and Service Agent</a:t>
            </a:r>
            <a:endParaRPr/>
          </a:p>
        </p:txBody>
      </p:sp>
      <p:pic>
        <p:nvPicPr>
          <p:cNvPr id="284" name="Google Shape;284;p22"/>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285" name="Google Shape;285;p22"/>
          <p:cNvSpPr txBox="1"/>
          <p:nvPr/>
        </p:nvSpPr>
        <p:spPr>
          <a:xfrm>
            <a:off x="9144000" y="6079535"/>
            <a:ext cx="8115300" cy="1754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Fira Sans"/>
                <a:ea typeface="Fira Sans"/>
                <a:cs typeface="Fira Sans"/>
                <a:sym typeface="Fira Sans"/>
              </a:rPr>
              <a:t>Once an individual has been granted PUNS funding, an Individual Support and Service Agent (ISSA)  will be assigned. </a:t>
            </a:r>
            <a:endParaRPr/>
          </a:p>
        </p:txBody>
      </p:sp>
      <p:grpSp>
        <p:nvGrpSpPr>
          <p:cNvPr id="286" name="Google Shape;286;p22"/>
          <p:cNvGrpSpPr/>
          <p:nvPr/>
        </p:nvGrpSpPr>
        <p:grpSpPr>
          <a:xfrm>
            <a:off x="0" y="-180827"/>
            <a:ext cx="1028706" cy="10468053"/>
            <a:chOff x="0" y="-47625"/>
            <a:chExt cx="270933" cy="2757000"/>
          </a:xfrm>
        </p:grpSpPr>
        <p:sp>
          <p:nvSpPr>
            <p:cNvPr id="287" name="Google Shape;287;p22"/>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288" name="Google Shape;288;p22"/>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89" name="Google Shape;289;p22"/>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pic>
        <p:nvPicPr>
          <p:cNvPr descr="Financial Assistance - Free of Charge Creative Commons Chalkboard ..." id="290" name="Google Shape;290;p22"/>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23"/>
          <p:cNvGrpSpPr/>
          <p:nvPr/>
        </p:nvGrpSpPr>
        <p:grpSpPr>
          <a:xfrm>
            <a:off x="0" y="-180827"/>
            <a:ext cx="18288118" cy="4870663"/>
            <a:chOff x="0" y="-47625"/>
            <a:chExt cx="4816592" cy="1282800"/>
          </a:xfrm>
        </p:grpSpPr>
        <p:sp>
          <p:nvSpPr>
            <p:cNvPr id="296" name="Google Shape;296;p23"/>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297" name="Google Shape;297;p23"/>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23"/>
          <p:cNvGrpSpPr/>
          <p:nvPr/>
        </p:nvGrpSpPr>
        <p:grpSpPr>
          <a:xfrm>
            <a:off x="0" y="9254890"/>
            <a:ext cx="18288118" cy="1032115"/>
            <a:chOff x="0" y="-47625"/>
            <a:chExt cx="4816592" cy="271831"/>
          </a:xfrm>
        </p:grpSpPr>
        <p:sp>
          <p:nvSpPr>
            <p:cNvPr id="299" name="Google Shape;299;p23"/>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300" name="Google Shape;300;p23"/>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01" name="Google Shape;301;p23"/>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302" name="Google Shape;302;p23"/>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303" name="Google Shape;303;p23"/>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304" name="Google Shape;304;p23"/>
          <p:cNvSpPr txBox="1"/>
          <p:nvPr/>
        </p:nvSpPr>
        <p:spPr>
          <a:xfrm>
            <a:off x="1028700"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Support</a:t>
            </a:r>
            <a:endParaRPr/>
          </a:p>
        </p:txBody>
      </p:sp>
      <p:sp>
        <p:nvSpPr>
          <p:cNvPr id="305" name="Google Shape;305;p23"/>
          <p:cNvSpPr txBox="1"/>
          <p:nvPr/>
        </p:nvSpPr>
        <p:spPr>
          <a:xfrm>
            <a:off x="1028700" y="7358602"/>
            <a:ext cx="43935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ISSA becomes the monitoring body for all Medicaid waiver and service Programs</a:t>
            </a:r>
            <a:endParaRPr/>
          </a:p>
        </p:txBody>
      </p:sp>
      <p:sp>
        <p:nvSpPr>
          <p:cNvPr id="306" name="Google Shape;306;p23"/>
          <p:cNvSpPr txBox="1"/>
          <p:nvPr/>
        </p:nvSpPr>
        <p:spPr>
          <a:xfrm>
            <a:off x="6947188"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Visits</a:t>
            </a:r>
            <a:endParaRPr/>
          </a:p>
        </p:txBody>
      </p:sp>
      <p:sp>
        <p:nvSpPr>
          <p:cNvPr id="307" name="Google Shape;307;p23"/>
          <p:cNvSpPr txBox="1"/>
          <p:nvPr/>
        </p:nvSpPr>
        <p:spPr>
          <a:xfrm>
            <a:off x="12864812" y="656638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File Reviews</a:t>
            </a:r>
            <a:endParaRPr/>
          </a:p>
        </p:txBody>
      </p:sp>
      <p:sp>
        <p:nvSpPr>
          <p:cNvPr id="308" name="Google Shape;308;p23"/>
          <p:cNvSpPr txBox="1"/>
          <p:nvPr/>
        </p:nvSpPr>
        <p:spPr>
          <a:xfrm>
            <a:off x="7931774" y="7354600"/>
            <a:ext cx="24243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Conduct four annual visits with the family </a:t>
            </a:r>
            <a:endParaRPr/>
          </a:p>
        </p:txBody>
      </p:sp>
      <p:sp>
        <p:nvSpPr>
          <p:cNvPr id="309" name="Google Shape;309;p23"/>
          <p:cNvSpPr txBox="1"/>
          <p:nvPr/>
        </p:nvSpPr>
        <p:spPr>
          <a:xfrm>
            <a:off x="13512175" y="7350575"/>
            <a:ext cx="30999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File reviews to ensure services are rendered and individuals and families are satisfied </a:t>
            </a:r>
            <a:endParaRPr/>
          </a:p>
        </p:txBody>
      </p:sp>
      <p:sp>
        <p:nvSpPr>
          <p:cNvPr id="310" name="Google Shape;310;p23"/>
          <p:cNvSpPr txBox="1"/>
          <p:nvPr/>
        </p:nvSpPr>
        <p:spPr>
          <a:xfrm>
            <a:off x="1028700" y="863200"/>
            <a:ext cx="16230600" cy="195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Role of the Individual Service &amp; Support Advocacy</a:t>
            </a:r>
            <a:endParaRPr sz="4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4"/>
          <p:cNvSpPr/>
          <p:nvPr>
            <p:ph idx="2" type="pic"/>
          </p:nvPr>
        </p:nvSpPr>
        <p:spPr>
          <a:xfrm>
            <a:off x="722550" y="656000"/>
            <a:ext cx="7710600" cy="9041700"/>
          </a:xfrm>
          <a:prstGeom prst="rect">
            <a:avLst/>
          </a:prstGeom>
        </p:spPr>
      </p:sp>
      <p:sp>
        <p:nvSpPr>
          <p:cNvPr id="316" name="Google Shape;316;p24"/>
          <p:cNvSpPr txBox="1"/>
          <p:nvPr>
            <p:ph type="title"/>
          </p:nvPr>
        </p:nvSpPr>
        <p:spPr>
          <a:xfrm>
            <a:off x="9267000" y="1852930"/>
            <a:ext cx="7225200" cy="29478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Where to Start</a:t>
            </a:r>
            <a:endParaRPr/>
          </a:p>
        </p:txBody>
      </p:sp>
      <p:sp>
        <p:nvSpPr>
          <p:cNvPr id="317" name="Google Shape;317;p24"/>
          <p:cNvSpPr txBox="1"/>
          <p:nvPr>
            <p:ph idx="1" type="body"/>
          </p:nvPr>
        </p:nvSpPr>
        <p:spPr>
          <a:xfrm>
            <a:off x="9234950" y="1096275"/>
            <a:ext cx="7856100" cy="576900"/>
          </a:xfrm>
          <a:prstGeom prst="rect">
            <a:avLst/>
          </a:prstGeom>
        </p:spPr>
        <p:txBody>
          <a:bodyPr anchorCtr="0" anchor="t" bIns="45700" lIns="91425" spcFirstLastPara="1" rIns="91425" wrap="square" tIns="45700">
            <a:normAutofit lnSpcReduction="10000"/>
          </a:bodyPr>
          <a:lstStyle/>
          <a:p>
            <a:pPr indent="0" lvl="0" marL="0" rtl="0" algn="l">
              <a:spcBef>
                <a:spcPts val="360"/>
              </a:spcBef>
              <a:spcAft>
                <a:spcPts val="0"/>
              </a:spcAft>
              <a:buNone/>
            </a:pPr>
            <a:r>
              <a:rPr lang="en-US"/>
              <a:t>Kendall County Area Support</a:t>
            </a:r>
            <a:endParaRPr/>
          </a:p>
        </p:txBody>
      </p:sp>
      <p:sp>
        <p:nvSpPr>
          <p:cNvPr id="318" name="Google Shape;318;p24"/>
          <p:cNvSpPr txBox="1"/>
          <p:nvPr>
            <p:ph idx="3" type="body"/>
          </p:nvPr>
        </p:nvSpPr>
        <p:spPr>
          <a:xfrm>
            <a:off x="9234950" y="8388425"/>
            <a:ext cx="7856100" cy="1255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u="sng">
                <a:solidFill>
                  <a:schemeClr val="hlink"/>
                </a:solidFill>
                <a:hlinkClick r:id="rId3"/>
              </a:rPr>
              <a:t>Illinois Department of Human Services</a:t>
            </a:r>
            <a:endParaRPr/>
          </a:p>
        </p:txBody>
      </p:sp>
      <p:sp>
        <p:nvSpPr>
          <p:cNvPr id="319" name="Google Shape;319;p24"/>
          <p:cNvSpPr txBox="1"/>
          <p:nvPr/>
        </p:nvSpPr>
        <p:spPr>
          <a:xfrm>
            <a:off x="9211325" y="4542250"/>
            <a:ext cx="7710600" cy="3546300"/>
          </a:xfrm>
          <a:prstGeom prst="rect">
            <a:avLst/>
          </a:prstGeom>
          <a:noFill/>
          <a:ln>
            <a:noFill/>
          </a:ln>
        </p:spPr>
        <p:txBody>
          <a:bodyPr anchorCtr="0" anchor="t" bIns="91425" lIns="91425" spcFirstLastPara="1" rIns="91425" wrap="square" tIns="91425">
            <a:noAutofit/>
          </a:bodyPr>
          <a:lstStyle/>
          <a:p>
            <a:pPr indent="0" lvl="0" marL="0" rtl="0" algn="l">
              <a:lnSpc>
                <a:spcPct val="117500"/>
              </a:lnSpc>
              <a:spcBef>
                <a:spcPts val="1200"/>
              </a:spcBef>
              <a:spcAft>
                <a:spcPts val="0"/>
              </a:spcAft>
              <a:buClr>
                <a:schemeClr val="dk1"/>
              </a:buClr>
              <a:buSzPts val="1100"/>
              <a:buFont typeface="Arial"/>
              <a:buNone/>
            </a:pPr>
            <a:r>
              <a:rPr lang="en-US" sz="2100">
                <a:solidFill>
                  <a:schemeClr val="dk1"/>
                </a:solidFill>
                <a:highlight>
                  <a:srgbClr val="FFFFFF"/>
                </a:highlight>
              </a:rPr>
              <a:t>DHS Offices and Service Providers for Kendall County</a:t>
            </a:r>
            <a:endParaRPr sz="2100">
              <a:solidFill>
                <a:schemeClr val="dk1"/>
              </a:solidFill>
              <a:highlight>
                <a:srgbClr val="FFFFFF"/>
              </a:highlight>
            </a:endParaRPr>
          </a:p>
          <a:p>
            <a:pPr indent="-298450" lvl="0" marL="457200" rtl="0" algn="l">
              <a:lnSpc>
                <a:spcPct val="115000"/>
              </a:lnSpc>
              <a:spcBef>
                <a:spcPts val="2300"/>
              </a:spcBef>
              <a:spcAft>
                <a:spcPts val="0"/>
              </a:spcAft>
              <a:buClr>
                <a:schemeClr val="dk1"/>
              </a:buClr>
              <a:buSzPts val="1100"/>
              <a:buAutoNum type="arabicPeriod"/>
            </a:pPr>
            <a:r>
              <a:rPr b="1" lang="en-US" sz="1850">
                <a:solidFill>
                  <a:schemeClr val="dk1"/>
                </a:solidFill>
                <a:highlight>
                  <a:srgbClr val="FFFFFF"/>
                </a:highlight>
              </a:rPr>
              <a:t>Service Inc. of Illinois (Area E)</a:t>
            </a:r>
            <a:br>
              <a:rPr b="1" lang="en-US" sz="1850">
                <a:solidFill>
                  <a:schemeClr val="dk1"/>
                </a:solidFill>
                <a:highlight>
                  <a:srgbClr val="FFFFFF"/>
                </a:highlight>
              </a:rPr>
            </a:br>
            <a:r>
              <a:rPr lang="en-US" sz="1600">
                <a:solidFill>
                  <a:schemeClr val="dk1"/>
                </a:solidFill>
                <a:highlight>
                  <a:srgbClr val="FFFFFF"/>
                </a:highlight>
              </a:rPr>
              <a:t>Developmental Disability Services</a:t>
            </a:r>
            <a:br>
              <a:rPr lang="en-US" sz="1600">
                <a:solidFill>
                  <a:schemeClr val="dk1"/>
                </a:solidFill>
                <a:highlight>
                  <a:srgbClr val="FFFFFF"/>
                </a:highlight>
              </a:rPr>
            </a:br>
            <a:r>
              <a:rPr lang="en-US" sz="1600">
                <a:solidFill>
                  <a:schemeClr val="dk1"/>
                </a:solidFill>
                <a:highlight>
                  <a:srgbClr val="FFFFFF"/>
                </a:highlight>
              </a:rPr>
              <a:t>1919 South Highland Ave., Suite A #230</a:t>
            </a:r>
            <a:br>
              <a:rPr lang="en-US" sz="1600">
                <a:solidFill>
                  <a:schemeClr val="dk1"/>
                </a:solidFill>
                <a:highlight>
                  <a:srgbClr val="FFFFFF"/>
                </a:highlight>
              </a:rPr>
            </a:br>
            <a:r>
              <a:rPr lang="en-US" sz="1600">
                <a:solidFill>
                  <a:schemeClr val="dk1"/>
                </a:solidFill>
                <a:highlight>
                  <a:srgbClr val="FFFFFF"/>
                </a:highlight>
              </a:rPr>
              <a:t>Lombard, IL 60148</a:t>
            </a:r>
            <a:br>
              <a:rPr lang="en-US" sz="1600">
                <a:solidFill>
                  <a:schemeClr val="dk1"/>
                </a:solidFill>
                <a:highlight>
                  <a:srgbClr val="FFFFFF"/>
                </a:highlight>
              </a:rPr>
            </a:br>
            <a:r>
              <a:rPr lang="en-US" sz="1600">
                <a:solidFill>
                  <a:schemeClr val="dk1"/>
                </a:solidFill>
                <a:highlight>
                  <a:srgbClr val="FFFFFF"/>
                </a:highlight>
              </a:rPr>
              <a:t>Phone: (630) 425-2350</a:t>
            </a:r>
            <a:br>
              <a:rPr lang="en-US" sz="1600">
                <a:solidFill>
                  <a:schemeClr val="dk1"/>
                </a:solidFill>
                <a:highlight>
                  <a:srgbClr val="FFFFFF"/>
                </a:highlight>
              </a:rPr>
            </a:br>
            <a:r>
              <a:rPr lang="en-US" sz="1600">
                <a:solidFill>
                  <a:schemeClr val="dk1"/>
                </a:solidFill>
                <a:highlight>
                  <a:srgbClr val="FFFFFF"/>
                </a:highlight>
              </a:rPr>
              <a:t>TTY: None</a:t>
            </a:r>
            <a:br>
              <a:rPr lang="en-US" sz="1600">
                <a:solidFill>
                  <a:schemeClr val="dk1"/>
                </a:solidFill>
                <a:highlight>
                  <a:srgbClr val="FFFFFF"/>
                </a:highlight>
              </a:rPr>
            </a:br>
            <a:r>
              <a:rPr lang="en-US" sz="1600">
                <a:solidFill>
                  <a:schemeClr val="dk1"/>
                </a:solidFill>
                <a:highlight>
                  <a:srgbClr val="FFFFFF"/>
                </a:highlight>
              </a:rPr>
              <a:t>Fax: (630) 656-1237</a:t>
            </a:r>
            <a:br>
              <a:rPr lang="en-US" sz="1600">
                <a:solidFill>
                  <a:schemeClr val="dk1"/>
                </a:solidFill>
                <a:highlight>
                  <a:srgbClr val="FFFFFF"/>
                </a:highlight>
              </a:rPr>
            </a:br>
            <a:r>
              <a:rPr lang="en-US" sz="1600">
                <a:solidFill>
                  <a:schemeClr val="dk1"/>
                </a:solidFill>
                <a:highlight>
                  <a:srgbClr val="FFFFFF"/>
                </a:highlight>
              </a:rPr>
              <a:t>Crisis after hours number: (815) 741-0800</a:t>
            </a:r>
            <a:br>
              <a:rPr lang="en-US" sz="1600">
                <a:solidFill>
                  <a:schemeClr val="dk1"/>
                </a:solidFill>
                <a:highlight>
                  <a:srgbClr val="FFFFFF"/>
                </a:highlight>
              </a:rPr>
            </a:br>
            <a:r>
              <a:rPr lang="en-US" sz="1600">
                <a:solidFill>
                  <a:schemeClr val="dk1"/>
                </a:solidFill>
                <a:highlight>
                  <a:srgbClr val="FFFFFF"/>
                </a:highlight>
              </a:rPr>
              <a:t>Directions: </a:t>
            </a:r>
            <a:r>
              <a:rPr lang="en-US" sz="1600" u="sng">
                <a:solidFill>
                  <a:srgbClr val="0049AF"/>
                </a:solidFill>
                <a:highlight>
                  <a:srgbClr val="FFFFFF"/>
                </a:highlight>
                <a:hlinkClick r:id="rId4">
                  <a:extLst>
                    <a:ext uri="{A12FA001-AC4F-418D-AE19-62706E023703}">
                      <ahyp:hlinkClr val="tx"/>
                    </a:ext>
                  </a:extLst>
                </a:hlinkClick>
              </a:rPr>
              <a:t>To this Office</a:t>
            </a:r>
            <a:r>
              <a:rPr lang="en-US" sz="1600">
                <a:solidFill>
                  <a:schemeClr val="dk1"/>
                </a:solidFill>
                <a:highlight>
                  <a:srgbClr val="FFFFFF"/>
                </a:highlight>
              </a:rPr>
              <a:t> | </a:t>
            </a:r>
            <a:r>
              <a:rPr lang="en-US" sz="1600" u="sng">
                <a:solidFill>
                  <a:srgbClr val="0049AF"/>
                </a:solidFill>
                <a:highlight>
                  <a:srgbClr val="FFFFFF"/>
                </a:highlight>
                <a:hlinkClick r:id="rId5">
                  <a:extLst>
                    <a:ext uri="{A12FA001-AC4F-418D-AE19-62706E023703}">
                      <ahyp:hlinkClr val="tx"/>
                    </a:ext>
                  </a:extLst>
                </a:hlinkClick>
              </a:rPr>
              <a:t>From this Office</a:t>
            </a:r>
            <a:endParaRPr sz="1600" u="sng">
              <a:solidFill>
                <a:srgbClr val="0049AF"/>
              </a:solidFill>
              <a:highlight>
                <a:srgbClr val="FFFFFF"/>
              </a:highlight>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id="320" name="Google Shape;320;p24"/>
          <p:cNvPicPr preferRelativeResize="0"/>
          <p:nvPr/>
        </p:nvPicPr>
        <p:blipFill>
          <a:blip r:embed="rId6">
            <a:alphaModFix/>
          </a:blip>
          <a:stretch>
            <a:fillRect/>
          </a:stretch>
        </p:blipFill>
        <p:spPr>
          <a:xfrm>
            <a:off x="722600" y="656000"/>
            <a:ext cx="7710600" cy="904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p25"/>
          <p:cNvGrpSpPr/>
          <p:nvPr/>
        </p:nvGrpSpPr>
        <p:grpSpPr>
          <a:xfrm>
            <a:off x="8077086" y="-144662"/>
            <a:ext cx="10210980" cy="5288702"/>
            <a:chOff x="0" y="-38100"/>
            <a:chExt cx="2689294" cy="1392900"/>
          </a:xfrm>
        </p:grpSpPr>
        <p:sp>
          <p:nvSpPr>
            <p:cNvPr id="326" name="Google Shape;326;p25"/>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327" name="Google Shape;327;p25"/>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5"/>
          <p:cNvSpPr txBox="1"/>
          <p:nvPr/>
        </p:nvSpPr>
        <p:spPr>
          <a:xfrm>
            <a:off x="9144000" y="1003472"/>
            <a:ext cx="8115300" cy="29553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6000">
                <a:solidFill>
                  <a:srgbClr val="FFFFFF"/>
                </a:solidFill>
                <a:latin typeface="Merriweather"/>
                <a:ea typeface="Merriweather"/>
                <a:cs typeface="Merriweather"/>
                <a:sym typeface="Merriweather"/>
              </a:rPr>
              <a:t>Home and Community Based Service Funding</a:t>
            </a:r>
            <a:endParaRPr sz="5600"/>
          </a:p>
        </p:txBody>
      </p:sp>
      <p:pic>
        <p:nvPicPr>
          <p:cNvPr id="329" name="Google Shape;329;p25"/>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330" name="Google Shape;330;p25"/>
          <p:cNvSpPr txBox="1"/>
          <p:nvPr/>
        </p:nvSpPr>
        <p:spPr>
          <a:xfrm>
            <a:off x="9144000" y="6079535"/>
            <a:ext cx="8115300" cy="3617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500">
                <a:solidFill>
                  <a:srgbClr val="212529"/>
                </a:solidFill>
                <a:highlight>
                  <a:srgbClr val="FFFFFF"/>
                </a:highlight>
                <a:latin typeface="Fira Sans"/>
                <a:ea typeface="Fira Sans"/>
                <a:cs typeface="Fira Sans"/>
                <a:sym typeface="Fira Sans"/>
              </a:rPr>
              <a:t>Now that families have funding; it is essential for families to know what they can apply for in Illinois. </a:t>
            </a:r>
            <a:endParaRPr sz="2500">
              <a:solidFill>
                <a:srgbClr val="212529"/>
              </a:solidFill>
              <a:highlight>
                <a:srgbClr val="FFFFFF"/>
              </a:highlight>
              <a:latin typeface="Fira Sans"/>
              <a:ea typeface="Fira Sans"/>
              <a:cs typeface="Fira Sans"/>
              <a:sym typeface="Fira Sans"/>
            </a:endParaRPr>
          </a:p>
          <a:p>
            <a:pPr indent="0" lvl="0" marL="0" marR="0" rtl="0" algn="l">
              <a:lnSpc>
                <a:spcPct val="140000"/>
              </a:lnSpc>
              <a:spcBef>
                <a:spcPts val="0"/>
              </a:spcBef>
              <a:spcAft>
                <a:spcPts val="0"/>
              </a:spcAft>
              <a:buNone/>
            </a:pPr>
            <a:r>
              <a:t/>
            </a:r>
            <a:endParaRPr sz="2500">
              <a:solidFill>
                <a:srgbClr val="212529"/>
              </a:solidFill>
              <a:highlight>
                <a:srgbClr val="FFFFFF"/>
              </a:highlight>
              <a:latin typeface="Fira Sans"/>
              <a:ea typeface="Fira Sans"/>
              <a:cs typeface="Fira Sans"/>
              <a:sym typeface="Fira Sans"/>
            </a:endParaRPr>
          </a:p>
          <a:p>
            <a:pPr indent="0" lvl="0" marL="0" marR="0" rtl="0" algn="l">
              <a:lnSpc>
                <a:spcPct val="140000"/>
              </a:lnSpc>
              <a:spcBef>
                <a:spcPts val="0"/>
              </a:spcBef>
              <a:spcAft>
                <a:spcPts val="0"/>
              </a:spcAft>
              <a:buNone/>
            </a:pPr>
            <a:r>
              <a:rPr lang="en-US" sz="2500">
                <a:solidFill>
                  <a:srgbClr val="212529"/>
                </a:solidFill>
                <a:highlight>
                  <a:srgbClr val="FFFFFF"/>
                </a:highlight>
                <a:latin typeface="Fira Sans"/>
                <a:ea typeface="Fira Sans"/>
                <a:cs typeface="Fira Sans"/>
                <a:sym typeface="Fira Sans"/>
              </a:rPr>
              <a:t>Almost all adult and children funding  services programs are funded under the Medicaid </a:t>
            </a:r>
            <a:r>
              <a:rPr lang="en-US" sz="2500">
                <a:solidFill>
                  <a:srgbClr val="212529"/>
                </a:solidFill>
                <a:highlight>
                  <a:srgbClr val="FFFFFF"/>
                </a:highlight>
                <a:latin typeface="Fira Sans"/>
                <a:ea typeface="Fira Sans"/>
                <a:cs typeface="Fira Sans"/>
                <a:sym typeface="Fira Sans"/>
              </a:rPr>
              <a:t>Waiver</a:t>
            </a:r>
            <a:r>
              <a:rPr lang="en-US" sz="2500">
                <a:solidFill>
                  <a:srgbClr val="212529"/>
                </a:solidFill>
                <a:highlight>
                  <a:srgbClr val="FFFFFF"/>
                </a:highlight>
                <a:latin typeface="Fira Sans"/>
                <a:ea typeface="Fira Sans"/>
                <a:cs typeface="Fira Sans"/>
                <a:sym typeface="Fira Sans"/>
              </a:rPr>
              <a:t> Program (DHS/DDD) under the Illinois Department of Human Services</a:t>
            </a:r>
            <a:endParaRPr sz="2500">
              <a:solidFill>
                <a:srgbClr val="212529"/>
              </a:solidFill>
              <a:highlight>
                <a:srgbClr val="FFFFFF"/>
              </a:highlight>
              <a:latin typeface="Fira Sans"/>
              <a:ea typeface="Fira Sans"/>
              <a:cs typeface="Fira Sans"/>
              <a:sym typeface="Fira Sans"/>
            </a:endParaRPr>
          </a:p>
        </p:txBody>
      </p:sp>
      <p:grpSp>
        <p:nvGrpSpPr>
          <p:cNvPr id="331" name="Google Shape;331;p25"/>
          <p:cNvGrpSpPr/>
          <p:nvPr/>
        </p:nvGrpSpPr>
        <p:grpSpPr>
          <a:xfrm>
            <a:off x="0" y="-180827"/>
            <a:ext cx="1028706" cy="10468053"/>
            <a:chOff x="0" y="-47625"/>
            <a:chExt cx="270933" cy="2757000"/>
          </a:xfrm>
        </p:grpSpPr>
        <p:sp>
          <p:nvSpPr>
            <p:cNvPr id="332" name="Google Shape;332;p25"/>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333" name="Google Shape;333;p25"/>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34" name="Google Shape;334;p25"/>
          <p:cNvCxnSpPr/>
          <p:nvPr/>
        </p:nvCxnSpPr>
        <p:spPr>
          <a:xfrm flipH="1" rot="10800000">
            <a:off x="8956125" y="9910900"/>
            <a:ext cx="8030100" cy="28500"/>
          </a:xfrm>
          <a:prstGeom prst="straightConnector1">
            <a:avLst/>
          </a:prstGeom>
          <a:noFill/>
          <a:ln cap="flat" cmpd="sng" w="19050">
            <a:solidFill>
              <a:srgbClr val="FA9908"/>
            </a:solidFill>
            <a:prstDash val="solid"/>
            <a:round/>
            <a:headEnd len="sm" w="sm" type="none"/>
            <a:tailEnd len="sm" w="sm" type="none"/>
          </a:ln>
        </p:spPr>
      </p:cxnSp>
      <p:pic>
        <p:nvPicPr>
          <p:cNvPr descr="Financial Assistance - Free of Charge Creative Commons Chalkboard ..." id="335" name="Google Shape;335;p25"/>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grpSp>
        <p:nvGrpSpPr>
          <p:cNvPr id="340" name="Google Shape;340;p26"/>
          <p:cNvGrpSpPr/>
          <p:nvPr/>
        </p:nvGrpSpPr>
        <p:grpSpPr>
          <a:xfrm>
            <a:off x="8031780" y="-180826"/>
            <a:ext cx="10256220" cy="10467826"/>
            <a:chOff x="0" y="-47625"/>
            <a:chExt cx="2701227" cy="2756958"/>
          </a:xfrm>
        </p:grpSpPr>
        <p:sp>
          <p:nvSpPr>
            <p:cNvPr id="341" name="Google Shape;341;p26"/>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342" name="Google Shape;342;p26"/>
            <p:cNvSpPr txBox="1"/>
            <p:nvPr/>
          </p:nvSpPr>
          <p:spPr>
            <a:xfrm>
              <a:off x="0" y="-47625"/>
              <a:ext cx="2701227"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26"/>
          <p:cNvSpPr txBox="1"/>
          <p:nvPr/>
        </p:nvSpPr>
        <p:spPr>
          <a:xfrm>
            <a:off x="9315650" y="5916500"/>
            <a:ext cx="5474100" cy="191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Should not be viewed as </a:t>
            </a:r>
            <a:r>
              <a:rPr lang="en-US" sz="2800">
                <a:latin typeface="Fira Sans"/>
                <a:ea typeface="Fira Sans"/>
                <a:cs typeface="Fira Sans"/>
                <a:sym typeface="Fira Sans"/>
              </a:rPr>
              <a:t>financial</a:t>
            </a:r>
            <a:r>
              <a:rPr lang="en-US" sz="2800">
                <a:latin typeface="Fira Sans"/>
                <a:ea typeface="Fira Sans"/>
                <a:cs typeface="Fira Sans"/>
                <a:sym typeface="Fira Sans"/>
              </a:rPr>
              <a:t> assistance for the family but is </a:t>
            </a:r>
            <a:r>
              <a:rPr lang="en-US" sz="2800">
                <a:latin typeface="Fira Sans"/>
                <a:ea typeface="Fira Sans"/>
                <a:cs typeface="Fira Sans"/>
                <a:sym typeface="Fira Sans"/>
              </a:rPr>
              <a:t>intended</a:t>
            </a:r>
            <a:r>
              <a:rPr lang="en-US" sz="2800">
                <a:latin typeface="Fira Sans"/>
                <a:ea typeface="Fira Sans"/>
                <a:cs typeface="Fira Sans"/>
                <a:sym typeface="Fira Sans"/>
              </a:rPr>
              <a:t> to purchase services for the individual from the providers</a:t>
            </a:r>
            <a:endParaRPr sz="1800"/>
          </a:p>
        </p:txBody>
      </p:sp>
      <p:sp>
        <p:nvSpPr>
          <p:cNvPr id="344" name="Google Shape;344;p26"/>
          <p:cNvSpPr txBox="1"/>
          <p:nvPr/>
        </p:nvSpPr>
        <p:spPr>
          <a:xfrm>
            <a:off x="1028700" y="2965234"/>
            <a:ext cx="60399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Childrens’ Home Based Services (CHBS)</a:t>
            </a:r>
            <a:endParaRPr sz="6000"/>
          </a:p>
        </p:txBody>
      </p:sp>
      <p:sp>
        <p:nvSpPr>
          <p:cNvPr id="345" name="Google Shape;345;p26"/>
          <p:cNvSpPr txBox="1"/>
          <p:nvPr/>
        </p:nvSpPr>
        <p:spPr>
          <a:xfrm>
            <a:off x="1028700" y="5916511"/>
            <a:ext cx="6039900" cy="2413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These waiver programs provide a monthly </a:t>
            </a:r>
            <a:r>
              <a:rPr lang="en-US" sz="2800">
                <a:latin typeface="Fira Sans"/>
                <a:ea typeface="Fira Sans"/>
                <a:cs typeface="Fira Sans"/>
                <a:sym typeface="Fira Sans"/>
              </a:rPr>
              <a:t>allotment</a:t>
            </a:r>
            <a:r>
              <a:rPr lang="en-US" sz="2800">
                <a:latin typeface="Fira Sans"/>
                <a:ea typeface="Fira Sans"/>
                <a:cs typeface="Fira Sans"/>
                <a:sym typeface="Fira Sans"/>
              </a:rPr>
              <a:t> for purchase services based on the current </a:t>
            </a:r>
            <a:r>
              <a:rPr lang="en-US" sz="2800">
                <a:latin typeface="Fira Sans"/>
                <a:ea typeface="Fira Sans"/>
                <a:cs typeface="Fira Sans"/>
                <a:sym typeface="Fira Sans"/>
              </a:rPr>
              <a:t>supplemental</a:t>
            </a:r>
            <a:r>
              <a:rPr lang="en-US" sz="2800">
                <a:latin typeface="Fira Sans"/>
                <a:ea typeface="Fira Sans"/>
                <a:cs typeface="Fira Sans"/>
                <a:sym typeface="Fira Sans"/>
              </a:rPr>
              <a:t> security  income </a:t>
            </a:r>
            <a:r>
              <a:rPr lang="en-US" sz="2800">
                <a:latin typeface="Fira Sans"/>
                <a:ea typeface="Fira Sans"/>
                <a:cs typeface="Fira Sans"/>
                <a:sym typeface="Fira Sans"/>
              </a:rPr>
              <a:t>allotment</a:t>
            </a:r>
            <a:endParaRPr/>
          </a:p>
        </p:txBody>
      </p:sp>
      <p:sp>
        <p:nvSpPr>
          <p:cNvPr id="346" name="Google Shape;346;p26"/>
          <p:cNvSpPr txBox="1"/>
          <p:nvPr/>
        </p:nvSpPr>
        <p:spPr>
          <a:xfrm>
            <a:off x="145625" y="0"/>
            <a:ext cx="7727100" cy="2015100"/>
          </a:xfrm>
          <a:prstGeom prst="rect">
            <a:avLst/>
          </a:prstGeom>
          <a:noFill/>
          <a:ln cap="flat" cmpd="sng" w="762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accent1"/>
                </a:solidFill>
                <a:latin typeface="Merriweather"/>
                <a:ea typeface="Merriweather"/>
                <a:cs typeface="Merriweather"/>
                <a:sym typeface="Merriweather"/>
              </a:rPr>
              <a:t>Two Types of Home based Services for Individuals with Developmental Disabilities</a:t>
            </a:r>
            <a:endParaRPr sz="3600">
              <a:solidFill>
                <a:schemeClr val="accent1"/>
              </a:solidFill>
              <a:latin typeface="Merriweather"/>
              <a:ea typeface="Merriweather"/>
              <a:cs typeface="Merriweather"/>
              <a:sym typeface="Merriweather"/>
            </a:endParaRPr>
          </a:p>
        </p:txBody>
      </p:sp>
      <p:sp>
        <p:nvSpPr>
          <p:cNvPr id="347" name="Google Shape;347;p26"/>
          <p:cNvSpPr txBox="1"/>
          <p:nvPr/>
        </p:nvSpPr>
        <p:spPr>
          <a:xfrm>
            <a:off x="9315638" y="2965234"/>
            <a:ext cx="60399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Adult Home Based Services (AHBS)</a:t>
            </a:r>
            <a:endParaRPr sz="6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27"/>
          <p:cNvGrpSpPr/>
          <p:nvPr/>
        </p:nvGrpSpPr>
        <p:grpSpPr>
          <a:xfrm>
            <a:off x="0" y="-180827"/>
            <a:ext cx="18288118" cy="4870663"/>
            <a:chOff x="0" y="-47625"/>
            <a:chExt cx="4816592" cy="1282800"/>
          </a:xfrm>
        </p:grpSpPr>
        <p:sp>
          <p:nvSpPr>
            <p:cNvPr id="353" name="Google Shape;353;p27"/>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354" name="Google Shape;354;p27"/>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5" name="Google Shape;355;p27"/>
          <p:cNvGrpSpPr/>
          <p:nvPr/>
        </p:nvGrpSpPr>
        <p:grpSpPr>
          <a:xfrm>
            <a:off x="0" y="9254890"/>
            <a:ext cx="18288118" cy="1032115"/>
            <a:chOff x="0" y="-47625"/>
            <a:chExt cx="4816592" cy="271831"/>
          </a:xfrm>
        </p:grpSpPr>
        <p:sp>
          <p:nvSpPr>
            <p:cNvPr id="356" name="Google Shape;356;p27"/>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357" name="Google Shape;357;p27"/>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58" name="Google Shape;358;p27"/>
          <p:cNvPicPr preferRelativeResize="0"/>
          <p:nvPr/>
        </p:nvPicPr>
        <p:blipFill rotWithShape="1">
          <a:blip r:embed="rId3">
            <a:alphaModFix/>
          </a:blip>
          <a:srcRect b="29103" l="0" r="0" t="29103"/>
          <a:stretch/>
        </p:blipFill>
        <p:spPr>
          <a:xfrm>
            <a:off x="1028700" y="3521600"/>
            <a:ext cx="4184551" cy="2624726"/>
          </a:xfrm>
          <a:prstGeom prst="rect">
            <a:avLst/>
          </a:prstGeom>
          <a:noFill/>
          <a:ln>
            <a:noFill/>
          </a:ln>
        </p:spPr>
      </p:pic>
      <p:pic>
        <p:nvPicPr>
          <p:cNvPr id="359" name="Google Shape;359;p27"/>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360" name="Google Shape;360;p27"/>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361" name="Google Shape;361;p27"/>
          <p:cNvSpPr txBox="1"/>
          <p:nvPr/>
        </p:nvSpPr>
        <p:spPr>
          <a:xfrm>
            <a:off x="1027837" y="971550"/>
            <a:ext cx="16230600" cy="9234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b="1" lang="en-US" sz="6000">
                <a:solidFill>
                  <a:schemeClr val="lt1"/>
                </a:solidFill>
                <a:latin typeface="Merriweather"/>
                <a:ea typeface="Merriweather"/>
                <a:cs typeface="Merriweather"/>
                <a:sym typeface="Merriweather"/>
              </a:rPr>
              <a:t>Services Can Be Purchased </a:t>
            </a:r>
            <a:endParaRPr/>
          </a:p>
        </p:txBody>
      </p:sp>
      <p:sp>
        <p:nvSpPr>
          <p:cNvPr id="362" name="Google Shape;362;p27"/>
          <p:cNvSpPr txBox="1"/>
          <p:nvPr/>
        </p:nvSpPr>
        <p:spPr>
          <a:xfrm>
            <a:off x="924225" y="6566385"/>
            <a:ext cx="4393500" cy="2265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Personal Support</a:t>
            </a:r>
            <a:endParaRPr b="1" sz="3200">
              <a:latin typeface="Fira Sans"/>
              <a:ea typeface="Fira Sans"/>
              <a:cs typeface="Fira Sans"/>
              <a:sym typeface="Fira Sans"/>
            </a:endParaRPr>
          </a:p>
          <a:p>
            <a:pPr indent="0" lvl="0" marL="0" marR="0" rtl="0" algn="ctr">
              <a:lnSpc>
                <a:spcPct val="120000"/>
              </a:lnSpc>
              <a:spcBef>
                <a:spcPts val="0"/>
              </a:spcBef>
              <a:spcAft>
                <a:spcPts val="0"/>
              </a:spcAft>
              <a:buNone/>
            </a:pPr>
            <a:r>
              <a:rPr b="1" lang="en-US" sz="3200">
                <a:latin typeface="Fira Sans"/>
                <a:ea typeface="Fira Sans"/>
                <a:cs typeface="Fira Sans"/>
                <a:sym typeface="Fira Sans"/>
              </a:rPr>
              <a:t>Service facilitation</a:t>
            </a:r>
            <a:endParaRPr b="1" sz="3200">
              <a:latin typeface="Fira Sans"/>
              <a:ea typeface="Fira Sans"/>
              <a:cs typeface="Fira Sans"/>
              <a:sym typeface="Fira Sans"/>
            </a:endParaRPr>
          </a:p>
          <a:p>
            <a:pPr indent="0" lvl="0" marL="0" marR="0" rtl="0" algn="ctr">
              <a:lnSpc>
                <a:spcPct val="120000"/>
              </a:lnSpc>
              <a:spcBef>
                <a:spcPts val="0"/>
              </a:spcBef>
              <a:spcAft>
                <a:spcPts val="0"/>
              </a:spcAft>
              <a:buNone/>
            </a:pPr>
            <a:r>
              <a:rPr b="1" lang="en-US" sz="3200">
                <a:latin typeface="Fira Sans"/>
                <a:ea typeface="Fira Sans"/>
                <a:cs typeface="Fira Sans"/>
                <a:sym typeface="Fira Sans"/>
              </a:rPr>
              <a:t>Transportation Services</a:t>
            </a:r>
            <a:endParaRPr b="1" sz="3200">
              <a:latin typeface="Fira Sans"/>
              <a:ea typeface="Fira Sans"/>
              <a:cs typeface="Fira Sans"/>
              <a:sym typeface="Fira Sans"/>
            </a:endParaRPr>
          </a:p>
        </p:txBody>
      </p:sp>
      <p:sp>
        <p:nvSpPr>
          <p:cNvPr id="363" name="Google Shape;363;p27"/>
          <p:cNvSpPr txBox="1"/>
          <p:nvPr/>
        </p:nvSpPr>
        <p:spPr>
          <a:xfrm>
            <a:off x="6947188" y="6566385"/>
            <a:ext cx="4393500" cy="167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Day Program</a:t>
            </a:r>
            <a:endParaRPr b="1" sz="3200">
              <a:latin typeface="Fira Sans"/>
              <a:ea typeface="Fira Sans"/>
              <a:cs typeface="Fira Sans"/>
              <a:sym typeface="Fira Sans"/>
            </a:endParaRPr>
          </a:p>
          <a:p>
            <a:pPr indent="0" lvl="0" marL="0" marR="0" rtl="0" algn="ctr">
              <a:lnSpc>
                <a:spcPct val="120000"/>
              </a:lnSpc>
              <a:spcBef>
                <a:spcPts val="0"/>
              </a:spcBef>
              <a:spcAft>
                <a:spcPts val="0"/>
              </a:spcAft>
              <a:buNone/>
            </a:pPr>
            <a:r>
              <a:rPr b="1" lang="en-US" sz="3200">
                <a:latin typeface="Fira Sans"/>
                <a:ea typeface="Fira Sans"/>
                <a:cs typeface="Fira Sans"/>
                <a:sym typeface="Fira Sans"/>
              </a:rPr>
              <a:t>Supported Employment</a:t>
            </a:r>
            <a:endParaRPr b="1" sz="3200">
              <a:latin typeface="Fira Sans"/>
              <a:ea typeface="Fira Sans"/>
              <a:cs typeface="Fira Sans"/>
              <a:sym typeface="Fira Sans"/>
            </a:endParaRPr>
          </a:p>
          <a:p>
            <a:pPr indent="0" lvl="0" marL="0" marR="0" rtl="0" algn="ctr">
              <a:lnSpc>
                <a:spcPct val="120000"/>
              </a:lnSpc>
              <a:spcBef>
                <a:spcPts val="0"/>
              </a:spcBef>
              <a:spcAft>
                <a:spcPts val="0"/>
              </a:spcAft>
              <a:buNone/>
            </a:pPr>
            <a:r>
              <a:rPr b="1" lang="en-US" sz="3200">
                <a:latin typeface="Fira Sans"/>
                <a:ea typeface="Fira Sans"/>
                <a:cs typeface="Fira Sans"/>
                <a:sym typeface="Fira Sans"/>
              </a:rPr>
              <a:t>Behavior Services</a:t>
            </a:r>
            <a:endParaRPr b="1" sz="3200">
              <a:latin typeface="Fira Sans"/>
              <a:ea typeface="Fira Sans"/>
              <a:cs typeface="Fira Sans"/>
              <a:sym typeface="Fira Sans"/>
            </a:endParaRPr>
          </a:p>
        </p:txBody>
      </p:sp>
      <p:sp>
        <p:nvSpPr>
          <p:cNvPr id="364" name="Google Shape;364;p27"/>
          <p:cNvSpPr txBox="1"/>
          <p:nvPr/>
        </p:nvSpPr>
        <p:spPr>
          <a:xfrm>
            <a:off x="12864812" y="6566385"/>
            <a:ext cx="4394400" cy="167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Occupational </a:t>
            </a:r>
            <a:r>
              <a:rPr b="1" lang="en-US" sz="3200">
                <a:latin typeface="Fira Sans"/>
                <a:ea typeface="Fira Sans"/>
                <a:cs typeface="Fira Sans"/>
                <a:sym typeface="Fira Sans"/>
              </a:rPr>
              <a:t>Therapy</a:t>
            </a:r>
            <a:endParaRPr b="1" sz="3200">
              <a:latin typeface="Fira Sans"/>
              <a:ea typeface="Fira Sans"/>
              <a:cs typeface="Fira Sans"/>
              <a:sym typeface="Fira Sans"/>
            </a:endParaRPr>
          </a:p>
          <a:p>
            <a:pPr indent="0" lvl="0" marL="0" marR="0" rtl="0" algn="ctr">
              <a:lnSpc>
                <a:spcPct val="120000"/>
              </a:lnSpc>
              <a:spcBef>
                <a:spcPts val="0"/>
              </a:spcBef>
              <a:spcAft>
                <a:spcPts val="0"/>
              </a:spcAft>
              <a:buNone/>
            </a:pPr>
            <a:r>
              <a:rPr b="1" lang="en-US" sz="3200">
                <a:latin typeface="Fira Sans"/>
                <a:ea typeface="Fira Sans"/>
                <a:cs typeface="Fira Sans"/>
                <a:sym typeface="Fira Sans"/>
              </a:rPr>
              <a:t>Physical Therapy</a:t>
            </a:r>
            <a:endParaRPr b="1" sz="3200">
              <a:latin typeface="Fira Sans"/>
              <a:ea typeface="Fira Sans"/>
              <a:cs typeface="Fira Sans"/>
              <a:sym typeface="Fira Sans"/>
            </a:endParaRPr>
          </a:p>
          <a:p>
            <a:pPr indent="0" lvl="0" marL="0" marR="0" rtl="0" algn="ctr">
              <a:lnSpc>
                <a:spcPct val="120000"/>
              </a:lnSpc>
              <a:spcBef>
                <a:spcPts val="0"/>
              </a:spcBef>
              <a:spcAft>
                <a:spcPts val="0"/>
              </a:spcAft>
              <a:buNone/>
            </a:pPr>
            <a:r>
              <a:rPr b="1" lang="en-US" sz="3200">
                <a:latin typeface="Fira Sans"/>
                <a:ea typeface="Fira Sans"/>
                <a:cs typeface="Fira Sans"/>
                <a:sym typeface="Fira Sans"/>
              </a:rPr>
              <a:t>Speech Therapy </a:t>
            </a:r>
            <a:endParaRPr b="1" sz="3200">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grpSp>
        <p:nvGrpSpPr>
          <p:cNvPr id="369" name="Google Shape;369;p28"/>
          <p:cNvGrpSpPr/>
          <p:nvPr/>
        </p:nvGrpSpPr>
        <p:grpSpPr>
          <a:xfrm>
            <a:off x="11097306" y="6265116"/>
            <a:ext cx="6161994" cy="2001847"/>
            <a:chOff x="0" y="-47625"/>
            <a:chExt cx="1622912" cy="527235"/>
          </a:xfrm>
        </p:grpSpPr>
        <p:sp>
          <p:nvSpPr>
            <p:cNvPr id="370" name="Google Shape;370;p28"/>
            <p:cNvSpPr/>
            <p:nvPr/>
          </p:nvSpPr>
          <p:spPr>
            <a:xfrm>
              <a:off x="0" y="0"/>
              <a:ext cx="1622912" cy="479610"/>
            </a:xfrm>
            <a:custGeom>
              <a:rect b="b" l="l" r="r" t="t"/>
              <a:pathLst>
                <a:path extrusionOk="0" h="479610" w="1622912">
                  <a:moveTo>
                    <a:pt x="0" y="0"/>
                  </a:moveTo>
                  <a:lnTo>
                    <a:pt x="1622912" y="0"/>
                  </a:lnTo>
                  <a:lnTo>
                    <a:pt x="1622912" y="479610"/>
                  </a:lnTo>
                  <a:lnTo>
                    <a:pt x="0" y="479610"/>
                  </a:lnTo>
                  <a:close/>
                </a:path>
              </a:pathLst>
            </a:custGeom>
            <a:solidFill>
              <a:srgbClr val="FA9908"/>
            </a:solidFill>
            <a:ln>
              <a:noFill/>
            </a:ln>
          </p:spPr>
        </p:sp>
        <p:sp>
          <p:nvSpPr>
            <p:cNvPr id="371" name="Google Shape;371;p28"/>
            <p:cNvSpPr txBox="1"/>
            <p:nvPr/>
          </p:nvSpPr>
          <p:spPr>
            <a:xfrm>
              <a:off x="0" y="-47625"/>
              <a:ext cx="1622912" cy="527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2" name="Google Shape;372;p28"/>
          <p:cNvGrpSpPr/>
          <p:nvPr/>
        </p:nvGrpSpPr>
        <p:grpSpPr>
          <a:xfrm>
            <a:off x="11097306" y="3729026"/>
            <a:ext cx="6161994" cy="2001847"/>
            <a:chOff x="0" y="-47625"/>
            <a:chExt cx="1622912" cy="527235"/>
          </a:xfrm>
        </p:grpSpPr>
        <p:sp>
          <p:nvSpPr>
            <p:cNvPr id="373" name="Google Shape;373;p28"/>
            <p:cNvSpPr/>
            <p:nvPr/>
          </p:nvSpPr>
          <p:spPr>
            <a:xfrm>
              <a:off x="0" y="0"/>
              <a:ext cx="1622912" cy="479610"/>
            </a:xfrm>
            <a:custGeom>
              <a:rect b="b" l="l" r="r" t="t"/>
              <a:pathLst>
                <a:path extrusionOk="0" h="479610" w="1622912">
                  <a:moveTo>
                    <a:pt x="0" y="0"/>
                  </a:moveTo>
                  <a:lnTo>
                    <a:pt x="1622912" y="0"/>
                  </a:lnTo>
                  <a:lnTo>
                    <a:pt x="1622912" y="479610"/>
                  </a:lnTo>
                  <a:lnTo>
                    <a:pt x="0" y="479610"/>
                  </a:lnTo>
                  <a:close/>
                </a:path>
              </a:pathLst>
            </a:custGeom>
            <a:solidFill>
              <a:srgbClr val="FA9908"/>
            </a:solidFill>
            <a:ln>
              <a:noFill/>
            </a:ln>
          </p:spPr>
        </p:sp>
        <p:sp>
          <p:nvSpPr>
            <p:cNvPr id="374" name="Google Shape;374;p28"/>
            <p:cNvSpPr txBox="1"/>
            <p:nvPr/>
          </p:nvSpPr>
          <p:spPr>
            <a:xfrm>
              <a:off x="0" y="-47625"/>
              <a:ext cx="1622912" cy="527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28"/>
          <p:cNvGrpSpPr/>
          <p:nvPr/>
        </p:nvGrpSpPr>
        <p:grpSpPr>
          <a:xfrm>
            <a:off x="0" y="-180826"/>
            <a:ext cx="18288000" cy="3200393"/>
            <a:chOff x="0" y="-47625"/>
            <a:chExt cx="4816593" cy="842902"/>
          </a:xfrm>
        </p:grpSpPr>
        <p:sp>
          <p:nvSpPr>
            <p:cNvPr id="376" name="Google Shape;376;p28"/>
            <p:cNvSpPr/>
            <p:nvPr/>
          </p:nvSpPr>
          <p:spPr>
            <a:xfrm>
              <a:off x="0" y="0"/>
              <a:ext cx="4816592" cy="795277"/>
            </a:xfrm>
            <a:custGeom>
              <a:rect b="b" l="l" r="r" t="t"/>
              <a:pathLst>
                <a:path extrusionOk="0" h="795277" w="4816592">
                  <a:moveTo>
                    <a:pt x="0" y="0"/>
                  </a:moveTo>
                  <a:lnTo>
                    <a:pt x="4816592" y="0"/>
                  </a:lnTo>
                  <a:lnTo>
                    <a:pt x="4816592" y="795277"/>
                  </a:lnTo>
                  <a:lnTo>
                    <a:pt x="0" y="795277"/>
                  </a:lnTo>
                  <a:close/>
                </a:path>
              </a:pathLst>
            </a:custGeom>
            <a:solidFill>
              <a:srgbClr val="FFD863"/>
            </a:solidFill>
            <a:ln>
              <a:noFill/>
            </a:ln>
          </p:spPr>
        </p:sp>
        <p:sp>
          <p:nvSpPr>
            <p:cNvPr id="377" name="Google Shape;377;p28"/>
            <p:cNvSpPr txBox="1"/>
            <p:nvPr/>
          </p:nvSpPr>
          <p:spPr>
            <a:xfrm>
              <a:off x="0" y="-47625"/>
              <a:ext cx="4816593" cy="8429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8" name="Google Shape;378;p28"/>
          <p:cNvSpPr txBox="1"/>
          <p:nvPr/>
        </p:nvSpPr>
        <p:spPr>
          <a:xfrm>
            <a:off x="11462383" y="6679265"/>
            <a:ext cx="54318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3200">
                <a:solidFill>
                  <a:srgbClr val="FFFFFF"/>
                </a:solidFill>
                <a:latin typeface="Fira Sans"/>
                <a:ea typeface="Fira Sans"/>
                <a:cs typeface="Fira Sans"/>
                <a:sym typeface="Fira Sans"/>
              </a:rPr>
              <a:t>Difference</a:t>
            </a:r>
            <a:r>
              <a:rPr b="1" lang="en-US" sz="3200">
                <a:solidFill>
                  <a:srgbClr val="FFFFFF"/>
                </a:solidFill>
                <a:latin typeface="Fira Sans"/>
                <a:ea typeface="Fira Sans"/>
                <a:cs typeface="Fira Sans"/>
                <a:sym typeface="Fira Sans"/>
              </a:rPr>
              <a:t> in Waivers</a:t>
            </a:r>
            <a:endParaRPr/>
          </a:p>
        </p:txBody>
      </p:sp>
      <p:sp>
        <p:nvSpPr>
          <p:cNvPr id="379" name="Google Shape;379;p28"/>
          <p:cNvSpPr txBox="1"/>
          <p:nvPr/>
        </p:nvSpPr>
        <p:spPr>
          <a:xfrm>
            <a:off x="11462383" y="7248575"/>
            <a:ext cx="5431800" cy="1042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t/>
            </a:r>
            <a:endParaRPr/>
          </a:p>
          <a:p>
            <a:pPr indent="0" lvl="0" marL="0" marR="0" rtl="0" algn="l">
              <a:lnSpc>
                <a:spcPct val="115000"/>
              </a:lnSpc>
              <a:spcBef>
                <a:spcPts val="0"/>
              </a:spcBef>
              <a:spcAft>
                <a:spcPts val="0"/>
              </a:spcAft>
              <a:buNone/>
            </a:pPr>
            <a:r>
              <a:rPr lang="en-US" sz="2400">
                <a:solidFill>
                  <a:srgbClr val="FFFFFF"/>
                </a:solidFill>
                <a:latin typeface="Fira Sans"/>
                <a:ea typeface="Fira Sans"/>
                <a:cs typeface="Fira Sans"/>
                <a:sym typeface="Fira Sans"/>
              </a:rPr>
              <a:t>The number of visits varies depending on waiver program is being accessed. </a:t>
            </a:r>
            <a:endParaRPr/>
          </a:p>
        </p:txBody>
      </p:sp>
      <p:sp>
        <p:nvSpPr>
          <p:cNvPr id="380" name="Google Shape;380;p28"/>
          <p:cNvSpPr txBox="1"/>
          <p:nvPr/>
        </p:nvSpPr>
        <p:spPr>
          <a:xfrm>
            <a:off x="1063700" y="4774503"/>
            <a:ext cx="9103500" cy="4154700"/>
          </a:xfrm>
          <a:prstGeom prst="rect">
            <a:avLst/>
          </a:prstGeom>
          <a:noFill/>
          <a:ln>
            <a:noFill/>
          </a:ln>
        </p:spPr>
        <p:txBody>
          <a:bodyPr anchorCtr="0" anchor="t" bIns="0" lIns="0" spcFirstLastPara="1" rIns="0" wrap="square" tIns="0">
            <a:spAutoFit/>
          </a:bodyPr>
          <a:lstStyle/>
          <a:p>
            <a:pPr indent="0" lvl="0" marL="457200" marR="0" rtl="0" algn="ctr">
              <a:lnSpc>
                <a:spcPct val="139958"/>
              </a:lnSpc>
              <a:spcBef>
                <a:spcPts val="0"/>
              </a:spcBef>
              <a:spcAft>
                <a:spcPts val="0"/>
              </a:spcAft>
              <a:buNone/>
            </a:pPr>
            <a:r>
              <a:rPr lang="en-US" sz="2500">
                <a:latin typeface="Fira Sans"/>
                <a:ea typeface="Fira Sans"/>
                <a:cs typeface="Fira Sans"/>
                <a:sym typeface="Fira Sans"/>
              </a:rPr>
              <a:t>Minimum of two hours a month </a:t>
            </a:r>
            <a:r>
              <a:rPr lang="en-US" sz="2500">
                <a:latin typeface="Fira Sans"/>
                <a:ea typeface="Fira Sans"/>
                <a:cs typeface="Fira Sans"/>
                <a:sym typeface="Fira Sans"/>
              </a:rPr>
              <a:t>from</a:t>
            </a:r>
            <a:r>
              <a:rPr lang="en-US" sz="2500">
                <a:latin typeface="Fira Sans"/>
                <a:ea typeface="Fira Sans"/>
                <a:cs typeface="Fira Sans"/>
                <a:sym typeface="Fira Sans"/>
              </a:rPr>
              <a:t> a Community Agency</a:t>
            </a:r>
            <a:endParaRPr sz="2500">
              <a:latin typeface="Fira Sans"/>
              <a:ea typeface="Fira Sans"/>
              <a:cs typeface="Fira Sans"/>
              <a:sym typeface="Fira Sans"/>
            </a:endParaRPr>
          </a:p>
          <a:p>
            <a:pPr indent="0" lvl="0" marL="457200" marR="0" rtl="0" algn="ctr">
              <a:lnSpc>
                <a:spcPct val="139958"/>
              </a:lnSpc>
              <a:spcBef>
                <a:spcPts val="0"/>
              </a:spcBef>
              <a:spcAft>
                <a:spcPts val="0"/>
              </a:spcAft>
              <a:buNone/>
            </a:pPr>
            <a:r>
              <a:rPr lang="en-US" sz="2500">
                <a:latin typeface="Fira Sans"/>
                <a:ea typeface="Fira Sans"/>
                <a:cs typeface="Fira Sans"/>
                <a:sym typeface="Fira Sans"/>
              </a:rPr>
              <a:t>Agency does not have to be the same one who </a:t>
            </a:r>
            <a:r>
              <a:rPr lang="en-US" sz="2500">
                <a:latin typeface="Fira Sans"/>
                <a:ea typeface="Fira Sans"/>
                <a:cs typeface="Fira Sans"/>
                <a:sym typeface="Fira Sans"/>
              </a:rPr>
              <a:t>provides</a:t>
            </a:r>
            <a:r>
              <a:rPr lang="en-US" sz="2500">
                <a:latin typeface="Fira Sans"/>
                <a:ea typeface="Fira Sans"/>
                <a:cs typeface="Fira Sans"/>
                <a:sym typeface="Fira Sans"/>
              </a:rPr>
              <a:t> services</a:t>
            </a:r>
            <a:endParaRPr sz="2500">
              <a:latin typeface="Fira Sans"/>
              <a:ea typeface="Fira Sans"/>
              <a:cs typeface="Fira Sans"/>
              <a:sym typeface="Fira Sans"/>
            </a:endParaRPr>
          </a:p>
          <a:p>
            <a:pPr indent="0" lvl="0" marL="457200" marR="0" rtl="0" algn="ctr">
              <a:lnSpc>
                <a:spcPct val="139958"/>
              </a:lnSpc>
              <a:spcBef>
                <a:spcPts val="0"/>
              </a:spcBef>
              <a:spcAft>
                <a:spcPts val="0"/>
              </a:spcAft>
              <a:buNone/>
            </a:pPr>
            <a:r>
              <a:t/>
            </a:r>
            <a:endParaRPr sz="2500">
              <a:latin typeface="Fira Sans"/>
              <a:ea typeface="Fira Sans"/>
              <a:cs typeface="Fira Sans"/>
              <a:sym typeface="Fira Sans"/>
            </a:endParaRPr>
          </a:p>
          <a:p>
            <a:pPr indent="0" lvl="0" marL="457200" marR="0" rtl="0" algn="ctr">
              <a:lnSpc>
                <a:spcPct val="139958"/>
              </a:lnSpc>
              <a:spcBef>
                <a:spcPts val="0"/>
              </a:spcBef>
              <a:spcAft>
                <a:spcPts val="0"/>
              </a:spcAft>
              <a:buNone/>
            </a:pPr>
            <a:r>
              <a:rPr b="1" lang="en-US" sz="2500" u="sng">
                <a:latin typeface="Fira Sans"/>
                <a:ea typeface="Fira Sans"/>
                <a:cs typeface="Fira Sans"/>
                <a:sym typeface="Fira Sans"/>
              </a:rPr>
              <a:t>What Community Agency Does</a:t>
            </a:r>
            <a:endParaRPr b="1" sz="2500" u="sng">
              <a:latin typeface="Fira Sans"/>
              <a:ea typeface="Fira Sans"/>
              <a:cs typeface="Fira Sans"/>
              <a:sym typeface="Fira Sans"/>
            </a:endParaRPr>
          </a:p>
          <a:p>
            <a:pPr indent="0" lvl="0" marL="457200" marR="0" rtl="0" algn="ctr">
              <a:lnSpc>
                <a:spcPct val="139958"/>
              </a:lnSpc>
              <a:spcBef>
                <a:spcPts val="0"/>
              </a:spcBef>
              <a:spcAft>
                <a:spcPts val="0"/>
              </a:spcAft>
              <a:buNone/>
            </a:pPr>
            <a:r>
              <a:rPr lang="en-US" sz="2500">
                <a:latin typeface="Fira Sans"/>
                <a:ea typeface="Fira Sans"/>
                <a:cs typeface="Fira Sans"/>
                <a:sym typeface="Fira Sans"/>
              </a:rPr>
              <a:t>Oversee monthly budget for individuals</a:t>
            </a:r>
            <a:endParaRPr sz="2500">
              <a:latin typeface="Fira Sans"/>
              <a:ea typeface="Fira Sans"/>
              <a:cs typeface="Fira Sans"/>
              <a:sym typeface="Fira Sans"/>
            </a:endParaRPr>
          </a:p>
          <a:p>
            <a:pPr indent="0" lvl="0" marL="457200" marR="0" rtl="0" algn="ctr">
              <a:lnSpc>
                <a:spcPct val="139958"/>
              </a:lnSpc>
              <a:spcBef>
                <a:spcPts val="0"/>
              </a:spcBef>
              <a:spcAft>
                <a:spcPts val="0"/>
              </a:spcAft>
              <a:buNone/>
            </a:pPr>
            <a:r>
              <a:rPr lang="en-US" sz="2500">
                <a:latin typeface="Fira Sans"/>
                <a:ea typeface="Fira Sans"/>
                <a:cs typeface="Fira Sans"/>
                <a:sym typeface="Fira Sans"/>
              </a:rPr>
              <a:t>Ensures there is an active service plan being followed</a:t>
            </a:r>
            <a:endParaRPr sz="2500">
              <a:latin typeface="Fira Sans"/>
              <a:ea typeface="Fira Sans"/>
              <a:cs typeface="Fira Sans"/>
              <a:sym typeface="Fira Sans"/>
            </a:endParaRPr>
          </a:p>
          <a:p>
            <a:pPr indent="0" lvl="0" marL="457200" marR="0" rtl="0" algn="ctr">
              <a:lnSpc>
                <a:spcPct val="139958"/>
              </a:lnSpc>
              <a:spcBef>
                <a:spcPts val="0"/>
              </a:spcBef>
              <a:spcAft>
                <a:spcPts val="0"/>
              </a:spcAft>
              <a:buNone/>
            </a:pPr>
            <a:r>
              <a:rPr lang="en-US" sz="2500">
                <a:latin typeface="Fira Sans"/>
                <a:ea typeface="Fira Sans"/>
                <a:cs typeface="Fira Sans"/>
                <a:sym typeface="Fira Sans"/>
              </a:rPr>
              <a:t>Submit monthly billing for service providers</a:t>
            </a:r>
            <a:endParaRPr sz="2500">
              <a:latin typeface="Fira Sans"/>
              <a:ea typeface="Fira Sans"/>
              <a:cs typeface="Fira Sans"/>
              <a:sym typeface="Fira Sans"/>
            </a:endParaRPr>
          </a:p>
        </p:txBody>
      </p:sp>
      <p:sp>
        <p:nvSpPr>
          <p:cNvPr id="381" name="Google Shape;381;p28"/>
          <p:cNvSpPr txBox="1"/>
          <p:nvPr/>
        </p:nvSpPr>
        <p:spPr>
          <a:xfrm>
            <a:off x="11462383" y="4774437"/>
            <a:ext cx="54318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solidFill>
                  <a:srgbClr val="FFFFFF"/>
                </a:solidFill>
                <a:latin typeface="Fira Sans"/>
                <a:ea typeface="Fira Sans"/>
                <a:cs typeface="Fira Sans"/>
                <a:sym typeface="Fira Sans"/>
              </a:rPr>
              <a:t>Community Agent will conduct visits throughout the year</a:t>
            </a:r>
            <a:endParaRPr/>
          </a:p>
        </p:txBody>
      </p:sp>
      <p:sp>
        <p:nvSpPr>
          <p:cNvPr id="382" name="Google Shape;382;p28"/>
          <p:cNvSpPr txBox="1"/>
          <p:nvPr/>
        </p:nvSpPr>
        <p:spPr>
          <a:xfrm>
            <a:off x="11462383" y="4181723"/>
            <a:ext cx="43935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3200">
                <a:solidFill>
                  <a:srgbClr val="FFFFFF"/>
                </a:solidFill>
                <a:latin typeface="Fira Sans"/>
                <a:ea typeface="Fira Sans"/>
                <a:cs typeface="Fira Sans"/>
                <a:sym typeface="Fira Sans"/>
              </a:rPr>
              <a:t>Visits </a:t>
            </a:r>
            <a:endParaRPr/>
          </a:p>
        </p:txBody>
      </p:sp>
      <p:sp>
        <p:nvSpPr>
          <p:cNvPr id="383" name="Google Shape;383;p28"/>
          <p:cNvSpPr txBox="1"/>
          <p:nvPr/>
        </p:nvSpPr>
        <p:spPr>
          <a:xfrm>
            <a:off x="1027837" y="769777"/>
            <a:ext cx="16230600" cy="7848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lang="en-US" sz="5099">
                <a:latin typeface="Merriweather"/>
                <a:ea typeface="Merriweather"/>
                <a:cs typeface="Merriweather"/>
                <a:sym typeface="Merriweather"/>
              </a:rPr>
              <a:t>Expectations for </a:t>
            </a:r>
            <a:r>
              <a:rPr lang="en-US" sz="5099">
                <a:latin typeface="Merriweather"/>
                <a:ea typeface="Merriweather"/>
                <a:cs typeface="Merriweather"/>
                <a:sym typeface="Merriweather"/>
              </a:rPr>
              <a:t>Receiving</a:t>
            </a:r>
            <a:r>
              <a:rPr lang="en-US" sz="5099">
                <a:latin typeface="Merriweather"/>
                <a:ea typeface="Merriweather"/>
                <a:cs typeface="Merriweather"/>
                <a:sym typeface="Merriweather"/>
              </a:rPr>
              <a:t> Services and Facilitation</a:t>
            </a:r>
            <a:endParaRPr sz="2500">
              <a:latin typeface="Merriweather"/>
              <a:ea typeface="Merriweather"/>
              <a:cs typeface="Merriweather"/>
              <a:sym typeface="Merriweather"/>
            </a:endParaRPr>
          </a:p>
        </p:txBody>
      </p:sp>
      <p:sp>
        <p:nvSpPr>
          <p:cNvPr id="384" name="Google Shape;384;p28"/>
          <p:cNvSpPr txBox="1"/>
          <p:nvPr/>
        </p:nvSpPr>
        <p:spPr>
          <a:xfrm>
            <a:off x="1853000" y="3175825"/>
            <a:ext cx="8314200" cy="14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chemeClr val="dk1"/>
                </a:solidFill>
                <a:latin typeface="Fira Sans"/>
                <a:ea typeface="Fira Sans"/>
                <a:cs typeface="Fira Sans"/>
                <a:sym typeface="Fira Sans"/>
              </a:rPr>
              <a:t>Case Management </a:t>
            </a:r>
            <a:r>
              <a:rPr lang="en-US" sz="4400">
                <a:solidFill>
                  <a:schemeClr val="dk1"/>
                </a:solidFill>
                <a:latin typeface="Fira Sans"/>
                <a:ea typeface="Fira Sans"/>
                <a:cs typeface="Fira Sans"/>
                <a:sym typeface="Fira Sans"/>
              </a:rPr>
              <a:t>Coordination</a:t>
            </a:r>
            <a:endParaRPr sz="4400">
              <a:solidFill>
                <a:schemeClr val="dk1"/>
              </a:solidFill>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pSp>
        <p:nvGrpSpPr>
          <p:cNvPr id="389" name="Google Shape;389;p29"/>
          <p:cNvGrpSpPr/>
          <p:nvPr/>
        </p:nvGrpSpPr>
        <p:grpSpPr>
          <a:xfrm>
            <a:off x="8031705" y="-90527"/>
            <a:ext cx="10256289" cy="10468053"/>
            <a:chOff x="0" y="-47625"/>
            <a:chExt cx="2701227" cy="2757000"/>
          </a:xfrm>
        </p:grpSpPr>
        <p:sp>
          <p:nvSpPr>
            <p:cNvPr id="390" name="Google Shape;390;p29"/>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391" name="Google Shape;391;p29"/>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2" name="Google Shape;392;p29"/>
          <p:cNvSpPr txBox="1"/>
          <p:nvPr/>
        </p:nvSpPr>
        <p:spPr>
          <a:xfrm>
            <a:off x="9221700" y="4202000"/>
            <a:ext cx="6424800" cy="439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Agency </a:t>
            </a:r>
            <a:r>
              <a:rPr lang="en-US" sz="2800">
                <a:latin typeface="Fira Sans"/>
                <a:ea typeface="Fira Sans"/>
                <a:cs typeface="Fira Sans"/>
                <a:sym typeface="Fira Sans"/>
              </a:rPr>
              <a:t>responsible</a:t>
            </a:r>
            <a:r>
              <a:rPr lang="en-US" sz="2800">
                <a:latin typeface="Fira Sans"/>
                <a:ea typeface="Fira Sans"/>
                <a:cs typeface="Fira Sans"/>
                <a:sym typeface="Fira Sans"/>
              </a:rPr>
              <a:t> is </a:t>
            </a:r>
            <a:r>
              <a:rPr lang="en-US" sz="2800">
                <a:latin typeface="Fira Sans"/>
                <a:ea typeface="Fira Sans"/>
                <a:cs typeface="Fira Sans"/>
                <a:sym typeface="Fira Sans"/>
              </a:rPr>
              <a:t>responsible</a:t>
            </a:r>
            <a:r>
              <a:rPr lang="en-US" sz="2800">
                <a:latin typeface="Fira Sans"/>
                <a:ea typeface="Fira Sans"/>
                <a:cs typeface="Fira Sans"/>
                <a:sym typeface="Fira Sans"/>
              </a:rPr>
              <a:t> for hiring, training, overseeing their workers and are the employer of records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Agencies</a:t>
            </a:r>
            <a:r>
              <a:rPr lang="en-US" sz="2800">
                <a:latin typeface="Fira Sans"/>
                <a:ea typeface="Fira Sans"/>
                <a:cs typeface="Fira Sans"/>
                <a:sym typeface="Fira Sans"/>
              </a:rPr>
              <a:t> holds complete liability for services rendered and its workers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393" name="Google Shape;393;p29"/>
          <p:cNvSpPr txBox="1"/>
          <p:nvPr/>
        </p:nvSpPr>
        <p:spPr>
          <a:xfrm>
            <a:off x="1028700" y="2965234"/>
            <a:ext cx="6039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Family Directed</a:t>
            </a:r>
            <a:endParaRPr sz="6000"/>
          </a:p>
        </p:txBody>
      </p:sp>
      <p:sp>
        <p:nvSpPr>
          <p:cNvPr id="394" name="Google Shape;394;p29"/>
          <p:cNvSpPr txBox="1"/>
          <p:nvPr/>
        </p:nvSpPr>
        <p:spPr>
          <a:xfrm>
            <a:off x="1028700" y="4202011"/>
            <a:ext cx="6039900" cy="3404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Allows family to hire their own personal support worker and act as the employer of records.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Can be a family member/parent but must register with state third party agency</a:t>
            </a:r>
            <a:endParaRPr sz="2800">
              <a:latin typeface="Fira Sans"/>
              <a:ea typeface="Fira Sans"/>
              <a:cs typeface="Fira Sans"/>
              <a:sym typeface="Fira Sans"/>
            </a:endParaRPr>
          </a:p>
        </p:txBody>
      </p:sp>
      <p:sp>
        <p:nvSpPr>
          <p:cNvPr id="395" name="Google Shape;395;p29"/>
          <p:cNvSpPr txBox="1"/>
          <p:nvPr/>
        </p:nvSpPr>
        <p:spPr>
          <a:xfrm>
            <a:off x="145625" y="0"/>
            <a:ext cx="7727100" cy="2015100"/>
          </a:xfrm>
          <a:prstGeom prst="rect">
            <a:avLst/>
          </a:prstGeom>
          <a:noFill/>
          <a:ln cap="flat" cmpd="sng" w="762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accent1"/>
                </a:solidFill>
                <a:latin typeface="Merriweather"/>
                <a:ea typeface="Merriweather"/>
                <a:cs typeface="Merriweather"/>
                <a:sym typeface="Merriweather"/>
              </a:rPr>
              <a:t>Individuals and Families are given a choice of which service model they would like to choose: </a:t>
            </a:r>
            <a:endParaRPr sz="3600">
              <a:solidFill>
                <a:schemeClr val="accent1"/>
              </a:solidFill>
              <a:latin typeface="Merriweather"/>
              <a:ea typeface="Merriweather"/>
              <a:cs typeface="Merriweather"/>
              <a:sym typeface="Merriweather"/>
            </a:endParaRPr>
          </a:p>
        </p:txBody>
      </p:sp>
      <p:sp>
        <p:nvSpPr>
          <p:cNvPr id="396" name="Google Shape;396;p29"/>
          <p:cNvSpPr txBox="1"/>
          <p:nvPr/>
        </p:nvSpPr>
        <p:spPr>
          <a:xfrm>
            <a:off x="9315651" y="2965225"/>
            <a:ext cx="66597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Agency Directed</a:t>
            </a:r>
            <a:endParaRPr sz="6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30"/>
          <p:cNvGrpSpPr/>
          <p:nvPr/>
        </p:nvGrpSpPr>
        <p:grpSpPr>
          <a:xfrm>
            <a:off x="8077086" y="-144662"/>
            <a:ext cx="10210980" cy="5288702"/>
            <a:chOff x="0" y="-38100"/>
            <a:chExt cx="2689294" cy="1392900"/>
          </a:xfrm>
        </p:grpSpPr>
        <p:sp>
          <p:nvSpPr>
            <p:cNvPr id="402" name="Google Shape;402;p30"/>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403" name="Google Shape;403;p30"/>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30"/>
          <p:cNvSpPr txBox="1"/>
          <p:nvPr/>
        </p:nvSpPr>
        <p:spPr>
          <a:xfrm>
            <a:off x="9144000" y="1473197"/>
            <a:ext cx="8115300" cy="258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Children Home Based Services</a:t>
            </a:r>
            <a:endParaRPr/>
          </a:p>
        </p:txBody>
      </p:sp>
      <p:pic>
        <p:nvPicPr>
          <p:cNvPr id="405" name="Google Shape;405;p30"/>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406" name="Google Shape;406;p30"/>
          <p:cNvSpPr txBox="1"/>
          <p:nvPr/>
        </p:nvSpPr>
        <p:spPr>
          <a:xfrm>
            <a:off x="9144000" y="6079535"/>
            <a:ext cx="8115300" cy="1754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Fira Sans"/>
                <a:ea typeface="Fira Sans"/>
                <a:cs typeface="Fira Sans"/>
                <a:sym typeface="Fira Sans"/>
              </a:rPr>
              <a:t>Children</a:t>
            </a:r>
            <a:r>
              <a:rPr lang="en-US" sz="3000">
                <a:latin typeface="Fira Sans"/>
                <a:ea typeface="Fira Sans"/>
                <a:cs typeface="Fira Sans"/>
                <a:sym typeface="Fira Sans"/>
              </a:rPr>
              <a:t> can be granted funding while at school between the ages of three and 18 years of age who have a </a:t>
            </a:r>
            <a:r>
              <a:rPr lang="en-US" sz="3000">
                <a:latin typeface="Fira Sans"/>
                <a:ea typeface="Fira Sans"/>
                <a:cs typeface="Fira Sans"/>
                <a:sym typeface="Fira Sans"/>
              </a:rPr>
              <a:t>Developmental</a:t>
            </a:r>
            <a:r>
              <a:rPr lang="en-US" sz="3000">
                <a:latin typeface="Fira Sans"/>
                <a:ea typeface="Fira Sans"/>
                <a:cs typeface="Fira Sans"/>
                <a:sym typeface="Fira Sans"/>
              </a:rPr>
              <a:t> Disability</a:t>
            </a:r>
            <a:endParaRPr/>
          </a:p>
        </p:txBody>
      </p:sp>
      <p:grpSp>
        <p:nvGrpSpPr>
          <p:cNvPr id="407" name="Google Shape;407;p30"/>
          <p:cNvGrpSpPr/>
          <p:nvPr/>
        </p:nvGrpSpPr>
        <p:grpSpPr>
          <a:xfrm>
            <a:off x="0" y="-180827"/>
            <a:ext cx="1028706" cy="10468053"/>
            <a:chOff x="0" y="-47625"/>
            <a:chExt cx="270933" cy="2757000"/>
          </a:xfrm>
        </p:grpSpPr>
        <p:sp>
          <p:nvSpPr>
            <p:cNvPr id="408" name="Google Shape;408;p30"/>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409" name="Google Shape;409;p30"/>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10" name="Google Shape;410;p30"/>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pic>
        <p:nvPicPr>
          <p:cNvPr descr="Financial Assistance - Free of Charge Creative Commons Chalkboard ..." id="411" name="Google Shape;411;p30"/>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grpSp>
        <p:nvGrpSpPr>
          <p:cNvPr id="416" name="Google Shape;416;p31"/>
          <p:cNvGrpSpPr/>
          <p:nvPr/>
        </p:nvGrpSpPr>
        <p:grpSpPr>
          <a:xfrm>
            <a:off x="0" y="-180827"/>
            <a:ext cx="18288118" cy="4870663"/>
            <a:chOff x="0" y="-47625"/>
            <a:chExt cx="4816592" cy="1282800"/>
          </a:xfrm>
        </p:grpSpPr>
        <p:sp>
          <p:nvSpPr>
            <p:cNvPr id="417" name="Google Shape;417;p31"/>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418" name="Google Shape;418;p31"/>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p31"/>
          <p:cNvGrpSpPr/>
          <p:nvPr/>
        </p:nvGrpSpPr>
        <p:grpSpPr>
          <a:xfrm>
            <a:off x="0" y="9254890"/>
            <a:ext cx="18288118" cy="1032115"/>
            <a:chOff x="0" y="-47625"/>
            <a:chExt cx="4816592" cy="271831"/>
          </a:xfrm>
        </p:grpSpPr>
        <p:sp>
          <p:nvSpPr>
            <p:cNvPr id="420" name="Google Shape;420;p31"/>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421" name="Google Shape;421;p31"/>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22" name="Google Shape;422;p31"/>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423" name="Google Shape;423;p31"/>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424" name="Google Shape;424;p31"/>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425" name="Google Shape;425;p31"/>
          <p:cNvSpPr txBox="1"/>
          <p:nvPr/>
        </p:nvSpPr>
        <p:spPr>
          <a:xfrm>
            <a:off x="1028700"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Important Age</a:t>
            </a:r>
            <a:endParaRPr/>
          </a:p>
        </p:txBody>
      </p:sp>
      <p:sp>
        <p:nvSpPr>
          <p:cNvPr id="426" name="Google Shape;426;p31"/>
          <p:cNvSpPr txBox="1"/>
          <p:nvPr/>
        </p:nvSpPr>
        <p:spPr>
          <a:xfrm>
            <a:off x="1028700" y="7358602"/>
            <a:ext cx="43935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Students who have a Developmental Disability should apply for PUNS at Three</a:t>
            </a:r>
            <a:endParaRPr/>
          </a:p>
        </p:txBody>
      </p:sp>
      <p:sp>
        <p:nvSpPr>
          <p:cNvPr id="427" name="Google Shape;427;p31"/>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Not all Services</a:t>
            </a:r>
            <a:endParaRPr/>
          </a:p>
        </p:txBody>
      </p:sp>
      <p:sp>
        <p:nvSpPr>
          <p:cNvPr id="428" name="Google Shape;428;p31"/>
          <p:cNvSpPr txBox="1"/>
          <p:nvPr/>
        </p:nvSpPr>
        <p:spPr>
          <a:xfrm>
            <a:off x="7931350" y="7062350"/>
            <a:ext cx="24243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latin typeface="Fira Sans"/>
                <a:ea typeface="Fira Sans"/>
                <a:cs typeface="Fira Sans"/>
                <a:sym typeface="Fira Sans"/>
              </a:rPr>
              <a:t>Allotment</a:t>
            </a:r>
            <a:r>
              <a:rPr lang="en-US" sz="2000">
                <a:latin typeface="Fira Sans"/>
                <a:ea typeface="Fira Sans"/>
                <a:cs typeface="Fira Sans"/>
                <a:sym typeface="Fira Sans"/>
              </a:rPr>
              <a:t> is lower due to school programming  coverage</a:t>
            </a:r>
            <a:r>
              <a:rPr lang="en-US" sz="2000">
                <a:latin typeface="Fira Sans"/>
                <a:ea typeface="Fira Sans"/>
                <a:cs typeface="Fira Sans"/>
                <a:sym typeface="Fira Sans"/>
              </a:rPr>
              <a:t>  but </a:t>
            </a:r>
            <a:r>
              <a:rPr lang="en-US" sz="2000">
                <a:solidFill>
                  <a:schemeClr val="dk1"/>
                </a:solidFill>
                <a:latin typeface="Fira Sans"/>
                <a:ea typeface="Fira Sans"/>
                <a:cs typeface="Fira Sans"/>
                <a:sym typeface="Fira Sans"/>
              </a:rPr>
              <a:t>Will be two times the SSI Amount granted for an individual</a:t>
            </a:r>
            <a:endParaRPr sz="1000"/>
          </a:p>
        </p:txBody>
      </p:sp>
      <p:sp>
        <p:nvSpPr>
          <p:cNvPr id="429" name="Google Shape;429;p31"/>
          <p:cNvSpPr txBox="1"/>
          <p:nvPr/>
        </p:nvSpPr>
        <p:spPr>
          <a:xfrm>
            <a:off x="13511663" y="7058975"/>
            <a:ext cx="3099900" cy="22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100">
                <a:latin typeface="Fira Sans"/>
                <a:ea typeface="Fira Sans"/>
                <a:cs typeface="Fira Sans"/>
                <a:sym typeface="Fira Sans"/>
              </a:rPr>
              <a:t>Due to school programming; OT/PT/Speech and personal support workers ,Day Programs are not covered </a:t>
            </a:r>
            <a:r>
              <a:rPr lang="en-US" sz="2400">
                <a:latin typeface="Fira Sans"/>
                <a:ea typeface="Fira Sans"/>
                <a:cs typeface="Fira Sans"/>
                <a:sym typeface="Fira Sans"/>
              </a:rPr>
              <a:t> </a:t>
            </a:r>
            <a:endParaRPr/>
          </a:p>
        </p:txBody>
      </p:sp>
      <p:sp>
        <p:nvSpPr>
          <p:cNvPr id="430" name="Google Shape;430;p31"/>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for CHBS</a:t>
            </a:r>
            <a:endParaRPr sz="4900"/>
          </a:p>
        </p:txBody>
      </p:sp>
      <p:sp>
        <p:nvSpPr>
          <p:cNvPr id="431" name="Google Shape;431;p31"/>
          <p:cNvSpPr txBox="1"/>
          <p:nvPr/>
        </p:nvSpPr>
        <p:spPr>
          <a:xfrm>
            <a:off x="6946750" y="6569748"/>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Consider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nvSpPr>
        <p:spPr>
          <a:xfrm>
            <a:off x="1582982" y="1092206"/>
            <a:ext cx="7168500" cy="258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A9908"/>
                </a:solidFill>
                <a:latin typeface="Merriweather"/>
                <a:ea typeface="Merriweather"/>
                <a:cs typeface="Merriweather"/>
                <a:sym typeface="Merriweather"/>
              </a:rPr>
              <a:t>Purpose of Presentation</a:t>
            </a:r>
            <a:endParaRPr/>
          </a:p>
        </p:txBody>
      </p:sp>
      <p:sp>
        <p:nvSpPr>
          <p:cNvPr id="111" name="Google Shape;111;p14"/>
          <p:cNvSpPr txBox="1"/>
          <p:nvPr/>
        </p:nvSpPr>
        <p:spPr>
          <a:xfrm>
            <a:off x="9935491" y="971550"/>
            <a:ext cx="7323900" cy="2976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600">
                <a:latin typeface="Fira Sans"/>
                <a:ea typeface="Fira Sans"/>
                <a:cs typeface="Fira Sans"/>
                <a:sym typeface="Fira Sans"/>
              </a:rPr>
              <a:t>School District 115 finds it essential to provide Special Education Leadership, Special Education Team members and families of students with disabilities with important information and connections for future funding and planning.</a:t>
            </a:r>
            <a:endParaRPr/>
          </a:p>
          <a:p>
            <a:pPr indent="0" lvl="0" marL="0" marR="0" rtl="0" algn="l">
              <a:lnSpc>
                <a:spcPct val="115000"/>
              </a:lnSpc>
              <a:spcBef>
                <a:spcPts val="0"/>
              </a:spcBef>
              <a:spcAft>
                <a:spcPts val="0"/>
              </a:spcAft>
              <a:buNone/>
            </a:pPr>
            <a:r>
              <a:t/>
            </a:r>
            <a:endParaRPr b="0" i="0" sz="2600" u="none" cap="none" strike="noStrike">
              <a:solidFill>
                <a:srgbClr val="000000"/>
              </a:solidFill>
              <a:latin typeface="Fira Sans"/>
              <a:ea typeface="Fira Sans"/>
              <a:cs typeface="Fira Sans"/>
              <a:sym typeface="Fira Sans"/>
            </a:endParaRPr>
          </a:p>
          <a:p>
            <a:pPr indent="0" lvl="0" marL="0" marR="0" rtl="0" algn="l">
              <a:lnSpc>
                <a:spcPct val="115000"/>
              </a:lnSpc>
              <a:spcBef>
                <a:spcPts val="0"/>
              </a:spcBef>
              <a:spcAft>
                <a:spcPts val="0"/>
              </a:spcAft>
              <a:buNone/>
            </a:pPr>
            <a:r>
              <a:t/>
            </a:r>
            <a:endParaRPr/>
          </a:p>
        </p:txBody>
      </p:sp>
      <p:grpSp>
        <p:nvGrpSpPr>
          <p:cNvPr id="112" name="Google Shape;112;p14"/>
          <p:cNvGrpSpPr/>
          <p:nvPr/>
        </p:nvGrpSpPr>
        <p:grpSpPr>
          <a:xfrm>
            <a:off x="1121238" y="5522344"/>
            <a:ext cx="17166762" cy="3891193"/>
            <a:chOff x="0" y="-38100"/>
            <a:chExt cx="4521287" cy="1024841"/>
          </a:xfrm>
        </p:grpSpPr>
        <p:sp>
          <p:nvSpPr>
            <p:cNvPr id="113" name="Google Shape;113;p14"/>
            <p:cNvSpPr/>
            <p:nvPr/>
          </p:nvSpPr>
          <p:spPr>
            <a:xfrm>
              <a:off x="0" y="0"/>
              <a:ext cx="4521287" cy="986741"/>
            </a:xfrm>
            <a:custGeom>
              <a:rect b="b" l="l" r="r" t="t"/>
              <a:pathLst>
                <a:path extrusionOk="0" h="986741" w="4521287">
                  <a:moveTo>
                    <a:pt x="0" y="0"/>
                  </a:moveTo>
                  <a:lnTo>
                    <a:pt x="4521287" y="0"/>
                  </a:lnTo>
                  <a:lnTo>
                    <a:pt x="4521287" y="986741"/>
                  </a:lnTo>
                  <a:lnTo>
                    <a:pt x="0" y="986741"/>
                  </a:lnTo>
                  <a:close/>
                </a:path>
              </a:pathLst>
            </a:custGeom>
            <a:solidFill>
              <a:srgbClr val="FFD863"/>
            </a:solidFill>
            <a:ln>
              <a:noFill/>
            </a:ln>
          </p:spPr>
        </p:sp>
        <p:sp>
          <p:nvSpPr>
            <p:cNvPr id="114" name="Google Shape;114;p14"/>
            <p:cNvSpPr txBox="1"/>
            <p:nvPr/>
          </p:nvSpPr>
          <p:spPr>
            <a:xfrm>
              <a:off x="0" y="-38100"/>
              <a:ext cx="4521287" cy="102484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14"/>
          <p:cNvSpPr/>
          <p:nvPr/>
        </p:nvSpPr>
        <p:spPr>
          <a:xfrm>
            <a:off x="1582982" y="4571716"/>
            <a:ext cx="16705018" cy="4410435"/>
          </a:xfrm>
          <a:custGeom>
            <a:rect b="b" l="l" r="r" t="t"/>
            <a:pathLst>
              <a:path extrusionOk="0" h="4410435" w="16705018">
                <a:moveTo>
                  <a:pt x="0" y="0"/>
                </a:moveTo>
                <a:lnTo>
                  <a:pt x="16705018" y="0"/>
                </a:lnTo>
                <a:lnTo>
                  <a:pt x="16705018" y="4410435"/>
                </a:lnTo>
                <a:lnTo>
                  <a:pt x="0" y="4410435"/>
                </a:lnTo>
                <a:lnTo>
                  <a:pt x="0" y="0"/>
                </a:lnTo>
                <a:close/>
              </a:path>
            </a:pathLst>
          </a:custGeom>
          <a:blipFill rotWithShape="1">
            <a:blip r:embed="rId3">
              <a:alphaModFix/>
            </a:blip>
            <a:stretch>
              <a:fillRect b="-62707" l="0" r="0" t="-89626"/>
            </a:stretch>
          </a:blipFill>
          <a:ln>
            <a:noFill/>
          </a:ln>
        </p:spPr>
      </p:sp>
      <p:cxnSp>
        <p:nvCxnSpPr>
          <p:cNvPr id="116" name="Google Shape;116;p14"/>
          <p:cNvCxnSpPr/>
          <p:nvPr/>
        </p:nvCxnSpPr>
        <p:spPr>
          <a:xfrm flipH="1" rot="10800000">
            <a:off x="9210675" y="1025565"/>
            <a:ext cx="9525" cy="2680329"/>
          </a:xfrm>
          <a:prstGeom prst="straightConnector1">
            <a:avLst/>
          </a:prstGeom>
          <a:noFill/>
          <a:ln cap="flat" cmpd="sng" w="19050">
            <a:solidFill>
              <a:srgbClr val="FA9908"/>
            </a:solidFill>
            <a:prstDash val="solid"/>
            <a:round/>
            <a:headEnd len="sm" w="sm" type="none"/>
            <a:tailEnd len="sm" w="sm" type="none"/>
          </a:ln>
        </p:spPr>
      </p:cxnSp>
      <p:pic>
        <p:nvPicPr>
          <p:cNvPr descr="Support - Free of Charge Creative Commons Chalkboard image" id="117" name="Google Shape;117;p14"/>
          <p:cNvPicPr preferRelativeResize="0"/>
          <p:nvPr/>
        </p:nvPicPr>
        <p:blipFill>
          <a:blip r:embed="rId4">
            <a:alphaModFix/>
          </a:blip>
          <a:stretch>
            <a:fillRect/>
          </a:stretch>
        </p:blipFill>
        <p:spPr>
          <a:xfrm>
            <a:off x="1582975" y="4571725"/>
            <a:ext cx="16705026" cy="4410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grpSp>
        <p:nvGrpSpPr>
          <p:cNvPr id="436" name="Google Shape;436;p32"/>
          <p:cNvGrpSpPr/>
          <p:nvPr/>
        </p:nvGrpSpPr>
        <p:grpSpPr>
          <a:xfrm>
            <a:off x="11097300" y="3729027"/>
            <a:ext cx="6162369" cy="4661654"/>
            <a:chOff x="0" y="-47625"/>
            <a:chExt cx="1623000" cy="527235"/>
          </a:xfrm>
        </p:grpSpPr>
        <p:sp>
          <p:nvSpPr>
            <p:cNvPr id="437" name="Google Shape;437;p32"/>
            <p:cNvSpPr/>
            <p:nvPr/>
          </p:nvSpPr>
          <p:spPr>
            <a:xfrm>
              <a:off x="0" y="0"/>
              <a:ext cx="1622912" cy="479610"/>
            </a:xfrm>
            <a:custGeom>
              <a:rect b="b" l="l" r="r" t="t"/>
              <a:pathLst>
                <a:path extrusionOk="0" h="479610" w="1622912">
                  <a:moveTo>
                    <a:pt x="0" y="0"/>
                  </a:moveTo>
                  <a:lnTo>
                    <a:pt x="1622912" y="0"/>
                  </a:lnTo>
                  <a:lnTo>
                    <a:pt x="1622912" y="479610"/>
                  </a:lnTo>
                  <a:lnTo>
                    <a:pt x="0" y="479610"/>
                  </a:lnTo>
                  <a:close/>
                </a:path>
              </a:pathLst>
            </a:custGeom>
            <a:solidFill>
              <a:srgbClr val="FA9908"/>
            </a:solidFill>
            <a:ln>
              <a:noFill/>
            </a:ln>
          </p:spPr>
        </p:sp>
        <p:sp>
          <p:nvSpPr>
            <p:cNvPr id="438" name="Google Shape;438;p32"/>
            <p:cNvSpPr txBox="1"/>
            <p:nvPr/>
          </p:nvSpPr>
          <p:spPr>
            <a:xfrm>
              <a:off x="0" y="-47625"/>
              <a:ext cx="1623000" cy="5271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32"/>
          <p:cNvGrpSpPr/>
          <p:nvPr/>
        </p:nvGrpSpPr>
        <p:grpSpPr>
          <a:xfrm>
            <a:off x="0" y="-180827"/>
            <a:ext cx="18288118" cy="3200787"/>
            <a:chOff x="0" y="-47625"/>
            <a:chExt cx="4816592" cy="843000"/>
          </a:xfrm>
        </p:grpSpPr>
        <p:sp>
          <p:nvSpPr>
            <p:cNvPr id="440" name="Google Shape;440;p32"/>
            <p:cNvSpPr/>
            <p:nvPr/>
          </p:nvSpPr>
          <p:spPr>
            <a:xfrm>
              <a:off x="0" y="0"/>
              <a:ext cx="4816592" cy="795277"/>
            </a:xfrm>
            <a:custGeom>
              <a:rect b="b" l="l" r="r" t="t"/>
              <a:pathLst>
                <a:path extrusionOk="0" h="795277" w="4816592">
                  <a:moveTo>
                    <a:pt x="0" y="0"/>
                  </a:moveTo>
                  <a:lnTo>
                    <a:pt x="4816592" y="0"/>
                  </a:lnTo>
                  <a:lnTo>
                    <a:pt x="4816592" y="795277"/>
                  </a:lnTo>
                  <a:lnTo>
                    <a:pt x="0" y="795277"/>
                  </a:lnTo>
                  <a:close/>
                </a:path>
              </a:pathLst>
            </a:custGeom>
            <a:solidFill>
              <a:srgbClr val="FFD863"/>
            </a:solidFill>
            <a:ln>
              <a:noFill/>
            </a:ln>
          </p:spPr>
        </p:sp>
        <p:sp>
          <p:nvSpPr>
            <p:cNvPr id="441" name="Google Shape;441;p32"/>
            <p:cNvSpPr txBox="1"/>
            <p:nvPr/>
          </p:nvSpPr>
          <p:spPr>
            <a:xfrm>
              <a:off x="0" y="-47625"/>
              <a:ext cx="4816500" cy="843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2" name="Google Shape;442;p32"/>
          <p:cNvSpPr txBox="1"/>
          <p:nvPr/>
        </p:nvSpPr>
        <p:spPr>
          <a:xfrm>
            <a:off x="1063700" y="4774503"/>
            <a:ext cx="9103500" cy="4653300"/>
          </a:xfrm>
          <a:prstGeom prst="rect">
            <a:avLst/>
          </a:prstGeom>
          <a:noFill/>
          <a:ln>
            <a:noFill/>
          </a:ln>
        </p:spPr>
        <p:txBody>
          <a:bodyPr anchorCtr="0" anchor="t" bIns="0" lIns="0" spcFirstLastPara="1" rIns="0" wrap="square" tIns="0">
            <a:spAutoFit/>
          </a:bodyPr>
          <a:lstStyle/>
          <a:p>
            <a:pPr indent="0" lvl="0" marL="457200" marR="0" rtl="0" algn="ctr">
              <a:lnSpc>
                <a:spcPct val="139958"/>
              </a:lnSpc>
              <a:spcBef>
                <a:spcPts val="0"/>
              </a:spcBef>
              <a:spcAft>
                <a:spcPts val="0"/>
              </a:spcAft>
              <a:buNone/>
            </a:pPr>
            <a:r>
              <a:rPr lang="en-US" sz="2800">
                <a:latin typeface="Fira Sans"/>
                <a:ea typeface="Fira Sans"/>
                <a:cs typeface="Fira Sans"/>
                <a:sym typeface="Fira Sans"/>
              </a:rPr>
              <a:t>A Service Facilitator is required to complete six visits a year.</a:t>
            </a:r>
            <a:endParaRPr sz="2800">
              <a:latin typeface="Fira Sans"/>
              <a:ea typeface="Fira Sans"/>
              <a:cs typeface="Fira Sans"/>
              <a:sym typeface="Fira Sans"/>
            </a:endParaRPr>
          </a:p>
          <a:p>
            <a:pPr indent="0" lvl="0" marL="457200" marR="0" rtl="0" algn="ctr">
              <a:lnSpc>
                <a:spcPct val="139958"/>
              </a:lnSpc>
              <a:spcBef>
                <a:spcPts val="0"/>
              </a:spcBef>
              <a:spcAft>
                <a:spcPts val="0"/>
              </a:spcAft>
              <a:buNone/>
            </a:pPr>
            <a:r>
              <a:t/>
            </a:r>
            <a:endParaRPr sz="2800">
              <a:latin typeface="Fira Sans"/>
              <a:ea typeface="Fira Sans"/>
              <a:cs typeface="Fira Sans"/>
              <a:sym typeface="Fira Sans"/>
            </a:endParaRPr>
          </a:p>
          <a:p>
            <a:pPr indent="0" lvl="0" marL="457200" marR="0" rtl="0" algn="ctr">
              <a:lnSpc>
                <a:spcPct val="139958"/>
              </a:lnSpc>
              <a:spcBef>
                <a:spcPts val="0"/>
              </a:spcBef>
              <a:spcAft>
                <a:spcPts val="0"/>
              </a:spcAft>
              <a:buNone/>
            </a:pPr>
            <a:r>
              <a:rPr b="1" lang="en-US" sz="2800" u="sng">
                <a:latin typeface="Fira Sans"/>
                <a:ea typeface="Fira Sans"/>
                <a:cs typeface="Fira Sans"/>
                <a:sym typeface="Fira Sans"/>
              </a:rPr>
              <a:t>Perks of Enrolling in Childhood Services</a:t>
            </a:r>
            <a:endParaRPr b="1" sz="2800" u="sng">
              <a:latin typeface="Fira Sans"/>
              <a:ea typeface="Fira Sans"/>
              <a:cs typeface="Fira Sans"/>
              <a:sym typeface="Fira Sans"/>
            </a:endParaRPr>
          </a:p>
          <a:p>
            <a:pPr indent="0" lvl="0" marL="457200" marR="0" rtl="0" algn="ctr">
              <a:lnSpc>
                <a:spcPct val="139958"/>
              </a:lnSpc>
              <a:spcBef>
                <a:spcPts val="0"/>
              </a:spcBef>
              <a:spcAft>
                <a:spcPts val="0"/>
              </a:spcAft>
              <a:buNone/>
            </a:pPr>
            <a:r>
              <a:rPr lang="en-US" sz="2800">
                <a:latin typeface="Fira Sans"/>
                <a:ea typeface="Fira Sans"/>
                <a:cs typeface="Fira Sans"/>
                <a:sym typeface="Fira Sans"/>
              </a:rPr>
              <a:t>Students who qualify for CHBS will automatically be transitioned into the adult system.</a:t>
            </a:r>
            <a:endParaRPr sz="2800">
              <a:latin typeface="Fira Sans"/>
              <a:ea typeface="Fira Sans"/>
              <a:cs typeface="Fira Sans"/>
              <a:sym typeface="Fira Sans"/>
            </a:endParaRPr>
          </a:p>
          <a:p>
            <a:pPr indent="0" lvl="0" marL="457200" marR="0" rtl="0" algn="ctr">
              <a:lnSpc>
                <a:spcPct val="139958"/>
              </a:lnSpc>
              <a:spcBef>
                <a:spcPts val="0"/>
              </a:spcBef>
              <a:spcAft>
                <a:spcPts val="0"/>
              </a:spcAft>
              <a:buNone/>
            </a:pPr>
            <a:r>
              <a:t/>
            </a:r>
            <a:endParaRPr sz="2800">
              <a:latin typeface="Fira Sans"/>
              <a:ea typeface="Fira Sans"/>
              <a:cs typeface="Fira Sans"/>
              <a:sym typeface="Fira Sans"/>
            </a:endParaRPr>
          </a:p>
          <a:p>
            <a:pPr indent="0" lvl="0" marL="457200" marR="0" rtl="0" algn="ctr">
              <a:lnSpc>
                <a:spcPct val="139958"/>
              </a:lnSpc>
              <a:spcBef>
                <a:spcPts val="0"/>
              </a:spcBef>
              <a:spcAft>
                <a:spcPts val="0"/>
              </a:spcAft>
              <a:buNone/>
            </a:pPr>
            <a:r>
              <a:rPr lang="en-US" sz="2800">
                <a:latin typeface="Fira Sans"/>
                <a:ea typeface="Fira Sans"/>
                <a:cs typeface="Fira Sans"/>
                <a:sym typeface="Fira Sans"/>
              </a:rPr>
              <a:t>No wait list required</a:t>
            </a:r>
            <a:endParaRPr sz="2800">
              <a:latin typeface="Fira Sans"/>
              <a:ea typeface="Fira Sans"/>
              <a:cs typeface="Fira Sans"/>
              <a:sym typeface="Fira Sans"/>
            </a:endParaRPr>
          </a:p>
        </p:txBody>
      </p:sp>
      <p:sp>
        <p:nvSpPr>
          <p:cNvPr id="443" name="Google Shape;443;p32"/>
          <p:cNvSpPr txBox="1"/>
          <p:nvPr/>
        </p:nvSpPr>
        <p:spPr>
          <a:xfrm>
            <a:off x="11462383" y="4774437"/>
            <a:ext cx="5431800" cy="3343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solidFill>
                  <a:srgbClr val="FFFFFF"/>
                </a:solidFill>
                <a:latin typeface="Fira Sans"/>
                <a:ea typeface="Fira Sans"/>
                <a:cs typeface="Fira Sans"/>
                <a:sym typeface="Fira Sans"/>
              </a:rPr>
              <a:t>Community Agent will conduct visits throughout the year</a:t>
            </a:r>
            <a:endParaRPr sz="2400">
              <a:solidFill>
                <a:srgbClr val="FFFFFF"/>
              </a:solidFill>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solidFill>
                <a:srgbClr val="FFFFFF"/>
              </a:solidFill>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solidFill>
                  <a:srgbClr val="FFFFFF"/>
                </a:solidFill>
                <a:latin typeface="Fira Sans"/>
                <a:ea typeface="Fira Sans"/>
                <a:cs typeface="Fira Sans"/>
                <a:sym typeface="Fira Sans"/>
              </a:rPr>
              <a:t>IEP </a:t>
            </a:r>
            <a:endParaRPr sz="2400">
              <a:solidFill>
                <a:srgbClr val="FFFFFF"/>
              </a:solidFill>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solidFill>
                  <a:srgbClr val="FFFFFF"/>
                </a:solidFill>
                <a:latin typeface="Fira Sans"/>
                <a:ea typeface="Fira Sans"/>
                <a:cs typeface="Fira Sans"/>
                <a:sym typeface="Fira Sans"/>
              </a:rPr>
              <a:t>Home Visits</a:t>
            </a:r>
            <a:endParaRPr sz="2400">
              <a:solidFill>
                <a:srgbClr val="FFFFFF"/>
              </a:solidFill>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solidFill>
                  <a:srgbClr val="FFFFFF"/>
                </a:solidFill>
                <a:latin typeface="Fira Sans"/>
                <a:ea typeface="Fira Sans"/>
                <a:cs typeface="Fira Sans"/>
                <a:sym typeface="Fira Sans"/>
              </a:rPr>
              <a:t>School Visits</a:t>
            </a:r>
            <a:endParaRPr sz="2400">
              <a:solidFill>
                <a:srgbClr val="FFFFFF"/>
              </a:solidFill>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solidFill>
                <a:srgbClr val="FFFFFF"/>
              </a:solidFill>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solidFill>
                <a:srgbClr val="FFFFFF"/>
              </a:solidFill>
              <a:latin typeface="Fira Sans"/>
              <a:ea typeface="Fira Sans"/>
              <a:cs typeface="Fira Sans"/>
              <a:sym typeface="Fira Sans"/>
            </a:endParaRPr>
          </a:p>
        </p:txBody>
      </p:sp>
      <p:sp>
        <p:nvSpPr>
          <p:cNvPr id="444" name="Google Shape;444;p32"/>
          <p:cNvSpPr txBox="1"/>
          <p:nvPr/>
        </p:nvSpPr>
        <p:spPr>
          <a:xfrm>
            <a:off x="11462383" y="4181723"/>
            <a:ext cx="4393500" cy="492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3200">
                <a:solidFill>
                  <a:srgbClr val="FFFFFF"/>
                </a:solidFill>
                <a:latin typeface="Fira Sans"/>
                <a:ea typeface="Fira Sans"/>
                <a:cs typeface="Fira Sans"/>
                <a:sym typeface="Fira Sans"/>
              </a:rPr>
              <a:t>Visits </a:t>
            </a:r>
            <a:endParaRPr/>
          </a:p>
        </p:txBody>
      </p:sp>
      <p:sp>
        <p:nvSpPr>
          <p:cNvPr id="445" name="Google Shape;445;p32"/>
          <p:cNvSpPr txBox="1"/>
          <p:nvPr/>
        </p:nvSpPr>
        <p:spPr>
          <a:xfrm>
            <a:off x="1027837" y="769777"/>
            <a:ext cx="16230600" cy="7848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lang="en-US" sz="5099">
                <a:latin typeface="Merriweather"/>
                <a:ea typeface="Merriweather"/>
                <a:cs typeface="Merriweather"/>
                <a:sym typeface="Merriweather"/>
              </a:rPr>
              <a:t>Expectations for Receiving Services and Facilitation</a:t>
            </a:r>
            <a:endParaRPr sz="2500">
              <a:latin typeface="Merriweather"/>
              <a:ea typeface="Merriweather"/>
              <a:cs typeface="Merriweather"/>
              <a:sym typeface="Merriweather"/>
            </a:endParaRPr>
          </a:p>
        </p:txBody>
      </p:sp>
      <p:sp>
        <p:nvSpPr>
          <p:cNvPr id="446" name="Google Shape;446;p32"/>
          <p:cNvSpPr txBox="1"/>
          <p:nvPr/>
        </p:nvSpPr>
        <p:spPr>
          <a:xfrm>
            <a:off x="1853000" y="3175825"/>
            <a:ext cx="8314200" cy="14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400">
                <a:solidFill>
                  <a:schemeClr val="dk1"/>
                </a:solidFill>
                <a:latin typeface="Fira Sans"/>
                <a:ea typeface="Fira Sans"/>
                <a:cs typeface="Fira Sans"/>
                <a:sym typeface="Fira Sans"/>
              </a:rPr>
              <a:t>Case Management Coordination</a:t>
            </a:r>
            <a:endParaRPr sz="4400">
              <a:solidFill>
                <a:schemeClr val="dk1"/>
              </a:solidFill>
              <a:latin typeface="Fira Sans"/>
              <a:ea typeface="Fira Sans"/>
              <a:cs typeface="Fira Sans"/>
              <a:sym typeface="Fir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grpSp>
        <p:nvGrpSpPr>
          <p:cNvPr id="451" name="Google Shape;451;p33"/>
          <p:cNvGrpSpPr/>
          <p:nvPr/>
        </p:nvGrpSpPr>
        <p:grpSpPr>
          <a:xfrm>
            <a:off x="8077086" y="-144662"/>
            <a:ext cx="10210980" cy="5288702"/>
            <a:chOff x="0" y="-38100"/>
            <a:chExt cx="2689294" cy="1392900"/>
          </a:xfrm>
        </p:grpSpPr>
        <p:sp>
          <p:nvSpPr>
            <p:cNvPr id="452" name="Google Shape;452;p33"/>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453" name="Google Shape;453;p33"/>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4" name="Google Shape;454;p33"/>
          <p:cNvSpPr txBox="1"/>
          <p:nvPr/>
        </p:nvSpPr>
        <p:spPr>
          <a:xfrm>
            <a:off x="9144000" y="1473197"/>
            <a:ext cx="8115300" cy="258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Adult</a:t>
            </a:r>
            <a:r>
              <a:rPr b="1" lang="en-US" sz="8000">
                <a:solidFill>
                  <a:srgbClr val="FFFFFF"/>
                </a:solidFill>
                <a:latin typeface="Merriweather"/>
                <a:ea typeface="Merriweather"/>
                <a:cs typeface="Merriweather"/>
                <a:sym typeface="Merriweather"/>
              </a:rPr>
              <a:t> Home Based Services</a:t>
            </a:r>
            <a:endParaRPr/>
          </a:p>
        </p:txBody>
      </p:sp>
      <p:pic>
        <p:nvPicPr>
          <p:cNvPr id="455" name="Google Shape;455;p33"/>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456" name="Google Shape;456;p33"/>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457" name="Google Shape;457;p33"/>
          <p:cNvGrpSpPr/>
          <p:nvPr/>
        </p:nvGrpSpPr>
        <p:grpSpPr>
          <a:xfrm>
            <a:off x="0" y="-180827"/>
            <a:ext cx="1028706" cy="10468053"/>
            <a:chOff x="0" y="-47625"/>
            <a:chExt cx="270933" cy="2757000"/>
          </a:xfrm>
        </p:grpSpPr>
        <p:sp>
          <p:nvSpPr>
            <p:cNvPr id="458" name="Google Shape;458;p33"/>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459" name="Google Shape;459;p33"/>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60" name="Google Shape;460;p33"/>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461" name="Google Shape;461;p33"/>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Adults can be granted funding after the age of 18 years old who have a Developmental Disability .  </a:t>
            </a:r>
            <a:endParaRPr sz="3200">
              <a:solidFill>
                <a:schemeClr val="dk1"/>
              </a:solidFill>
              <a:latin typeface="Fira Sans"/>
              <a:ea typeface="Fira Sans"/>
              <a:cs typeface="Fira Sans"/>
              <a:sym typeface="Fira Sans"/>
            </a:endParaRPr>
          </a:p>
        </p:txBody>
      </p:sp>
      <p:pic>
        <p:nvPicPr>
          <p:cNvPr descr="Financial Assistance - Free of Charge Creative Commons Chalkboard ..." id="462" name="Google Shape;462;p33"/>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34"/>
          <p:cNvGrpSpPr/>
          <p:nvPr/>
        </p:nvGrpSpPr>
        <p:grpSpPr>
          <a:xfrm>
            <a:off x="0" y="-180827"/>
            <a:ext cx="18288118" cy="4870663"/>
            <a:chOff x="0" y="-47625"/>
            <a:chExt cx="4816592" cy="1282800"/>
          </a:xfrm>
        </p:grpSpPr>
        <p:sp>
          <p:nvSpPr>
            <p:cNvPr id="468" name="Google Shape;468;p34"/>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469" name="Google Shape;469;p34"/>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34"/>
          <p:cNvGrpSpPr/>
          <p:nvPr/>
        </p:nvGrpSpPr>
        <p:grpSpPr>
          <a:xfrm>
            <a:off x="0" y="9254890"/>
            <a:ext cx="18288118" cy="1032115"/>
            <a:chOff x="0" y="-47625"/>
            <a:chExt cx="4816592" cy="271831"/>
          </a:xfrm>
        </p:grpSpPr>
        <p:sp>
          <p:nvSpPr>
            <p:cNvPr id="471" name="Google Shape;471;p34"/>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472" name="Google Shape;472;p34"/>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73" name="Google Shape;473;p34"/>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474" name="Google Shape;474;p34"/>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475" name="Google Shape;475;p34"/>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476" name="Google Shape;476;p34"/>
          <p:cNvSpPr txBox="1"/>
          <p:nvPr/>
        </p:nvSpPr>
        <p:spPr>
          <a:xfrm>
            <a:off x="1028700"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Important Age</a:t>
            </a:r>
            <a:endParaRPr/>
          </a:p>
        </p:txBody>
      </p:sp>
      <p:sp>
        <p:nvSpPr>
          <p:cNvPr id="477" name="Google Shape;477;p34"/>
          <p:cNvSpPr txBox="1"/>
          <p:nvPr/>
        </p:nvSpPr>
        <p:spPr>
          <a:xfrm>
            <a:off x="1028700" y="7358602"/>
            <a:ext cx="43935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Students who have a Developmental Disability should apply for PUNS at Three to access Adult funs easier</a:t>
            </a:r>
            <a:endParaRPr/>
          </a:p>
        </p:txBody>
      </p:sp>
      <p:sp>
        <p:nvSpPr>
          <p:cNvPr id="478" name="Google Shape;478;p34"/>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 Services Facilitator</a:t>
            </a:r>
            <a:endParaRPr/>
          </a:p>
        </p:txBody>
      </p:sp>
      <p:sp>
        <p:nvSpPr>
          <p:cNvPr id="479" name="Google Shape;479;p34"/>
          <p:cNvSpPr txBox="1"/>
          <p:nvPr/>
        </p:nvSpPr>
        <p:spPr>
          <a:xfrm>
            <a:off x="7931350" y="7062350"/>
            <a:ext cx="2424300" cy="1712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500">
                <a:latin typeface="Fira Sans"/>
                <a:ea typeface="Fira Sans"/>
                <a:cs typeface="Fira Sans"/>
                <a:sym typeface="Fira Sans"/>
              </a:rPr>
              <a:t>AHBS allotment is three times of the Social Security Amount</a:t>
            </a:r>
            <a:endParaRPr sz="1500"/>
          </a:p>
        </p:txBody>
      </p:sp>
      <p:sp>
        <p:nvSpPr>
          <p:cNvPr id="480" name="Google Shape;480;p34"/>
          <p:cNvSpPr txBox="1"/>
          <p:nvPr/>
        </p:nvSpPr>
        <p:spPr>
          <a:xfrm>
            <a:off x="13511663" y="7058975"/>
            <a:ext cx="3099900" cy="2015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100">
                <a:latin typeface="Fira Sans"/>
                <a:ea typeface="Fira Sans"/>
                <a:cs typeface="Fira Sans"/>
                <a:sym typeface="Fira Sans"/>
              </a:rPr>
              <a:t>Required to make four visits per year </a:t>
            </a:r>
            <a:r>
              <a:rPr lang="en-US" sz="2400">
                <a:latin typeface="Fira Sans"/>
                <a:ea typeface="Fira Sans"/>
                <a:cs typeface="Fira Sans"/>
                <a:sym typeface="Fira Sans"/>
              </a:rPr>
              <a:t> </a:t>
            </a:r>
            <a:endParaRPr sz="24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ctr">
              <a:lnSpc>
                <a:spcPct val="115000"/>
              </a:lnSpc>
              <a:spcBef>
                <a:spcPts val="0"/>
              </a:spcBef>
              <a:spcAft>
                <a:spcPts val="0"/>
              </a:spcAft>
              <a:buNone/>
            </a:pPr>
            <a:r>
              <a:rPr lang="en-US" sz="2400">
                <a:latin typeface="Fira Sans"/>
                <a:ea typeface="Fira Sans"/>
                <a:cs typeface="Fira Sans"/>
                <a:sym typeface="Fira Sans"/>
              </a:rPr>
              <a:t>Home, Resident, Day program or IEP</a:t>
            </a:r>
            <a:endParaRPr sz="2400">
              <a:latin typeface="Fira Sans"/>
              <a:ea typeface="Fira Sans"/>
              <a:cs typeface="Fira Sans"/>
              <a:sym typeface="Fira Sans"/>
            </a:endParaRPr>
          </a:p>
        </p:txBody>
      </p:sp>
      <p:sp>
        <p:nvSpPr>
          <p:cNvPr id="481" name="Google Shape;481;p34"/>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AHBS </a:t>
            </a:r>
            <a:endParaRPr sz="4900"/>
          </a:p>
        </p:txBody>
      </p:sp>
      <p:sp>
        <p:nvSpPr>
          <p:cNvPr id="482" name="Google Shape;482;p34"/>
          <p:cNvSpPr txBox="1"/>
          <p:nvPr/>
        </p:nvSpPr>
        <p:spPr>
          <a:xfrm>
            <a:off x="6946750" y="6569748"/>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Consider</a:t>
            </a:r>
            <a:endParaRPr/>
          </a:p>
        </p:txBody>
      </p:sp>
      <p:sp>
        <p:nvSpPr>
          <p:cNvPr id="483" name="Google Shape;483;p34"/>
          <p:cNvSpPr txBox="1"/>
          <p:nvPr/>
        </p:nvSpPr>
        <p:spPr>
          <a:xfrm>
            <a:off x="403975" y="9549525"/>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Funding is considered long term as long as individual meets </a:t>
            </a:r>
            <a:r>
              <a:rPr lang="en-US" sz="3200">
                <a:solidFill>
                  <a:schemeClr val="dk1"/>
                </a:solidFill>
                <a:latin typeface="Fira Sans"/>
                <a:ea typeface="Fira Sans"/>
                <a:cs typeface="Fira Sans"/>
                <a:sym typeface="Fira Sans"/>
              </a:rPr>
              <a:t>medicaid</a:t>
            </a:r>
            <a:r>
              <a:rPr lang="en-US" sz="3200">
                <a:solidFill>
                  <a:schemeClr val="dk1"/>
                </a:solidFill>
                <a:latin typeface="Fira Sans"/>
                <a:ea typeface="Fira Sans"/>
                <a:cs typeface="Fira Sans"/>
                <a:sym typeface="Fira Sans"/>
              </a:rPr>
              <a:t> waiver </a:t>
            </a:r>
            <a:r>
              <a:rPr lang="en-US" sz="3200">
                <a:solidFill>
                  <a:schemeClr val="dk1"/>
                </a:solidFill>
                <a:latin typeface="Fira Sans"/>
                <a:ea typeface="Fira Sans"/>
                <a:cs typeface="Fira Sans"/>
                <a:sym typeface="Fira Sans"/>
              </a:rPr>
              <a:t>requirements</a:t>
            </a:r>
            <a:endParaRPr sz="3200">
              <a:solidFill>
                <a:schemeClr val="dk1"/>
              </a:solidFill>
              <a:latin typeface="Fira Sans"/>
              <a:ea typeface="Fira Sans"/>
              <a:cs typeface="Fira Sans"/>
              <a:sym typeface="Fir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5"/>
          <p:cNvSpPr txBox="1"/>
          <p:nvPr>
            <p:ph type="title"/>
          </p:nvPr>
        </p:nvSpPr>
        <p:spPr>
          <a:xfrm>
            <a:off x="9313975" y="526105"/>
            <a:ext cx="7225200" cy="29478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Where to Start</a:t>
            </a:r>
            <a:endParaRPr/>
          </a:p>
        </p:txBody>
      </p:sp>
      <p:sp>
        <p:nvSpPr>
          <p:cNvPr id="489" name="Google Shape;489;p35"/>
          <p:cNvSpPr txBox="1"/>
          <p:nvPr/>
        </p:nvSpPr>
        <p:spPr>
          <a:xfrm>
            <a:off x="9313975" y="3429000"/>
            <a:ext cx="7710600" cy="632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None/>
            </a:pPr>
            <a:r>
              <a:rPr lang="en-US" sz="2200" u="sng">
                <a:solidFill>
                  <a:schemeClr val="hlink"/>
                </a:solidFill>
                <a:highlight>
                  <a:srgbClr val="FFFFFF"/>
                </a:highlight>
                <a:hlinkClick r:id="rId3"/>
              </a:rPr>
              <a:t>Children and </a:t>
            </a:r>
            <a:r>
              <a:rPr lang="en-US" sz="2200" u="sng">
                <a:solidFill>
                  <a:schemeClr val="hlink"/>
                </a:solidFill>
                <a:highlight>
                  <a:srgbClr val="FFFFFF"/>
                </a:highlight>
                <a:hlinkClick r:id="rId4"/>
              </a:rPr>
              <a:t>Young</a:t>
            </a:r>
            <a:r>
              <a:rPr lang="en-US" sz="2200" u="sng">
                <a:solidFill>
                  <a:schemeClr val="hlink"/>
                </a:solidFill>
                <a:highlight>
                  <a:srgbClr val="FFFFFF"/>
                </a:highlight>
                <a:hlinkClick r:id="rId5"/>
              </a:rPr>
              <a:t> Adult Fact Sheet </a:t>
            </a:r>
            <a:endParaRPr sz="2200">
              <a:solidFill>
                <a:schemeClr val="dk1"/>
              </a:solidFill>
              <a:highlight>
                <a:srgbClr val="FFFFFF"/>
              </a:highlight>
            </a:endParaRPr>
          </a:p>
          <a:p>
            <a:pPr indent="0" lvl="0" marL="0" rtl="0" algn="l">
              <a:lnSpc>
                <a:spcPct val="115000"/>
              </a:lnSpc>
              <a:spcBef>
                <a:spcPts val="2300"/>
              </a:spcBef>
              <a:spcAft>
                <a:spcPts val="0"/>
              </a:spcAft>
              <a:buNone/>
            </a:pPr>
            <a:r>
              <a:rPr lang="en-US" sz="2200" u="sng">
                <a:solidFill>
                  <a:schemeClr val="hlink"/>
                </a:solidFill>
                <a:highlight>
                  <a:srgbClr val="FFFFFF"/>
                </a:highlight>
                <a:hlinkClick r:id="rId6"/>
              </a:rPr>
              <a:t>Children and Young Adult Waiver</a:t>
            </a:r>
            <a:endParaRPr sz="2200">
              <a:solidFill>
                <a:schemeClr val="dk1"/>
              </a:solidFill>
              <a:highlight>
                <a:srgbClr val="FFFFFF"/>
              </a:highlight>
            </a:endParaRPr>
          </a:p>
          <a:p>
            <a:pPr indent="0" lvl="0" marL="0" rtl="0" algn="l">
              <a:lnSpc>
                <a:spcPct val="115000"/>
              </a:lnSpc>
              <a:spcBef>
                <a:spcPts val="2300"/>
              </a:spcBef>
              <a:spcAft>
                <a:spcPts val="0"/>
              </a:spcAft>
              <a:buNone/>
            </a:pPr>
            <a:r>
              <a:rPr lang="en-US" sz="2200" u="sng">
                <a:solidFill>
                  <a:schemeClr val="hlink"/>
                </a:solidFill>
                <a:highlight>
                  <a:srgbClr val="FFFFFF"/>
                </a:highlight>
                <a:hlinkClick r:id="rId7"/>
              </a:rPr>
              <a:t>Children and Young Adult </a:t>
            </a:r>
            <a:r>
              <a:rPr lang="en-US" sz="2200" u="sng">
                <a:solidFill>
                  <a:schemeClr val="hlink"/>
                </a:solidFill>
                <a:highlight>
                  <a:srgbClr val="FFFFFF"/>
                </a:highlight>
                <a:hlinkClick r:id="rId8"/>
              </a:rPr>
              <a:t>Checklist</a:t>
            </a:r>
            <a:endParaRPr sz="2200">
              <a:solidFill>
                <a:schemeClr val="dk1"/>
              </a:solidFill>
              <a:highlight>
                <a:srgbClr val="FFFFFF"/>
              </a:highlight>
            </a:endParaRPr>
          </a:p>
          <a:p>
            <a:pPr indent="0" lvl="0" marL="0" rtl="0" algn="l">
              <a:lnSpc>
                <a:spcPct val="115000"/>
              </a:lnSpc>
              <a:spcBef>
                <a:spcPts val="2300"/>
              </a:spcBef>
              <a:spcAft>
                <a:spcPts val="0"/>
              </a:spcAft>
              <a:buNone/>
            </a:pPr>
            <a:r>
              <a:rPr lang="en-US" sz="2200" u="sng">
                <a:solidFill>
                  <a:schemeClr val="hlink"/>
                </a:solidFill>
                <a:highlight>
                  <a:srgbClr val="FFFFFF"/>
                </a:highlight>
                <a:hlinkClick r:id="rId9"/>
              </a:rPr>
              <a:t>Children and Young Adult Residential Services Fact Sheet</a:t>
            </a:r>
            <a:endParaRPr sz="2200">
              <a:solidFill>
                <a:schemeClr val="dk1"/>
              </a:solidFill>
              <a:highlight>
                <a:srgbClr val="FFFFFF"/>
              </a:highlight>
            </a:endParaRPr>
          </a:p>
          <a:p>
            <a:pPr indent="0" lvl="0" marL="0" rtl="0" algn="l">
              <a:lnSpc>
                <a:spcPct val="115000"/>
              </a:lnSpc>
              <a:spcBef>
                <a:spcPts val="2300"/>
              </a:spcBef>
              <a:spcAft>
                <a:spcPts val="0"/>
              </a:spcAft>
              <a:buNone/>
            </a:pPr>
            <a:r>
              <a:rPr lang="en-US" sz="2200" u="sng">
                <a:solidFill>
                  <a:schemeClr val="hlink"/>
                </a:solidFill>
                <a:highlight>
                  <a:srgbClr val="FFFFFF"/>
                </a:highlight>
                <a:hlinkClick r:id="rId10"/>
              </a:rPr>
              <a:t>Children and Young Adult Residential Services Waiver</a:t>
            </a:r>
            <a:endParaRPr sz="2200">
              <a:solidFill>
                <a:schemeClr val="dk1"/>
              </a:solidFill>
              <a:highlight>
                <a:srgbClr val="FFFFFF"/>
              </a:highlight>
            </a:endParaRPr>
          </a:p>
          <a:p>
            <a:pPr indent="0" lvl="0" marL="0" rtl="0" algn="l">
              <a:lnSpc>
                <a:spcPct val="115000"/>
              </a:lnSpc>
              <a:spcBef>
                <a:spcPts val="2300"/>
              </a:spcBef>
              <a:spcAft>
                <a:spcPts val="0"/>
              </a:spcAft>
              <a:buNone/>
            </a:pPr>
            <a:r>
              <a:rPr lang="en-US" sz="2200" u="sng">
                <a:solidFill>
                  <a:schemeClr val="hlink"/>
                </a:solidFill>
                <a:highlight>
                  <a:srgbClr val="FFFFFF"/>
                </a:highlight>
                <a:hlinkClick r:id="rId11"/>
              </a:rPr>
              <a:t>Adults with Disabilities Waiver Fact Sheet</a:t>
            </a:r>
            <a:endParaRPr sz="2200">
              <a:solidFill>
                <a:schemeClr val="dk1"/>
              </a:solidFill>
              <a:highlight>
                <a:srgbClr val="FFFFFF"/>
              </a:highlight>
            </a:endParaRPr>
          </a:p>
          <a:p>
            <a:pPr indent="0" lvl="0" marL="0" rtl="0" algn="l">
              <a:lnSpc>
                <a:spcPct val="115000"/>
              </a:lnSpc>
              <a:spcBef>
                <a:spcPts val="2300"/>
              </a:spcBef>
              <a:spcAft>
                <a:spcPts val="0"/>
              </a:spcAft>
              <a:buNone/>
            </a:pPr>
            <a:r>
              <a:rPr lang="en-US" sz="2200" u="sng">
                <a:solidFill>
                  <a:schemeClr val="hlink"/>
                </a:solidFill>
                <a:highlight>
                  <a:srgbClr val="FFFFFF"/>
                </a:highlight>
                <a:hlinkClick r:id="rId12"/>
              </a:rPr>
              <a:t>Adults with Disabilities Current Waive</a:t>
            </a:r>
            <a:r>
              <a:rPr lang="en-US" sz="2200" u="sng">
                <a:solidFill>
                  <a:schemeClr val="hlink"/>
                </a:solidFill>
                <a:highlight>
                  <a:srgbClr val="FFFFFF"/>
                </a:highlight>
                <a:hlinkClick r:id="rId13"/>
              </a:rPr>
              <a:t>r</a:t>
            </a:r>
            <a:endParaRPr b="1" sz="1100" u="sng">
              <a:solidFill>
                <a:srgbClr val="0365C0"/>
              </a:solidFill>
              <a:latin typeface="Roboto"/>
              <a:ea typeface="Roboto"/>
              <a:cs typeface="Roboto"/>
              <a:sym typeface="Roboto"/>
            </a:endParaRPr>
          </a:p>
          <a:p>
            <a:pPr indent="0" lvl="0" marL="0" rtl="0" algn="l">
              <a:lnSpc>
                <a:spcPct val="115000"/>
              </a:lnSpc>
              <a:spcBef>
                <a:spcPts val="2300"/>
              </a:spcBef>
              <a:spcAft>
                <a:spcPts val="0"/>
              </a:spcAft>
              <a:buNone/>
            </a:pPr>
            <a:r>
              <a:rPr lang="en-US" sz="2200" u="sng">
                <a:solidFill>
                  <a:schemeClr val="hlink"/>
                </a:solidFill>
                <a:latin typeface="Roboto"/>
                <a:ea typeface="Roboto"/>
                <a:cs typeface="Roboto"/>
                <a:sym typeface="Roboto"/>
                <a:hlinkClick r:id="rId14"/>
              </a:rPr>
              <a:t>Checklist for Adult Waiver Services or CILA</a:t>
            </a:r>
            <a:r>
              <a:rPr lang="en-US" sz="1100" u="sng">
                <a:solidFill>
                  <a:srgbClr val="0365C0"/>
                </a:solidFill>
                <a:latin typeface="Roboto"/>
                <a:ea typeface="Roboto"/>
                <a:cs typeface="Roboto"/>
                <a:sym typeface="Roboto"/>
              </a:rPr>
              <a:t> </a:t>
            </a:r>
            <a:endParaRPr sz="1100" u="sng">
              <a:solidFill>
                <a:srgbClr val="0365C0"/>
              </a:solidFill>
              <a:latin typeface="Roboto"/>
              <a:ea typeface="Roboto"/>
              <a:cs typeface="Roboto"/>
              <a:sym typeface="Roboto"/>
            </a:endParaRPr>
          </a:p>
          <a:p>
            <a:pPr indent="0" lvl="0" marL="0" rtl="0" algn="l">
              <a:lnSpc>
                <a:spcPct val="115000"/>
              </a:lnSpc>
              <a:spcBef>
                <a:spcPts val="2300"/>
              </a:spcBef>
              <a:spcAft>
                <a:spcPts val="0"/>
              </a:spcAft>
              <a:buNone/>
            </a:pPr>
            <a:r>
              <a:t/>
            </a:r>
            <a:endParaRPr sz="1100" u="sng">
              <a:solidFill>
                <a:srgbClr val="0365C0"/>
              </a:solidFill>
              <a:latin typeface="Roboto"/>
              <a:ea typeface="Roboto"/>
              <a:cs typeface="Roboto"/>
              <a:sym typeface="Roboto"/>
            </a:endParaRPr>
          </a:p>
          <a:p>
            <a:pPr indent="0" lvl="0" marL="0" rtl="0" algn="l">
              <a:lnSpc>
                <a:spcPct val="115000"/>
              </a:lnSpc>
              <a:spcBef>
                <a:spcPts val="2300"/>
              </a:spcBef>
              <a:spcAft>
                <a:spcPts val="0"/>
              </a:spcAft>
              <a:buClr>
                <a:schemeClr val="dk1"/>
              </a:buClr>
              <a:buSzPts val="1100"/>
              <a:buFont typeface="Arial"/>
              <a:buNone/>
            </a:pPr>
            <a:r>
              <a:rPr lang="en-US" sz="2200" u="sng">
                <a:solidFill>
                  <a:schemeClr val="hlink"/>
                </a:solidFill>
                <a:highlight>
                  <a:srgbClr val="FFFFFF"/>
                </a:highlight>
                <a:hlinkClick r:id="rId15"/>
              </a:rPr>
              <a:t>Additional Waive Options</a:t>
            </a:r>
            <a:endParaRPr sz="1100" u="sng">
              <a:solidFill>
                <a:srgbClr val="0365C0"/>
              </a:solidFill>
              <a:latin typeface="Roboto"/>
              <a:ea typeface="Roboto"/>
              <a:cs typeface="Roboto"/>
              <a:sym typeface="Roboto"/>
            </a:endParaRPr>
          </a:p>
          <a:p>
            <a:pPr indent="0" lvl="0" marL="0" rtl="0" algn="l">
              <a:lnSpc>
                <a:spcPct val="115000"/>
              </a:lnSpc>
              <a:spcBef>
                <a:spcPts val="2300"/>
              </a:spcBef>
              <a:spcAft>
                <a:spcPts val="0"/>
              </a:spcAft>
              <a:buNone/>
            </a:pPr>
            <a:r>
              <a:t/>
            </a:r>
            <a:endParaRPr sz="2100">
              <a:solidFill>
                <a:schemeClr val="dk1"/>
              </a:solidFill>
              <a:highlight>
                <a:srgbClr val="FFFFFF"/>
              </a:highlight>
            </a:endParaRPr>
          </a:p>
          <a:p>
            <a:pPr indent="0" lvl="0" marL="0" rtl="0" algn="l">
              <a:lnSpc>
                <a:spcPct val="115000"/>
              </a:lnSpc>
              <a:spcBef>
                <a:spcPts val="2300"/>
              </a:spcBef>
              <a:spcAft>
                <a:spcPts val="0"/>
              </a:spcAft>
              <a:buNone/>
            </a:pPr>
            <a:r>
              <a:t/>
            </a:r>
            <a:endParaRPr sz="2100">
              <a:solidFill>
                <a:schemeClr val="dk1"/>
              </a:solidFill>
              <a:highlight>
                <a:srgbClr val="FFFFFF"/>
              </a:highlight>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490" name="Google Shape;490;p35"/>
          <p:cNvSpPr txBox="1"/>
          <p:nvPr/>
        </p:nvSpPr>
        <p:spPr>
          <a:xfrm>
            <a:off x="474425" y="526100"/>
            <a:ext cx="6599700" cy="294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600" u="sng">
                <a:solidFill>
                  <a:srgbClr val="000E14"/>
                </a:solidFill>
                <a:latin typeface="Merriweather"/>
                <a:ea typeface="Merriweather"/>
                <a:cs typeface="Merriweather"/>
                <a:sym typeface="Merriweather"/>
              </a:rPr>
              <a:t>Operating Agency Contact Information</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39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rPr lang="en-US" sz="2400">
                <a:solidFill>
                  <a:srgbClr val="000E14"/>
                </a:solidFill>
                <a:latin typeface="Merriweather"/>
                <a:ea typeface="Merriweather"/>
                <a:cs typeface="Merriweather"/>
                <a:sym typeface="Merriweather"/>
              </a:rPr>
              <a:t>Division of Developmental Disabilities</a:t>
            </a:r>
            <a:br>
              <a:rPr lang="en-US" sz="2400">
                <a:solidFill>
                  <a:srgbClr val="000E14"/>
                </a:solidFill>
                <a:latin typeface="Merriweather"/>
                <a:ea typeface="Merriweather"/>
                <a:cs typeface="Merriweather"/>
                <a:sym typeface="Merriweather"/>
              </a:rPr>
            </a:br>
            <a:r>
              <a:rPr lang="en-US" sz="2400">
                <a:solidFill>
                  <a:srgbClr val="000E14"/>
                </a:solidFill>
                <a:latin typeface="Merriweather"/>
                <a:ea typeface="Merriweather"/>
                <a:cs typeface="Merriweather"/>
                <a:sym typeface="Merriweather"/>
              </a:rPr>
              <a:t>Phone: (888) 337-5267</a:t>
            </a:r>
            <a:br>
              <a:rPr lang="en-US" sz="2400">
                <a:solidFill>
                  <a:srgbClr val="000E14"/>
                </a:solidFill>
                <a:latin typeface="Merriweather"/>
                <a:ea typeface="Merriweather"/>
                <a:cs typeface="Merriweather"/>
                <a:sym typeface="Merriweather"/>
              </a:rPr>
            </a:br>
            <a:r>
              <a:rPr lang="en-US" sz="2400">
                <a:solidFill>
                  <a:srgbClr val="000E14"/>
                </a:solidFill>
                <a:latin typeface="Merriweather"/>
                <a:ea typeface="Merriweather"/>
                <a:cs typeface="Merriweather"/>
                <a:sym typeface="Merriweather"/>
              </a:rPr>
              <a:t>Email: </a:t>
            </a:r>
            <a:r>
              <a:rPr b="1" lang="en-US" sz="2400">
                <a:solidFill>
                  <a:srgbClr val="0365C0"/>
                </a:solidFill>
                <a:latin typeface="Merriweather"/>
                <a:ea typeface="Merriweather"/>
                <a:cs typeface="Merriweather"/>
                <a:sym typeface="Merriweather"/>
              </a:rPr>
              <a:t>DHS.DDDComments@illinois.gov</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id="491" name="Google Shape;491;p35"/>
          <p:cNvPicPr preferRelativeResize="0"/>
          <p:nvPr/>
        </p:nvPicPr>
        <p:blipFill>
          <a:blip r:embed="rId16">
            <a:alphaModFix/>
          </a:blip>
          <a:stretch>
            <a:fillRect/>
          </a:stretch>
        </p:blipFill>
        <p:spPr>
          <a:xfrm>
            <a:off x="474425" y="3428975"/>
            <a:ext cx="6341300" cy="2193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pSp>
        <p:nvGrpSpPr>
          <p:cNvPr id="496" name="Google Shape;496;p36"/>
          <p:cNvGrpSpPr/>
          <p:nvPr/>
        </p:nvGrpSpPr>
        <p:grpSpPr>
          <a:xfrm>
            <a:off x="8077086" y="-144662"/>
            <a:ext cx="10210980" cy="5288702"/>
            <a:chOff x="0" y="-38100"/>
            <a:chExt cx="2689294" cy="1392900"/>
          </a:xfrm>
        </p:grpSpPr>
        <p:sp>
          <p:nvSpPr>
            <p:cNvPr id="497" name="Google Shape;497;p36"/>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498" name="Google Shape;498;p36"/>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9" name="Google Shape;499;p36"/>
          <p:cNvSpPr txBox="1"/>
          <p:nvPr/>
        </p:nvSpPr>
        <p:spPr>
          <a:xfrm>
            <a:off x="9144000" y="1473197"/>
            <a:ext cx="8115300" cy="258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Residential Funding </a:t>
            </a:r>
            <a:endParaRPr/>
          </a:p>
        </p:txBody>
      </p:sp>
      <p:pic>
        <p:nvPicPr>
          <p:cNvPr id="500" name="Google Shape;500;p36"/>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501" name="Google Shape;501;p36"/>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502" name="Google Shape;502;p36"/>
          <p:cNvGrpSpPr/>
          <p:nvPr/>
        </p:nvGrpSpPr>
        <p:grpSpPr>
          <a:xfrm>
            <a:off x="0" y="-180827"/>
            <a:ext cx="1028706" cy="10468053"/>
            <a:chOff x="0" y="-47625"/>
            <a:chExt cx="270933" cy="2757000"/>
          </a:xfrm>
        </p:grpSpPr>
        <p:sp>
          <p:nvSpPr>
            <p:cNvPr id="503" name="Google Shape;503;p36"/>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504" name="Google Shape;504;p36"/>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05" name="Google Shape;505;p36"/>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506" name="Google Shape;506;p36"/>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Provides an overview of the types of residential supports in the community that funding can go towards.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Financial Assistance - Free of Charge Creative Commons Chalkboard ..." id="507" name="Google Shape;507;p36"/>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grpSp>
        <p:nvGrpSpPr>
          <p:cNvPr id="512" name="Google Shape;512;p37"/>
          <p:cNvGrpSpPr/>
          <p:nvPr/>
        </p:nvGrpSpPr>
        <p:grpSpPr>
          <a:xfrm>
            <a:off x="0" y="-180827"/>
            <a:ext cx="18288118" cy="4870663"/>
            <a:chOff x="0" y="-47625"/>
            <a:chExt cx="4816592" cy="1282800"/>
          </a:xfrm>
        </p:grpSpPr>
        <p:sp>
          <p:nvSpPr>
            <p:cNvPr id="513" name="Google Shape;513;p37"/>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514" name="Google Shape;514;p37"/>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p37"/>
          <p:cNvGrpSpPr/>
          <p:nvPr/>
        </p:nvGrpSpPr>
        <p:grpSpPr>
          <a:xfrm>
            <a:off x="0" y="9254890"/>
            <a:ext cx="18288118" cy="1032115"/>
            <a:chOff x="0" y="-47625"/>
            <a:chExt cx="4816592" cy="271831"/>
          </a:xfrm>
        </p:grpSpPr>
        <p:sp>
          <p:nvSpPr>
            <p:cNvPr id="516" name="Google Shape;516;p37"/>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517" name="Google Shape;517;p37"/>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18" name="Google Shape;518;p37"/>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519" name="Google Shape;519;p37"/>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520" name="Google Shape;520;p37"/>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521" name="Google Shape;521;p37"/>
          <p:cNvSpPr txBox="1"/>
          <p:nvPr/>
        </p:nvSpPr>
        <p:spPr>
          <a:xfrm>
            <a:off x="1028700"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CILA</a:t>
            </a:r>
            <a:endParaRPr/>
          </a:p>
        </p:txBody>
      </p:sp>
      <p:sp>
        <p:nvSpPr>
          <p:cNvPr id="522" name="Google Shape;522;p37"/>
          <p:cNvSpPr txBox="1"/>
          <p:nvPr/>
        </p:nvSpPr>
        <p:spPr>
          <a:xfrm>
            <a:off x="1028700" y="7358602"/>
            <a:ext cx="4393500" cy="1723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latin typeface="Fira Sans"/>
                <a:ea typeface="Fira Sans"/>
                <a:cs typeface="Fira Sans"/>
                <a:sym typeface="Fira Sans"/>
              </a:rPr>
              <a:t>Community </a:t>
            </a:r>
            <a:r>
              <a:rPr lang="en-US" sz="2000">
                <a:latin typeface="Fira Sans"/>
                <a:ea typeface="Fira Sans"/>
                <a:cs typeface="Fira Sans"/>
                <a:sym typeface="Fira Sans"/>
              </a:rPr>
              <a:t>Integrated</a:t>
            </a:r>
            <a:r>
              <a:rPr lang="en-US" sz="2000">
                <a:latin typeface="Fira Sans"/>
                <a:ea typeface="Fira Sans"/>
                <a:cs typeface="Fira Sans"/>
                <a:sym typeface="Fira Sans"/>
              </a:rPr>
              <a:t> Living Arrangement (CILA) through Medicaid</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rPr lang="en-US" sz="2000">
                <a:latin typeface="Fira Sans"/>
                <a:ea typeface="Fira Sans"/>
                <a:cs typeface="Fira Sans"/>
                <a:sym typeface="Fira Sans"/>
              </a:rPr>
              <a:t>Less Restrictive </a:t>
            </a:r>
            <a:r>
              <a:rPr lang="en-US" sz="2000">
                <a:latin typeface="Fira Sans"/>
                <a:ea typeface="Fira Sans"/>
                <a:cs typeface="Fira Sans"/>
                <a:sym typeface="Fira Sans"/>
              </a:rPr>
              <a:t>Environments and possible less activities. </a:t>
            </a:r>
            <a:endParaRPr sz="2200">
              <a:latin typeface="Fira Sans"/>
              <a:ea typeface="Fira Sans"/>
              <a:cs typeface="Fira Sans"/>
              <a:sym typeface="Fira Sans"/>
            </a:endParaRPr>
          </a:p>
        </p:txBody>
      </p:sp>
      <p:sp>
        <p:nvSpPr>
          <p:cNvPr id="523" name="Google Shape;523;p37"/>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ICF/DD Cont</a:t>
            </a:r>
            <a:endParaRPr/>
          </a:p>
        </p:txBody>
      </p:sp>
      <p:sp>
        <p:nvSpPr>
          <p:cNvPr id="524" name="Google Shape;524;p37"/>
          <p:cNvSpPr txBox="1"/>
          <p:nvPr/>
        </p:nvSpPr>
        <p:spPr>
          <a:xfrm>
            <a:off x="7931350" y="7062350"/>
            <a:ext cx="25917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t>Community </a:t>
            </a:r>
            <a:r>
              <a:rPr lang="en-US" sz="2000"/>
              <a:t>Integrated</a:t>
            </a:r>
            <a:r>
              <a:rPr lang="en-US" sz="2000"/>
              <a:t> Living Arrangement through Department of Health and Family Services</a:t>
            </a:r>
            <a:endParaRPr sz="2000"/>
          </a:p>
          <a:p>
            <a:pPr indent="0" lvl="0" marL="0" marR="0" rtl="0" algn="ctr">
              <a:lnSpc>
                <a:spcPct val="115000"/>
              </a:lnSpc>
              <a:spcBef>
                <a:spcPts val="0"/>
              </a:spcBef>
              <a:spcAft>
                <a:spcPts val="0"/>
              </a:spcAft>
              <a:buNone/>
            </a:pPr>
            <a:r>
              <a:t/>
            </a:r>
            <a:endParaRPr sz="2000"/>
          </a:p>
          <a:p>
            <a:pPr indent="0" lvl="0" marL="0" marR="0" rtl="0" algn="ctr">
              <a:lnSpc>
                <a:spcPct val="115000"/>
              </a:lnSpc>
              <a:spcBef>
                <a:spcPts val="0"/>
              </a:spcBef>
              <a:spcAft>
                <a:spcPts val="0"/>
              </a:spcAft>
              <a:buNone/>
            </a:pPr>
            <a:r>
              <a:rPr lang="en-US" sz="2000"/>
              <a:t>Nursing Care on site </a:t>
            </a:r>
            <a:endParaRPr sz="2000"/>
          </a:p>
        </p:txBody>
      </p:sp>
      <p:sp>
        <p:nvSpPr>
          <p:cNvPr id="525" name="Google Shape;525;p37"/>
          <p:cNvSpPr txBox="1"/>
          <p:nvPr/>
        </p:nvSpPr>
        <p:spPr>
          <a:xfrm>
            <a:off x="13511675" y="7058975"/>
            <a:ext cx="30999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latin typeface="Fira Sans"/>
                <a:ea typeface="Fira Sans"/>
                <a:cs typeface="Fira Sans"/>
                <a:sym typeface="Fira Sans"/>
              </a:rPr>
              <a:t>Funding can stay with the building</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rPr lang="en-US" sz="2000">
                <a:latin typeface="Fira Sans"/>
                <a:ea typeface="Fira Sans"/>
                <a:cs typeface="Fira Sans"/>
                <a:sym typeface="Fira Sans"/>
              </a:rPr>
              <a:t>Finding a bed available</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rPr lang="en-US" sz="2000">
                <a:latin typeface="Fira Sans"/>
                <a:ea typeface="Fira Sans"/>
                <a:cs typeface="Fira Sans"/>
                <a:sym typeface="Fira Sans"/>
              </a:rPr>
              <a:t>More Restrictive </a:t>
            </a:r>
            <a:r>
              <a:rPr lang="en-US" sz="2000">
                <a:latin typeface="Fira Sans"/>
                <a:ea typeface="Fira Sans"/>
                <a:cs typeface="Fira Sans"/>
                <a:sym typeface="Fira Sans"/>
              </a:rPr>
              <a:t>environment</a:t>
            </a:r>
            <a:endParaRPr sz="2000">
              <a:latin typeface="Fira Sans"/>
              <a:ea typeface="Fira Sans"/>
              <a:cs typeface="Fira Sans"/>
              <a:sym typeface="Fira Sans"/>
            </a:endParaRPr>
          </a:p>
        </p:txBody>
      </p:sp>
      <p:sp>
        <p:nvSpPr>
          <p:cNvPr id="526" name="Google Shape;526;p37"/>
          <p:cNvSpPr txBox="1"/>
          <p:nvPr/>
        </p:nvSpPr>
        <p:spPr>
          <a:xfrm>
            <a:off x="1028700" y="863200"/>
            <a:ext cx="16230600" cy="1957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Types Residential Support </a:t>
            </a:r>
            <a:endParaRPr b="1" sz="5300">
              <a:solidFill>
                <a:srgbClr val="FFFFFF"/>
              </a:solidFill>
              <a:latin typeface="Merriweather"/>
              <a:ea typeface="Merriweather"/>
              <a:cs typeface="Merriweather"/>
              <a:sym typeface="Merriweather"/>
            </a:endParaRPr>
          </a:p>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24 Hours or </a:t>
            </a:r>
            <a:r>
              <a:rPr b="1" lang="en-US" sz="5300">
                <a:solidFill>
                  <a:srgbClr val="FFFFFF"/>
                </a:solidFill>
                <a:latin typeface="Merriweather"/>
                <a:ea typeface="Merriweather"/>
                <a:cs typeface="Merriweather"/>
                <a:sym typeface="Merriweather"/>
              </a:rPr>
              <a:t>Intermediate</a:t>
            </a:r>
            <a:endParaRPr b="1" sz="5300">
              <a:solidFill>
                <a:srgbClr val="FFFFFF"/>
              </a:solidFill>
              <a:latin typeface="Merriweather"/>
              <a:ea typeface="Merriweather"/>
              <a:cs typeface="Merriweather"/>
              <a:sym typeface="Merriweather"/>
            </a:endParaRPr>
          </a:p>
        </p:txBody>
      </p:sp>
      <p:sp>
        <p:nvSpPr>
          <p:cNvPr id="527" name="Google Shape;527;p37"/>
          <p:cNvSpPr txBox="1"/>
          <p:nvPr/>
        </p:nvSpPr>
        <p:spPr>
          <a:xfrm>
            <a:off x="6946750" y="6569748"/>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ICF/DD</a:t>
            </a:r>
            <a:endParaRPr/>
          </a:p>
        </p:txBody>
      </p:sp>
      <p:sp>
        <p:nvSpPr>
          <p:cNvPr id="528" name="Google Shape;528;p37"/>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Founding is considered long term as long as individual meets medicaid/waiver requirements</a:t>
            </a:r>
            <a:endParaRPr sz="3200">
              <a:solidFill>
                <a:schemeClr val="dk1"/>
              </a:solidFill>
              <a:latin typeface="Fira Sans"/>
              <a:ea typeface="Fira Sans"/>
              <a:cs typeface="Fira Sans"/>
              <a:sym typeface="Fir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grpSp>
        <p:nvGrpSpPr>
          <p:cNvPr id="533" name="Google Shape;533;p38"/>
          <p:cNvGrpSpPr/>
          <p:nvPr/>
        </p:nvGrpSpPr>
        <p:grpSpPr>
          <a:xfrm>
            <a:off x="8031705" y="-90527"/>
            <a:ext cx="10256289" cy="10468053"/>
            <a:chOff x="0" y="-47625"/>
            <a:chExt cx="2701227" cy="2757000"/>
          </a:xfrm>
        </p:grpSpPr>
        <p:sp>
          <p:nvSpPr>
            <p:cNvPr id="534" name="Google Shape;534;p38"/>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535" name="Google Shape;535;p38"/>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6" name="Google Shape;536;p38"/>
          <p:cNvSpPr txBox="1"/>
          <p:nvPr/>
        </p:nvSpPr>
        <p:spPr>
          <a:xfrm>
            <a:off x="9221700" y="4202000"/>
            <a:ext cx="6424800" cy="2909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Money follows the person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Individuals can change agency providers as desired</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537" name="Google Shape;537;p38"/>
          <p:cNvSpPr txBox="1"/>
          <p:nvPr/>
        </p:nvSpPr>
        <p:spPr>
          <a:xfrm>
            <a:off x="989225" y="2354909"/>
            <a:ext cx="6039900" cy="250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300">
                <a:solidFill>
                  <a:srgbClr val="FA9908"/>
                </a:solidFill>
                <a:latin typeface="Merriweather"/>
                <a:ea typeface="Merriweather"/>
                <a:cs typeface="Merriweather"/>
                <a:sym typeface="Merriweather"/>
              </a:rPr>
              <a:t>Family and Intermittent Model</a:t>
            </a:r>
            <a:r>
              <a:rPr b="1" lang="en-US" sz="5700">
                <a:solidFill>
                  <a:srgbClr val="FA9908"/>
                </a:solidFill>
                <a:latin typeface="Merriweather"/>
                <a:ea typeface="Merriweather"/>
                <a:cs typeface="Merriweather"/>
                <a:sym typeface="Merriweather"/>
              </a:rPr>
              <a:t> </a:t>
            </a:r>
            <a:endParaRPr sz="5700"/>
          </a:p>
        </p:txBody>
      </p:sp>
      <p:sp>
        <p:nvSpPr>
          <p:cNvPr id="538" name="Google Shape;538;p38"/>
          <p:cNvSpPr txBox="1"/>
          <p:nvPr/>
        </p:nvSpPr>
        <p:spPr>
          <a:xfrm>
            <a:off x="989225" y="4987111"/>
            <a:ext cx="6039900" cy="4617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latin typeface="Fira Sans"/>
                <a:ea typeface="Fira Sans"/>
                <a:cs typeface="Fira Sans"/>
                <a:sym typeface="Fira Sans"/>
              </a:rPr>
              <a:t>For an individual who chooses to stay home</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latin typeface="Fira Sans"/>
                <a:ea typeface="Fira Sans"/>
                <a:cs typeface="Fira Sans"/>
                <a:sym typeface="Fira Sans"/>
              </a:rPr>
              <a:t>They may need some supports while living at home </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latin typeface="Fira Sans"/>
                <a:ea typeface="Fira Sans"/>
                <a:cs typeface="Fira Sans"/>
                <a:sym typeface="Fira Sans"/>
              </a:rPr>
              <a:t>Capable of living mostly independent but requires supervision/assistance in some areas</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latin typeface="Fira Sans"/>
                <a:ea typeface="Fira Sans"/>
                <a:cs typeface="Fira Sans"/>
                <a:sym typeface="Fira Sans"/>
              </a:rPr>
              <a:t>Limits are up to 15 hours per week </a:t>
            </a:r>
            <a:endParaRPr sz="2400">
              <a:latin typeface="Fira Sans"/>
              <a:ea typeface="Fira Sans"/>
              <a:cs typeface="Fira Sans"/>
              <a:sym typeface="Fira Sans"/>
            </a:endParaRPr>
          </a:p>
        </p:txBody>
      </p:sp>
      <p:sp>
        <p:nvSpPr>
          <p:cNvPr id="539" name="Google Shape;539;p38"/>
          <p:cNvSpPr txBox="1"/>
          <p:nvPr/>
        </p:nvSpPr>
        <p:spPr>
          <a:xfrm>
            <a:off x="145625" y="0"/>
            <a:ext cx="7727100" cy="2015100"/>
          </a:xfrm>
          <a:prstGeom prst="rect">
            <a:avLst/>
          </a:prstGeom>
          <a:noFill/>
          <a:ln cap="flat" cmpd="sng" w="762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accent1"/>
                </a:solidFill>
                <a:latin typeface="Merriweather"/>
                <a:ea typeface="Merriweather"/>
                <a:cs typeface="Merriweather"/>
                <a:sym typeface="Merriweather"/>
              </a:rPr>
              <a:t>Additional Information on CILA Funding</a:t>
            </a:r>
            <a:endParaRPr sz="3600">
              <a:solidFill>
                <a:schemeClr val="accent1"/>
              </a:solidFill>
              <a:latin typeface="Merriweather"/>
              <a:ea typeface="Merriweather"/>
              <a:cs typeface="Merriweather"/>
              <a:sym typeface="Merriweather"/>
            </a:endParaRPr>
          </a:p>
        </p:txBody>
      </p:sp>
      <p:sp>
        <p:nvSpPr>
          <p:cNvPr id="540" name="Google Shape;540;p38"/>
          <p:cNvSpPr txBox="1"/>
          <p:nvPr/>
        </p:nvSpPr>
        <p:spPr>
          <a:xfrm>
            <a:off x="9221701" y="2354900"/>
            <a:ext cx="66597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CILA Funding</a:t>
            </a:r>
            <a:endParaRPr sz="6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grpSp>
        <p:nvGrpSpPr>
          <p:cNvPr id="545" name="Google Shape;545;p39"/>
          <p:cNvGrpSpPr/>
          <p:nvPr/>
        </p:nvGrpSpPr>
        <p:grpSpPr>
          <a:xfrm>
            <a:off x="8031705" y="-90527"/>
            <a:ext cx="10256289" cy="10468053"/>
            <a:chOff x="0" y="-47625"/>
            <a:chExt cx="2701227" cy="2757000"/>
          </a:xfrm>
        </p:grpSpPr>
        <p:sp>
          <p:nvSpPr>
            <p:cNvPr id="546" name="Google Shape;546;p39"/>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547" name="Google Shape;547;p39"/>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8" name="Google Shape;548;p39"/>
          <p:cNvSpPr txBox="1"/>
          <p:nvPr/>
        </p:nvSpPr>
        <p:spPr>
          <a:xfrm>
            <a:off x="9221700" y="4202000"/>
            <a:ext cx="6424800" cy="439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Smaller family setting</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Agency screens and hires a family who can oversee 2-3 residents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Attends Day Programming and can be </a:t>
            </a:r>
            <a:r>
              <a:rPr lang="en-US" sz="2800">
                <a:latin typeface="Fira Sans"/>
                <a:ea typeface="Fira Sans"/>
                <a:cs typeface="Fira Sans"/>
                <a:sym typeface="Fira Sans"/>
              </a:rPr>
              <a:t>supporters</a:t>
            </a:r>
            <a:r>
              <a:rPr lang="en-US" sz="2800">
                <a:latin typeface="Fira Sans"/>
                <a:ea typeface="Fira Sans"/>
                <a:cs typeface="Fira Sans"/>
                <a:sym typeface="Fira Sans"/>
              </a:rPr>
              <a:t> for a job</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549" name="Google Shape;549;p39"/>
          <p:cNvSpPr txBox="1"/>
          <p:nvPr/>
        </p:nvSpPr>
        <p:spPr>
          <a:xfrm>
            <a:off x="989225" y="2354909"/>
            <a:ext cx="6039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Shift Staff Homes </a:t>
            </a:r>
            <a:endParaRPr sz="6000"/>
          </a:p>
        </p:txBody>
      </p:sp>
      <p:sp>
        <p:nvSpPr>
          <p:cNvPr id="550" name="Google Shape;550;p39"/>
          <p:cNvSpPr txBox="1"/>
          <p:nvPr/>
        </p:nvSpPr>
        <p:spPr>
          <a:xfrm>
            <a:off x="1028700" y="4202011"/>
            <a:ext cx="6039900" cy="4396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24 Hour residential that is facility based within the community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Agency supplies housing and staff</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Housing</a:t>
            </a:r>
            <a:r>
              <a:rPr lang="en-US" sz="2800">
                <a:latin typeface="Fira Sans"/>
                <a:ea typeface="Fira Sans"/>
                <a:cs typeface="Fira Sans"/>
                <a:sym typeface="Fira Sans"/>
              </a:rPr>
              <a:t> 5-8 residents.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Attends Day Programs during the day and provides support for jobs</a:t>
            </a:r>
            <a:endParaRPr sz="2800">
              <a:latin typeface="Fira Sans"/>
              <a:ea typeface="Fira Sans"/>
              <a:cs typeface="Fira Sans"/>
              <a:sym typeface="Fira Sans"/>
            </a:endParaRPr>
          </a:p>
        </p:txBody>
      </p:sp>
      <p:sp>
        <p:nvSpPr>
          <p:cNvPr id="551" name="Google Shape;551;p39"/>
          <p:cNvSpPr txBox="1"/>
          <p:nvPr/>
        </p:nvSpPr>
        <p:spPr>
          <a:xfrm>
            <a:off x="145625" y="0"/>
            <a:ext cx="7727100" cy="2015100"/>
          </a:xfrm>
          <a:prstGeom prst="rect">
            <a:avLst/>
          </a:prstGeom>
          <a:noFill/>
          <a:ln cap="flat" cmpd="sng" w="762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chemeClr val="accent1"/>
                </a:solidFill>
                <a:latin typeface="Merriweather"/>
                <a:ea typeface="Merriweather"/>
                <a:cs typeface="Merriweather"/>
                <a:sym typeface="Merriweather"/>
              </a:rPr>
              <a:t>Types of Facilities under CILA</a:t>
            </a:r>
            <a:endParaRPr sz="3600">
              <a:solidFill>
                <a:schemeClr val="accent1"/>
              </a:solidFill>
              <a:latin typeface="Merriweather"/>
              <a:ea typeface="Merriweather"/>
              <a:cs typeface="Merriweather"/>
              <a:sym typeface="Merriweather"/>
            </a:endParaRPr>
          </a:p>
          <a:p>
            <a:pPr indent="0" lvl="0" marL="0" rtl="0" algn="l">
              <a:spcBef>
                <a:spcPts val="0"/>
              </a:spcBef>
              <a:spcAft>
                <a:spcPts val="0"/>
              </a:spcAft>
              <a:buNone/>
            </a:pPr>
            <a:r>
              <a:rPr lang="en-US" sz="3600">
                <a:solidFill>
                  <a:schemeClr val="accent1"/>
                </a:solidFill>
                <a:latin typeface="Merriweather"/>
                <a:ea typeface="Merriweather"/>
                <a:cs typeface="Merriweather"/>
                <a:sym typeface="Merriweather"/>
              </a:rPr>
              <a:t>     based on </a:t>
            </a:r>
            <a:endParaRPr sz="3600">
              <a:solidFill>
                <a:schemeClr val="accent1"/>
              </a:solidFill>
              <a:latin typeface="Merriweather"/>
              <a:ea typeface="Merriweather"/>
              <a:cs typeface="Merriweather"/>
              <a:sym typeface="Merriweather"/>
            </a:endParaRPr>
          </a:p>
        </p:txBody>
      </p:sp>
      <p:sp>
        <p:nvSpPr>
          <p:cNvPr id="552" name="Google Shape;552;p39"/>
          <p:cNvSpPr txBox="1"/>
          <p:nvPr/>
        </p:nvSpPr>
        <p:spPr>
          <a:xfrm>
            <a:off x="9221701" y="2354900"/>
            <a:ext cx="66597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Family Host Model</a:t>
            </a:r>
            <a:endParaRPr sz="6000"/>
          </a:p>
        </p:txBody>
      </p:sp>
      <p:pic>
        <p:nvPicPr>
          <p:cNvPr id="553" name="Google Shape;553;p39"/>
          <p:cNvPicPr preferRelativeResize="0"/>
          <p:nvPr/>
        </p:nvPicPr>
        <p:blipFill>
          <a:blip r:embed="rId3">
            <a:alphaModFix/>
          </a:blip>
          <a:stretch>
            <a:fillRect/>
          </a:stretch>
        </p:blipFill>
        <p:spPr>
          <a:xfrm>
            <a:off x="3626200" y="595222"/>
            <a:ext cx="3074500" cy="1336425"/>
          </a:xfrm>
          <a:prstGeom prst="rect">
            <a:avLst/>
          </a:prstGeom>
          <a:noFill/>
          <a:ln>
            <a:noFill/>
          </a:ln>
        </p:spPr>
      </p:pic>
      <p:sp>
        <p:nvSpPr>
          <p:cNvPr id="554" name="Google Shape;554;p39"/>
          <p:cNvSpPr txBox="1"/>
          <p:nvPr/>
        </p:nvSpPr>
        <p:spPr>
          <a:xfrm>
            <a:off x="1163975" y="9720750"/>
            <a:ext cx="15635100" cy="471900"/>
          </a:xfrm>
          <a:prstGeom prst="rect">
            <a:avLst/>
          </a:prstGeom>
          <a:noFill/>
          <a:ln>
            <a:noFill/>
          </a:ln>
        </p:spPr>
        <p:txBody>
          <a:bodyPr anchorCtr="0" anchor="t" bIns="91425" lIns="91425" spcFirstLastPara="1" rIns="91425" wrap="square" tIns="91425">
            <a:noAutofit/>
          </a:bodyPr>
          <a:lstStyle/>
          <a:p>
            <a:pPr indent="0" lvl="0" marL="0" rtl="0" algn="l">
              <a:lnSpc>
                <a:spcPct val="111100"/>
              </a:lnSpc>
              <a:spcBef>
                <a:spcPts val="0"/>
              </a:spcBef>
              <a:spcAft>
                <a:spcPts val="0"/>
              </a:spcAft>
              <a:buClr>
                <a:schemeClr val="dk1"/>
              </a:buClr>
              <a:buSzPts val="1100"/>
              <a:buFont typeface="Arial"/>
              <a:buNone/>
            </a:pPr>
            <a:r>
              <a:rPr lang="en-US" sz="2700" u="sng">
                <a:solidFill>
                  <a:schemeClr val="hlink"/>
                </a:solidFill>
                <a:highlight>
                  <a:schemeClr val="lt1"/>
                </a:highlight>
                <a:hlinkClick r:id="rId4"/>
              </a:rPr>
              <a:t>Community Integrated Living Arrangement (CI</a:t>
            </a:r>
            <a:r>
              <a:rPr lang="en-US" sz="2700" u="sng">
                <a:solidFill>
                  <a:schemeClr val="hlink"/>
                </a:solidFill>
                <a:highlight>
                  <a:srgbClr val="FFD863"/>
                </a:highlight>
                <a:hlinkClick r:id="rId5"/>
              </a:rPr>
              <a:t>LA) Providers for Intellectual Disability Services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pSp>
        <p:nvGrpSpPr>
          <p:cNvPr id="559" name="Google Shape;559;p40"/>
          <p:cNvGrpSpPr/>
          <p:nvPr/>
        </p:nvGrpSpPr>
        <p:grpSpPr>
          <a:xfrm>
            <a:off x="8077086" y="-144662"/>
            <a:ext cx="10210980" cy="5288702"/>
            <a:chOff x="0" y="-38100"/>
            <a:chExt cx="2689294" cy="1392900"/>
          </a:xfrm>
        </p:grpSpPr>
        <p:sp>
          <p:nvSpPr>
            <p:cNvPr id="560" name="Google Shape;560;p40"/>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561" name="Google Shape;561;p40"/>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2" name="Google Shape;562;p40"/>
          <p:cNvSpPr txBox="1"/>
          <p:nvPr/>
        </p:nvSpPr>
        <p:spPr>
          <a:xfrm>
            <a:off x="9144000" y="1473197"/>
            <a:ext cx="8115300" cy="258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Day </a:t>
            </a:r>
            <a:r>
              <a:rPr b="1" lang="en-US" sz="8000">
                <a:solidFill>
                  <a:srgbClr val="FFFFFF"/>
                </a:solidFill>
                <a:latin typeface="Merriweather"/>
                <a:ea typeface="Merriweather"/>
                <a:cs typeface="Merriweather"/>
                <a:sym typeface="Merriweather"/>
              </a:rPr>
              <a:t>Programming</a:t>
            </a:r>
            <a:endParaRPr/>
          </a:p>
        </p:txBody>
      </p:sp>
      <p:pic>
        <p:nvPicPr>
          <p:cNvPr id="563" name="Google Shape;563;p40"/>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564" name="Google Shape;564;p40"/>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565" name="Google Shape;565;p40"/>
          <p:cNvGrpSpPr/>
          <p:nvPr/>
        </p:nvGrpSpPr>
        <p:grpSpPr>
          <a:xfrm>
            <a:off x="0" y="-180827"/>
            <a:ext cx="1028706" cy="10468053"/>
            <a:chOff x="0" y="-47625"/>
            <a:chExt cx="270933" cy="2757000"/>
          </a:xfrm>
        </p:grpSpPr>
        <p:sp>
          <p:nvSpPr>
            <p:cNvPr id="566" name="Google Shape;566;p40"/>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567" name="Google Shape;567;p40"/>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68" name="Google Shape;568;p40"/>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569" name="Google Shape;569;p40"/>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Day time opportunities available through the </a:t>
            </a:r>
            <a:r>
              <a:rPr lang="en-US" sz="3200">
                <a:solidFill>
                  <a:schemeClr val="dk1"/>
                </a:solidFill>
                <a:latin typeface="Fira Sans"/>
                <a:ea typeface="Fira Sans"/>
                <a:cs typeface="Fira Sans"/>
                <a:sym typeface="Fira Sans"/>
              </a:rPr>
              <a:t>medicaid</a:t>
            </a:r>
            <a:r>
              <a:rPr lang="en-US" sz="3200">
                <a:solidFill>
                  <a:schemeClr val="dk1"/>
                </a:solidFill>
                <a:latin typeface="Fira Sans"/>
                <a:ea typeface="Fira Sans"/>
                <a:cs typeface="Fira Sans"/>
                <a:sym typeface="Fira Sans"/>
              </a:rPr>
              <a:t> waiver programs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Financial Assistance - Free of Charge Creative Commons Chalkboard ..." id="570" name="Google Shape;570;p40"/>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grpSp>
        <p:nvGrpSpPr>
          <p:cNvPr id="575" name="Google Shape;575;p41"/>
          <p:cNvGrpSpPr/>
          <p:nvPr/>
        </p:nvGrpSpPr>
        <p:grpSpPr>
          <a:xfrm>
            <a:off x="0" y="-180827"/>
            <a:ext cx="18288118" cy="4870663"/>
            <a:chOff x="0" y="-47625"/>
            <a:chExt cx="4816592" cy="1282800"/>
          </a:xfrm>
        </p:grpSpPr>
        <p:sp>
          <p:nvSpPr>
            <p:cNvPr id="576" name="Google Shape;576;p41"/>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577" name="Google Shape;577;p41"/>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8" name="Google Shape;578;p41"/>
          <p:cNvGrpSpPr/>
          <p:nvPr/>
        </p:nvGrpSpPr>
        <p:grpSpPr>
          <a:xfrm>
            <a:off x="0" y="9254890"/>
            <a:ext cx="18288118" cy="1032115"/>
            <a:chOff x="0" y="-47625"/>
            <a:chExt cx="4816592" cy="271831"/>
          </a:xfrm>
        </p:grpSpPr>
        <p:sp>
          <p:nvSpPr>
            <p:cNvPr id="579" name="Google Shape;579;p41"/>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580" name="Google Shape;580;p41"/>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81" name="Google Shape;581;p41"/>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582" name="Google Shape;582;p41"/>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583" name="Google Shape;583;p41"/>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584" name="Google Shape;584;p41"/>
          <p:cNvSpPr txBox="1"/>
          <p:nvPr/>
        </p:nvSpPr>
        <p:spPr>
          <a:xfrm>
            <a:off x="1028700"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Post Education System</a:t>
            </a:r>
            <a:endParaRPr/>
          </a:p>
        </p:txBody>
      </p:sp>
      <p:sp>
        <p:nvSpPr>
          <p:cNvPr id="585" name="Google Shape;585;p41"/>
          <p:cNvSpPr txBox="1"/>
          <p:nvPr/>
        </p:nvSpPr>
        <p:spPr>
          <a:xfrm>
            <a:off x="1028700" y="7358602"/>
            <a:ext cx="4393500" cy="1723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latin typeface="Fira Sans"/>
                <a:ea typeface="Fira Sans"/>
                <a:cs typeface="Fira Sans"/>
                <a:sym typeface="Fira Sans"/>
              </a:rPr>
              <a:t>Adults</a:t>
            </a:r>
            <a:r>
              <a:rPr lang="en-US" sz="2000">
                <a:latin typeface="Fira Sans"/>
                <a:ea typeface="Fira Sans"/>
                <a:cs typeface="Fira Sans"/>
                <a:sym typeface="Fira Sans"/>
              </a:rPr>
              <a:t> exiting public school will still need </a:t>
            </a:r>
            <a:r>
              <a:rPr lang="en-US" sz="2000">
                <a:latin typeface="Fira Sans"/>
                <a:ea typeface="Fira Sans"/>
                <a:cs typeface="Fira Sans"/>
                <a:sym typeface="Fira Sans"/>
              </a:rPr>
              <a:t>developmental</a:t>
            </a:r>
            <a:r>
              <a:rPr lang="en-US" sz="2000">
                <a:latin typeface="Fira Sans"/>
                <a:ea typeface="Fira Sans"/>
                <a:cs typeface="Fira Sans"/>
                <a:sym typeface="Fira Sans"/>
              </a:rPr>
              <a:t> training</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rPr lang="en-US" sz="2000">
                <a:latin typeface="Fira Sans"/>
                <a:ea typeface="Fira Sans"/>
                <a:cs typeface="Fira Sans"/>
                <a:sym typeface="Fira Sans"/>
              </a:rPr>
              <a:t>Usually Mon - Fri</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rPr lang="en-US" sz="2000">
                <a:latin typeface="Fira Sans"/>
                <a:ea typeface="Fira Sans"/>
                <a:cs typeface="Fira Sans"/>
                <a:sym typeface="Fira Sans"/>
              </a:rPr>
              <a:t>8:30am- 3:30pm</a:t>
            </a:r>
            <a:endParaRPr sz="2000">
              <a:latin typeface="Fira Sans"/>
              <a:ea typeface="Fira Sans"/>
              <a:cs typeface="Fira Sans"/>
              <a:sym typeface="Fira Sans"/>
            </a:endParaRPr>
          </a:p>
        </p:txBody>
      </p:sp>
      <p:sp>
        <p:nvSpPr>
          <p:cNvPr id="586" name="Google Shape;586;p41"/>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Differences</a:t>
            </a:r>
            <a:endParaRPr/>
          </a:p>
        </p:txBody>
      </p:sp>
      <p:sp>
        <p:nvSpPr>
          <p:cNvPr id="587" name="Google Shape;587;p41"/>
          <p:cNvSpPr txBox="1"/>
          <p:nvPr/>
        </p:nvSpPr>
        <p:spPr>
          <a:xfrm>
            <a:off x="7931350" y="7062350"/>
            <a:ext cx="2591700" cy="2290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600"/>
              <a:t>Various Activities </a:t>
            </a:r>
            <a:endParaRPr sz="1600"/>
          </a:p>
          <a:p>
            <a:pPr indent="0" lvl="0" marL="0" marR="0" rtl="0" algn="ctr">
              <a:lnSpc>
                <a:spcPct val="115000"/>
              </a:lnSpc>
              <a:spcBef>
                <a:spcPts val="0"/>
              </a:spcBef>
              <a:spcAft>
                <a:spcPts val="0"/>
              </a:spcAft>
              <a:buNone/>
            </a:pPr>
            <a:r>
              <a:rPr lang="en-US" sz="1600"/>
              <a:t> Life Skills</a:t>
            </a:r>
            <a:endParaRPr sz="1600"/>
          </a:p>
          <a:p>
            <a:pPr indent="0" lvl="0" marL="0" marR="0" rtl="0" algn="ctr">
              <a:lnSpc>
                <a:spcPct val="115000"/>
              </a:lnSpc>
              <a:spcBef>
                <a:spcPts val="0"/>
              </a:spcBef>
              <a:spcAft>
                <a:spcPts val="0"/>
              </a:spcAft>
              <a:buNone/>
            </a:pPr>
            <a:r>
              <a:rPr lang="en-US" sz="1600"/>
              <a:t> In House Training</a:t>
            </a:r>
            <a:endParaRPr sz="1600"/>
          </a:p>
          <a:p>
            <a:pPr indent="0" lvl="0" marL="0" marR="0" rtl="0" algn="ctr">
              <a:lnSpc>
                <a:spcPct val="115000"/>
              </a:lnSpc>
              <a:spcBef>
                <a:spcPts val="0"/>
              </a:spcBef>
              <a:spcAft>
                <a:spcPts val="0"/>
              </a:spcAft>
              <a:buNone/>
            </a:pPr>
            <a:r>
              <a:rPr lang="en-US" sz="1600"/>
              <a:t>In House Jobs</a:t>
            </a:r>
            <a:endParaRPr sz="1600"/>
          </a:p>
          <a:p>
            <a:pPr indent="0" lvl="0" marL="0" marR="0" rtl="0" algn="ctr">
              <a:lnSpc>
                <a:spcPct val="115000"/>
              </a:lnSpc>
              <a:spcBef>
                <a:spcPts val="0"/>
              </a:spcBef>
              <a:spcAft>
                <a:spcPts val="0"/>
              </a:spcAft>
              <a:buNone/>
            </a:pPr>
            <a:r>
              <a:rPr lang="en-US" sz="1600"/>
              <a:t>Contract</a:t>
            </a:r>
            <a:r>
              <a:rPr lang="en-US" sz="1600"/>
              <a:t> Work</a:t>
            </a:r>
            <a:endParaRPr sz="1600"/>
          </a:p>
          <a:p>
            <a:pPr indent="0" lvl="0" marL="0" marR="0" rtl="0" algn="ctr">
              <a:lnSpc>
                <a:spcPct val="115000"/>
              </a:lnSpc>
              <a:spcBef>
                <a:spcPts val="0"/>
              </a:spcBef>
              <a:spcAft>
                <a:spcPts val="0"/>
              </a:spcAft>
              <a:buNone/>
            </a:pPr>
            <a:r>
              <a:rPr lang="en-US" sz="1600"/>
              <a:t>Sheltered</a:t>
            </a:r>
            <a:r>
              <a:rPr lang="en-US" sz="1600"/>
              <a:t> </a:t>
            </a:r>
            <a:r>
              <a:rPr lang="en-US" sz="1600"/>
              <a:t>Workshops</a:t>
            </a:r>
            <a:r>
              <a:rPr lang="en-US" sz="1600"/>
              <a:t> (Changes being made in IL)</a:t>
            </a:r>
            <a:endParaRPr sz="1600"/>
          </a:p>
          <a:p>
            <a:pPr indent="0" lvl="0" marL="0" marR="0" rtl="0" algn="ctr">
              <a:lnSpc>
                <a:spcPct val="115000"/>
              </a:lnSpc>
              <a:spcBef>
                <a:spcPts val="0"/>
              </a:spcBef>
              <a:spcAft>
                <a:spcPts val="0"/>
              </a:spcAft>
              <a:buNone/>
            </a:pPr>
            <a:r>
              <a:t/>
            </a:r>
            <a:endParaRPr sz="2000"/>
          </a:p>
        </p:txBody>
      </p:sp>
      <p:sp>
        <p:nvSpPr>
          <p:cNvPr id="588" name="Google Shape;588;p41"/>
          <p:cNvSpPr txBox="1"/>
          <p:nvPr/>
        </p:nvSpPr>
        <p:spPr>
          <a:xfrm>
            <a:off x="13511675" y="7058975"/>
            <a:ext cx="3099900" cy="207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latin typeface="Fira Sans"/>
                <a:ea typeface="Fira Sans"/>
                <a:cs typeface="Fira Sans"/>
                <a:sym typeface="Fira Sans"/>
              </a:rPr>
              <a:t>Some may be </a:t>
            </a:r>
            <a:r>
              <a:rPr lang="en-US" sz="2000">
                <a:latin typeface="Fira Sans"/>
                <a:ea typeface="Fira Sans"/>
                <a:cs typeface="Fira Sans"/>
                <a:sym typeface="Fira Sans"/>
              </a:rPr>
              <a:t>strictly</a:t>
            </a:r>
            <a:r>
              <a:rPr lang="en-US" sz="2000">
                <a:latin typeface="Fira Sans"/>
                <a:ea typeface="Fira Sans"/>
                <a:cs typeface="Fira Sans"/>
                <a:sym typeface="Fira Sans"/>
              </a:rPr>
              <a:t> facility based</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000">
              <a:latin typeface="Fira Sans"/>
              <a:ea typeface="Fira Sans"/>
              <a:cs typeface="Fira Sans"/>
              <a:sym typeface="Fira Sans"/>
            </a:endParaRPr>
          </a:p>
          <a:p>
            <a:pPr indent="0" lvl="0" marL="0" marR="0" rtl="0" algn="ctr">
              <a:lnSpc>
                <a:spcPct val="115000"/>
              </a:lnSpc>
              <a:spcBef>
                <a:spcPts val="0"/>
              </a:spcBef>
              <a:spcAft>
                <a:spcPts val="0"/>
              </a:spcAft>
              <a:buNone/>
            </a:pPr>
            <a:r>
              <a:rPr lang="en-US" sz="2000">
                <a:latin typeface="Fira Sans"/>
                <a:ea typeface="Fira Sans"/>
                <a:cs typeface="Fira Sans"/>
                <a:sym typeface="Fira Sans"/>
              </a:rPr>
              <a:t>Some may offer community activities and experiences</a:t>
            </a:r>
            <a:endParaRPr sz="2000">
              <a:latin typeface="Fira Sans"/>
              <a:ea typeface="Fira Sans"/>
              <a:cs typeface="Fira Sans"/>
              <a:sym typeface="Fira Sans"/>
            </a:endParaRPr>
          </a:p>
        </p:txBody>
      </p:sp>
      <p:sp>
        <p:nvSpPr>
          <p:cNvPr id="589" name="Google Shape;589;p41"/>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t>
            </a:r>
            <a:r>
              <a:rPr b="1" lang="en-US" sz="5300">
                <a:solidFill>
                  <a:srgbClr val="FFFFFF"/>
                </a:solidFill>
                <a:latin typeface="Merriweather"/>
                <a:ea typeface="Merriweather"/>
                <a:cs typeface="Merriweather"/>
                <a:sym typeface="Merriweather"/>
              </a:rPr>
              <a:t>about</a:t>
            </a:r>
            <a:r>
              <a:rPr b="1" lang="en-US" sz="5300">
                <a:solidFill>
                  <a:srgbClr val="FFFFFF"/>
                </a:solidFill>
                <a:latin typeface="Merriweather"/>
                <a:ea typeface="Merriweather"/>
                <a:cs typeface="Merriweather"/>
                <a:sym typeface="Merriweather"/>
              </a:rPr>
              <a:t> Day Programs</a:t>
            </a:r>
            <a:endParaRPr b="1" sz="5300">
              <a:solidFill>
                <a:srgbClr val="FFFFFF"/>
              </a:solidFill>
              <a:latin typeface="Merriweather"/>
              <a:ea typeface="Merriweather"/>
              <a:cs typeface="Merriweather"/>
              <a:sym typeface="Merriweather"/>
            </a:endParaRPr>
          </a:p>
        </p:txBody>
      </p:sp>
      <p:sp>
        <p:nvSpPr>
          <p:cNvPr id="590" name="Google Shape;590;p41"/>
          <p:cNvSpPr txBox="1"/>
          <p:nvPr/>
        </p:nvSpPr>
        <p:spPr>
          <a:xfrm>
            <a:off x="6946750" y="6569748"/>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A Day in the Life</a:t>
            </a:r>
            <a:endParaRPr/>
          </a:p>
        </p:txBody>
      </p:sp>
      <p:sp>
        <p:nvSpPr>
          <p:cNvPr id="591" name="Google Shape;591;p41"/>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5"/>
          <p:cNvPicPr preferRelativeResize="0"/>
          <p:nvPr/>
        </p:nvPicPr>
        <p:blipFill rotWithShape="1">
          <a:blip r:embed="rId3">
            <a:alphaModFix/>
          </a:blip>
          <a:srcRect b="32043" l="0" r="0" t="23482"/>
          <a:stretch/>
        </p:blipFill>
        <p:spPr>
          <a:xfrm>
            <a:off x="928811" y="0"/>
            <a:ext cx="17359189" cy="5143500"/>
          </a:xfrm>
          <a:prstGeom prst="rect">
            <a:avLst/>
          </a:prstGeom>
          <a:noFill/>
          <a:ln>
            <a:noFill/>
          </a:ln>
        </p:spPr>
      </p:pic>
      <p:grpSp>
        <p:nvGrpSpPr>
          <p:cNvPr id="123" name="Google Shape;123;p15"/>
          <p:cNvGrpSpPr/>
          <p:nvPr/>
        </p:nvGrpSpPr>
        <p:grpSpPr>
          <a:xfrm>
            <a:off x="0" y="-168060"/>
            <a:ext cx="1028700" cy="10431661"/>
            <a:chOff x="0" y="-38100"/>
            <a:chExt cx="270933" cy="2747433"/>
          </a:xfrm>
        </p:grpSpPr>
        <p:sp>
          <p:nvSpPr>
            <p:cNvPr id="124" name="Google Shape;124;p15"/>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125" name="Google Shape;125;p15"/>
            <p:cNvSpPr txBox="1"/>
            <p:nvPr/>
          </p:nvSpPr>
          <p:spPr>
            <a:xfrm>
              <a:off x="0" y="-38100"/>
              <a:ext cx="27093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15"/>
          <p:cNvGrpSpPr/>
          <p:nvPr/>
        </p:nvGrpSpPr>
        <p:grpSpPr>
          <a:xfrm>
            <a:off x="1028700" y="4962674"/>
            <a:ext cx="4558293" cy="5324326"/>
            <a:chOff x="0" y="-47625"/>
            <a:chExt cx="1200538" cy="1402292"/>
          </a:xfrm>
        </p:grpSpPr>
        <p:sp>
          <p:nvSpPr>
            <p:cNvPr id="127" name="Google Shape;127;p15"/>
            <p:cNvSpPr/>
            <p:nvPr/>
          </p:nvSpPr>
          <p:spPr>
            <a:xfrm>
              <a:off x="0" y="0"/>
              <a:ext cx="1200538" cy="1354667"/>
            </a:xfrm>
            <a:custGeom>
              <a:rect b="b" l="l" r="r" t="t"/>
              <a:pathLst>
                <a:path extrusionOk="0" h="1354667" w="1200538">
                  <a:moveTo>
                    <a:pt x="0" y="0"/>
                  </a:moveTo>
                  <a:lnTo>
                    <a:pt x="1200538" y="0"/>
                  </a:lnTo>
                  <a:lnTo>
                    <a:pt x="1200538" y="1354667"/>
                  </a:lnTo>
                  <a:lnTo>
                    <a:pt x="0" y="1354667"/>
                  </a:lnTo>
                  <a:close/>
                </a:path>
              </a:pathLst>
            </a:custGeom>
            <a:solidFill>
              <a:srgbClr val="FA9908"/>
            </a:solidFill>
            <a:ln>
              <a:noFill/>
            </a:ln>
          </p:spPr>
        </p:sp>
        <p:sp>
          <p:nvSpPr>
            <p:cNvPr id="128" name="Google Shape;128;p15"/>
            <p:cNvSpPr txBox="1"/>
            <p:nvPr/>
          </p:nvSpPr>
          <p:spPr>
            <a:xfrm>
              <a:off x="0" y="-47625"/>
              <a:ext cx="1200538" cy="14022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29" name="Google Shape;129;p15"/>
          <p:cNvCxnSpPr/>
          <p:nvPr/>
        </p:nvCxnSpPr>
        <p:spPr>
          <a:xfrm rot="10800000">
            <a:off x="9838589" y="6153318"/>
            <a:ext cx="0" cy="3181013"/>
          </a:xfrm>
          <a:prstGeom prst="straightConnector1">
            <a:avLst/>
          </a:prstGeom>
          <a:noFill/>
          <a:ln cap="flat" cmpd="sng" w="19050">
            <a:solidFill>
              <a:srgbClr val="FA9908"/>
            </a:solidFill>
            <a:prstDash val="solid"/>
            <a:round/>
            <a:headEnd len="sm" w="sm" type="none"/>
            <a:tailEnd len="sm" w="sm" type="none"/>
          </a:ln>
        </p:spPr>
      </p:cxnSp>
      <p:cxnSp>
        <p:nvCxnSpPr>
          <p:cNvPr id="130" name="Google Shape;130;p15"/>
          <p:cNvCxnSpPr/>
          <p:nvPr/>
        </p:nvCxnSpPr>
        <p:spPr>
          <a:xfrm rot="10800000">
            <a:off x="14099710" y="6153318"/>
            <a:ext cx="0" cy="3181013"/>
          </a:xfrm>
          <a:prstGeom prst="straightConnector1">
            <a:avLst/>
          </a:prstGeom>
          <a:noFill/>
          <a:ln cap="flat" cmpd="sng" w="19050">
            <a:solidFill>
              <a:srgbClr val="FA9908"/>
            </a:solidFill>
            <a:prstDash val="solid"/>
            <a:round/>
            <a:headEnd len="sm" w="sm" type="none"/>
            <a:tailEnd len="sm" w="sm" type="none"/>
          </a:ln>
        </p:spPr>
      </p:cxnSp>
      <p:sp>
        <p:nvSpPr>
          <p:cNvPr id="131" name="Google Shape;131;p15"/>
          <p:cNvSpPr txBox="1"/>
          <p:nvPr/>
        </p:nvSpPr>
        <p:spPr>
          <a:xfrm>
            <a:off x="11084326" y="5538221"/>
            <a:ext cx="1940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2</a:t>
            </a:r>
            <a:endParaRPr/>
          </a:p>
        </p:txBody>
      </p:sp>
      <p:sp>
        <p:nvSpPr>
          <p:cNvPr id="132" name="Google Shape;132;p15"/>
          <p:cNvSpPr txBox="1"/>
          <p:nvPr/>
        </p:nvSpPr>
        <p:spPr>
          <a:xfrm>
            <a:off x="6815963" y="5143503"/>
            <a:ext cx="17937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1 PUNS</a:t>
            </a:r>
            <a:endParaRPr/>
          </a:p>
        </p:txBody>
      </p:sp>
      <p:sp>
        <p:nvSpPr>
          <p:cNvPr id="133" name="Google Shape;133;p15"/>
          <p:cNvSpPr txBox="1"/>
          <p:nvPr/>
        </p:nvSpPr>
        <p:spPr>
          <a:xfrm>
            <a:off x="6248960" y="6153336"/>
            <a:ext cx="2927700" cy="206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u="sng">
                <a:solidFill>
                  <a:schemeClr val="hlink"/>
                </a:solidFill>
                <a:latin typeface="Fira Sans"/>
                <a:ea typeface="Fira Sans"/>
                <a:cs typeface="Fira Sans"/>
                <a:sym typeface="Fira Sans"/>
                <a:hlinkClick/>
              </a:rPr>
              <a:t>Independent</a:t>
            </a:r>
            <a:r>
              <a:rPr lang="en-US" sz="2400" u="sng">
                <a:solidFill>
                  <a:schemeClr val="hlink"/>
                </a:solidFill>
                <a:latin typeface="Fira Sans"/>
                <a:ea typeface="Fira Sans"/>
                <a:cs typeface="Fira Sans"/>
                <a:sym typeface="Fira Sans"/>
                <a:hlinkClick/>
              </a:rPr>
              <a:t> Service </a:t>
            </a:r>
            <a:r>
              <a:rPr lang="en-US" sz="2400" u="sng">
                <a:solidFill>
                  <a:schemeClr val="hlink"/>
                </a:solidFill>
                <a:latin typeface="Fira Sans"/>
                <a:ea typeface="Fira Sans"/>
                <a:cs typeface="Fira Sans"/>
                <a:sym typeface="Fira Sans"/>
                <a:hlinkClick/>
              </a:rPr>
              <a:t>Coordination</a:t>
            </a:r>
            <a:r>
              <a:rPr lang="en-US" sz="2400" u="sng">
                <a:solidFill>
                  <a:schemeClr val="hlink"/>
                </a:solidFill>
                <a:latin typeface="Fira Sans"/>
                <a:ea typeface="Fira Sans"/>
                <a:cs typeface="Fira Sans"/>
                <a:sym typeface="Fira Sans"/>
                <a:hlinkClick/>
              </a:rPr>
              <a:t> Agencies (ISC) and Individualized Service Agent (ISSA)</a:t>
            </a:r>
            <a:endParaRPr/>
          </a:p>
        </p:txBody>
      </p:sp>
      <p:sp>
        <p:nvSpPr>
          <p:cNvPr id="134" name="Google Shape;134;p15"/>
          <p:cNvSpPr txBox="1"/>
          <p:nvPr/>
        </p:nvSpPr>
        <p:spPr>
          <a:xfrm>
            <a:off x="15104187" y="5656678"/>
            <a:ext cx="2128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3</a:t>
            </a:r>
            <a:endParaRPr/>
          </a:p>
        </p:txBody>
      </p:sp>
      <p:sp>
        <p:nvSpPr>
          <p:cNvPr id="135" name="Google Shape;135;p15"/>
          <p:cNvSpPr txBox="1"/>
          <p:nvPr/>
        </p:nvSpPr>
        <p:spPr>
          <a:xfrm>
            <a:off x="1496914" y="6396566"/>
            <a:ext cx="3621900" cy="92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6000">
                <a:solidFill>
                  <a:srgbClr val="FFFFFF"/>
                </a:solidFill>
                <a:latin typeface="Merriweather"/>
                <a:ea typeface="Merriweather"/>
                <a:cs typeface="Merriweather"/>
                <a:sym typeface="Merriweather"/>
              </a:rPr>
              <a:t>Topics</a:t>
            </a:r>
            <a:endParaRPr/>
          </a:p>
        </p:txBody>
      </p:sp>
      <p:sp>
        <p:nvSpPr>
          <p:cNvPr id="136" name="Google Shape;136;p15"/>
          <p:cNvSpPr txBox="1"/>
          <p:nvPr/>
        </p:nvSpPr>
        <p:spPr>
          <a:xfrm>
            <a:off x="10376975" y="6149263"/>
            <a:ext cx="3167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u="sng">
                <a:solidFill>
                  <a:schemeClr val="hlink"/>
                </a:solidFill>
                <a:latin typeface="Fira Sans"/>
                <a:ea typeface="Fira Sans"/>
                <a:cs typeface="Fira Sans"/>
                <a:sym typeface="Fira Sans"/>
                <a:hlinkClick action="ppaction://hlinksldjump" r:id="rId4"/>
              </a:rPr>
              <a:t>Home and Community Based Funding Through </a:t>
            </a:r>
            <a:r>
              <a:rPr lang="en-US" sz="2400" u="sng">
                <a:solidFill>
                  <a:schemeClr val="hlink"/>
                </a:solidFill>
                <a:latin typeface="Fira Sans"/>
                <a:ea typeface="Fira Sans"/>
                <a:cs typeface="Fira Sans"/>
                <a:sym typeface="Fira Sans"/>
                <a:hlinkClick action="ppaction://hlinksldjump" r:id="rId5"/>
              </a:rPr>
              <a:t>Medicaid</a:t>
            </a:r>
            <a:endParaRPr/>
          </a:p>
        </p:txBody>
      </p:sp>
      <p:sp>
        <p:nvSpPr>
          <p:cNvPr id="137" name="Google Shape;137;p15"/>
          <p:cNvSpPr txBox="1"/>
          <p:nvPr/>
        </p:nvSpPr>
        <p:spPr>
          <a:xfrm>
            <a:off x="14655023" y="6153336"/>
            <a:ext cx="3026700" cy="7941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6"/>
              </a:rPr>
              <a:t>Children’s Home Based Services</a:t>
            </a:r>
            <a:endParaRPr/>
          </a:p>
        </p:txBody>
      </p:sp>
      <p:sp>
        <p:nvSpPr>
          <p:cNvPr id="138" name="Google Shape;138;p15"/>
          <p:cNvSpPr txBox="1"/>
          <p:nvPr/>
        </p:nvSpPr>
        <p:spPr>
          <a:xfrm>
            <a:off x="1599169" y="7863811"/>
            <a:ext cx="3417300" cy="8865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US" sz="2400">
                <a:solidFill>
                  <a:srgbClr val="FFFFFF"/>
                </a:solidFill>
                <a:latin typeface="Fira Sans"/>
                <a:ea typeface="Fira Sans"/>
                <a:cs typeface="Fira Sans"/>
                <a:sym typeface="Fira Sans"/>
              </a:rPr>
              <a:t>Funding</a:t>
            </a:r>
            <a:r>
              <a:rPr lang="en-US" sz="2400">
                <a:solidFill>
                  <a:srgbClr val="FFFFFF"/>
                </a:solidFill>
                <a:latin typeface="Fira Sans"/>
                <a:ea typeface="Fira Sans"/>
                <a:cs typeface="Fira Sans"/>
                <a:sym typeface="Fira Sans"/>
              </a:rPr>
              <a:t> Support Information</a:t>
            </a:r>
            <a:endParaRPr/>
          </a:p>
        </p:txBody>
      </p:sp>
      <p:sp>
        <p:nvSpPr>
          <p:cNvPr id="139" name="Google Shape;139;p15"/>
          <p:cNvSpPr txBox="1"/>
          <p:nvPr/>
        </p:nvSpPr>
        <p:spPr>
          <a:xfrm>
            <a:off x="6815951" y="8417403"/>
            <a:ext cx="1793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4</a:t>
            </a:r>
            <a:endParaRPr/>
          </a:p>
        </p:txBody>
      </p:sp>
      <p:sp>
        <p:nvSpPr>
          <p:cNvPr id="140" name="Google Shape;140;p15"/>
          <p:cNvSpPr txBox="1"/>
          <p:nvPr/>
        </p:nvSpPr>
        <p:spPr>
          <a:xfrm flipH="1">
            <a:off x="11157825" y="8455725"/>
            <a:ext cx="1793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5</a:t>
            </a:r>
            <a:endParaRPr/>
          </a:p>
        </p:txBody>
      </p:sp>
      <p:sp>
        <p:nvSpPr>
          <p:cNvPr id="141" name="Google Shape;141;p15"/>
          <p:cNvSpPr txBox="1"/>
          <p:nvPr/>
        </p:nvSpPr>
        <p:spPr>
          <a:xfrm>
            <a:off x="15540314" y="8417403"/>
            <a:ext cx="1793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6</a:t>
            </a:r>
            <a:endParaRPr/>
          </a:p>
        </p:txBody>
      </p:sp>
      <p:sp>
        <p:nvSpPr>
          <p:cNvPr id="142" name="Google Shape;142;p15"/>
          <p:cNvSpPr txBox="1"/>
          <p:nvPr/>
        </p:nvSpPr>
        <p:spPr>
          <a:xfrm>
            <a:off x="6510400" y="8868425"/>
            <a:ext cx="2400300" cy="886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7"/>
              </a:rPr>
              <a:t>Adult Home Based Services</a:t>
            </a:r>
            <a:endParaRPr sz="3200">
              <a:solidFill>
                <a:schemeClr val="dk1"/>
              </a:solidFill>
              <a:latin typeface="Fira Sans"/>
              <a:ea typeface="Fira Sans"/>
              <a:cs typeface="Fira Sans"/>
              <a:sym typeface="Fira Sans"/>
            </a:endParaRPr>
          </a:p>
        </p:txBody>
      </p:sp>
      <p:sp>
        <p:nvSpPr>
          <p:cNvPr id="143" name="Google Shape;143;p15"/>
          <p:cNvSpPr txBox="1"/>
          <p:nvPr/>
        </p:nvSpPr>
        <p:spPr>
          <a:xfrm>
            <a:off x="10541325" y="9058875"/>
            <a:ext cx="3026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8"/>
              </a:rPr>
              <a:t>Residential Funding</a:t>
            </a:r>
            <a:endParaRPr sz="3200">
              <a:solidFill>
                <a:schemeClr val="dk1"/>
              </a:solidFill>
              <a:latin typeface="Fira Sans"/>
              <a:ea typeface="Fira Sans"/>
              <a:cs typeface="Fira Sans"/>
              <a:sym typeface="Fira Sans"/>
            </a:endParaRPr>
          </a:p>
        </p:txBody>
      </p:sp>
      <p:sp>
        <p:nvSpPr>
          <p:cNvPr id="144" name="Google Shape;144;p15"/>
          <p:cNvSpPr txBox="1"/>
          <p:nvPr/>
        </p:nvSpPr>
        <p:spPr>
          <a:xfrm>
            <a:off x="14837350" y="8938875"/>
            <a:ext cx="2927700" cy="79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9"/>
              </a:rPr>
              <a:t>Day Programming </a:t>
            </a:r>
            <a:endParaRPr sz="2400">
              <a:solidFill>
                <a:schemeClr val="dk1"/>
              </a:solidFill>
            </a:endParaRPr>
          </a:p>
          <a:p>
            <a:pPr indent="0" lvl="0" marL="0" rtl="0" algn="l">
              <a:spcBef>
                <a:spcPts val="0"/>
              </a:spcBef>
              <a:spcAft>
                <a:spcPts val="0"/>
              </a:spcAft>
              <a:buNone/>
            </a:pPr>
            <a:r>
              <a:t/>
            </a:r>
            <a:endParaRPr sz="2400">
              <a:solidFill>
                <a:schemeClr val="dk1"/>
              </a:solidFill>
              <a:latin typeface="Fira Sans"/>
              <a:ea typeface="Fira Sans"/>
              <a:cs typeface="Fira Sans"/>
              <a:sym typeface="Fira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grpSp>
        <p:nvGrpSpPr>
          <p:cNvPr id="596" name="Google Shape;596;p42"/>
          <p:cNvGrpSpPr/>
          <p:nvPr/>
        </p:nvGrpSpPr>
        <p:grpSpPr>
          <a:xfrm>
            <a:off x="8031705" y="-90527"/>
            <a:ext cx="10256289" cy="10468053"/>
            <a:chOff x="0" y="-47625"/>
            <a:chExt cx="2701227" cy="2757000"/>
          </a:xfrm>
        </p:grpSpPr>
        <p:sp>
          <p:nvSpPr>
            <p:cNvPr id="597" name="Google Shape;597;p42"/>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598" name="Google Shape;598;p42"/>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9" name="Google Shape;599;p42"/>
          <p:cNvSpPr txBox="1"/>
          <p:nvPr/>
        </p:nvSpPr>
        <p:spPr>
          <a:xfrm>
            <a:off x="9205975" y="3178225"/>
            <a:ext cx="6424800" cy="4192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US" sz="2400">
                <a:solidFill>
                  <a:schemeClr val="dk1"/>
                </a:solidFill>
                <a:latin typeface="Fira Sans"/>
                <a:ea typeface="Fira Sans"/>
                <a:cs typeface="Fira Sans"/>
                <a:sym typeface="Fira Sans"/>
              </a:rPr>
              <a:t>Providers of services are not responsible for transportation</a:t>
            </a:r>
            <a:endParaRPr sz="24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24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n-US" sz="2400">
                <a:solidFill>
                  <a:schemeClr val="dk1"/>
                </a:solidFill>
                <a:latin typeface="Fira Sans"/>
                <a:ea typeface="Fira Sans"/>
                <a:cs typeface="Fira Sans"/>
                <a:sym typeface="Fira Sans"/>
              </a:rPr>
              <a:t>If families have not received a Waiver from Medicaid - then they can inquire about private pay options.</a:t>
            </a:r>
            <a:endParaRPr sz="24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24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n-US" sz="2400">
                <a:solidFill>
                  <a:schemeClr val="dk1"/>
                </a:solidFill>
                <a:latin typeface="Fira Sans"/>
                <a:ea typeface="Fira Sans"/>
                <a:cs typeface="Fira Sans"/>
                <a:sym typeface="Fira Sans"/>
              </a:rPr>
              <a:t>Providers will list what payments they accept</a:t>
            </a:r>
            <a:endParaRPr sz="24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t/>
            </a:r>
            <a:endParaRPr sz="24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n-US" sz="2400">
                <a:solidFill>
                  <a:schemeClr val="dk1"/>
                </a:solidFill>
                <a:latin typeface="Fira Sans"/>
                <a:ea typeface="Fira Sans"/>
                <a:cs typeface="Fira Sans"/>
                <a:sym typeface="Fira Sans"/>
              </a:rPr>
              <a:t>Some families will use SSI Benefits. </a:t>
            </a:r>
            <a:endParaRPr sz="2400">
              <a:solidFill>
                <a:schemeClr val="dk1"/>
              </a:solidFill>
              <a:latin typeface="Fira Sans"/>
              <a:ea typeface="Fira Sans"/>
              <a:cs typeface="Fira Sans"/>
              <a:sym typeface="Fira Sans"/>
            </a:endParaRPr>
          </a:p>
        </p:txBody>
      </p:sp>
      <p:sp>
        <p:nvSpPr>
          <p:cNvPr id="600" name="Google Shape;600;p42"/>
          <p:cNvSpPr txBox="1"/>
          <p:nvPr/>
        </p:nvSpPr>
        <p:spPr>
          <a:xfrm>
            <a:off x="989225" y="467384"/>
            <a:ext cx="6039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Some Big Changes</a:t>
            </a:r>
            <a:endParaRPr sz="6400"/>
          </a:p>
        </p:txBody>
      </p:sp>
      <p:sp>
        <p:nvSpPr>
          <p:cNvPr id="601" name="Google Shape;601;p42"/>
          <p:cNvSpPr txBox="1"/>
          <p:nvPr/>
        </p:nvSpPr>
        <p:spPr>
          <a:xfrm>
            <a:off x="1083600" y="3178236"/>
            <a:ext cx="6039900" cy="5042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latin typeface="Fira Sans"/>
                <a:ea typeface="Fira Sans"/>
                <a:cs typeface="Fira Sans"/>
                <a:sym typeface="Fira Sans"/>
              </a:rPr>
              <a:t>Families should consider what is most needed for each individual</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latin typeface="Fira Sans"/>
                <a:ea typeface="Fira Sans"/>
                <a:cs typeface="Fira Sans"/>
                <a:sym typeface="Fira Sans"/>
              </a:rPr>
              <a:t>Families need to consider Transportation to and from Day Program</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rPr lang="en-US" sz="2400">
                <a:latin typeface="Fira Sans"/>
                <a:ea typeface="Fira Sans"/>
                <a:cs typeface="Fira Sans"/>
                <a:sym typeface="Fira Sans"/>
              </a:rPr>
              <a:t>Transportation is no longer provided by the school system and becomes the </a:t>
            </a:r>
            <a:r>
              <a:rPr lang="en-US" sz="2400">
                <a:latin typeface="Fira Sans"/>
                <a:ea typeface="Fira Sans"/>
                <a:cs typeface="Fira Sans"/>
                <a:sym typeface="Fira Sans"/>
              </a:rPr>
              <a:t>responsibility</a:t>
            </a:r>
            <a:r>
              <a:rPr lang="en-US" sz="2400">
                <a:latin typeface="Fira Sans"/>
                <a:ea typeface="Fira Sans"/>
                <a:cs typeface="Fira Sans"/>
                <a:sym typeface="Fira Sans"/>
              </a:rPr>
              <a:t> of the individual/family </a:t>
            </a:r>
            <a:r>
              <a:rPr lang="en-US" sz="2400">
                <a:latin typeface="Fira Sans"/>
                <a:ea typeface="Fira Sans"/>
                <a:cs typeface="Fira Sans"/>
                <a:sym typeface="Fira Sans"/>
              </a:rPr>
              <a:t>receiving</a:t>
            </a:r>
            <a:r>
              <a:rPr lang="en-US" sz="2400">
                <a:latin typeface="Fira Sans"/>
                <a:ea typeface="Fira Sans"/>
                <a:cs typeface="Fira Sans"/>
                <a:sym typeface="Fira Sans"/>
              </a:rPr>
              <a:t> services</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400">
              <a:latin typeface="Fira Sans"/>
              <a:ea typeface="Fira Sans"/>
              <a:cs typeface="Fira Sans"/>
              <a:sym typeface="Fira Sans"/>
            </a:endParaRPr>
          </a:p>
        </p:txBody>
      </p:sp>
      <p:sp>
        <p:nvSpPr>
          <p:cNvPr id="602" name="Google Shape;602;p42"/>
          <p:cNvSpPr txBox="1"/>
          <p:nvPr/>
        </p:nvSpPr>
        <p:spPr>
          <a:xfrm>
            <a:off x="989225" y="9429500"/>
            <a:ext cx="17298900" cy="600300"/>
          </a:xfrm>
          <a:prstGeom prst="rect">
            <a:avLst/>
          </a:prstGeom>
          <a:noFill/>
          <a:ln>
            <a:noFill/>
          </a:ln>
        </p:spPr>
        <p:txBody>
          <a:bodyPr anchorCtr="0" anchor="t" bIns="91425" lIns="91425" spcFirstLastPara="1" rIns="91425" wrap="square" tIns="91425">
            <a:spAutoFit/>
          </a:bodyPr>
          <a:lstStyle/>
          <a:p>
            <a:pPr indent="0" lvl="0" marL="0" rtl="0" algn="l">
              <a:lnSpc>
                <a:spcPct val="111100"/>
              </a:lnSpc>
              <a:spcBef>
                <a:spcPts val="0"/>
              </a:spcBef>
              <a:spcAft>
                <a:spcPts val="0"/>
              </a:spcAft>
              <a:buNone/>
            </a:pPr>
            <a:r>
              <a:rPr lang="en-US" sz="2700" u="sng">
                <a:solidFill>
                  <a:schemeClr val="hlink"/>
                </a:solidFill>
                <a:highlight>
                  <a:schemeClr val="lt1"/>
                </a:highlight>
                <a:hlinkClick r:id="rId3"/>
              </a:rPr>
              <a:t>Day Program Providers For Intellectual Disabil</a:t>
            </a:r>
            <a:r>
              <a:rPr lang="en-US" sz="2700" u="sng">
                <a:solidFill>
                  <a:schemeClr val="hlink"/>
                </a:solidFill>
                <a:highlight>
                  <a:srgbClr val="FFD863"/>
                </a:highlight>
                <a:hlinkClick r:id="rId4"/>
              </a:rPr>
              <a:t>ity Services</a:t>
            </a:r>
            <a:endParaRPr sz="2700">
              <a:solidFill>
                <a:schemeClr val="dk1"/>
              </a:solidFill>
              <a:highlight>
                <a:srgbClr val="FFD863"/>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grpSp>
        <p:nvGrpSpPr>
          <p:cNvPr id="607" name="Google Shape;607;p43"/>
          <p:cNvGrpSpPr/>
          <p:nvPr/>
        </p:nvGrpSpPr>
        <p:grpSpPr>
          <a:xfrm>
            <a:off x="8077086" y="-144662"/>
            <a:ext cx="10210980" cy="5288702"/>
            <a:chOff x="0" y="-38100"/>
            <a:chExt cx="2689294" cy="1392900"/>
          </a:xfrm>
        </p:grpSpPr>
        <p:sp>
          <p:nvSpPr>
            <p:cNvPr id="608" name="Google Shape;608;p43"/>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609" name="Google Shape;609;p43"/>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0" name="Google Shape;610;p43"/>
          <p:cNvSpPr txBox="1"/>
          <p:nvPr/>
        </p:nvSpPr>
        <p:spPr>
          <a:xfrm>
            <a:off x="9144000" y="1473197"/>
            <a:ext cx="8115300" cy="258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Supported Employment</a:t>
            </a:r>
            <a:endParaRPr/>
          </a:p>
        </p:txBody>
      </p:sp>
      <p:pic>
        <p:nvPicPr>
          <p:cNvPr id="611" name="Google Shape;611;p43"/>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612" name="Google Shape;612;p43"/>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613" name="Google Shape;613;p43"/>
          <p:cNvGrpSpPr/>
          <p:nvPr/>
        </p:nvGrpSpPr>
        <p:grpSpPr>
          <a:xfrm>
            <a:off x="0" y="-180827"/>
            <a:ext cx="1028706" cy="10468053"/>
            <a:chOff x="0" y="-47625"/>
            <a:chExt cx="270933" cy="2757000"/>
          </a:xfrm>
        </p:grpSpPr>
        <p:sp>
          <p:nvSpPr>
            <p:cNvPr id="614" name="Google Shape;614;p43"/>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615" name="Google Shape;615;p43"/>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16" name="Google Shape;616;p43"/>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617" name="Google Shape;617;p43"/>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A quick dive into DHS/DRS Vocational Services</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Financial Assistance - Free of Charge Creative Commons Chalkboard ..." id="618" name="Google Shape;618;p43"/>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grpSp>
        <p:nvGrpSpPr>
          <p:cNvPr id="623" name="Google Shape;623;p44"/>
          <p:cNvGrpSpPr/>
          <p:nvPr/>
        </p:nvGrpSpPr>
        <p:grpSpPr>
          <a:xfrm>
            <a:off x="0" y="-180827"/>
            <a:ext cx="18288118" cy="4870663"/>
            <a:chOff x="0" y="-47625"/>
            <a:chExt cx="4816592" cy="1282800"/>
          </a:xfrm>
        </p:grpSpPr>
        <p:sp>
          <p:nvSpPr>
            <p:cNvPr id="624" name="Google Shape;624;p44"/>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625" name="Google Shape;625;p44"/>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44"/>
          <p:cNvGrpSpPr/>
          <p:nvPr/>
        </p:nvGrpSpPr>
        <p:grpSpPr>
          <a:xfrm>
            <a:off x="0" y="9254890"/>
            <a:ext cx="18288118" cy="1032115"/>
            <a:chOff x="0" y="-47625"/>
            <a:chExt cx="4816592" cy="271831"/>
          </a:xfrm>
        </p:grpSpPr>
        <p:sp>
          <p:nvSpPr>
            <p:cNvPr id="627" name="Google Shape;627;p44"/>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628" name="Google Shape;628;p44"/>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29" name="Google Shape;629;p44"/>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630" name="Google Shape;630;p44"/>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631" name="Google Shape;631;p44"/>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632" name="Google Shape;632;p44"/>
          <p:cNvSpPr txBox="1"/>
          <p:nvPr/>
        </p:nvSpPr>
        <p:spPr>
          <a:xfrm>
            <a:off x="1028700"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Accesses </a:t>
            </a:r>
            <a:endParaRPr/>
          </a:p>
        </p:txBody>
      </p:sp>
      <p:sp>
        <p:nvSpPr>
          <p:cNvPr id="633" name="Google Shape;633;p44"/>
          <p:cNvSpPr txBox="1"/>
          <p:nvPr/>
        </p:nvSpPr>
        <p:spPr>
          <a:xfrm>
            <a:off x="1028700" y="7358602"/>
            <a:ext cx="4393500" cy="101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000">
                <a:latin typeface="Fira Sans"/>
                <a:ea typeface="Fira Sans"/>
                <a:cs typeface="Fira Sans"/>
                <a:sym typeface="Fira Sans"/>
              </a:rPr>
              <a:t>Can seek employment services from DRS office’s last semester before receiving a HS Diploma </a:t>
            </a:r>
            <a:endParaRPr sz="2000">
              <a:latin typeface="Fira Sans"/>
              <a:ea typeface="Fira Sans"/>
              <a:cs typeface="Fira Sans"/>
              <a:sym typeface="Fira Sans"/>
            </a:endParaRPr>
          </a:p>
        </p:txBody>
      </p:sp>
      <p:sp>
        <p:nvSpPr>
          <p:cNvPr id="634" name="Google Shape;634;p44"/>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Financial</a:t>
            </a:r>
            <a:r>
              <a:rPr b="1" lang="en-US" sz="3200">
                <a:latin typeface="Fira Sans"/>
                <a:ea typeface="Fira Sans"/>
                <a:cs typeface="Fira Sans"/>
                <a:sym typeface="Fira Sans"/>
              </a:rPr>
              <a:t> Assistance</a:t>
            </a:r>
            <a:endParaRPr/>
          </a:p>
        </p:txBody>
      </p:sp>
      <p:sp>
        <p:nvSpPr>
          <p:cNvPr id="635" name="Google Shape;635;p44"/>
          <p:cNvSpPr txBox="1"/>
          <p:nvPr/>
        </p:nvSpPr>
        <p:spPr>
          <a:xfrm>
            <a:off x="7931350" y="7062350"/>
            <a:ext cx="2591700" cy="2154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Gr</a:t>
            </a:r>
            <a:r>
              <a:rPr lang="en-US" sz="2000">
                <a:solidFill>
                  <a:schemeClr val="dk1"/>
                </a:solidFill>
                <a:latin typeface="Fira Sans"/>
                <a:ea typeface="Fira Sans"/>
                <a:cs typeface="Fira Sans"/>
                <a:sym typeface="Fira Sans"/>
              </a:rPr>
              <a:t>eat opportunity who are waiting to for PUNS List and can access these services before their last semester before graduating. </a:t>
            </a:r>
            <a:endParaRPr sz="2900">
              <a:latin typeface="Fira Sans"/>
              <a:ea typeface="Fira Sans"/>
              <a:cs typeface="Fira Sans"/>
              <a:sym typeface="Fira Sans"/>
            </a:endParaRPr>
          </a:p>
        </p:txBody>
      </p:sp>
      <p:sp>
        <p:nvSpPr>
          <p:cNvPr id="636" name="Google Shape;636;p44"/>
          <p:cNvSpPr txBox="1"/>
          <p:nvPr/>
        </p:nvSpPr>
        <p:spPr>
          <a:xfrm>
            <a:off x="13511675" y="7058975"/>
            <a:ext cx="3099900" cy="2310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00">
                <a:latin typeface="Fira Sans"/>
                <a:ea typeface="Fira Sans"/>
                <a:cs typeface="Fira Sans"/>
                <a:sym typeface="Fira Sans"/>
              </a:rPr>
              <a:t>DHS/DRS Funding is available for post secondary </a:t>
            </a:r>
            <a:r>
              <a:rPr lang="en-US" sz="1900">
                <a:latin typeface="Fira Sans"/>
                <a:ea typeface="Fira Sans"/>
                <a:cs typeface="Fira Sans"/>
                <a:sym typeface="Fira Sans"/>
              </a:rPr>
              <a:t>educational</a:t>
            </a:r>
            <a:r>
              <a:rPr lang="en-US" sz="1900">
                <a:latin typeface="Fira Sans"/>
                <a:ea typeface="Fira Sans"/>
                <a:cs typeface="Fira Sans"/>
                <a:sym typeface="Fira Sans"/>
              </a:rPr>
              <a:t> programs.</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Will pay for college </a:t>
            </a:r>
            <a:r>
              <a:rPr lang="en-US" sz="1900">
                <a:latin typeface="Fira Sans"/>
                <a:ea typeface="Fira Sans"/>
                <a:cs typeface="Fira Sans"/>
                <a:sym typeface="Fira Sans"/>
              </a:rPr>
              <a:t>based</a:t>
            </a:r>
            <a:r>
              <a:rPr lang="en-US" sz="1900">
                <a:latin typeface="Fira Sans"/>
                <a:ea typeface="Fira Sans"/>
                <a:cs typeface="Fira Sans"/>
                <a:sym typeface="Fira Sans"/>
              </a:rPr>
              <a:t> programs that are career focused</a:t>
            </a:r>
            <a:endParaRPr sz="1900">
              <a:latin typeface="Fira Sans"/>
              <a:ea typeface="Fira Sans"/>
              <a:cs typeface="Fira Sans"/>
              <a:sym typeface="Fira Sans"/>
            </a:endParaRPr>
          </a:p>
        </p:txBody>
      </p:sp>
      <p:sp>
        <p:nvSpPr>
          <p:cNvPr id="637" name="Google Shape;637;p44"/>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DHS/DRS </a:t>
            </a:r>
            <a:endParaRPr b="1" sz="5300">
              <a:solidFill>
                <a:srgbClr val="FFFFFF"/>
              </a:solidFill>
              <a:latin typeface="Merriweather"/>
              <a:ea typeface="Merriweather"/>
              <a:cs typeface="Merriweather"/>
              <a:sym typeface="Merriweather"/>
            </a:endParaRPr>
          </a:p>
        </p:txBody>
      </p:sp>
      <p:sp>
        <p:nvSpPr>
          <p:cNvPr id="638" name="Google Shape;638;p44"/>
          <p:cNvSpPr txBox="1"/>
          <p:nvPr/>
        </p:nvSpPr>
        <p:spPr>
          <a:xfrm>
            <a:off x="6947250" y="6532098"/>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While Waiting</a:t>
            </a:r>
            <a:endParaRPr/>
          </a:p>
        </p:txBody>
      </p:sp>
      <p:sp>
        <p:nvSpPr>
          <p:cNvPr id="639" name="Google Shape;639;p44"/>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640" name="Google Shape;640;p44"/>
          <p:cNvSpPr txBox="1"/>
          <p:nvPr/>
        </p:nvSpPr>
        <p:spPr>
          <a:xfrm>
            <a:off x="204475" y="9609900"/>
            <a:ext cx="179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200">
                <a:solidFill>
                  <a:schemeClr val="dk1"/>
                </a:solidFill>
                <a:latin typeface="Fira Sans"/>
                <a:ea typeface="Fira Sans"/>
                <a:cs typeface="Fira Sans"/>
                <a:sym typeface="Fira Sans"/>
              </a:rPr>
              <a:t>Individuals can not receive educational and vocational services at the same time</a:t>
            </a:r>
            <a:endParaRPr sz="3200">
              <a:solidFill>
                <a:schemeClr val="dk1"/>
              </a:solidFill>
              <a:latin typeface="Fira Sans"/>
              <a:ea typeface="Fira Sans"/>
              <a:cs typeface="Fira Sans"/>
              <a:sym typeface="Fira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grpSp>
        <p:nvGrpSpPr>
          <p:cNvPr id="645" name="Google Shape;645;p45"/>
          <p:cNvGrpSpPr/>
          <p:nvPr/>
        </p:nvGrpSpPr>
        <p:grpSpPr>
          <a:xfrm>
            <a:off x="8031705" y="-90527"/>
            <a:ext cx="10256289" cy="10468053"/>
            <a:chOff x="0" y="-47625"/>
            <a:chExt cx="2701227" cy="2757000"/>
          </a:xfrm>
        </p:grpSpPr>
        <p:sp>
          <p:nvSpPr>
            <p:cNvPr id="646" name="Google Shape;646;p45"/>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647" name="Google Shape;647;p45"/>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8" name="Google Shape;648;p45"/>
          <p:cNvSpPr txBox="1"/>
          <p:nvPr/>
        </p:nvSpPr>
        <p:spPr>
          <a:xfrm>
            <a:off x="9221700" y="4202000"/>
            <a:ext cx="6424800" cy="489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These programs offer for competitive and supportive employment such as;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rtl="0" algn="l">
              <a:lnSpc>
                <a:spcPct val="115000"/>
              </a:lnSpc>
              <a:spcBef>
                <a:spcPts val="0"/>
              </a:spcBef>
              <a:spcAft>
                <a:spcPts val="0"/>
              </a:spcAft>
              <a:buClr>
                <a:schemeClr val="dk1"/>
              </a:buClr>
              <a:buFont typeface="Arial"/>
              <a:buNone/>
            </a:pPr>
            <a:r>
              <a:rPr lang="en-US" sz="2800">
                <a:solidFill>
                  <a:schemeClr val="dk1"/>
                </a:solidFill>
                <a:latin typeface="Fira Sans"/>
                <a:ea typeface="Fira Sans"/>
                <a:cs typeface="Fira Sans"/>
                <a:sym typeface="Fira Sans"/>
              </a:rPr>
              <a:t>J</a:t>
            </a:r>
            <a:r>
              <a:rPr lang="en-US" sz="2800">
                <a:solidFill>
                  <a:schemeClr val="dk1"/>
                </a:solidFill>
                <a:latin typeface="Fira Sans"/>
                <a:ea typeface="Fira Sans"/>
                <a:cs typeface="Fira Sans"/>
                <a:sym typeface="Fira Sans"/>
              </a:rPr>
              <a:t>ob placement services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Job </a:t>
            </a:r>
            <a:r>
              <a:rPr lang="en-US" sz="2800">
                <a:latin typeface="Fira Sans"/>
                <a:ea typeface="Fira Sans"/>
                <a:cs typeface="Fira Sans"/>
                <a:sym typeface="Fira Sans"/>
              </a:rPr>
              <a:t>Coaching</a:t>
            </a:r>
            <a:r>
              <a:rPr lang="en-US" sz="2800">
                <a:latin typeface="Fira Sans"/>
                <a:ea typeface="Fira Sans"/>
                <a:cs typeface="Fira Sans"/>
                <a:sym typeface="Fira Sans"/>
              </a:rPr>
              <a:t> Support</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Follow up services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Based on the skills of the individual and can be more to least restrictive.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649" name="Google Shape;649;p45"/>
          <p:cNvSpPr txBox="1"/>
          <p:nvPr/>
        </p:nvSpPr>
        <p:spPr>
          <a:xfrm>
            <a:off x="863375" y="420209"/>
            <a:ext cx="6039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Supported Employment</a:t>
            </a:r>
            <a:endParaRPr sz="6000"/>
          </a:p>
        </p:txBody>
      </p:sp>
      <p:sp>
        <p:nvSpPr>
          <p:cNvPr id="650" name="Google Shape;650;p45"/>
          <p:cNvSpPr txBox="1"/>
          <p:nvPr/>
        </p:nvSpPr>
        <p:spPr>
          <a:xfrm>
            <a:off x="1028700" y="4202011"/>
            <a:ext cx="6039900" cy="3900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SEP and other employment services are also covered by Medicaid Waiver Programs. </a:t>
            </a:r>
            <a:r>
              <a:rPr lang="en-US" sz="2800">
                <a:latin typeface="Fira Sans"/>
                <a:ea typeface="Fira Sans"/>
                <a:cs typeface="Fira Sans"/>
                <a:sym typeface="Fira Sans"/>
              </a:rPr>
              <a:t>These</a:t>
            </a:r>
            <a:r>
              <a:rPr lang="en-US" sz="2800">
                <a:latin typeface="Fira Sans"/>
                <a:ea typeface="Fira Sans"/>
                <a:cs typeface="Fira Sans"/>
                <a:sym typeface="Fira Sans"/>
              </a:rPr>
              <a:t> Services are;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Adult Home Based Services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SEP Under DD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Department of Rehabilitation Services </a:t>
            </a:r>
            <a:endParaRPr sz="2800">
              <a:latin typeface="Fira Sans"/>
              <a:ea typeface="Fira Sans"/>
              <a:cs typeface="Fira Sans"/>
              <a:sym typeface="Fira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grpSp>
        <p:nvGrpSpPr>
          <p:cNvPr id="655" name="Google Shape;655;p46"/>
          <p:cNvGrpSpPr/>
          <p:nvPr/>
        </p:nvGrpSpPr>
        <p:grpSpPr>
          <a:xfrm>
            <a:off x="8031705" y="-90527"/>
            <a:ext cx="10256289" cy="10468053"/>
            <a:chOff x="0" y="-47625"/>
            <a:chExt cx="2701227" cy="2757000"/>
          </a:xfrm>
        </p:grpSpPr>
        <p:sp>
          <p:nvSpPr>
            <p:cNvPr id="656" name="Google Shape;656;p46"/>
            <p:cNvSpPr/>
            <p:nvPr/>
          </p:nvSpPr>
          <p:spPr>
            <a:xfrm>
              <a:off x="0" y="0"/>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657" name="Google Shape;657;p46"/>
            <p:cNvSpPr txBox="1"/>
            <p:nvPr/>
          </p:nvSpPr>
          <p:spPr>
            <a:xfrm>
              <a:off x="0" y="-47625"/>
              <a:ext cx="27012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8" name="Google Shape;658;p46"/>
          <p:cNvSpPr txBox="1"/>
          <p:nvPr/>
        </p:nvSpPr>
        <p:spPr>
          <a:xfrm>
            <a:off x="9221700" y="4202000"/>
            <a:ext cx="6424800" cy="538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DRS can pay for;</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Job Training Programs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Covers M</a:t>
            </a:r>
            <a:r>
              <a:rPr lang="en-US" sz="2800">
                <a:latin typeface="Fira Sans"/>
                <a:ea typeface="Fira Sans"/>
                <a:cs typeface="Fira Sans"/>
                <a:sym typeface="Fira Sans"/>
              </a:rPr>
              <a:t>odifications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Work Gear (Shoes/Uniforms)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Job Related Programs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rtl="0" algn="l">
              <a:lnSpc>
                <a:spcPct val="115000"/>
              </a:lnSpc>
              <a:spcBef>
                <a:spcPts val="0"/>
              </a:spcBef>
              <a:spcAft>
                <a:spcPts val="0"/>
              </a:spcAft>
              <a:buClr>
                <a:schemeClr val="dk1"/>
              </a:buClr>
              <a:buFont typeface="Arial"/>
              <a:buNone/>
            </a:pPr>
            <a:r>
              <a:rPr lang="en-US" sz="2800">
                <a:solidFill>
                  <a:schemeClr val="dk1"/>
                </a:solidFill>
                <a:latin typeface="Fira Sans"/>
                <a:ea typeface="Fira Sans"/>
                <a:cs typeface="Fira Sans"/>
                <a:sym typeface="Fira Sans"/>
              </a:rPr>
              <a:t>They also offer Home Health Services for individuals who have physical limitations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659" name="Google Shape;659;p46"/>
          <p:cNvSpPr txBox="1"/>
          <p:nvPr/>
        </p:nvSpPr>
        <p:spPr>
          <a:xfrm>
            <a:off x="863375" y="420209"/>
            <a:ext cx="60399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Who Funds Supported Employment</a:t>
            </a:r>
            <a:endParaRPr sz="6000"/>
          </a:p>
        </p:txBody>
      </p:sp>
      <p:sp>
        <p:nvSpPr>
          <p:cNvPr id="660" name="Google Shape;660;p46"/>
          <p:cNvSpPr txBox="1"/>
          <p:nvPr/>
        </p:nvSpPr>
        <p:spPr>
          <a:xfrm>
            <a:off x="1028700" y="4202011"/>
            <a:ext cx="6039900" cy="538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The Department of Human Services/Division of Rehabilitation Services is an alternative funding option. (Known as DHS/DRS)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rtl="0" algn="l">
              <a:lnSpc>
                <a:spcPct val="115000"/>
              </a:lnSpc>
              <a:spcBef>
                <a:spcPts val="0"/>
              </a:spcBef>
              <a:spcAft>
                <a:spcPts val="0"/>
              </a:spcAft>
              <a:buClr>
                <a:schemeClr val="dk1"/>
              </a:buClr>
              <a:buFont typeface="Arial"/>
              <a:buNone/>
            </a:pPr>
            <a:r>
              <a:rPr lang="en-US" sz="2800">
                <a:solidFill>
                  <a:schemeClr val="dk1"/>
                </a:solidFill>
                <a:latin typeface="Fira Sans"/>
                <a:ea typeface="Fira Sans"/>
                <a:cs typeface="Fira Sans"/>
                <a:sym typeface="Fira Sans"/>
              </a:rPr>
              <a:t>Vocational Placement</a:t>
            </a:r>
            <a:endParaRPr sz="28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n-US" sz="2800">
                <a:solidFill>
                  <a:schemeClr val="dk1"/>
                </a:solidFill>
                <a:latin typeface="Fira Sans"/>
                <a:ea typeface="Fira Sans"/>
                <a:cs typeface="Fira Sans"/>
                <a:sym typeface="Fira Sans"/>
              </a:rPr>
              <a:t>Job Coaching Services</a:t>
            </a:r>
            <a:endParaRPr sz="28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None/>
            </a:pPr>
            <a:r>
              <a:rPr lang="en-US" sz="2800">
                <a:solidFill>
                  <a:schemeClr val="dk1"/>
                </a:solidFill>
                <a:latin typeface="Fira Sans"/>
                <a:ea typeface="Fira Sans"/>
                <a:cs typeface="Fira Sans"/>
                <a:sym typeface="Fira Sans"/>
              </a:rPr>
              <a:t>Vocational Evaluations</a:t>
            </a:r>
            <a:endParaRPr sz="2800">
              <a:solidFill>
                <a:schemeClr val="dk1"/>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Font typeface="Arial"/>
              <a:buNone/>
            </a:pPr>
            <a:r>
              <a:t/>
            </a:r>
            <a:endParaRPr sz="2800">
              <a:solidFill>
                <a:schemeClr val="dk1"/>
              </a:solidFill>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661" name="Google Shape;661;p46"/>
          <p:cNvSpPr txBox="1"/>
          <p:nvPr/>
        </p:nvSpPr>
        <p:spPr>
          <a:xfrm>
            <a:off x="9069225" y="658509"/>
            <a:ext cx="6039900" cy="2493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rgbClr val="FA9908"/>
                </a:solidFill>
                <a:latin typeface="Merriweather"/>
                <a:ea typeface="Merriweather"/>
                <a:cs typeface="Merriweather"/>
                <a:sym typeface="Merriweather"/>
              </a:rPr>
              <a:t>Funding Through DHS/DRS is Short Term </a:t>
            </a:r>
            <a:endParaRPr sz="5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7"/>
          <p:cNvSpPr txBox="1"/>
          <p:nvPr>
            <p:ph type="title"/>
          </p:nvPr>
        </p:nvSpPr>
        <p:spPr>
          <a:xfrm>
            <a:off x="9313975" y="526105"/>
            <a:ext cx="7225200" cy="29478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Where to Start</a:t>
            </a:r>
            <a:endParaRPr/>
          </a:p>
        </p:txBody>
      </p:sp>
      <p:sp>
        <p:nvSpPr>
          <p:cNvPr id="667" name="Google Shape;667;p47"/>
          <p:cNvSpPr txBox="1"/>
          <p:nvPr/>
        </p:nvSpPr>
        <p:spPr>
          <a:xfrm>
            <a:off x="9313975" y="3429000"/>
            <a:ext cx="7710600" cy="632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Clr>
                <a:schemeClr val="dk1"/>
              </a:buClr>
              <a:buSzPts val="1100"/>
              <a:buFont typeface="Arial"/>
              <a:buNone/>
            </a:pPr>
            <a:r>
              <a:t/>
            </a:r>
            <a:endParaRPr sz="1100" u="sng">
              <a:solidFill>
                <a:srgbClr val="0365C0"/>
              </a:solidFill>
              <a:latin typeface="Roboto"/>
              <a:ea typeface="Roboto"/>
              <a:cs typeface="Roboto"/>
              <a:sym typeface="Roboto"/>
            </a:endParaRPr>
          </a:p>
          <a:p>
            <a:pPr indent="0" lvl="0" marL="0" rtl="0" algn="l">
              <a:lnSpc>
                <a:spcPct val="150000"/>
              </a:lnSpc>
              <a:spcBef>
                <a:spcPts val="1200"/>
              </a:spcBef>
              <a:spcAft>
                <a:spcPts val="0"/>
              </a:spcAft>
              <a:buClr>
                <a:schemeClr val="dk1"/>
              </a:buClr>
              <a:buSzPts val="1100"/>
              <a:buFont typeface="Arial"/>
              <a:buNone/>
            </a:pPr>
            <a:r>
              <a:rPr lang="en-US" sz="1600">
                <a:solidFill>
                  <a:schemeClr val="dk1"/>
                </a:solidFill>
                <a:highlight>
                  <a:srgbClr val="FFFFFF"/>
                </a:highlight>
                <a:latin typeface="Fira Sans"/>
                <a:ea typeface="Fira Sans"/>
                <a:cs typeface="Fira Sans"/>
                <a:sym typeface="Fira Sans"/>
              </a:rPr>
              <a:t>DHS's Division of Rehabilitation Services is the state's lead agency serving individuals with disabilities. DRS works in partnership with people with disabilities and their families to assist them in making informed choices to achieve full community participation through employment, education, and independent living opportunities.</a:t>
            </a:r>
            <a:endParaRPr sz="1600">
              <a:solidFill>
                <a:schemeClr val="dk1"/>
              </a:solidFill>
              <a:highlight>
                <a:srgbClr val="FFFFFF"/>
              </a:highlight>
              <a:latin typeface="Fira Sans"/>
              <a:ea typeface="Fira Sans"/>
              <a:cs typeface="Fira Sans"/>
              <a:sym typeface="Fira Sans"/>
            </a:endParaRPr>
          </a:p>
          <a:p>
            <a:pPr indent="0" lvl="0" marL="0" rtl="0" algn="l">
              <a:lnSpc>
                <a:spcPct val="117500"/>
              </a:lnSpc>
              <a:spcBef>
                <a:spcPts val="1800"/>
              </a:spcBef>
              <a:spcAft>
                <a:spcPts val="0"/>
              </a:spcAft>
              <a:buClr>
                <a:schemeClr val="dk1"/>
              </a:buClr>
              <a:buSzPts val="1100"/>
              <a:buFont typeface="Arial"/>
              <a:buNone/>
            </a:pPr>
            <a:r>
              <a:rPr lang="en-US" sz="2600">
                <a:solidFill>
                  <a:schemeClr val="dk1"/>
                </a:solidFill>
                <a:highlight>
                  <a:srgbClr val="FFFFFF"/>
                </a:highlight>
                <a:latin typeface="Fira Sans"/>
                <a:ea typeface="Fira Sans"/>
                <a:cs typeface="Fira Sans"/>
                <a:sym typeface="Fira Sans"/>
              </a:rPr>
              <a:t>How to Contact DRS</a:t>
            </a:r>
            <a:endParaRPr sz="2600">
              <a:solidFill>
                <a:schemeClr val="dk1"/>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rPr lang="en-US" sz="1600">
                <a:solidFill>
                  <a:schemeClr val="dk1"/>
                </a:solidFill>
                <a:highlight>
                  <a:srgbClr val="FFFFFF"/>
                </a:highlight>
                <a:latin typeface="Fira Sans"/>
                <a:ea typeface="Fira Sans"/>
                <a:cs typeface="Fira Sans"/>
                <a:sym typeface="Fira Sans"/>
              </a:rPr>
              <a:t>Use the online </a:t>
            </a:r>
            <a:r>
              <a:rPr lang="en-US" sz="1600" u="sng">
                <a:solidFill>
                  <a:srgbClr val="0049AF"/>
                </a:solidFill>
                <a:highlight>
                  <a:srgbClr val="FFFFFF"/>
                </a:highlight>
                <a:latin typeface="Fira Sans"/>
                <a:ea typeface="Fira Sans"/>
                <a:cs typeface="Fira Sans"/>
                <a:sym typeface="Fira Sans"/>
                <a:hlinkClick r:id="rId3">
                  <a:extLst>
                    <a:ext uri="{A12FA001-AC4F-418D-AE19-62706E023703}">
                      <ahyp:hlinkClr val="tx"/>
                    </a:ext>
                  </a:extLst>
                </a:hlinkClick>
              </a:rPr>
              <a:t>Rehabilitation Services Web Referral</a:t>
            </a:r>
            <a:r>
              <a:rPr lang="en-US" sz="1600">
                <a:solidFill>
                  <a:schemeClr val="dk1"/>
                </a:solidFill>
                <a:highlight>
                  <a:srgbClr val="FFFFFF"/>
                </a:highlight>
                <a:latin typeface="Fira Sans"/>
                <a:ea typeface="Fira Sans"/>
                <a:cs typeface="Fira Sans"/>
                <a:sym typeface="Fira Sans"/>
              </a:rPr>
              <a:t> to refer yourself or someone else for services.</a:t>
            </a:r>
            <a:endParaRPr sz="1600">
              <a:solidFill>
                <a:schemeClr val="dk1"/>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rPr lang="en-US" sz="1600">
                <a:solidFill>
                  <a:schemeClr val="dk1"/>
                </a:solidFill>
                <a:highlight>
                  <a:srgbClr val="FFFFFF"/>
                </a:highlight>
                <a:latin typeface="Fira Sans"/>
                <a:ea typeface="Fira Sans"/>
                <a:cs typeface="Fira Sans"/>
                <a:sym typeface="Fira Sans"/>
              </a:rPr>
              <a:t>DRS staff provide services to people with disabilities in 47 local offices located in communities throughout the state. Use the </a:t>
            </a:r>
            <a:r>
              <a:rPr lang="en-US" sz="1600" u="sng">
                <a:solidFill>
                  <a:srgbClr val="0049AF"/>
                </a:solidFill>
                <a:highlight>
                  <a:srgbClr val="FFFFFF"/>
                </a:highlight>
                <a:latin typeface="Fira Sans"/>
                <a:ea typeface="Fira Sans"/>
                <a:cs typeface="Fira Sans"/>
                <a:sym typeface="Fira Sans"/>
                <a:hlinkClick r:id="rId4">
                  <a:extLst>
                    <a:ext uri="{A12FA001-AC4F-418D-AE19-62706E023703}">
                      <ahyp:hlinkClr val="tx"/>
                    </a:ext>
                  </a:extLst>
                </a:hlinkClick>
              </a:rPr>
              <a:t>DHS Office Locator</a:t>
            </a:r>
            <a:r>
              <a:rPr lang="en-US" sz="1600">
                <a:solidFill>
                  <a:schemeClr val="dk1"/>
                </a:solidFill>
                <a:highlight>
                  <a:srgbClr val="FFFFFF"/>
                </a:highlight>
                <a:latin typeface="Fira Sans"/>
                <a:ea typeface="Fira Sans"/>
                <a:cs typeface="Fira Sans"/>
                <a:sym typeface="Fira Sans"/>
              </a:rPr>
              <a:t> and search for Rehabilitation Services to find the nearest local office or call toll-free: (877) 581-3690 (Voice, English or Español) or (866) 324-5553 (TTY).</a:t>
            </a:r>
            <a:endParaRPr sz="1600">
              <a:solidFill>
                <a:schemeClr val="dk1"/>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rPr lang="en-US" sz="1600">
                <a:solidFill>
                  <a:schemeClr val="dk1"/>
                </a:solidFill>
                <a:highlight>
                  <a:srgbClr val="FFFFFF"/>
                </a:highlight>
                <a:latin typeface="Fira Sans"/>
                <a:ea typeface="Fira Sans"/>
                <a:cs typeface="Fira Sans"/>
                <a:sym typeface="Fira Sans"/>
              </a:rPr>
              <a:t>For general questions about DRS, email </a:t>
            </a:r>
            <a:r>
              <a:rPr lang="en-US" sz="1600">
                <a:solidFill>
                  <a:srgbClr val="0049AF"/>
                </a:solidFill>
                <a:highlight>
                  <a:srgbClr val="FFFFFF"/>
                </a:highlight>
                <a:latin typeface="Fira Sans"/>
                <a:ea typeface="Fira Sans"/>
                <a:cs typeface="Fira Sans"/>
                <a:sym typeface="Fira Sans"/>
              </a:rPr>
              <a:t>DHS.DRS@illinois.gov</a:t>
            </a:r>
            <a:r>
              <a:rPr lang="en-US" sz="1600">
                <a:solidFill>
                  <a:schemeClr val="dk1"/>
                </a:solidFill>
                <a:highlight>
                  <a:srgbClr val="FFFFFF"/>
                </a:highlight>
                <a:latin typeface="Fira Sans"/>
                <a:ea typeface="Fira Sans"/>
                <a:cs typeface="Fira Sans"/>
                <a:sym typeface="Fira Sans"/>
              </a:rPr>
              <a:t>.</a:t>
            </a:r>
            <a:endParaRPr sz="1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668" name="Google Shape;668;p47"/>
          <p:cNvSpPr txBox="1"/>
          <p:nvPr/>
        </p:nvSpPr>
        <p:spPr>
          <a:xfrm>
            <a:off x="474425" y="526100"/>
            <a:ext cx="6599700" cy="294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600" u="sng">
                <a:solidFill>
                  <a:schemeClr val="hlink"/>
                </a:solidFill>
                <a:latin typeface="Merriweather"/>
                <a:ea typeface="Merriweather"/>
                <a:cs typeface="Merriweather"/>
                <a:sym typeface="Merriweather"/>
                <a:hlinkClick r:id="rId5"/>
              </a:rPr>
              <a:t>Rehabilitation</a:t>
            </a:r>
            <a:r>
              <a:rPr b="1" lang="en-US" sz="2600" u="sng">
                <a:solidFill>
                  <a:schemeClr val="hlink"/>
                </a:solidFill>
                <a:latin typeface="Merriweather"/>
                <a:ea typeface="Merriweather"/>
                <a:cs typeface="Merriweather"/>
                <a:sym typeface="Merriweather"/>
                <a:hlinkClick r:id="rId6"/>
              </a:rPr>
              <a:t> Services</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id="669" name="Google Shape;669;p47"/>
          <p:cNvPicPr preferRelativeResize="0"/>
          <p:nvPr/>
        </p:nvPicPr>
        <p:blipFill>
          <a:blip r:embed="rId7">
            <a:alphaModFix/>
          </a:blip>
          <a:stretch>
            <a:fillRect/>
          </a:stretch>
        </p:blipFill>
        <p:spPr>
          <a:xfrm>
            <a:off x="577100" y="1616199"/>
            <a:ext cx="6599700" cy="25053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grpSp>
        <p:nvGrpSpPr>
          <p:cNvPr id="674" name="Google Shape;674;p48"/>
          <p:cNvGrpSpPr/>
          <p:nvPr/>
        </p:nvGrpSpPr>
        <p:grpSpPr>
          <a:xfrm>
            <a:off x="8077086" y="-144662"/>
            <a:ext cx="10210980" cy="5288702"/>
            <a:chOff x="0" y="-38100"/>
            <a:chExt cx="2689294" cy="1392900"/>
          </a:xfrm>
        </p:grpSpPr>
        <p:sp>
          <p:nvSpPr>
            <p:cNvPr id="675" name="Google Shape;675;p48"/>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676" name="Google Shape;676;p48"/>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7" name="Google Shape;677;p48"/>
          <p:cNvSpPr txBox="1"/>
          <p:nvPr/>
        </p:nvSpPr>
        <p:spPr>
          <a:xfrm>
            <a:off x="9144000" y="1473197"/>
            <a:ext cx="8115300" cy="3792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700">
                <a:solidFill>
                  <a:srgbClr val="FFFFFF"/>
                </a:solidFill>
                <a:latin typeface="Merriweather"/>
                <a:ea typeface="Merriweather"/>
                <a:cs typeface="Merriweather"/>
                <a:sym typeface="Merriweather"/>
              </a:rPr>
              <a:t>Supplemental</a:t>
            </a:r>
            <a:r>
              <a:rPr b="1" lang="en-US" sz="7700">
                <a:solidFill>
                  <a:srgbClr val="FFFFFF"/>
                </a:solidFill>
                <a:latin typeface="Merriweather"/>
                <a:ea typeface="Merriweather"/>
                <a:cs typeface="Merriweather"/>
                <a:sym typeface="Merriweather"/>
              </a:rPr>
              <a:t> Security Income (SSI)</a:t>
            </a:r>
            <a:endParaRPr sz="1100"/>
          </a:p>
        </p:txBody>
      </p:sp>
      <p:pic>
        <p:nvPicPr>
          <p:cNvPr id="678" name="Google Shape;678;p48"/>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679" name="Google Shape;679;p48"/>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680" name="Google Shape;680;p48"/>
          <p:cNvGrpSpPr/>
          <p:nvPr/>
        </p:nvGrpSpPr>
        <p:grpSpPr>
          <a:xfrm>
            <a:off x="0" y="-180827"/>
            <a:ext cx="1028706" cy="10468053"/>
            <a:chOff x="0" y="-47625"/>
            <a:chExt cx="270933" cy="2757000"/>
          </a:xfrm>
        </p:grpSpPr>
        <p:sp>
          <p:nvSpPr>
            <p:cNvPr id="681" name="Google Shape;681;p48"/>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682" name="Google Shape;682;p48"/>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683" name="Google Shape;683;p48"/>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684" name="Google Shape;684;p48"/>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Apply for this first, individual will automatically qualify for Medicaid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rPr lang="en-US" sz="3200">
                <a:solidFill>
                  <a:schemeClr val="dk1"/>
                </a:solidFill>
                <a:latin typeface="Fira Sans"/>
                <a:ea typeface="Fira Sans"/>
                <a:cs typeface="Fira Sans"/>
                <a:sym typeface="Fira Sans"/>
              </a:rPr>
              <a:t>Student are entitled to these services and a part of the process in securing state funding for Adult Services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Financial Assistance - Free of Charge Creative Commons Chalkboard ..." id="685" name="Google Shape;685;p48"/>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pSp>
        <p:nvGrpSpPr>
          <p:cNvPr id="690" name="Google Shape;690;p49"/>
          <p:cNvGrpSpPr/>
          <p:nvPr/>
        </p:nvGrpSpPr>
        <p:grpSpPr>
          <a:xfrm>
            <a:off x="0" y="-180827"/>
            <a:ext cx="18288118" cy="4870663"/>
            <a:chOff x="0" y="-47625"/>
            <a:chExt cx="4816592" cy="1282800"/>
          </a:xfrm>
        </p:grpSpPr>
        <p:sp>
          <p:nvSpPr>
            <p:cNvPr id="691" name="Google Shape;691;p49"/>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692" name="Google Shape;692;p49"/>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3" name="Google Shape;693;p49"/>
          <p:cNvGrpSpPr/>
          <p:nvPr/>
        </p:nvGrpSpPr>
        <p:grpSpPr>
          <a:xfrm>
            <a:off x="0" y="9254890"/>
            <a:ext cx="18288118" cy="1032115"/>
            <a:chOff x="0" y="-47625"/>
            <a:chExt cx="4816592" cy="271831"/>
          </a:xfrm>
        </p:grpSpPr>
        <p:sp>
          <p:nvSpPr>
            <p:cNvPr id="694" name="Google Shape;694;p49"/>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695" name="Google Shape;695;p49"/>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96" name="Google Shape;696;p49"/>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697" name="Google Shape;697;p49"/>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698" name="Google Shape;698;p49"/>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699" name="Google Shape;699;p49"/>
          <p:cNvSpPr txBox="1"/>
          <p:nvPr/>
        </p:nvSpPr>
        <p:spPr>
          <a:xfrm>
            <a:off x="7030450" y="6567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Criteria</a:t>
            </a:r>
            <a:endParaRPr/>
          </a:p>
        </p:txBody>
      </p:sp>
      <p:sp>
        <p:nvSpPr>
          <p:cNvPr id="700" name="Google Shape;700;p49"/>
          <p:cNvSpPr txBox="1"/>
          <p:nvPr/>
        </p:nvSpPr>
        <p:spPr>
          <a:xfrm>
            <a:off x="1028700" y="7358602"/>
            <a:ext cx="43935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Proof of disability and there is a financial need </a:t>
            </a:r>
            <a:endParaRPr sz="2000">
              <a:latin typeface="Fira Sans"/>
              <a:ea typeface="Fira Sans"/>
              <a:cs typeface="Fira Sans"/>
              <a:sym typeface="Fira Sans"/>
            </a:endParaRPr>
          </a:p>
        </p:txBody>
      </p:sp>
      <p:sp>
        <p:nvSpPr>
          <p:cNvPr id="701" name="Google Shape;701;p49"/>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Exceptions</a:t>
            </a:r>
            <a:endParaRPr/>
          </a:p>
        </p:txBody>
      </p:sp>
      <p:sp>
        <p:nvSpPr>
          <p:cNvPr id="702" name="Google Shape;702;p49"/>
          <p:cNvSpPr txBox="1"/>
          <p:nvPr/>
        </p:nvSpPr>
        <p:spPr>
          <a:xfrm>
            <a:off x="7931350" y="7062350"/>
            <a:ext cx="2591700" cy="224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1800">
                <a:solidFill>
                  <a:schemeClr val="dk1"/>
                </a:solidFill>
                <a:latin typeface="Fira Sans"/>
                <a:ea typeface="Fira Sans"/>
                <a:cs typeface="Fira Sans"/>
                <a:sym typeface="Fira Sans"/>
              </a:rPr>
              <a:t>Specific to the Developmental Disability Population</a:t>
            </a:r>
            <a:endParaRPr sz="18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18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1800">
                <a:solidFill>
                  <a:schemeClr val="dk1"/>
                </a:solidFill>
                <a:latin typeface="Fira Sans"/>
                <a:ea typeface="Fira Sans"/>
                <a:cs typeface="Fira Sans"/>
                <a:sym typeface="Fira Sans"/>
              </a:rPr>
              <a:t>Cognitive</a:t>
            </a:r>
            <a:r>
              <a:rPr lang="en-US" sz="1800">
                <a:solidFill>
                  <a:schemeClr val="dk1"/>
                </a:solidFill>
                <a:latin typeface="Fira Sans"/>
                <a:ea typeface="Fira Sans"/>
                <a:cs typeface="Fira Sans"/>
                <a:sym typeface="Fira Sans"/>
              </a:rPr>
              <a:t> Impairment</a:t>
            </a:r>
            <a:endParaRPr sz="18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1800">
                <a:solidFill>
                  <a:schemeClr val="dk1"/>
                </a:solidFill>
                <a:latin typeface="Fira Sans"/>
                <a:ea typeface="Fira Sans"/>
                <a:cs typeface="Fira Sans"/>
                <a:sym typeface="Fira Sans"/>
              </a:rPr>
              <a:t>Total IQ less than 70</a:t>
            </a:r>
            <a:endParaRPr sz="1800">
              <a:solidFill>
                <a:schemeClr val="dk1"/>
              </a:solidFill>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t/>
            </a:r>
            <a:endParaRPr sz="1800">
              <a:solidFill>
                <a:schemeClr val="dk1"/>
              </a:solidFill>
              <a:latin typeface="Fira Sans"/>
              <a:ea typeface="Fira Sans"/>
              <a:cs typeface="Fira Sans"/>
              <a:sym typeface="Fira Sans"/>
            </a:endParaRPr>
          </a:p>
        </p:txBody>
      </p:sp>
      <p:sp>
        <p:nvSpPr>
          <p:cNvPr id="703" name="Google Shape;703;p49"/>
          <p:cNvSpPr txBox="1"/>
          <p:nvPr/>
        </p:nvSpPr>
        <p:spPr>
          <a:xfrm>
            <a:off x="13511675" y="7058975"/>
            <a:ext cx="3099900" cy="1939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1800">
                <a:solidFill>
                  <a:schemeClr val="dk1"/>
                </a:solidFill>
                <a:latin typeface="Fira Sans"/>
                <a:ea typeface="Fira Sans"/>
                <a:cs typeface="Fira Sans"/>
                <a:sym typeface="Fira Sans"/>
              </a:rPr>
              <a:t>Exceptions can be made Autism or other Medical Diagnosis with 70 or higher</a:t>
            </a:r>
            <a:endParaRPr sz="18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t/>
            </a:r>
            <a:endParaRPr sz="18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1800">
                <a:solidFill>
                  <a:schemeClr val="dk1"/>
                </a:solidFill>
                <a:latin typeface="Fira Sans"/>
                <a:ea typeface="Fira Sans"/>
                <a:cs typeface="Fira Sans"/>
                <a:sym typeface="Fira Sans"/>
              </a:rPr>
              <a:t>Substantial limitations in three or more of the seven major life areas</a:t>
            </a:r>
            <a:endParaRPr sz="1800">
              <a:solidFill>
                <a:schemeClr val="dk1"/>
              </a:solidFill>
              <a:latin typeface="Fira Sans"/>
              <a:ea typeface="Fira Sans"/>
              <a:cs typeface="Fira Sans"/>
              <a:sym typeface="Fira Sans"/>
            </a:endParaRPr>
          </a:p>
        </p:txBody>
      </p:sp>
      <p:sp>
        <p:nvSpPr>
          <p:cNvPr id="704" name="Google Shape;704;p49"/>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SSI</a:t>
            </a:r>
            <a:endParaRPr b="1" sz="5300">
              <a:solidFill>
                <a:srgbClr val="FFFFFF"/>
              </a:solidFill>
              <a:latin typeface="Merriweather"/>
              <a:ea typeface="Merriweather"/>
              <a:cs typeface="Merriweather"/>
              <a:sym typeface="Merriweather"/>
            </a:endParaRPr>
          </a:p>
        </p:txBody>
      </p:sp>
      <p:sp>
        <p:nvSpPr>
          <p:cNvPr id="705" name="Google Shape;705;p49"/>
          <p:cNvSpPr txBox="1"/>
          <p:nvPr/>
        </p:nvSpPr>
        <p:spPr>
          <a:xfrm>
            <a:off x="1028700" y="6571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Eligibility</a:t>
            </a:r>
            <a:endParaRPr/>
          </a:p>
        </p:txBody>
      </p:sp>
      <p:sp>
        <p:nvSpPr>
          <p:cNvPr id="706" name="Google Shape;706;p49"/>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707" name="Google Shape;707;p49"/>
          <p:cNvSpPr txBox="1"/>
          <p:nvPr/>
        </p:nvSpPr>
        <p:spPr>
          <a:xfrm>
            <a:off x="204475" y="9609900"/>
            <a:ext cx="179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pSp>
        <p:nvGrpSpPr>
          <p:cNvPr id="712" name="Google Shape;712;p50"/>
          <p:cNvGrpSpPr/>
          <p:nvPr/>
        </p:nvGrpSpPr>
        <p:grpSpPr>
          <a:xfrm>
            <a:off x="8031680" y="-37"/>
            <a:ext cx="10341094" cy="10287066"/>
            <a:chOff x="0" y="-81616"/>
            <a:chExt cx="2723562" cy="2709333"/>
          </a:xfrm>
        </p:grpSpPr>
        <p:sp>
          <p:nvSpPr>
            <p:cNvPr id="713" name="Google Shape;713;p50"/>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714" name="Google Shape;714;p50"/>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5" name="Google Shape;715;p50"/>
          <p:cNvSpPr txBox="1"/>
          <p:nvPr/>
        </p:nvSpPr>
        <p:spPr>
          <a:xfrm>
            <a:off x="8201375" y="3276800"/>
            <a:ext cx="10086600" cy="48918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Most cases young adults will want to provide </a:t>
            </a:r>
            <a:r>
              <a:rPr lang="en-US" sz="2800">
                <a:latin typeface="Fira Sans"/>
                <a:ea typeface="Fira Sans"/>
                <a:cs typeface="Fira Sans"/>
                <a:sym typeface="Fira Sans"/>
              </a:rPr>
              <a:t>documentation</a:t>
            </a:r>
            <a:r>
              <a:rPr lang="en-US" sz="2800">
                <a:latin typeface="Fira Sans"/>
                <a:ea typeface="Fira Sans"/>
                <a:cs typeface="Fira Sans"/>
                <a:sym typeface="Fira Sans"/>
              </a:rPr>
              <a:t> of “fair share” of household expenses</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Cautious of “renting” from family</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No longer considered a dependent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Apply online</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Apply by phone with support</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Name, Address, Age, T</a:t>
            </a:r>
            <a:r>
              <a:rPr lang="en-US" sz="2800">
                <a:latin typeface="Fira Sans"/>
                <a:ea typeface="Fira Sans"/>
                <a:cs typeface="Fira Sans"/>
                <a:sym typeface="Fira Sans"/>
              </a:rPr>
              <a:t>elephone</a:t>
            </a:r>
            <a:r>
              <a:rPr lang="en-US" sz="2800">
                <a:latin typeface="Fira Sans"/>
                <a:ea typeface="Fira Sans"/>
                <a:cs typeface="Fira Sans"/>
                <a:sym typeface="Fira Sans"/>
              </a:rPr>
              <a:t>, and Disability needed to apply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 SSI will conduct phone interviews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716" name="Google Shape;716;p50"/>
          <p:cNvSpPr txBox="1"/>
          <p:nvPr/>
        </p:nvSpPr>
        <p:spPr>
          <a:xfrm>
            <a:off x="863375" y="420209"/>
            <a:ext cx="6039900" cy="1354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SSI Additional Information </a:t>
            </a:r>
            <a:endParaRPr sz="4400"/>
          </a:p>
        </p:txBody>
      </p:sp>
      <p:sp>
        <p:nvSpPr>
          <p:cNvPr id="717" name="Google Shape;717;p50"/>
          <p:cNvSpPr txBox="1"/>
          <p:nvPr/>
        </p:nvSpPr>
        <p:spPr>
          <a:xfrm>
            <a:off x="1044375" y="3276800"/>
            <a:ext cx="6388500" cy="53874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Individual’s </a:t>
            </a:r>
            <a:r>
              <a:rPr lang="en-US" sz="2800">
                <a:latin typeface="Fira Sans"/>
                <a:ea typeface="Fira Sans"/>
                <a:cs typeface="Fira Sans"/>
                <a:sym typeface="Fira Sans"/>
              </a:rPr>
              <a:t>assets</a:t>
            </a:r>
            <a:r>
              <a:rPr lang="en-US" sz="2800">
                <a:latin typeface="Fira Sans"/>
                <a:ea typeface="Fira Sans"/>
                <a:cs typeface="Fira Sans"/>
                <a:sym typeface="Fira Sans"/>
              </a:rPr>
              <a:t> are under $2,000</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Cash</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Bonds</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Trusts</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Mutual Funds</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Individual</a:t>
            </a:r>
            <a:r>
              <a:rPr lang="en-US" sz="2800">
                <a:latin typeface="Fira Sans"/>
                <a:ea typeface="Fira Sans"/>
                <a:cs typeface="Fira Sans"/>
                <a:sym typeface="Fira Sans"/>
              </a:rPr>
              <a:t> must </a:t>
            </a:r>
            <a:r>
              <a:rPr lang="en-US" sz="2800">
                <a:latin typeface="Fira Sans"/>
                <a:ea typeface="Fira Sans"/>
                <a:cs typeface="Fira Sans"/>
                <a:sym typeface="Fira Sans"/>
              </a:rPr>
              <a:t>submit</a:t>
            </a:r>
            <a:r>
              <a:rPr lang="en-US" sz="2800">
                <a:latin typeface="Fira Sans"/>
                <a:ea typeface="Fira Sans"/>
                <a:cs typeface="Fira Sans"/>
                <a:sym typeface="Fira Sans"/>
              </a:rPr>
              <a:t> banking records</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Three year lookback</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Under 18 - family will provide</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If denied as a child - </a:t>
            </a:r>
            <a:r>
              <a:rPr lang="en-US" sz="2800">
                <a:latin typeface="Fira Sans"/>
                <a:ea typeface="Fira Sans"/>
                <a:cs typeface="Fira Sans"/>
                <a:sym typeface="Fira Sans"/>
              </a:rPr>
              <a:t>apply</a:t>
            </a:r>
            <a:r>
              <a:rPr lang="en-US" sz="2800">
                <a:latin typeface="Fira Sans"/>
                <a:ea typeface="Fira Sans"/>
                <a:cs typeface="Fira Sans"/>
                <a:sym typeface="Fira Sans"/>
              </a:rPr>
              <a:t> when individual is 18 </a:t>
            </a:r>
            <a:endParaRPr sz="2800">
              <a:latin typeface="Fira Sans"/>
              <a:ea typeface="Fira Sans"/>
              <a:cs typeface="Fira Sans"/>
              <a:sym typeface="Fira Sans"/>
            </a:endParaRPr>
          </a:p>
        </p:txBody>
      </p:sp>
      <p:sp>
        <p:nvSpPr>
          <p:cNvPr id="718" name="Google Shape;718;p50"/>
          <p:cNvSpPr txBox="1"/>
          <p:nvPr/>
        </p:nvSpPr>
        <p:spPr>
          <a:xfrm>
            <a:off x="9713075" y="642825"/>
            <a:ext cx="6978300" cy="135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SSI </a:t>
            </a:r>
            <a:r>
              <a:rPr b="1" lang="en-US" sz="4400">
                <a:solidFill>
                  <a:srgbClr val="FA9908"/>
                </a:solidFill>
                <a:latin typeface="Merriweather"/>
                <a:ea typeface="Merriweather"/>
                <a:cs typeface="Merriweather"/>
                <a:sym typeface="Merriweather"/>
              </a:rPr>
              <a:t>Additional Information</a:t>
            </a:r>
            <a:endParaRPr sz="4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grpSp>
        <p:nvGrpSpPr>
          <p:cNvPr id="723" name="Google Shape;723;p51"/>
          <p:cNvGrpSpPr/>
          <p:nvPr/>
        </p:nvGrpSpPr>
        <p:grpSpPr>
          <a:xfrm>
            <a:off x="8031680" y="-37"/>
            <a:ext cx="10341094" cy="10287066"/>
            <a:chOff x="0" y="-81616"/>
            <a:chExt cx="2723562" cy="2709333"/>
          </a:xfrm>
        </p:grpSpPr>
        <p:sp>
          <p:nvSpPr>
            <p:cNvPr id="724" name="Google Shape;724;p51"/>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725" name="Google Shape;725;p51"/>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6" name="Google Shape;726;p51"/>
          <p:cNvSpPr txBox="1"/>
          <p:nvPr/>
        </p:nvSpPr>
        <p:spPr>
          <a:xfrm>
            <a:off x="8201375" y="3276800"/>
            <a:ext cx="10086600" cy="78654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Documents needed</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Official Birth Certificate</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Social Security Card</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Proof of Disability</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Social Security </a:t>
            </a:r>
            <a:r>
              <a:rPr lang="en-US" sz="2800">
                <a:latin typeface="Fira Sans"/>
                <a:ea typeface="Fira Sans"/>
                <a:cs typeface="Fira Sans"/>
                <a:sym typeface="Fira Sans"/>
              </a:rPr>
              <a:t>Questionnaire (compare to someone of same age with no disability)</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Other Documents</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Psychological</a:t>
            </a:r>
            <a:r>
              <a:rPr lang="en-US" sz="2800">
                <a:latin typeface="Fira Sans"/>
                <a:ea typeface="Fira Sans"/>
                <a:cs typeface="Fira Sans"/>
                <a:sym typeface="Fira Sans"/>
              </a:rPr>
              <a:t> Evaluations</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Medical Reports</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Proof of Medications</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Doctor’s information</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School’s IEP/Eligibilities </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727" name="Google Shape;727;p51"/>
          <p:cNvSpPr txBox="1"/>
          <p:nvPr/>
        </p:nvSpPr>
        <p:spPr>
          <a:xfrm>
            <a:off x="863375" y="420209"/>
            <a:ext cx="6039900" cy="1354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SSI Additional Information </a:t>
            </a:r>
            <a:endParaRPr sz="4400"/>
          </a:p>
        </p:txBody>
      </p:sp>
      <p:sp>
        <p:nvSpPr>
          <p:cNvPr id="728" name="Google Shape;728;p51"/>
          <p:cNvSpPr txBox="1"/>
          <p:nvPr/>
        </p:nvSpPr>
        <p:spPr>
          <a:xfrm>
            <a:off x="1044375" y="3276800"/>
            <a:ext cx="6388500" cy="68742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Use the 1-800-772-1213 number to check on application status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Conduct phone or </a:t>
            </a:r>
            <a:r>
              <a:rPr lang="en-US" sz="2800">
                <a:latin typeface="Fira Sans"/>
                <a:ea typeface="Fira Sans"/>
                <a:cs typeface="Fira Sans"/>
                <a:sym typeface="Fira Sans"/>
              </a:rPr>
              <a:t>in person</a:t>
            </a:r>
            <a:r>
              <a:rPr lang="en-US" sz="2800">
                <a:latin typeface="Fira Sans"/>
                <a:ea typeface="Fira Sans"/>
                <a:cs typeface="Fira Sans"/>
                <a:sym typeface="Fira Sans"/>
              </a:rPr>
              <a:t> interviews</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Advantages </a:t>
            </a:r>
            <a:r>
              <a:rPr lang="en-US" sz="2800">
                <a:latin typeface="Fira Sans"/>
                <a:ea typeface="Fira Sans"/>
                <a:cs typeface="Fira Sans"/>
                <a:sym typeface="Fira Sans"/>
              </a:rPr>
              <a:t>of</a:t>
            </a:r>
            <a:r>
              <a:rPr lang="en-US" sz="2800">
                <a:latin typeface="Fira Sans"/>
                <a:ea typeface="Fira Sans"/>
                <a:cs typeface="Fira Sans"/>
                <a:sym typeface="Fira Sans"/>
              </a:rPr>
              <a:t> phone interview</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If adult will not present well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In Person - adult MUST be present</a:t>
            </a:r>
            <a:endParaRPr sz="2800">
              <a:latin typeface="Fira Sans"/>
              <a:ea typeface="Fira Sans"/>
              <a:cs typeface="Fira Sans"/>
              <a:sym typeface="Fira Sans"/>
            </a:endParaRPr>
          </a:p>
          <a:p>
            <a:pPr indent="-406400" lvl="1" marL="13716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Consider wait times, bathroom situations, and other conditions that might add difficulty</a:t>
            </a:r>
            <a:endParaRPr sz="2800">
              <a:latin typeface="Fira Sans"/>
              <a:ea typeface="Fira Sans"/>
              <a:cs typeface="Fira Sans"/>
              <a:sym typeface="Fira Sans"/>
            </a:endParaRPr>
          </a:p>
          <a:p>
            <a:pPr indent="-406400" lvl="0" marL="914400" marR="0" rtl="0" algn="l">
              <a:lnSpc>
                <a:spcPct val="115000"/>
              </a:lnSpc>
              <a:spcBef>
                <a:spcPts val="0"/>
              </a:spcBef>
              <a:spcAft>
                <a:spcPts val="0"/>
              </a:spcAft>
              <a:buSzPts val="2800"/>
              <a:buFont typeface="Fira Sans"/>
              <a:buChar char="●"/>
            </a:pPr>
            <a:r>
              <a:rPr lang="en-US" sz="2800">
                <a:solidFill>
                  <a:schemeClr val="dk1"/>
                </a:solidFill>
                <a:latin typeface="Fira Sans"/>
                <a:ea typeface="Fira Sans"/>
                <a:cs typeface="Fira Sans"/>
                <a:sym typeface="Fira Sans"/>
              </a:rPr>
              <a:t>Parents will be asked to give a narrative of strengths and weaknesses </a:t>
            </a:r>
            <a:endParaRPr sz="2800">
              <a:latin typeface="Fira Sans"/>
              <a:ea typeface="Fira Sans"/>
              <a:cs typeface="Fira Sans"/>
              <a:sym typeface="Fira Sans"/>
            </a:endParaRPr>
          </a:p>
        </p:txBody>
      </p:sp>
      <p:sp>
        <p:nvSpPr>
          <p:cNvPr id="729" name="Google Shape;729;p51"/>
          <p:cNvSpPr txBox="1"/>
          <p:nvPr/>
        </p:nvSpPr>
        <p:spPr>
          <a:xfrm>
            <a:off x="9713075" y="642825"/>
            <a:ext cx="6978300" cy="135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SSI Additional Information</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6"/>
          <p:cNvPicPr preferRelativeResize="0"/>
          <p:nvPr/>
        </p:nvPicPr>
        <p:blipFill rotWithShape="1">
          <a:blip r:embed="rId3">
            <a:alphaModFix/>
          </a:blip>
          <a:srcRect b="32043" l="0" r="0" t="23482"/>
          <a:stretch/>
        </p:blipFill>
        <p:spPr>
          <a:xfrm>
            <a:off x="928811" y="0"/>
            <a:ext cx="17359187" cy="5143502"/>
          </a:xfrm>
          <a:prstGeom prst="rect">
            <a:avLst/>
          </a:prstGeom>
          <a:noFill/>
          <a:ln>
            <a:noFill/>
          </a:ln>
        </p:spPr>
      </p:pic>
      <p:grpSp>
        <p:nvGrpSpPr>
          <p:cNvPr id="150" name="Google Shape;150;p16"/>
          <p:cNvGrpSpPr/>
          <p:nvPr/>
        </p:nvGrpSpPr>
        <p:grpSpPr>
          <a:xfrm>
            <a:off x="0" y="-168061"/>
            <a:ext cx="1028706" cy="10431728"/>
            <a:chOff x="0" y="-38100"/>
            <a:chExt cx="270933" cy="2747433"/>
          </a:xfrm>
        </p:grpSpPr>
        <p:sp>
          <p:nvSpPr>
            <p:cNvPr id="151" name="Google Shape;151;p16"/>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152" name="Google Shape;152;p16"/>
            <p:cNvSpPr txBox="1"/>
            <p:nvPr/>
          </p:nvSpPr>
          <p:spPr>
            <a:xfrm>
              <a:off x="0" y="-38100"/>
              <a:ext cx="270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6"/>
          <p:cNvGrpSpPr/>
          <p:nvPr/>
        </p:nvGrpSpPr>
        <p:grpSpPr>
          <a:xfrm>
            <a:off x="1028700" y="4962673"/>
            <a:ext cx="4558558" cy="5324362"/>
            <a:chOff x="0" y="-47625"/>
            <a:chExt cx="1200600" cy="1402292"/>
          </a:xfrm>
        </p:grpSpPr>
        <p:sp>
          <p:nvSpPr>
            <p:cNvPr id="154" name="Google Shape;154;p16"/>
            <p:cNvSpPr/>
            <p:nvPr/>
          </p:nvSpPr>
          <p:spPr>
            <a:xfrm>
              <a:off x="0" y="0"/>
              <a:ext cx="1200538" cy="1354667"/>
            </a:xfrm>
            <a:custGeom>
              <a:rect b="b" l="l" r="r" t="t"/>
              <a:pathLst>
                <a:path extrusionOk="0" h="1354667" w="1200538">
                  <a:moveTo>
                    <a:pt x="0" y="0"/>
                  </a:moveTo>
                  <a:lnTo>
                    <a:pt x="1200538" y="0"/>
                  </a:lnTo>
                  <a:lnTo>
                    <a:pt x="1200538" y="1354667"/>
                  </a:lnTo>
                  <a:lnTo>
                    <a:pt x="0" y="1354667"/>
                  </a:lnTo>
                  <a:close/>
                </a:path>
              </a:pathLst>
            </a:custGeom>
            <a:solidFill>
              <a:srgbClr val="FA9908"/>
            </a:solidFill>
            <a:ln>
              <a:noFill/>
            </a:ln>
          </p:spPr>
        </p:sp>
        <p:sp>
          <p:nvSpPr>
            <p:cNvPr id="155" name="Google Shape;155;p16"/>
            <p:cNvSpPr txBox="1"/>
            <p:nvPr/>
          </p:nvSpPr>
          <p:spPr>
            <a:xfrm>
              <a:off x="0" y="-47625"/>
              <a:ext cx="1200600" cy="140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6" name="Google Shape;156;p16"/>
          <p:cNvCxnSpPr/>
          <p:nvPr/>
        </p:nvCxnSpPr>
        <p:spPr>
          <a:xfrm rot="10800000">
            <a:off x="9838589" y="6153431"/>
            <a:ext cx="0" cy="3180900"/>
          </a:xfrm>
          <a:prstGeom prst="straightConnector1">
            <a:avLst/>
          </a:prstGeom>
          <a:noFill/>
          <a:ln cap="flat" cmpd="sng" w="19050">
            <a:solidFill>
              <a:srgbClr val="FA9908"/>
            </a:solidFill>
            <a:prstDash val="solid"/>
            <a:round/>
            <a:headEnd len="sm" w="sm" type="none"/>
            <a:tailEnd len="sm" w="sm" type="none"/>
          </a:ln>
        </p:spPr>
      </p:cxnSp>
      <p:cxnSp>
        <p:nvCxnSpPr>
          <p:cNvPr id="157" name="Google Shape;157;p16"/>
          <p:cNvCxnSpPr/>
          <p:nvPr/>
        </p:nvCxnSpPr>
        <p:spPr>
          <a:xfrm rot="10800000">
            <a:off x="14099710" y="6153431"/>
            <a:ext cx="0" cy="3180900"/>
          </a:xfrm>
          <a:prstGeom prst="straightConnector1">
            <a:avLst/>
          </a:prstGeom>
          <a:noFill/>
          <a:ln cap="flat" cmpd="sng" w="19050">
            <a:solidFill>
              <a:srgbClr val="FA9908"/>
            </a:solidFill>
            <a:prstDash val="solid"/>
            <a:round/>
            <a:headEnd len="sm" w="sm" type="none"/>
            <a:tailEnd len="sm" w="sm" type="none"/>
          </a:ln>
        </p:spPr>
      </p:cxnSp>
      <p:sp>
        <p:nvSpPr>
          <p:cNvPr id="158" name="Google Shape;158;p16"/>
          <p:cNvSpPr txBox="1"/>
          <p:nvPr/>
        </p:nvSpPr>
        <p:spPr>
          <a:xfrm>
            <a:off x="10990326" y="5919896"/>
            <a:ext cx="1940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8</a:t>
            </a:r>
            <a:endParaRPr/>
          </a:p>
        </p:txBody>
      </p:sp>
      <p:sp>
        <p:nvSpPr>
          <p:cNvPr id="159" name="Google Shape;159;p16"/>
          <p:cNvSpPr txBox="1"/>
          <p:nvPr/>
        </p:nvSpPr>
        <p:spPr>
          <a:xfrm>
            <a:off x="6816076" y="5776778"/>
            <a:ext cx="1793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7</a:t>
            </a:r>
            <a:endParaRPr/>
          </a:p>
        </p:txBody>
      </p:sp>
      <p:sp>
        <p:nvSpPr>
          <p:cNvPr id="160" name="Google Shape;160;p16"/>
          <p:cNvSpPr txBox="1"/>
          <p:nvPr/>
        </p:nvSpPr>
        <p:spPr>
          <a:xfrm>
            <a:off x="6315747" y="6412511"/>
            <a:ext cx="29277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u="sng">
                <a:solidFill>
                  <a:schemeClr val="hlink"/>
                </a:solidFill>
                <a:latin typeface="Fira Sans"/>
                <a:ea typeface="Fira Sans"/>
                <a:cs typeface="Fira Sans"/>
                <a:sym typeface="Fira Sans"/>
                <a:hlinkClick action="ppaction://hlinksldjump" r:id="rId4"/>
              </a:rPr>
              <a:t>Supported Employment</a:t>
            </a:r>
            <a:endParaRPr/>
          </a:p>
        </p:txBody>
      </p:sp>
      <p:sp>
        <p:nvSpPr>
          <p:cNvPr id="161" name="Google Shape;161;p16"/>
          <p:cNvSpPr txBox="1"/>
          <p:nvPr/>
        </p:nvSpPr>
        <p:spPr>
          <a:xfrm>
            <a:off x="15104137" y="5919903"/>
            <a:ext cx="2128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9</a:t>
            </a:r>
            <a:endParaRPr/>
          </a:p>
        </p:txBody>
      </p:sp>
      <p:sp>
        <p:nvSpPr>
          <p:cNvPr id="162" name="Google Shape;162;p16"/>
          <p:cNvSpPr txBox="1"/>
          <p:nvPr/>
        </p:nvSpPr>
        <p:spPr>
          <a:xfrm>
            <a:off x="1496914" y="6396566"/>
            <a:ext cx="3621900" cy="1828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FFFFFF"/>
                </a:solidFill>
                <a:latin typeface="Merriweather"/>
                <a:ea typeface="Merriweather"/>
                <a:cs typeface="Merriweather"/>
                <a:sym typeface="Merriweather"/>
              </a:rPr>
              <a:t>Topics Continued</a:t>
            </a:r>
            <a:endParaRPr sz="4600"/>
          </a:p>
        </p:txBody>
      </p:sp>
      <p:sp>
        <p:nvSpPr>
          <p:cNvPr id="163" name="Google Shape;163;p16"/>
          <p:cNvSpPr txBox="1"/>
          <p:nvPr/>
        </p:nvSpPr>
        <p:spPr>
          <a:xfrm>
            <a:off x="6129219" y="8281149"/>
            <a:ext cx="3167400" cy="369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5"/>
              </a:rPr>
              <a:t>Medicaid </a:t>
            </a:r>
            <a:endParaRPr/>
          </a:p>
        </p:txBody>
      </p:sp>
      <p:sp>
        <p:nvSpPr>
          <p:cNvPr id="164" name="Google Shape;164;p16"/>
          <p:cNvSpPr txBox="1"/>
          <p:nvPr/>
        </p:nvSpPr>
        <p:spPr>
          <a:xfrm>
            <a:off x="10455798" y="6499661"/>
            <a:ext cx="3026700" cy="1065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6"/>
              </a:rPr>
              <a:t>Supplemental Security Income  (SSI)</a:t>
            </a:r>
            <a:endParaRPr sz="2400">
              <a:solidFill>
                <a:schemeClr val="dk1"/>
              </a:solidFill>
              <a:latin typeface="Fira Sans"/>
              <a:ea typeface="Fira Sans"/>
              <a:cs typeface="Fira Sans"/>
              <a:sym typeface="Fira Sans"/>
            </a:endParaRPr>
          </a:p>
          <a:p>
            <a:pPr indent="0" lvl="0" marL="0" marR="0" rtl="0" algn="ctr">
              <a:lnSpc>
                <a:spcPct val="115000"/>
              </a:lnSpc>
              <a:spcBef>
                <a:spcPts val="0"/>
              </a:spcBef>
              <a:spcAft>
                <a:spcPts val="0"/>
              </a:spcAft>
              <a:buNone/>
            </a:pPr>
            <a:r>
              <a:t/>
            </a:r>
            <a:endParaRPr/>
          </a:p>
        </p:txBody>
      </p:sp>
      <p:sp>
        <p:nvSpPr>
          <p:cNvPr id="165" name="Google Shape;165;p16"/>
          <p:cNvSpPr txBox="1"/>
          <p:nvPr/>
        </p:nvSpPr>
        <p:spPr>
          <a:xfrm>
            <a:off x="6816076" y="7497578"/>
            <a:ext cx="1793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10</a:t>
            </a:r>
            <a:endParaRPr/>
          </a:p>
        </p:txBody>
      </p:sp>
      <p:sp>
        <p:nvSpPr>
          <p:cNvPr id="166" name="Google Shape;166;p16"/>
          <p:cNvSpPr txBox="1"/>
          <p:nvPr/>
        </p:nvSpPr>
        <p:spPr>
          <a:xfrm>
            <a:off x="14949147" y="6581086"/>
            <a:ext cx="2927700" cy="1644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7"/>
              </a:rPr>
              <a:t>Supplemental Security Disability Income</a:t>
            </a:r>
            <a:endParaRPr sz="2400">
              <a:solidFill>
                <a:schemeClr val="dk1"/>
              </a:solidFill>
              <a:latin typeface="Fira Sans"/>
              <a:ea typeface="Fira Sans"/>
              <a:cs typeface="Fira Sans"/>
              <a:sym typeface="Fira Sans"/>
            </a:endParaRPr>
          </a:p>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8"/>
              </a:rPr>
              <a:t>(SSDI)</a:t>
            </a:r>
            <a:endParaRPr sz="2400">
              <a:latin typeface="Fira Sans"/>
              <a:ea typeface="Fira Sans"/>
              <a:cs typeface="Fira Sans"/>
              <a:sym typeface="Fira Sans"/>
            </a:endParaRPr>
          </a:p>
        </p:txBody>
      </p:sp>
      <p:sp>
        <p:nvSpPr>
          <p:cNvPr id="167" name="Google Shape;167;p16"/>
          <p:cNvSpPr txBox="1"/>
          <p:nvPr/>
        </p:nvSpPr>
        <p:spPr>
          <a:xfrm>
            <a:off x="11067426" y="7529446"/>
            <a:ext cx="1940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11</a:t>
            </a:r>
            <a:endParaRPr/>
          </a:p>
        </p:txBody>
      </p:sp>
      <p:sp>
        <p:nvSpPr>
          <p:cNvPr id="168" name="Google Shape;168;p16"/>
          <p:cNvSpPr txBox="1"/>
          <p:nvPr/>
        </p:nvSpPr>
        <p:spPr>
          <a:xfrm>
            <a:off x="10558469" y="8225086"/>
            <a:ext cx="3167400" cy="1219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9"/>
              </a:rPr>
              <a:t>Health Benefits for Workers with Disabilities (HBWD)</a:t>
            </a:r>
            <a:endParaRPr sz="2400">
              <a:latin typeface="Fira Sans"/>
              <a:ea typeface="Fira Sans"/>
              <a:cs typeface="Fira Sans"/>
              <a:sym typeface="Fira Sans"/>
            </a:endParaRPr>
          </a:p>
        </p:txBody>
      </p:sp>
      <p:sp>
        <p:nvSpPr>
          <p:cNvPr id="169" name="Google Shape;169;p16"/>
          <p:cNvSpPr txBox="1"/>
          <p:nvPr/>
        </p:nvSpPr>
        <p:spPr>
          <a:xfrm>
            <a:off x="14913000" y="8393650"/>
            <a:ext cx="3000000" cy="6771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3200">
                <a:solidFill>
                  <a:schemeClr val="dk1"/>
                </a:solidFill>
                <a:latin typeface="Fira Sans SemiBold"/>
                <a:ea typeface="Fira Sans SemiBold"/>
                <a:cs typeface="Fira Sans SemiBold"/>
                <a:sym typeface="Fira Sans SemiBold"/>
              </a:rPr>
              <a:t>Topic 12</a:t>
            </a:r>
            <a:endParaRPr/>
          </a:p>
        </p:txBody>
      </p:sp>
      <p:sp>
        <p:nvSpPr>
          <p:cNvPr id="170" name="Google Shape;170;p16"/>
          <p:cNvSpPr txBox="1"/>
          <p:nvPr/>
        </p:nvSpPr>
        <p:spPr>
          <a:xfrm>
            <a:off x="14949150" y="9075250"/>
            <a:ext cx="30000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400" u="sng">
                <a:solidFill>
                  <a:schemeClr val="hlink"/>
                </a:solidFill>
                <a:latin typeface="Fira Sans"/>
                <a:ea typeface="Fira Sans"/>
                <a:cs typeface="Fira Sans"/>
                <a:sym typeface="Fira Sans"/>
                <a:hlinkClick action="ppaction://hlinksldjump" r:id="rId10"/>
              </a:rPr>
              <a:t>Guardianship</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grpSp>
        <p:nvGrpSpPr>
          <p:cNvPr id="734" name="Google Shape;734;p52"/>
          <p:cNvGrpSpPr/>
          <p:nvPr/>
        </p:nvGrpSpPr>
        <p:grpSpPr>
          <a:xfrm>
            <a:off x="8077086" y="-144662"/>
            <a:ext cx="10210980" cy="5288702"/>
            <a:chOff x="0" y="-38100"/>
            <a:chExt cx="2689294" cy="1392900"/>
          </a:xfrm>
        </p:grpSpPr>
        <p:sp>
          <p:nvSpPr>
            <p:cNvPr id="735" name="Google Shape;735;p52"/>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736" name="Google Shape;736;p52"/>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7" name="Google Shape;737;p52"/>
          <p:cNvSpPr txBox="1"/>
          <p:nvPr/>
        </p:nvSpPr>
        <p:spPr>
          <a:xfrm>
            <a:off x="8797975" y="1048522"/>
            <a:ext cx="8115300" cy="3792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700">
                <a:solidFill>
                  <a:srgbClr val="FFFFFF"/>
                </a:solidFill>
                <a:latin typeface="Merriweather"/>
                <a:ea typeface="Merriweather"/>
                <a:cs typeface="Merriweather"/>
                <a:sym typeface="Merriweather"/>
              </a:rPr>
              <a:t>Social Security Disability Insurance (SSDI)</a:t>
            </a:r>
            <a:endParaRPr sz="1100"/>
          </a:p>
        </p:txBody>
      </p:sp>
      <p:pic>
        <p:nvPicPr>
          <p:cNvPr id="738" name="Google Shape;738;p52"/>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739" name="Google Shape;739;p52"/>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740" name="Google Shape;740;p52"/>
          <p:cNvGrpSpPr/>
          <p:nvPr/>
        </p:nvGrpSpPr>
        <p:grpSpPr>
          <a:xfrm>
            <a:off x="0" y="-180827"/>
            <a:ext cx="1028706" cy="10468053"/>
            <a:chOff x="0" y="-47625"/>
            <a:chExt cx="270933" cy="2757000"/>
          </a:xfrm>
        </p:grpSpPr>
        <p:sp>
          <p:nvSpPr>
            <p:cNvPr id="741" name="Google Shape;741;p52"/>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742" name="Google Shape;742;p52"/>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43" name="Google Shape;743;p52"/>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744" name="Google Shape;744;p52"/>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Some adults with Developmental Disability can become eligible for Social </a:t>
            </a:r>
            <a:r>
              <a:rPr lang="en-US" sz="3200">
                <a:solidFill>
                  <a:schemeClr val="dk1"/>
                </a:solidFill>
                <a:latin typeface="Fira Sans"/>
                <a:ea typeface="Fira Sans"/>
                <a:cs typeface="Fira Sans"/>
                <a:sym typeface="Fira Sans"/>
              </a:rPr>
              <a:t>Security</a:t>
            </a:r>
            <a:r>
              <a:rPr lang="en-US" sz="3200">
                <a:solidFill>
                  <a:schemeClr val="dk1"/>
                </a:solidFill>
                <a:latin typeface="Fira Sans"/>
                <a:ea typeface="Fira Sans"/>
                <a:cs typeface="Fira Sans"/>
                <a:sym typeface="Fira Sans"/>
              </a:rPr>
              <a:t> Disability Income</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Financial Assistance - Free of Charge Creative Commons Chalkboard ..." id="745" name="Google Shape;745;p52"/>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grpSp>
        <p:nvGrpSpPr>
          <p:cNvPr id="750" name="Google Shape;750;p53"/>
          <p:cNvGrpSpPr/>
          <p:nvPr/>
        </p:nvGrpSpPr>
        <p:grpSpPr>
          <a:xfrm>
            <a:off x="0" y="-180827"/>
            <a:ext cx="18288118" cy="4870663"/>
            <a:chOff x="0" y="-47625"/>
            <a:chExt cx="4816592" cy="1282800"/>
          </a:xfrm>
        </p:grpSpPr>
        <p:sp>
          <p:nvSpPr>
            <p:cNvPr id="751" name="Google Shape;751;p53"/>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752" name="Google Shape;752;p53"/>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3" name="Google Shape;753;p53"/>
          <p:cNvGrpSpPr/>
          <p:nvPr/>
        </p:nvGrpSpPr>
        <p:grpSpPr>
          <a:xfrm>
            <a:off x="0" y="9254890"/>
            <a:ext cx="18288118" cy="1032115"/>
            <a:chOff x="0" y="-47625"/>
            <a:chExt cx="4816592" cy="271831"/>
          </a:xfrm>
        </p:grpSpPr>
        <p:sp>
          <p:nvSpPr>
            <p:cNvPr id="754" name="Google Shape;754;p53"/>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755" name="Google Shape;755;p53"/>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56" name="Google Shape;756;p53"/>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757" name="Google Shape;757;p53"/>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758" name="Google Shape;758;p53"/>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759" name="Google Shape;759;p53"/>
          <p:cNvSpPr txBox="1"/>
          <p:nvPr/>
        </p:nvSpPr>
        <p:spPr>
          <a:xfrm>
            <a:off x="7030450" y="6567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Criteria</a:t>
            </a:r>
            <a:endParaRPr/>
          </a:p>
        </p:txBody>
      </p:sp>
      <p:sp>
        <p:nvSpPr>
          <p:cNvPr id="760" name="Google Shape;760;p53"/>
          <p:cNvSpPr txBox="1"/>
          <p:nvPr/>
        </p:nvSpPr>
        <p:spPr>
          <a:xfrm>
            <a:off x="1028763" y="7147202"/>
            <a:ext cx="4393500" cy="153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Disability </a:t>
            </a:r>
            <a:r>
              <a:rPr lang="en-US" sz="2000">
                <a:solidFill>
                  <a:schemeClr val="dk1"/>
                </a:solidFill>
                <a:latin typeface="Fira Sans"/>
                <a:ea typeface="Fira Sans"/>
                <a:cs typeface="Fira Sans"/>
                <a:sym typeface="Fira Sans"/>
              </a:rPr>
              <a:t>requirement</a:t>
            </a:r>
            <a:r>
              <a:rPr lang="en-US" sz="2000">
                <a:solidFill>
                  <a:schemeClr val="dk1"/>
                </a:solidFill>
                <a:latin typeface="Fira Sans"/>
                <a:ea typeface="Fira Sans"/>
                <a:cs typeface="Fira Sans"/>
                <a:sym typeface="Fira Sans"/>
              </a:rPr>
              <a:t> needs to be met along with </a:t>
            </a:r>
            <a:r>
              <a:rPr lang="en-US" sz="2000">
                <a:solidFill>
                  <a:schemeClr val="dk1"/>
                </a:solidFill>
                <a:latin typeface="Fira Sans"/>
                <a:ea typeface="Fira Sans"/>
                <a:cs typeface="Fira Sans"/>
                <a:sym typeface="Fira Sans"/>
              </a:rPr>
              <a:t>specific</a:t>
            </a:r>
            <a:r>
              <a:rPr lang="en-US" sz="2000">
                <a:solidFill>
                  <a:schemeClr val="dk1"/>
                </a:solidFill>
                <a:latin typeface="Fira Sans"/>
                <a:ea typeface="Fira Sans"/>
                <a:cs typeface="Fira Sans"/>
                <a:sym typeface="Fira Sans"/>
              </a:rPr>
              <a:t> criteria</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p:txBody>
      </p:sp>
      <p:sp>
        <p:nvSpPr>
          <p:cNvPr id="761" name="Google Shape;761;p53"/>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How to Access</a:t>
            </a:r>
            <a:endParaRPr/>
          </a:p>
        </p:txBody>
      </p:sp>
      <p:sp>
        <p:nvSpPr>
          <p:cNvPr id="762" name="Google Shape;762;p53"/>
          <p:cNvSpPr txBox="1"/>
          <p:nvPr/>
        </p:nvSpPr>
        <p:spPr>
          <a:xfrm>
            <a:off x="7931350" y="6754550"/>
            <a:ext cx="2591700" cy="3047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If individual has earned their own work credits (6 quarters)</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If their parents are deceased, retired, or disabled </a:t>
            </a:r>
            <a:endParaRPr sz="1800">
              <a:solidFill>
                <a:schemeClr val="dk1"/>
              </a:solidFill>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t/>
            </a:r>
            <a:endParaRPr sz="1800">
              <a:solidFill>
                <a:schemeClr val="dk1"/>
              </a:solidFill>
              <a:latin typeface="Fira Sans"/>
              <a:ea typeface="Fira Sans"/>
              <a:cs typeface="Fira Sans"/>
              <a:sym typeface="Fira Sans"/>
            </a:endParaRPr>
          </a:p>
        </p:txBody>
      </p:sp>
      <p:sp>
        <p:nvSpPr>
          <p:cNvPr id="763" name="Google Shape;763;p53"/>
          <p:cNvSpPr txBox="1"/>
          <p:nvPr/>
        </p:nvSpPr>
        <p:spPr>
          <a:xfrm>
            <a:off x="13511675" y="7058975"/>
            <a:ext cx="3099900" cy="138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Fira Sans"/>
                <a:ea typeface="Fira Sans"/>
                <a:cs typeface="Fira Sans"/>
                <a:sym typeface="Fira Sans"/>
              </a:rPr>
              <a:t>Handled by the family and Social Security Office with little support from the Transition Outreach Specialist</a:t>
            </a:r>
            <a:endParaRPr sz="1800">
              <a:solidFill>
                <a:schemeClr val="dk1"/>
              </a:solidFill>
              <a:latin typeface="Fira Sans"/>
              <a:ea typeface="Fira Sans"/>
              <a:cs typeface="Fira Sans"/>
              <a:sym typeface="Fira Sans"/>
            </a:endParaRPr>
          </a:p>
        </p:txBody>
      </p:sp>
      <p:sp>
        <p:nvSpPr>
          <p:cNvPr id="764" name="Google Shape;764;p53"/>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SSDI</a:t>
            </a:r>
            <a:endParaRPr b="1" sz="5300">
              <a:solidFill>
                <a:srgbClr val="FFFFFF"/>
              </a:solidFill>
              <a:latin typeface="Merriweather"/>
              <a:ea typeface="Merriweather"/>
              <a:cs typeface="Merriweather"/>
              <a:sym typeface="Merriweather"/>
            </a:endParaRPr>
          </a:p>
        </p:txBody>
      </p:sp>
      <p:sp>
        <p:nvSpPr>
          <p:cNvPr id="765" name="Google Shape;765;p53"/>
          <p:cNvSpPr txBox="1"/>
          <p:nvPr/>
        </p:nvSpPr>
        <p:spPr>
          <a:xfrm>
            <a:off x="1028700" y="6571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Eligibility</a:t>
            </a:r>
            <a:endParaRPr/>
          </a:p>
        </p:txBody>
      </p:sp>
      <p:sp>
        <p:nvSpPr>
          <p:cNvPr id="766" name="Google Shape;766;p53"/>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767" name="Google Shape;767;p53"/>
          <p:cNvSpPr txBox="1"/>
          <p:nvPr/>
        </p:nvSpPr>
        <p:spPr>
          <a:xfrm>
            <a:off x="204475" y="9609900"/>
            <a:ext cx="179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grpSp>
        <p:nvGrpSpPr>
          <p:cNvPr id="772" name="Google Shape;772;p54"/>
          <p:cNvGrpSpPr/>
          <p:nvPr/>
        </p:nvGrpSpPr>
        <p:grpSpPr>
          <a:xfrm>
            <a:off x="8031680" y="-37"/>
            <a:ext cx="10341094" cy="10287066"/>
            <a:chOff x="0" y="-81616"/>
            <a:chExt cx="2723562" cy="2709333"/>
          </a:xfrm>
        </p:grpSpPr>
        <p:sp>
          <p:nvSpPr>
            <p:cNvPr id="773" name="Google Shape;773;p54"/>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774" name="Google Shape;774;p54"/>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5" name="Google Shape;775;p54"/>
          <p:cNvSpPr txBox="1"/>
          <p:nvPr/>
        </p:nvSpPr>
        <p:spPr>
          <a:xfrm>
            <a:off x="8201375" y="3276800"/>
            <a:ext cx="10086600" cy="53874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There is a maximum amount an individual can </a:t>
            </a:r>
            <a:r>
              <a:rPr lang="en-US" sz="2800">
                <a:latin typeface="Fira Sans"/>
                <a:ea typeface="Fira Sans"/>
                <a:cs typeface="Fira Sans"/>
                <a:sym typeface="Fira Sans"/>
              </a:rPr>
              <a:t>receive</a:t>
            </a:r>
            <a:r>
              <a:rPr lang="en-US" sz="2800">
                <a:latin typeface="Fira Sans"/>
                <a:ea typeface="Fira Sans"/>
                <a:cs typeface="Fira Sans"/>
                <a:sym typeface="Fira Sans"/>
              </a:rPr>
              <a:t> between the two </a:t>
            </a:r>
            <a:r>
              <a:rPr lang="en-US" sz="2800">
                <a:latin typeface="Fira Sans"/>
                <a:ea typeface="Fira Sans"/>
                <a:cs typeface="Fira Sans"/>
                <a:sym typeface="Fira Sans"/>
              </a:rPr>
              <a:t>benefits</a:t>
            </a:r>
            <a:r>
              <a:rPr lang="en-US" sz="2800">
                <a:latin typeface="Fira Sans"/>
                <a:ea typeface="Fira Sans"/>
                <a:cs typeface="Fira Sans"/>
                <a:sym typeface="Fira Sans"/>
              </a:rPr>
              <a:t> each month</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The total amount of </a:t>
            </a:r>
            <a:r>
              <a:rPr lang="en-US" sz="2800">
                <a:latin typeface="Fira Sans"/>
                <a:ea typeface="Fira Sans"/>
                <a:cs typeface="Fira Sans"/>
                <a:sym typeface="Fira Sans"/>
              </a:rPr>
              <a:t>receiving</a:t>
            </a:r>
            <a:r>
              <a:rPr lang="en-US" sz="2800">
                <a:latin typeface="Fira Sans"/>
                <a:ea typeface="Fira Sans"/>
                <a:cs typeface="Fira Sans"/>
                <a:sym typeface="Fira Sans"/>
              </a:rPr>
              <a:t> both will always be higher than someone only receiving one </a:t>
            </a:r>
            <a:r>
              <a:rPr lang="en-US" sz="2800">
                <a:latin typeface="Fira Sans"/>
                <a:ea typeface="Fira Sans"/>
                <a:cs typeface="Fira Sans"/>
                <a:sym typeface="Fira Sans"/>
              </a:rPr>
              <a:t>benefit</a:t>
            </a:r>
            <a:r>
              <a:rPr lang="en-US" sz="2800">
                <a:latin typeface="Fira Sans"/>
                <a:ea typeface="Fira Sans"/>
                <a:cs typeface="Fira Sans"/>
                <a:sym typeface="Fira Sans"/>
              </a:rPr>
              <a:t> </a:t>
            </a:r>
            <a:endParaRPr sz="2800">
              <a:latin typeface="Fira Sans"/>
              <a:ea typeface="Fira Sans"/>
              <a:cs typeface="Fira Sans"/>
              <a:sym typeface="Fira Sans"/>
            </a:endParaRPr>
          </a:p>
          <a:p>
            <a:pPr indent="0" lvl="0" marL="9144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SSDI - After </a:t>
            </a:r>
            <a:r>
              <a:rPr lang="en-US" sz="2800">
                <a:latin typeface="Fira Sans"/>
                <a:ea typeface="Fira Sans"/>
                <a:cs typeface="Fira Sans"/>
                <a:sym typeface="Fira Sans"/>
              </a:rPr>
              <a:t>two</a:t>
            </a:r>
            <a:r>
              <a:rPr lang="en-US" sz="2800">
                <a:latin typeface="Fira Sans"/>
                <a:ea typeface="Fira Sans"/>
                <a:cs typeface="Fira Sans"/>
                <a:sym typeface="Fira Sans"/>
              </a:rPr>
              <a:t> years and will </a:t>
            </a:r>
            <a:r>
              <a:rPr lang="en-US" sz="2800">
                <a:latin typeface="Fira Sans"/>
                <a:ea typeface="Fira Sans"/>
                <a:cs typeface="Fira Sans"/>
                <a:sym typeface="Fira Sans"/>
              </a:rPr>
              <a:t>become</a:t>
            </a:r>
            <a:r>
              <a:rPr lang="en-US" sz="2800">
                <a:latin typeface="Fira Sans"/>
                <a:ea typeface="Fira Sans"/>
                <a:cs typeface="Fira Sans"/>
                <a:sym typeface="Fira Sans"/>
              </a:rPr>
              <a:t> automatically </a:t>
            </a:r>
            <a:r>
              <a:rPr lang="en-US" sz="2800">
                <a:latin typeface="Fira Sans"/>
                <a:ea typeface="Fira Sans"/>
                <a:cs typeface="Fira Sans"/>
                <a:sym typeface="Fira Sans"/>
              </a:rPr>
              <a:t>receive</a:t>
            </a:r>
            <a:r>
              <a:rPr lang="en-US" sz="2800">
                <a:latin typeface="Fira Sans"/>
                <a:ea typeface="Fira Sans"/>
                <a:cs typeface="Fira Sans"/>
                <a:sym typeface="Fira Sans"/>
              </a:rPr>
              <a:t> medicare</a:t>
            </a:r>
            <a:endParaRPr sz="2800">
              <a:latin typeface="Fira Sans"/>
              <a:ea typeface="Fira Sans"/>
              <a:cs typeface="Fira Sans"/>
              <a:sym typeface="Fira Sans"/>
            </a:endParaRPr>
          </a:p>
          <a:p>
            <a:pPr indent="0" lvl="0" marL="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You can have both; Medicare and Medicaid</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776" name="Google Shape;776;p54"/>
          <p:cNvSpPr txBox="1"/>
          <p:nvPr/>
        </p:nvSpPr>
        <p:spPr>
          <a:xfrm>
            <a:off x="863375" y="420209"/>
            <a:ext cx="6039900" cy="1354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SSDI Additional Information </a:t>
            </a:r>
            <a:endParaRPr sz="4400"/>
          </a:p>
        </p:txBody>
      </p:sp>
      <p:sp>
        <p:nvSpPr>
          <p:cNvPr id="777" name="Google Shape;777;p54"/>
          <p:cNvSpPr txBox="1"/>
          <p:nvPr/>
        </p:nvSpPr>
        <p:spPr>
          <a:xfrm>
            <a:off x="1044375" y="3276800"/>
            <a:ext cx="6388500" cy="48918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Families need to be aware of how major life events could provide </a:t>
            </a:r>
            <a:r>
              <a:rPr lang="en-US" sz="2800">
                <a:latin typeface="Fira Sans"/>
                <a:ea typeface="Fira Sans"/>
                <a:cs typeface="Fira Sans"/>
                <a:sym typeface="Fira Sans"/>
              </a:rPr>
              <a:t>additional</a:t>
            </a:r>
            <a:r>
              <a:rPr lang="en-US" sz="2800">
                <a:latin typeface="Fira Sans"/>
                <a:ea typeface="Fira Sans"/>
                <a:cs typeface="Fira Sans"/>
                <a:sym typeface="Fira Sans"/>
              </a:rPr>
              <a:t> funding to individuals with Developmental Disabilities</a:t>
            </a:r>
            <a:endParaRPr sz="2800">
              <a:latin typeface="Fira Sans"/>
              <a:ea typeface="Fira Sans"/>
              <a:cs typeface="Fira Sans"/>
              <a:sym typeface="Fira Sans"/>
            </a:endParaRPr>
          </a:p>
          <a:p>
            <a:pPr indent="0" lvl="0" marL="914400" marR="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Some individuals </a:t>
            </a:r>
            <a:r>
              <a:rPr lang="en-US" sz="2800">
                <a:latin typeface="Fira Sans"/>
                <a:ea typeface="Fira Sans"/>
                <a:cs typeface="Fira Sans"/>
                <a:sym typeface="Fira Sans"/>
              </a:rPr>
              <a:t> can </a:t>
            </a:r>
            <a:r>
              <a:rPr lang="en-US" sz="2800">
                <a:latin typeface="Fira Sans"/>
                <a:ea typeface="Fira Sans"/>
                <a:cs typeface="Fira Sans"/>
                <a:sym typeface="Fira Sans"/>
              </a:rPr>
              <a:t>receive</a:t>
            </a:r>
            <a:r>
              <a:rPr lang="en-US" sz="2800">
                <a:latin typeface="Fira Sans"/>
                <a:ea typeface="Fira Sans"/>
                <a:cs typeface="Fira Sans"/>
                <a:sym typeface="Fira Sans"/>
              </a:rPr>
              <a:t> both SSI and SSDI at the same time</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The amount received </a:t>
            </a:r>
            <a:r>
              <a:rPr lang="en-US" sz="2800">
                <a:latin typeface="Fira Sans"/>
                <a:ea typeface="Fira Sans"/>
                <a:cs typeface="Fira Sans"/>
                <a:sym typeface="Fira Sans"/>
              </a:rPr>
              <a:t>from one will impact the other</a:t>
            </a:r>
            <a:endParaRPr sz="2800">
              <a:latin typeface="Fira Sans"/>
              <a:ea typeface="Fira Sans"/>
              <a:cs typeface="Fira Sans"/>
              <a:sym typeface="Fira Sans"/>
            </a:endParaRPr>
          </a:p>
        </p:txBody>
      </p:sp>
      <p:sp>
        <p:nvSpPr>
          <p:cNvPr id="778" name="Google Shape;778;p54"/>
          <p:cNvSpPr txBox="1"/>
          <p:nvPr/>
        </p:nvSpPr>
        <p:spPr>
          <a:xfrm>
            <a:off x="9713075" y="642825"/>
            <a:ext cx="6978300" cy="135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SSDI Additional Information</a:t>
            </a:r>
            <a:endParaRPr sz="4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55"/>
          <p:cNvSpPr txBox="1"/>
          <p:nvPr>
            <p:ph type="title"/>
          </p:nvPr>
        </p:nvSpPr>
        <p:spPr>
          <a:xfrm>
            <a:off x="9313975" y="526105"/>
            <a:ext cx="7225200" cy="29478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Where to Start</a:t>
            </a:r>
            <a:endParaRPr/>
          </a:p>
        </p:txBody>
      </p:sp>
      <p:sp>
        <p:nvSpPr>
          <p:cNvPr id="784" name="Google Shape;784;p55"/>
          <p:cNvSpPr txBox="1"/>
          <p:nvPr/>
        </p:nvSpPr>
        <p:spPr>
          <a:xfrm>
            <a:off x="9313975" y="3429000"/>
            <a:ext cx="7710600" cy="632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Clr>
                <a:schemeClr val="dk1"/>
              </a:buClr>
              <a:buSzPts val="1100"/>
              <a:buFont typeface="Arial"/>
              <a:buNone/>
            </a:pPr>
            <a:r>
              <a:t/>
            </a:r>
            <a:endParaRPr sz="1100" u="sng">
              <a:solidFill>
                <a:srgbClr val="0365C0"/>
              </a:solidFill>
              <a:latin typeface="Fira Sans"/>
              <a:ea typeface="Fira Sans"/>
              <a:cs typeface="Fira Sans"/>
              <a:sym typeface="Fira Sans"/>
            </a:endParaRPr>
          </a:p>
          <a:p>
            <a:pPr indent="0" lvl="0" marL="0" rtl="0" algn="l">
              <a:lnSpc>
                <a:spcPct val="120000"/>
              </a:lnSpc>
              <a:spcBef>
                <a:spcPts val="0"/>
              </a:spcBef>
              <a:spcAft>
                <a:spcPts val="0"/>
              </a:spcAft>
              <a:buClr>
                <a:schemeClr val="dk1"/>
              </a:buClr>
              <a:buSzPts val="1100"/>
              <a:buFont typeface="Arial"/>
              <a:buNone/>
            </a:pPr>
            <a:r>
              <a:rPr b="1" lang="en-US" sz="2300">
                <a:solidFill>
                  <a:srgbClr val="274863"/>
                </a:solidFill>
                <a:highlight>
                  <a:srgbClr val="FFFFFF"/>
                </a:highlight>
                <a:latin typeface="Fira Sans"/>
                <a:ea typeface="Fira Sans"/>
                <a:cs typeface="Fira Sans"/>
                <a:sym typeface="Fira Sans"/>
              </a:rPr>
              <a:t>Check eligibility for Social Security benefits</a:t>
            </a:r>
            <a:endParaRPr sz="1200">
              <a:solidFill>
                <a:srgbClr val="17171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lang="en-US" sz="1600">
                <a:solidFill>
                  <a:srgbClr val="171716"/>
                </a:solidFill>
                <a:highlight>
                  <a:srgbClr val="FFFFFF"/>
                </a:highlight>
                <a:latin typeface="Fira Sans"/>
                <a:ea typeface="Fira Sans"/>
                <a:cs typeface="Fira Sans"/>
                <a:sym typeface="Fira Sans"/>
              </a:rPr>
              <a:t>Our benefits are there for you when you:</a:t>
            </a:r>
            <a:endParaRPr sz="1600">
              <a:solidFill>
                <a:srgbClr val="171716"/>
              </a:solidFill>
              <a:highlight>
                <a:srgbClr val="FFFFFF"/>
              </a:highlight>
              <a:latin typeface="Fira Sans"/>
              <a:ea typeface="Fira Sans"/>
              <a:cs typeface="Fira Sans"/>
              <a:sym typeface="Fira Sans"/>
            </a:endParaRPr>
          </a:p>
          <a:p>
            <a:pPr indent="-330200" lvl="0" marL="457200" rtl="0" algn="l">
              <a:lnSpc>
                <a:spcPct val="115000"/>
              </a:lnSpc>
              <a:spcBef>
                <a:spcPts val="1200"/>
              </a:spcBef>
              <a:spcAft>
                <a:spcPts val="0"/>
              </a:spcAft>
              <a:buClr>
                <a:srgbClr val="171716"/>
              </a:buClr>
              <a:buSzPts val="1600"/>
              <a:buFont typeface="Fira Sans"/>
              <a:buChar char="●"/>
            </a:pPr>
            <a:r>
              <a:rPr lang="en-US" sz="1600">
                <a:solidFill>
                  <a:srgbClr val="171716"/>
                </a:solidFill>
                <a:highlight>
                  <a:srgbClr val="FFFFFF"/>
                </a:highlight>
                <a:latin typeface="Fira Sans"/>
                <a:ea typeface="Fira Sans"/>
                <a:cs typeface="Fira Sans"/>
                <a:sym typeface="Fira Sans"/>
              </a:rPr>
              <a:t>Age and retire</a:t>
            </a:r>
            <a:endParaRPr sz="1600">
              <a:solidFill>
                <a:srgbClr val="171716"/>
              </a:solidFill>
              <a:highlight>
                <a:srgbClr val="FFFFFF"/>
              </a:highlight>
              <a:latin typeface="Fira Sans"/>
              <a:ea typeface="Fira Sans"/>
              <a:cs typeface="Fira Sans"/>
              <a:sym typeface="Fira Sans"/>
            </a:endParaRPr>
          </a:p>
          <a:p>
            <a:pPr indent="-330200" lvl="0" marL="457200" rtl="0" algn="l">
              <a:lnSpc>
                <a:spcPct val="115000"/>
              </a:lnSpc>
              <a:spcBef>
                <a:spcPts val="0"/>
              </a:spcBef>
              <a:spcAft>
                <a:spcPts val="0"/>
              </a:spcAft>
              <a:buClr>
                <a:srgbClr val="171716"/>
              </a:buClr>
              <a:buSzPts val="1600"/>
              <a:buFont typeface="Fira Sans"/>
              <a:buChar char="●"/>
            </a:pPr>
            <a:r>
              <a:rPr lang="en-US" sz="1600">
                <a:solidFill>
                  <a:srgbClr val="171716"/>
                </a:solidFill>
                <a:highlight>
                  <a:srgbClr val="FFFFFF"/>
                </a:highlight>
                <a:latin typeface="Fira Sans"/>
                <a:ea typeface="Fira Sans"/>
                <a:cs typeface="Fira Sans"/>
                <a:sym typeface="Fira Sans"/>
              </a:rPr>
              <a:t>Stop or limit work because of a disability or blindness</a:t>
            </a:r>
            <a:endParaRPr sz="1600">
              <a:solidFill>
                <a:srgbClr val="171716"/>
              </a:solidFill>
              <a:highlight>
                <a:srgbClr val="FFFFFF"/>
              </a:highlight>
              <a:latin typeface="Fira Sans"/>
              <a:ea typeface="Fira Sans"/>
              <a:cs typeface="Fira Sans"/>
              <a:sym typeface="Fira Sans"/>
            </a:endParaRPr>
          </a:p>
          <a:p>
            <a:pPr indent="-330200" lvl="0" marL="457200" rtl="0" algn="l">
              <a:lnSpc>
                <a:spcPct val="115000"/>
              </a:lnSpc>
              <a:spcBef>
                <a:spcPts val="0"/>
              </a:spcBef>
              <a:spcAft>
                <a:spcPts val="0"/>
              </a:spcAft>
              <a:buClr>
                <a:srgbClr val="171716"/>
              </a:buClr>
              <a:buSzPts val="1600"/>
              <a:buFont typeface="Fira Sans"/>
              <a:buChar char="●"/>
            </a:pPr>
            <a:r>
              <a:rPr lang="en-US" sz="1600">
                <a:solidFill>
                  <a:srgbClr val="171716"/>
                </a:solidFill>
                <a:highlight>
                  <a:srgbClr val="FFFFFF"/>
                </a:highlight>
                <a:latin typeface="Fira Sans"/>
                <a:ea typeface="Fira Sans"/>
                <a:cs typeface="Fira Sans"/>
                <a:sym typeface="Fira Sans"/>
              </a:rPr>
              <a:t>Lose a spouse (or a young child loses a parent)</a:t>
            </a:r>
            <a:endParaRPr sz="1600">
              <a:solidFill>
                <a:srgbClr val="171716"/>
              </a:solidFill>
              <a:highlight>
                <a:srgbClr val="FFFFFF"/>
              </a:highlight>
              <a:latin typeface="Fira Sans"/>
              <a:ea typeface="Fira Sans"/>
              <a:cs typeface="Fira Sans"/>
              <a:sym typeface="Fira Sans"/>
            </a:endParaRPr>
          </a:p>
          <a:p>
            <a:pPr indent="-330200" lvl="0" marL="457200" rtl="0" algn="l">
              <a:lnSpc>
                <a:spcPct val="115000"/>
              </a:lnSpc>
              <a:spcBef>
                <a:spcPts val="0"/>
              </a:spcBef>
              <a:spcAft>
                <a:spcPts val="0"/>
              </a:spcAft>
              <a:buClr>
                <a:srgbClr val="171716"/>
              </a:buClr>
              <a:buSzPts val="1600"/>
              <a:buFont typeface="Fira Sans"/>
              <a:buChar char="●"/>
            </a:pPr>
            <a:r>
              <a:rPr lang="en-US" sz="1600">
                <a:solidFill>
                  <a:srgbClr val="171716"/>
                </a:solidFill>
                <a:highlight>
                  <a:srgbClr val="FFFFFF"/>
                </a:highlight>
                <a:latin typeface="Fira Sans"/>
                <a:ea typeface="Fira Sans"/>
                <a:cs typeface="Fira Sans"/>
                <a:sym typeface="Fira Sans"/>
              </a:rPr>
              <a:t>Have difficulty paying for essentials like food, clothing, and a home</a:t>
            </a:r>
            <a:endParaRPr sz="1600">
              <a:solidFill>
                <a:srgbClr val="17171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lang="en-US" sz="1600">
                <a:solidFill>
                  <a:srgbClr val="171716"/>
                </a:solidFill>
                <a:highlight>
                  <a:srgbClr val="FFFFFF"/>
                </a:highlight>
                <a:latin typeface="Fira Sans"/>
                <a:ea typeface="Fira Sans"/>
                <a:cs typeface="Fira Sans"/>
                <a:sym typeface="Fira Sans"/>
              </a:rPr>
              <a:t>We'll tell you which ones you may be eligible for. The answers you share today help us understand what's going on in your life right now. We can't determine if you'll become eligible in the future.</a:t>
            </a:r>
            <a:endParaRPr sz="1600">
              <a:solidFill>
                <a:srgbClr val="17171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lang="en-US" sz="1600" u="sng">
                <a:solidFill>
                  <a:schemeClr val="hlink"/>
                </a:solidFill>
                <a:highlight>
                  <a:srgbClr val="FFFFFF"/>
                </a:highlight>
                <a:latin typeface="Fira Sans"/>
                <a:ea typeface="Fira Sans"/>
                <a:cs typeface="Fira Sans"/>
                <a:sym typeface="Fira Sans"/>
                <a:hlinkClick r:id="rId3"/>
              </a:rPr>
              <a:t>Check Your Eligibility </a:t>
            </a:r>
            <a:endParaRPr sz="1600">
              <a:solidFill>
                <a:srgbClr val="171716"/>
              </a:solidFill>
              <a:highlight>
                <a:srgbClr val="FFFFFF"/>
              </a:highlight>
              <a:latin typeface="Fira Sans"/>
              <a:ea typeface="Fira Sans"/>
              <a:cs typeface="Fira Sans"/>
              <a:sym typeface="Fira Sans"/>
            </a:endParaRPr>
          </a:p>
          <a:p>
            <a:pPr indent="0" lvl="0" marL="0" rtl="0" algn="l">
              <a:lnSpc>
                <a:spcPct val="120000"/>
              </a:lnSpc>
              <a:spcBef>
                <a:spcPts val="1200"/>
              </a:spcBef>
              <a:spcAft>
                <a:spcPts val="0"/>
              </a:spcAft>
              <a:buClr>
                <a:schemeClr val="dk1"/>
              </a:buClr>
              <a:buSzPts val="1100"/>
              <a:buFont typeface="Arial"/>
              <a:buNone/>
            </a:pPr>
            <a:r>
              <a:rPr b="1" lang="en-US" sz="2300">
                <a:solidFill>
                  <a:srgbClr val="274863"/>
                </a:solidFill>
                <a:highlight>
                  <a:srgbClr val="FFFFFF"/>
                </a:highlight>
                <a:latin typeface="Fira Sans"/>
                <a:ea typeface="Fira Sans"/>
                <a:cs typeface="Fira Sans"/>
                <a:sym typeface="Fira Sans"/>
              </a:rPr>
              <a:t>Apply for Social Security benefits</a:t>
            </a:r>
            <a:endParaRPr b="1" sz="2300">
              <a:solidFill>
                <a:srgbClr val="274863"/>
              </a:solidFill>
              <a:highlight>
                <a:srgbClr val="FFFFFF"/>
              </a:highlight>
              <a:latin typeface="Fira Sans"/>
              <a:ea typeface="Fira Sans"/>
              <a:cs typeface="Fira Sans"/>
              <a:sym typeface="Fira Sans"/>
            </a:endParaRPr>
          </a:p>
          <a:p>
            <a:pPr indent="0" lvl="0" marL="0" rtl="0" algn="l">
              <a:lnSpc>
                <a:spcPct val="120000"/>
              </a:lnSpc>
              <a:spcBef>
                <a:spcPts val="1500"/>
              </a:spcBef>
              <a:spcAft>
                <a:spcPts val="0"/>
              </a:spcAft>
              <a:buClr>
                <a:schemeClr val="dk1"/>
              </a:buClr>
              <a:buSzPts val="1100"/>
              <a:buFont typeface="Arial"/>
              <a:buNone/>
            </a:pPr>
            <a:r>
              <a:rPr lang="en-US" sz="1600" u="sng">
                <a:solidFill>
                  <a:schemeClr val="hlink"/>
                </a:solidFill>
                <a:highlight>
                  <a:srgbClr val="FFFFFF"/>
                </a:highlight>
                <a:latin typeface="Fira Sans"/>
                <a:ea typeface="Fira Sans"/>
                <a:cs typeface="Fira Sans"/>
                <a:sym typeface="Fira Sans"/>
                <a:hlinkClick r:id="rId4"/>
              </a:rPr>
              <a:t>Apply for Benefits</a:t>
            </a:r>
            <a:endParaRPr sz="1600">
              <a:solidFill>
                <a:srgbClr val="274863"/>
              </a:solidFill>
              <a:highlight>
                <a:srgbClr val="FFFFFF"/>
              </a:highlight>
              <a:latin typeface="Fira Sans"/>
              <a:ea typeface="Fira Sans"/>
              <a:cs typeface="Fira Sans"/>
              <a:sym typeface="Fira Sans"/>
            </a:endParaRPr>
          </a:p>
          <a:p>
            <a:pPr indent="0" lvl="0" marL="0" rtl="0" algn="l">
              <a:lnSpc>
                <a:spcPct val="115000"/>
              </a:lnSpc>
              <a:spcBef>
                <a:spcPts val="1500"/>
              </a:spcBef>
              <a:spcAft>
                <a:spcPts val="0"/>
              </a:spcAft>
              <a:buClr>
                <a:schemeClr val="dk1"/>
              </a:buClr>
              <a:buSzPts val="1100"/>
              <a:buFont typeface="Arial"/>
              <a:buNone/>
            </a:pPr>
            <a:r>
              <a:t/>
            </a:r>
            <a:endParaRPr sz="1200">
              <a:solidFill>
                <a:srgbClr val="17171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171716"/>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785" name="Google Shape;785;p55"/>
          <p:cNvSpPr txBox="1"/>
          <p:nvPr/>
        </p:nvSpPr>
        <p:spPr>
          <a:xfrm>
            <a:off x="474425" y="526100"/>
            <a:ext cx="6599700" cy="294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2600" u="sng">
                <a:solidFill>
                  <a:schemeClr val="hlink"/>
                </a:solidFill>
                <a:latin typeface="Merriweather"/>
                <a:ea typeface="Merriweather"/>
                <a:cs typeface="Merriweather"/>
                <a:sym typeface="Merriweather"/>
                <a:hlinkClick r:id="rId5"/>
              </a:rPr>
              <a:t>SSA.gov</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id="786" name="Google Shape;786;p55"/>
          <p:cNvPicPr preferRelativeResize="0"/>
          <p:nvPr/>
        </p:nvPicPr>
        <p:blipFill>
          <a:blip r:embed="rId6">
            <a:alphaModFix/>
          </a:blip>
          <a:stretch>
            <a:fillRect/>
          </a:stretch>
        </p:blipFill>
        <p:spPr>
          <a:xfrm>
            <a:off x="1772000" y="1305450"/>
            <a:ext cx="4030125" cy="1626975"/>
          </a:xfrm>
          <a:prstGeom prst="rect">
            <a:avLst/>
          </a:prstGeom>
          <a:noFill/>
          <a:ln>
            <a:noFill/>
          </a:ln>
        </p:spPr>
      </p:pic>
      <p:sp>
        <p:nvSpPr>
          <p:cNvPr id="787" name="Google Shape;787;p55"/>
          <p:cNvSpPr txBox="1"/>
          <p:nvPr/>
        </p:nvSpPr>
        <p:spPr>
          <a:xfrm>
            <a:off x="1348663" y="3669450"/>
            <a:ext cx="4876800" cy="17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chemeClr val="dk1"/>
                </a:solidFill>
                <a:latin typeface="Fira Sans"/>
                <a:ea typeface="Fira Sans"/>
                <a:cs typeface="Fira Sans"/>
                <a:sym typeface="Fira Sans"/>
              </a:rPr>
              <a:t>Aurora</a:t>
            </a:r>
            <a:r>
              <a:rPr lang="en-US" sz="2600">
                <a:solidFill>
                  <a:schemeClr val="dk1"/>
                </a:solidFill>
                <a:latin typeface="Fira Sans"/>
                <a:ea typeface="Fira Sans"/>
                <a:cs typeface="Fira Sans"/>
                <a:sym typeface="Fira Sans"/>
              </a:rPr>
              <a:t> IL Social </a:t>
            </a:r>
            <a:r>
              <a:rPr lang="en-US" sz="2600">
                <a:solidFill>
                  <a:schemeClr val="dk1"/>
                </a:solidFill>
                <a:latin typeface="Fira Sans"/>
                <a:ea typeface="Fira Sans"/>
                <a:cs typeface="Fira Sans"/>
                <a:sym typeface="Fira Sans"/>
              </a:rPr>
              <a:t>Security</a:t>
            </a:r>
            <a:r>
              <a:rPr lang="en-US" sz="2600">
                <a:solidFill>
                  <a:schemeClr val="dk1"/>
                </a:solidFill>
                <a:latin typeface="Fira Sans"/>
                <a:ea typeface="Fira Sans"/>
                <a:cs typeface="Fira Sans"/>
                <a:sym typeface="Fira Sans"/>
              </a:rPr>
              <a:t> Office</a:t>
            </a:r>
            <a:endParaRPr sz="26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2600">
              <a:solidFill>
                <a:schemeClr val="dk1"/>
              </a:solidFill>
              <a:latin typeface="Fira Sans"/>
              <a:ea typeface="Fira Sans"/>
              <a:cs typeface="Fira Sans"/>
              <a:sym typeface="Fira Sans"/>
            </a:endParaRPr>
          </a:p>
          <a:p>
            <a:pPr indent="0" lvl="0" marL="0" rtl="0" algn="l">
              <a:spcBef>
                <a:spcPts val="0"/>
              </a:spcBef>
              <a:spcAft>
                <a:spcPts val="0"/>
              </a:spcAft>
              <a:buNone/>
            </a:pPr>
            <a:r>
              <a:rPr lang="en-US" sz="2600">
                <a:solidFill>
                  <a:schemeClr val="dk1"/>
                </a:solidFill>
                <a:latin typeface="Fira Sans"/>
                <a:ea typeface="Fira Sans"/>
                <a:cs typeface="Fira Sans"/>
                <a:sym typeface="Fira Sans"/>
              </a:rPr>
              <a:t> </a:t>
            </a:r>
            <a:endParaRPr sz="2600">
              <a:solidFill>
                <a:schemeClr val="dk1"/>
              </a:solidFill>
              <a:latin typeface="Fira Sans"/>
              <a:ea typeface="Fira Sans"/>
              <a:cs typeface="Fira Sans"/>
              <a:sym typeface="Fira Sans"/>
            </a:endParaRPr>
          </a:p>
        </p:txBody>
      </p:sp>
      <p:sp>
        <p:nvSpPr>
          <p:cNvPr id="788" name="Google Shape;788;p55"/>
          <p:cNvSpPr txBox="1"/>
          <p:nvPr/>
        </p:nvSpPr>
        <p:spPr>
          <a:xfrm>
            <a:off x="2274275" y="4249650"/>
            <a:ext cx="3000000" cy="2035200"/>
          </a:xfrm>
          <a:prstGeom prst="rect">
            <a:avLst/>
          </a:prstGeom>
          <a:noFill/>
          <a:ln>
            <a:noFill/>
          </a:ln>
        </p:spPr>
        <p:txBody>
          <a:bodyPr anchorCtr="0" anchor="ctr" bIns="91425" lIns="91425" spcFirstLastPara="1" rIns="91425" wrap="square" tIns="91425">
            <a:noAutofit/>
          </a:bodyPr>
          <a:lstStyle/>
          <a:p>
            <a:pPr indent="0" lvl="0" marL="0" rtl="0" algn="l">
              <a:lnSpc>
                <a:spcPct val="157142"/>
              </a:lnSpc>
              <a:spcBef>
                <a:spcPts val="600"/>
              </a:spcBef>
              <a:spcAft>
                <a:spcPts val="0"/>
              </a:spcAft>
              <a:buNone/>
            </a:pPr>
            <a:r>
              <a:rPr b="1" lang="en-US" sz="1600">
                <a:solidFill>
                  <a:srgbClr val="1F1F1F"/>
                </a:solidFill>
                <a:highlight>
                  <a:schemeClr val="accent6"/>
                </a:highlight>
                <a:uFill>
                  <a:noFill/>
                </a:uFill>
                <a:latin typeface="Fira Sans"/>
                <a:ea typeface="Fira Sans"/>
                <a:cs typeface="Fira Sans"/>
                <a:sym typeface="Fira Sans"/>
                <a:hlinkClick r:id="rId7">
                  <a:extLst>
                    <a:ext uri="{A12FA001-AC4F-418D-AE19-62706E023703}">
                      <ahyp:hlinkClr val="tx"/>
                    </a:ext>
                  </a:extLst>
                </a:hlinkClick>
              </a:rPr>
              <a:t>Address</a:t>
            </a:r>
            <a:r>
              <a:rPr b="1" lang="en-US" sz="1600">
                <a:solidFill>
                  <a:srgbClr val="1F1F1F"/>
                </a:solidFill>
                <a:highlight>
                  <a:schemeClr val="accent6"/>
                </a:highlight>
                <a:latin typeface="Fira Sans"/>
                <a:ea typeface="Fira Sans"/>
                <a:cs typeface="Fira Sans"/>
                <a:sym typeface="Fira Sans"/>
              </a:rPr>
              <a:t>: </a:t>
            </a:r>
            <a:r>
              <a:rPr lang="en-US" sz="1600">
                <a:solidFill>
                  <a:srgbClr val="1F1F1F"/>
                </a:solidFill>
                <a:highlight>
                  <a:schemeClr val="accent6"/>
                </a:highlight>
                <a:latin typeface="Fira Sans"/>
                <a:ea typeface="Fira Sans"/>
                <a:cs typeface="Fira Sans"/>
                <a:sym typeface="Fira Sans"/>
              </a:rPr>
              <a:t>1325 N Lake St, Aurora, IL 60506</a:t>
            </a:r>
            <a:endParaRPr sz="1600">
              <a:solidFill>
                <a:srgbClr val="1F1F1F"/>
              </a:solidFill>
              <a:highlight>
                <a:schemeClr val="accent6"/>
              </a:highlight>
              <a:latin typeface="Fira Sans"/>
              <a:ea typeface="Fira Sans"/>
              <a:cs typeface="Fira Sans"/>
              <a:sym typeface="Fira Sans"/>
            </a:endParaRPr>
          </a:p>
          <a:p>
            <a:pPr indent="0" lvl="0" marL="0" rtl="0" algn="l">
              <a:lnSpc>
                <a:spcPct val="157142"/>
              </a:lnSpc>
              <a:spcBef>
                <a:spcPts val="600"/>
              </a:spcBef>
              <a:spcAft>
                <a:spcPts val="0"/>
              </a:spcAft>
              <a:buNone/>
            </a:pPr>
            <a:r>
              <a:rPr b="1" lang="en-US" sz="1600">
                <a:solidFill>
                  <a:srgbClr val="1F1F1F"/>
                </a:solidFill>
                <a:highlight>
                  <a:schemeClr val="accent6"/>
                </a:highlight>
                <a:latin typeface="Fira Sans"/>
                <a:ea typeface="Fira Sans"/>
                <a:cs typeface="Fira Sans"/>
                <a:sym typeface="Fira Sans"/>
              </a:rPr>
              <a:t>Phone: </a:t>
            </a:r>
            <a:r>
              <a:rPr lang="en-US" sz="1600">
                <a:solidFill>
                  <a:srgbClr val="1A0DAB"/>
                </a:solidFill>
                <a:highlight>
                  <a:schemeClr val="accent6"/>
                </a:highlight>
                <a:uFill>
                  <a:noFill/>
                </a:uFill>
                <a:latin typeface="Fira Sans"/>
                <a:ea typeface="Fira Sans"/>
                <a:cs typeface="Fira Sans"/>
                <a:sym typeface="Fira Sans"/>
                <a:hlinkClick r:id="rId8">
                  <a:extLst>
                    <a:ext uri="{A12FA001-AC4F-418D-AE19-62706E023703}">
                      <ahyp:hlinkClr val="tx"/>
                    </a:ext>
                  </a:extLst>
                </a:hlinkClick>
              </a:rPr>
              <a:t>(877) 274-5412</a:t>
            </a:r>
            <a:endParaRPr sz="1600">
              <a:solidFill>
                <a:srgbClr val="1A0DAB"/>
              </a:solidFill>
              <a:highlight>
                <a:schemeClr val="accent6"/>
              </a:highlight>
              <a:latin typeface="Fira Sans"/>
              <a:ea typeface="Fira Sans"/>
              <a:cs typeface="Fira Sans"/>
              <a:sym typeface="Fira Sans"/>
            </a:endParaRPr>
          </a:p>
          <a:p>
            <a:pPr indent="0" lvl="0" marL="0" rtl="0" algn="l">
              <a:lnSpc>
                <a:spcPct val="157142"/>
              </a:lnSpc>
              <a:spcBef>
                <a:spcPts val="600"/>
              </a:spcBef>
              <a:spcAft>
                <a:spcPts val="0"/>
              </a:spcAft>
              <a:buNone/>
            </a:pPr>
            <a:r>
              <a:t/>
            </a:r>
            <a:endParaRPr b="1" sz="1050">
              <a:solidFill>
                <a:srgbClr val="1F1F1F"/>
              </a:solidFill>
              <a:highlight>
                <a:srgbClr val="FFFFFF"/>
              </a:highlight>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grpSp>
        <p:nvGrpSpPr>
          <p:cNvPr id="793" name="Google Shape;793;p56"/>
          <p:cNvGrpSpPr/>
          <p:nvPr/>
        </p:nvGrpSpPr>
        <p:grpSpPr>
          <a:xfrm>
            <a:off x="8077086" y="-144662"/>
            <a:ext cx="10210980" cy="5288702"/>
            <a:chOff x="0" y="-38100"/>
            <a:chExt cx="2689294" cy="1392900"/>
          </a:xfrm>
        </p:grpSpPr>
        <p:sp>
          <p:nvSpPr>
            <p:cNvPr id="794" name="Google Shape;794;p56"/>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795" name="Google Shape;795;p56"/>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6" name="Google Shape;796;p56"/>
          <p:cNvSpPr txBox="1"/>
          <p:nvPr/>
        </p:nvSpPr>
        <p:spPr>
          <a:xfrm>
            <a:off x="9144000" y="1473197"/>
            <a:ext cx="81153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Medicaid</a:t>
            </a:r>
            <a:endParaRPr/>
          </a:p>
        </p:txBody>
      </p:sp>
      <p:pic>
        <p:nvPicPr>
          <p:cNvPr id="797" name="Google Shape;797;p56"/>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798" name="Google Shape;798;p56"/>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799" name="Google Shape;799;p56"/>
          <p:cNvGrpSpPr/>
          <p:nvPr/>
        </p:nvGrpSpPr>
        <p:grpSpPr>
          <a:xfrm>
            <a:off x="0" y="-180827"/>
            <a:ext cx="1028706" cy="10468053"/>
            <a:chOff x="0" y="-47625"/>
            <a:chExt cx="270933" cy="2757000"/>
          </a:xfrm>
        </p:grpSpPr>
        <p:sp>
          <p:nvSpPr>
            <p:cNvPr id="800" name="Google Shape;800;p56"/>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801" name="Google Shape;801;p56"/>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02" name="Google Shape;802;p56"/>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803" name="Google Shape;803;p56"/>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Eligibility for </a:t>
            </a:r>
            <a:r>
              <a:rPr lang="en-US" sz="3200">
                <a:solidFill>
                  <a:schemeClr val="dk1"/>
                </a:solidFill>
                <a:latin typeface="Fira Sans"/>
                <a:ea typeface="Fira Sans"/>
                <a:cs typeface="Fira Sans"/>
                <a:sym typeface="Fira Sans"/>
              </a:rPr>
              <a:t>medicaid</a:t>
            </a:r>
            <a:r>
              <a:rPr lang="en-US" sz="3200">
                <a:solidFill>
                  <a:schemeClr val="dk1"/>
                </a:solidFill>
                <a:latin typeface="Fira Sans"/>
                <a:ea typeface="Fira Sans"/>
                <a:cs typeface="Fira Sans"/>
                <a:sym typeface="Fira Sans"/>
              </a:rPr>
              <a:t> starts when </a:t>
            </a:r>
            <a:r>
              <a:rPr lang="en-US" sz="3200">
                <a:solidFill>
                  <a:schemeClr val="dk1"/>
                </a:solidFill>
                <a:latin typeface="Fira Sans"/>
                <a:ea typeface="Fira Sans"/>
                <a:cs typeface="Fira Sans"/>
                <a:sym typeface="Fira Sans"/>
              </a:rPr>
              <a:t>students </a:t>
            </a:r>
            <a:r>
              <a:rPr lang="en-US" sz="3200">
                <a:solidFill>
                  <a:schemeClr val="dk1"/>
                </a:solidFill>
                <a:latin typeface="Fira Sans"/>
                <a:ea typeface="Fira Sans"/>
                <a:cs typeface="Fira Sans"/>
                <a:sym typeface="Fira Sans"/>
              </a:rPr>
              <a:t>complete the public school system</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Financial Assistance - Free of Charge Creative Commons Chalkboard ..." id="804" name="Google Shape;804;p56"/>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pic>
        <p:nvPicPr>
          <p:cNvPr id="809" name="Google Shape;809;p57"/>
          <p:cNvPicPr preferRelativeResize="0"/>
          <p:nvPr/>
        </p:nvPicPr>
        <p:blipFill>
          <a:blip r:embed="rId3">
            <a:alphaModFix/>
          </a:blip>
          <a:stretch>
            <a:fillRect/>
          </a:stretch>
        </p:blipFill>
        <p:spPr>
          <a:xfrm>
            <a:off x="0" y="1825"/>
            <a:ext cx="18288000" cy="102851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grpSp>
        <p:nvGrpSpPr>
          <p:cNvPr id="814" name="Google Shape;814;p58"/>
          <p:cNvGrpSpPr/>
          <p:nvPr/>
        </p:nvGrpSpPr>
        <p:grpSpPr>
          <a:xfrm>
            <a:off x="8031680" y="-37"/>
            <a:ext cx="10341094" cy="10287066"/>
            <a:chOff x="0" y="-81616"/>
            <a:chExt cx="2723562" cy="2709333"/>
          </a:xfrm>
        </p:grpSpPr>
        <p:sp>
          <p:nvSpPr>
            <p:cNvPr id="815" name="Google Shape;815;p58"/>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816" name="Google Shape;816;p58"/>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7" name="Google Shape;817;p58"/>
          <p:cNvSpPr txBox="1"/>
          <p:nvPr/>
        </p:nvSpPr>
        <p:spPr>
          <a:xfrm>
            <a:off x="8201375" y="3276800"/>
            <a:ext cx="10086600" cy="68742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Some individuals with DD become available under “All Kids Care” Program</a:t>
            </a:r>
            <a:endParaRPr sz="2800">
              <a:latin typeface="Fira Sans"/>
              <a:ea typeface="Fira Sans"/>
              <a:cs typeface="Fira Sans"/>
              <a:sym typeface="Fira Sans"/>
            </a:endParaRPr>
          </a:p>
          <a:p>
            <a:pPr indent="0" lvl="0" marL="0" rtl="0" algn="l">
              <a:lnSpc>
                <a:spcPct val="115000"/>
              </a:lnSpc>
              <a:spcBef>
                <a:spcPts val="0"/>
              </a:spcBef>
              <a:spcAft>
                <a:spcPts val="0"/>
              </a:spcAft>
              <a:buClr>
                <a:schemeClr val="dk1"/>
              </a:buClr>
              <a:buFont typeface="Arial"/>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Transitions to adult care and are </a:t>
            </a:r>
            <a:r>
              <a:rPr lang="en-US" sz="2800">
                <a:latin typeface="Fira Sans"/>
                <a:ea typeface="Fira Sans"/>
                <a:cs typeface="Fira Sans"/>
                <a:sym typeface="Fira Sans"/>
              </a:rPr>
              <a:t>eligible</a:t>
            </a:r>
            <a:r>
              <a:rPr lang="en-US" sz="2800">
                <a:latin typeface="Fira Sans"/>
                <a:ea typeface="Fira Sans"/>
                <a:cs typeface="Fira Sans"/>
                <a:sym typeface="Fira Sans"/>
              </a:rPr>
              <a:t> through </a:t>
            </a:r>
            <a:r>
              <a:rPr lang="en-US" sz="2800">
                <a:latin typeface="Fira Sans"/>
                <a:ea typeface="Fira Sans"/>
                <a:cs typeface="Fira Sans"/>
                <a:sym typeface="Fira Sans"/>
              </a:rPr>
              <a:t>medicaid</a:t>
            </a:r>
            <a:r>
              <a:rPr lang="en-US" sz="2800">
                <a:latin typeface="Fira Sans"/>
                <a:ea typeface="Fira Sans"/>
                <a:cs typeface="Fira Sans"/>
                <a:sym typeface="Fira Sans"/>
              </a:rPr>
              <a:t>. They </a:t>
            </a:r>
            <a:r>
              <a:rPr lang="en-US" sz="2800">
                <a:latin typeface="Fira Sans"/>
                <a:ea typeface="Fira Sans"/>
                <a:cs typeface="Fira Sans"/>
                <a:sym typeface="Fira Sans"/>
              </a:rPr>
              <a:t>switch</a:t>
            </a:r>
            <a:r>
              <a:rPr lang="en-US" sz="2800">
                <a:latin typeface="Fira Sans"/>
                <a:ea typeface="Fira Sans"/>
                <a:cs typeface="Fira Sans"/>
                <a:sym typeface="Fira Sans"/>
              </a:rPr>
              <a:t> from one system to the next at 19 </a:t>
            </a:r>
            <a:endParaRPr sz="2800">
              <a:latin typeface="Fira Sans"/>
              <a:ea typeface="Fira Sans"/>
              <a:cs typeface="Fira Sans"/>
              <a:sym typeface="Fira Sans"/>
            </a:endParaRPr>
          </a:p>
          <a:p>
            <a:pPr indent="0" lvl="0" marL="0" rtl="0" algn="l">
              <a:lnSpc>
                <a:spcPct val="115000"/>
              </a:lnSpc>
              <a:spcBef>
                <a:spcPts val="0"/>
              </a:spcBef>
              <a:spcAft>
                <a:spcPts val="0"/>
              </a:spcAft>
              <a:buClr>
                <a:schemeClr val="dk1"/>
              </a:buClr>
              <a:buFont typeface="Arial"/>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For those who did not apply or were </a:t>
            </a:r>
            <a:r>
              <a:rPr lang="en-US" sz="2800">
                <a:latin typeface="Fira Sans"/>
                <a:ea typeface="Fira Sans"/>
                <a:cs typeface="Fira Sans"/>
                <a:sym typeface="Fira Sans"/>
              </a:rPr>
              <a:t>ineligible, they can now apply at 18 years of age</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Apply online and by mail</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Transition Representative Specialists can assist individuals with filling out an application.</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818" name="Google Shape;818;p58"/>
          <p:cNvSpPr txBox="1"/>
          <p:nvPr/>
        </p:nvSpPr>
        <p:spPr>
          <a:xfrm>
            <a:off x="863375" y="420209"/>
            <a:ext cx="6039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Medical Waiver Programs</a:t>
            </a:r>
            <a:endParaRPr sz="6000"/>
          </a:p>
        </p:txBody>
      </p:sp>
      <p:sp>
        <p:nvSpPr>
          <p:cNvPr id="819" name="Google Shape;819;p58"/>
          <p:cNvSpPr txBox="1"/>
          <p:nvPr/>
        </p:nvSpPr>
        <p:spPr>
          <a:xfrm>
            <a:off x="1028700" y="4202011"/>
            <a:ext cx="6039900" cy="489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800">
                <a:latin typeface="Fira Sans"/>
                <a:ea typeface="Fira Sans"/>
                <a:cs typeface="Fira Sans"/>
                <a:sym typeface="Fira Sans"/>
              </a:rPr>
              <a:t>Even with family insurance for health and </a:t>
            </a:r>
            <a:r>
              <a:rPr lang="en-US" sz="2800">
                <a:latin typeface="Fira Sans"/>
                <a:ea typeface="Fira Sans"/>
                <a:cs typeface="Fira Sans"/>
                <a:sym typeface="Fira Sans"/>
              </a:rPr>
              <a:t>private appointments, Medicaid must be up to date at all times.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*Providers are paid on time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rPr lang="en-US" sz="2800">
                <a:latin typeface="Fira Sans"/>
                <a:ea typeface="Fira Sans"/>
                <a:cs typeface="Fira Sans"/>
                <a:sym typeface="Fira Sans"/>
              </a:rPr>
              <a:t>*No Break is services for individuals and families</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820" name="Google Shape;820;p58"/>
          <p:cNvSpPr txBox="1"/>
          <p:nvPr/>
        </p:nvSpPr>
        <p:spPr>
          <a:xfrm>
            <a:off x="10574625" y="658509"/>
            <a:ext cx="60399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rgbClr val="FA9908"/>
                </a:solidFill>
                <a:latin typeface="Merriweather"/>
                <a:ea typeface="Merriweather"/>
                <a:cs typeface="Merriweather"/>
                <a:sym typeface="Merriweather"/>
              </a:rPr>
              <a:t>How to Apply</a:t>
            </a:r>
            <a:r>
              <a:rPr b="1" lang="en-US" sz="5400">
                <a:solidFill>
                  <a:srgbClr val="FA9908"/>
                </a:solidFill>
                <a:latin typeface="Merriweather"/>
                <a:ea typeface="Merriweather"/>
                <a:cs typeface="Merriweather"/>
                <a:sym typeface="Merriweather"/>
              </a:rPr>
              <a:t> </a:t>
            </a:r>
            <a:endParaRPr sz="5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grpSp>
        <p:nvGrpSpPr>
          <p:cNvPr id="825" name="Google Shape;825;p59"/>
          <p:cNvGrpSpPr/>
          <p:nvPr/>
        </p:nvGrpSpPr>
        <p:grpSpPr>
          <a:xfrm>
            <a:off x="8031680" y="-37"/>
            <a:ext cx="10341094" cy="10287066"/>
            <a:chOff x="0" y="-81616"/>
            <a:chExt cx="2723562" cy="2709333"/>
          </a:xfrm>
        </p:grpSpPr>
        <p:sp>
          <p:nvSpPr>
            <p:cNvPr id="826" name="Google Shape;826;p59"/>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827" name="Google Shape;827;p59"/>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28" name="Google Shape;828;p59"/>
          <p:cNvSpPr txBox="1"/>
          <p:nvPr/>
        </p:nvSpPr>
        <p:spPr>
          <a:xfrm>
            <a:off x="8201375" y="3276800"/>
            <a:ext cx="10086600" cy="58830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State or school ID Card</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Social Security Card</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SSI Award Letter</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Bank Statements</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Medical Insurance Care</a:t>
            </a:r>
            <a:endParaRPr sz="2800">
              <a:latin typeface="Fira Sans"/>
              <a:ea typeface="Fira Sans"/>
              <a:cs typeface="Fira Sans"/>
              <a:sym typeface="Fira Sans"/>
            </a:endParaRPr>
          </a:p>
          <a:p>
            <a:pPr indent="0" lvl="0" marL="4572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30 Days of Wage Information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829" name="Google Shape;829;p59"/>
          <p:cNvSpPr txBox="1"/>
          <p:nvPr/>
        </p:nvSpPr>
        <p:spPr>
          <a:xfrm>
            <a:off x="863375" y="420209"/>
            <a:ext cx="6039900" cy="135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Medical Waiver Programs Reminders</a:t>
            </a:r>
            <a:endParaRPr sz="4400"/>
          </a:p>
        </p:txBody>
      </p:sp>
      <p:sp>
        <p:nvSpPr>
          <p:cNvPr id="830" name="Google Shape;830;p59"/>
          <p:cNvSpPr txBox="1"/>
          <p:nvPr/>
        </p:nvSpPr>
        <p:spPr>
          <a:xfrm>
            <a:off x="1044375" y="3276811"/>
            <a:ext cx="6039900" cy="58830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Families should contact their local DHS agency</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Families should get comfortable with calling for updates on applications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Keep all original documents and applications</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Some documents are time sensitive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Timeframe for eligibility and receive </a:t>
            </a:r>
            <a:r>
              <a:rPr lang="en-US" sz="2800">
                <a:latin typeface="Fira Sans"/>
                <a:ea typeface="Fira Sans"/>
                <a:cs typeface="Fira Sans"/>
                <a:sym typeface="Fira Sans"/>
              </a:rPr>
              <a:t>benefits</a:t>
            </a:r>
            <a:r>
              <a:rPr lang="en-US" sz="2800">
                <a:latin typeface="Fira Sans"/>
                <a:ea typeface="Fira Sans"/>
                <a:cs typeface="Fira Sans"/>
                <a:sym typeface="Fira Sans"/>
              </a:rPr>
              <a:t> 60-90 days</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831" name="Google Shape;831;p59"/>
          <p:cNvSpPr txBox="1"/>
          <p:nvPr/>
        </p:nvSpPr>
        <p:spPr>
          <a:xfrm>
            <a:off x="8954075" y="658500"/>
            <a:ext cx="87189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4400">
                <a:solidFill>
                  <a:srgbClr val="FA9908"/>
                </a:solidFill>
                <a:latin typeface="Merriweather"/>
                <a:ea typeface="Merriweather"/>
                <a:cs typeface="Merriweather"/>
                <a:sym typeface="Merriweather"/>
              </a:rPr>
              <a:t>Additional Documents</a:t>
            </a:r>
            <a:endParaRPr sz="4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60"/>
          <p:cNvSpPr txBox="1"/>
          <p:nvPr>
            <p:ph type="title"/>
          </p:nvPr>
        </p:nvSpPr>
        <p:spPr>
          <a:xfrm>
            <a:off x="9313975" y="526105"/>
            <a:ext cx="7225200" cy="29478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Where to Start</a:t>
            </a:r>
            <a:endParaRPr/>
          </a:p>
        </p:txBody>
      </p:sp>
      <p:sp>
        <p:nvSpPr>
          <p:cNvPr id="837" name="Google Shape;837;p60"/>
          <p:cNvSpPr txBox="1"/>
          <p:nvPr/>
        </p:nvSpPr>
        <p:spPr>
          <a:xfrm>
            <a:off x="9313975" y="3429000"/>
            <a:ext cx="7710600" cy="66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Clr>
                <a:schemeClr val="dk1"/>
              </a:buClr>
              <a:buSzPts val="1100"/>
              <a:buFont typeface="Arial"/>
              <a:buNone/>
            </a:pPr>
            <a:r>
              <a:t/>
            </a:r>
            <a:endParaRPr sz="1100" u="sng">
              <a:solidFill>
                <a:srgbClr val="0365C0"/>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2300">
                <a:solidFill>
                  <a:srgbClr val="0C3189"/>
                </a:solidFill>
                <a:latin typeface="Fira Sans"/>
                <a:ea typeface="Fira Sans"/>
                <a:cs typeface="Fira Sans"/>
                <a:sym typeface="Fira Sans"/>
              </a:rPr>
              <a:t>Illinois’ Residential Waiver for Children and Young Adults with Developmental Disabilities</a:t>
            </a:r>
            <a:endParaRPr sz="2300">
              <a:solidFill>
                <a:srgbClr val="0C3189"/>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b="1" lang="en-US">
                <a:solidFill>
                  <a:srgbClr val="000E14"/>
                </a:solidFill>
                <a:latin typeface="Fira Sans"/>
                <a:ea typeface="Fira Sans"/>
                <a:cs typeface="Fira Sans"/>
                <a:sym typeface="Fira Sans"/>
              </a:rPr>
              <a:t>The Residential Waiver for Children and Young Adults with Developmental Disabilities</a:t>
            </a:r>
            <a:r>
              <a:rPr lang="en-US">
                <a:solidFill>
                  <a:srgbClr val="000E14"/>
                </a:solidFill>
                <a:latin typeface="Fira Sans"/>
                <a:ea typeface="Fira Sans"/>
                <a:cs typeface="Fira Sans"/>
                <a:sym typeface="Fira Sans"/>
              </a:rPr>
              <a:t> provides services to children and young adults with intellectual or developmental disabilities ages 3 through 21 who are at risk of placement in an Intermediate Care Facility for Individuals with Intellectual Disability (ICF/ID).</a:t>
            </a:r>
            <a:endParaRPr>
              <a:solidFill>
                <a:srgbClr val="000E14"/>
              </a:solidFill>
              <a:latin typeface="Fira Sans"/>
              <a:ea typeface="Fira Sans"/>
              <a:cs typeface="Fira Sans"/>
              <a:sym typeface="Fira Sans"/>
            </a:endParaRPr>
          </a:p>
          <a:p>
            <a:pPr indent="-228600" lvl="0" marL="457200" rtl="0" algn="l">
              <a:lnSpc>
                <a:spcPct val="115000"/>
              </a:lnSpc>
              <a:spcBef>
                <a:spcPts val="1100"/>
              </a:spcBef>
              <a:spcAft>
                <a:spcPts val="0"/>
              </a:spcAft>
              <a:buClr>
                <a:srgbClr val="000E14"/>
              </a:buClr>
              <a:buSzPts val="1400"/>
              <a:buFont typeface="Fira Sans"/>
              <a:buNone/>
            </a:pPr>
            <a:r>
              <a:rPr lang="en-US">
                <a:solidFill>
                  <a:srgbClr val="000E14"/>
                </a:solidFill>
                <a:latin typeface="Fira Sans"/>
                <a:ea typeface="Fira Sans"/>
                <a:cs typeface="Fira Sans"/>
                <a:sym typeface="Fira Sans"/>
              </a:rPr>
              <a:t>The Illinois Department of Healthcare and Family Services (HFS) is the state Medicaid Agency (MA) and responsible for administration and oversight of this Home and Community Based Services (HCBS) waiver.</a:t>
            </a:r>
            <a:endParaRPr>
              <a:solidFill>
                <a:srgbClr val="000E14"/>
              </a:solidFill>
              <a:latin typeface="Fira Sans"/>
              <a:ea typeface="Fira Sans"/>
              <a:cs typeface="Fira Sans"/>
              <a:sym typeface="Fira Sans"/>
            </a:endParaRPr>
          </a:p>
          <a:p>
            <a:pPr indent="-228600" lvl="0" marL="457200" rtl="0" algn="l">
              <a:lnSpc>
                <a:spcPct val="115000"/>
              </a:lnSpc>
              <a:spcBef>
                <a:spcPts val="0"/>
              </a:spcBef>
              <a:spcAft>
                <a:spcPts val="0"/>
              </a:spcAft>
              <a:buClr>
                <a:srgbClr val="000E14"/>
              </a:buClr>
              <a:buSzPts val="1400"/>
              <a:buFont typeface="Fira Sans"/>
              <a:buNone/>
            </a:pPr>
            <a:r>
              <a:rPr lang="en-US">
                <a:solidFill>
                  <a:srgbClr val="000E14"/>
                </a:solidFill>
                <a:latin typeface="Fira Sans"/>
                <a:ea typeface="Fira Sans"/>
                <a:cs typeface="Fira Sans"/>
                <a:sym typeface="Fira Sans"/>
              </a:rPr>
              <a:t>The Illinois Department of Human Services – Division of Developmental Disabilities (IDHS-DDD) is the Operating Agency (OA).</a:t>
            </a:r>
            <a:endParaRPr sz="2800">
              <a:solidFill>
                <a:srgbClr val="0C3189"/>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lang="en-US" sz="2800">
                <a:solidFill>
                  <a:srgbClr val="0C3189"/>
                </a:solidFill>
                <a:latin typeface="Fira Sans"/>
                <a:ea typeface="Fira Sans"/>
                <a:cs typeface="Fira Sans"/>
                <a:sym typeface="Fira Sans"/>
              </a:rPr>
              <a:t>Adults with Developmental Disabilities</a:t>
            </a:r>
            <a:endParaRPr sz="2300">
              <a:solidFill>
                <a:srgbClr val="0C3189"/>
              </a:solidFill>
              <a:latin typeface="Fira Sans"/>
              <a:ea typeface="Fira Sans"/>
              <a:cs typeface="Fira Sans"/>
              <a:sym typeface="Fira Sans"/>
            </a:endParaRPr>
          </a:p>
          <a:p>
            <a:pPr indent="0" lvl="0" marL="0" rtl="0" algn="l">
              <a:lnSpc>
                <a:spcPct val="115000"/>
              </a:lnSpc>
              <a:spcBef>
                <a:spcPts val="0"/>
              </a:spcBef>
              <a:spcAft>
                <a:spcPts val="0"/>
              </a:spcAft>
              <a:buClr>
                <a:schemeClr val="dk1"/>
              </a:buClr>
              <a:buSzPts val="1100"/>
              <a:buFont typeface="Arial"/>
              <a:buNone/>
            </a:pPr>
            <a:r>
              <a:rPr b="1" lang="en-US" sz="1500">
                <a:solidFill>
                  <a:srgbClr val="000E14"/>
                </a:solidFill>
                <a:latin typeface="Fira Sans"/>
                <a:ea typeface="Fira Sans"/>
                <a:cs typeface="Fira Sans"/>
                <a:sym typeface="Fira Sans"/>
              </a:rPr>
              <a:t>The Adults with Developmental Disabilities waiver</a:t>
            </a:r>
            <a:r>
              <a:rPr lang="en-US" sz="1500">
                <a:solidFill>
                  <a:srgbClr val="000E14"/>
                </a:solidFill>
                <a:latin typeface="Fira Sans"/>
                <a:ea typeface="Fira Sans"/>
                <a:cs typeface="Fira Sans"/>
                <a:sym typeface="Fira Sans"/>
              </a:rPr>
              <a:t> provides services and individualized supports to persons 18 years of age or older with a developmental disability who are at risk of placement in an Intermediate Care Facility for persons with Intellectual or Developmental Disabilities (ICF-I/DD).</a:t>
            </a:r>
            <a:endParaRPr sz="1500">
              <a:solidFill>
                <a:srgbClr val="000E14"/>
              </a:solidFill>
              <a:latin typeface="Fira Sans"/>
              <a:ea typeface="Fira Sans"/>
              <a:cs typeface="Fira Sans"/>
              <a:sym typeface="Fira Sans"/>
            </a:endParaRPr>
          </a:p>
          <a:p>
            <a:pPr indent="-228600" lvl="0" marL="457200" rtl="0" algn="l">
              <a:lnSpc>
                <a:spcPct val="115000"/>
              </a:lnSpc>
              <a:spcBef>
                <a:spcPts val="1100"/>
              </a:spcBef>
              <a:spcAft>
                <a:spcPts val="0"/>
              </a:spcAft>
              <a:buClr>
                <a:srgbClr val="000E14"/>
              </a:buClr>
              <a:buSzPts val="1500"/>
              <a:buFont typeface="Fira Sans"/>
              <a:buNone/>
            </a:pPr>
            <a:r>
              <a:rPr lang="en-US" sz="1500">
                <a:solidFill>
                  <a:srgbClr val="000E14"/>
                </a:solidFill>
                <a:latin typeface="Fira Sans"/>
                <a:ea typeface="Fira Sans"/>
                <a:cs typeface="Fira Sans"/>
                <a:sym typeface="Fira Sans"/>
              </a:rPr>
              <a:t>The Illinois Department of Healthcare and Family Services (HFS) is the state Medicaid Agency (MA) and responsible for administration and oversight of this Home and Community Based Services (HCBS) waiver.</a:t>
            </a:r>
            <a:endParaRPr sz="1500">
              <a:solidFill>
                <a:srgbClr val="000E14"/>
              </a:solidFill>
              <a:latin typeface="Fira Sans"/>
              <a:ea typeface="Fira Sans"/>
              <a:cs typeface="Fira Sans"/>
              <a:sym typeface="Fira Sans"/>
            </a:endParaRPr>
          </a:p>
          <a:p>
            <a:pPr indent="-228600" lvl="0" marL="457200" rtl="0" algn="l">
              <a:lnSpc>
                <a:spcPct val="115000"/>
              </a:lnSpc>
              <a:spcBef>
                <a:spcPts val="0"/>
              </a:spcBef>
              <a:spcAft>
                <a:spcPts val="0"/>
              </a:spcAft>
              <a:buClr>
                <a:srgbClr val="000E14"/>
              </a:buClr>
              <a:buSzPts val="1500"/>
              <a:buFont typeface="Fira Sans"/>
              <a:buNone/>
            </a:pPr>
            <a:r>
              <a:rPr lang="en-US" sz="1500">
                <a:solidFill>
                  <a:srgbClr val="000E14"/>
                </a:solidFill>
                <a:latin typeface="Fira Sans"/>
                <a:ea typeface="Fira Sans"/>
                <a:cs typeface="Fira Sans"/>
                <a:sym typeface="Fira Sans"/>
              </a:rPr>
              <a:t>The Illinois Department of Human Services – Division of Developmental Disabilities (IDHS-DDD) is the Operating Agency (OA).</a:t>
            </a:r>
            <a:endParaRPr sz="1500">
              <a:solidFill>
                <a:srgbClr val="000E14"/>
              </a:solidFill>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838" name="Google Shape;838;p60"/>
          <p:cNvSpPr txBox="1"/>
          <p:nvPr/>
        </p:nvSpPr>
        <p:spPr>
          <a:xfrm>
            <a:off x="474425" y="526100"/>
            <a:ext cx="6599700" cy="294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3800" u="sng">
                <a:solidFill>
                  <a:schemeClr val="hlink"/>
                </a:solidFill>
                <a:latin typeface="Merriweather"/>
                <a:ea typeface="Merriweather"/>
                <a:cs typeface="Merriweather"/>
                <a:sym typeface="Merriweather"/>
                <a:hlinkClick r:id="rId3"/>
              </a:rPr>
              <a:t>Medicaid Waiver Programs Through DHS</a:t>
            </a:r>
            <a:endParaRPr b="1" sz="38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7500"/>
              </a:lnSpc>
              <a:spcBef>
                <a:spcPts val="1200"/>
              </a:spcBef>
              <a:spcAft>
                <a:spcPts val="0"/>
              </a:spcAft>
              <a:buNone/>
            </a:pPr>
            <a:r>
              <a:rPr lang="en-US" sz="2900">
                <a:solidFill>
                  <a:schemeClr val="dk1"/>
                </a:solidFill>
                <a:highlight>
                  <a:schemeClr val="accent6"/>
                </a:highlight>
                <a:latin typeface="Merriweather"/>
                <a:ea typeface="Merriweather"/>
                <a:cs typeface="Merriweather"/>
                <a:sym typeface="Merriweather"/>
              </a:rPr>
              <a:t>DHS Offices and Service Providers for Kendall County</a:t>
            </a:r>
            <a:endParaRPr sz="2900">
              <a:solidFill>
                <a:schemeClr val="dk1"/>
              </a:solidFill>
              <a:highlight>
                <a:schemeClr val="accent6"/>
              </a:highlight>
              <a:latin typeface="Merriweather"/>
              <a:ea typeface="Merriweather"/>
              <a:cs typeface="Merriweather"/>
              <a:sym typeface="Merriweather"/>
            </a:endParaRPr>
          </a:p>
          <a:p>
            <a:pPr indent="-298450" lvl="0" marL="457200" rtl="0" algn="l">
              <a:lnSpc>
                <a:spcPct val="115000"/>
              </a:lnSpc>
              <a:spcBef>
                <a:spcPts val="2300"/>
              </a:spcBef>
              <a:spcAft>
                <a:spcPts val="0"/>
              </a:spcAft>
              <a:buClr>
                <a:schemeClr val="dk1"/>
              </a:buClr>
              <a:buSzPts val="1100"/>
              <a:buAutoNum type="arabicPeriod"/>
            </a:pPr>
            <a:r>
              <a:rPr b="1" lang="en-US" sz="2150">
                <a:solidFill>
                  <a:schemeClr val="dk1"/>
                </a:solidFill>
                <a:highlight>
                  <a:schemeClr val="accent6"/>
                </a:highlight>
                <a:latin typeface="Merriweather"/>
                <a:ea typeface="Merriweather"/>
                <a:cs typeface="Merriweather"/>
                <a:sym typeface="Merriweather"/>
              </a:rPr>
              <a:t>Service Inc. of Illinois (Area E)</a:t>
            </a:r>
            <a:br>
              <a:rPr b="1" lang="en-US" sz="215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Developmental Disability Services</a:t>
            </a:r>
            <a:br>
              <a:rPr lang="en-US" sz="190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1919 South Highland Ave., Suite A #230</a:t>
            </a:r>
            <a:br>
              <a:rPr lang="en-US" sz="190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Lombard, IL 60148</a:t>
            </a:r>
            <a:br>
              <a:rPr lang="en-US" sz="190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Phone: (630) 425-2350</a:t>
            </a:r>
            <a:br>
              <a:rPr lang="en-US" sz="190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TTY: None</a:t>
            </a:r>
            <a:br>
              <a:rPr lang="en-US" sz="190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Fax: (630) 656-1237</a:t>
            </a:r>
            <a:br>
              <a:rPr lang="en-US" sz="190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Crisis after hours number: (815) 741-0800</a:t>
            </a:r>
            <a:br>
              <a:rPr lang="en-US" sz="1900">
                <a:solidFill>
                  <a:schemeClr val="dk1"/>
                </a:solidFill>
                <a:highlight>
                  <a:schemeClr val="accent6"/>
                </a:highlight>
                <a:latin typeface="Merriweather"/>
                <a:ea typeface="Merriweather"/>
                <a:cs typeface="Merriweather"/>
                <a:sym typeface="Merriweather"/>
              </a:rPr>
            </a:br>
            <a:r>
              <a:rPr lang="en-US" sz="1900">
                <a:solidFill>
                  <a:schemeClr val="dk1"/>
                </a:solidFill>
                <a:highlight>
                  <a:schemeClr val="accent6"/>
                </a:highlight>
                <a:latin typeface="Merriweather"/>
                <a:ea typeface="Merriweather"/>
                <a:cs typeface="Merriweather"/>
                <a:sym typeface="Merriweather"/>
              </a:rPr>
              <a:t>Directions: </a:t>
            </a:r>
            <a:r>
              <a:rPr lang="en-US" sz="1900" u="sng">
                <a:solidFill>
                  <a:srgbClr val="0049AF"/>
                </a:solidFill>
                <a:highlight>
                  <a:schemeClr val="accent6"/>
                </a:highlight>
                <a:latin typeface="Merriweather"/>
                <a:ea typeface="Merriweather"/>
                <a:cs typeface="Merriweather"/>
                <a:sym typeface="Merriweather"/>
                <a:hlinkClick r:id="rId4">
                  <a:extLst>
                    <a:ext uri="{A12FA001-AC4F-418D-AE19-62706E023703}">
                      <ahyp:hlinkClr val="tx"/>
                    </a:ext>
                  </a:extLst>
                </a:hlinkClick>
              </a:rPr>
              <a:t>To this Office</a:t>
            </a:r>
            <a:r>
              <a:rPr lang="en-US" sz="1900">
                <a:solidFill>
                  <a:schemeClr val="dk1"/>
                </a:solidFill>
                <a:highlight>
                  <a:schemeClr val="accent6"/>
                </a:highlight>
                <a:latin typeface="Merriweather"/>
                <a:ea typeface="Merriweather"/>
                <a:cs typeface="Merriweather"/>
                <a:sym typeface="Merriweather"/>
              </a:rPr>
              <a:t> | </a:t>
            </a:r>
            <a:r>
              <a:rPr lang="en-US" sz="1900" u="sng">
                <a:solidFill>
                  <a:srgbClr val="0049AF"/>
                </a:solidFill>
                <a:highlight>
                  <a:schemeClr val="accent6"/>
                </a:highlight>
                <a:latin typeface="Merriweather"/>
                <a:ea typeface="Merriweather"/>
                <a:cs typeface="Merriweather"/>
                <a:sym typeface="Merriweather"/>
                <a:hlinkClick r:id="rId5">
                  <a:extLst>
                    <a:ext uri="{A12FA001-AC4F-418D-AE19-62706E023703}">
                      <ahyp:hlinkClr val="tx"/>
                    </a:ext>
                  </a:extLst>
                </a:hlinkClick>
              </a:rPr>
              <a:t>From this Office</a:t>
            </a:r>
            <a:endParaRPr sz="1900" u="sng">
              <a:solidFill>
                <a:srgbClr val="0049AF"/>
              </a:solidFill>
              <a:highlight>
                <a:schemeClr val="accent6"/>
              </a:highlight>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3400" u="sng">
              <a:solidFill>
                <a:srgbClr val="000E14"/>
              </a:solidFill>
              <a:highlight>
                <a:schemeClr val="accent6"/>
              </a:highlight>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grpSp>
        <p:nvGrpSpPr>
          <p:cNvPr id="843" name="Google Shape;843;p61"/>
          <p:cNvGrpSpPr/>
          <p:nvPr/>
        </p:nvGrpSpPr>
        <p:grpSpPr>
          <a:xfrm>
            <a:off x="8077086" y="-144662"/>
            <a:ext cx="10210980" cy="5288702"/>
            <a:chOff x="0" y="-38100"/>
            <a:chExt cx="2689294" cy="1392900"/>
          </a:xfrm>
        </p:grpSpPr>
        <p:sp>
          <p:nvSpPr>
            <p:cNvPr id="844" name="Google Shape;844;p61"/>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845" name="Google Shape;845;p61"/>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6" name="Google Shape;846;p61"/>
          <p:cNvSpPr txBox="1"/>
          <p:nvPr/>
        </p:nvSpPr>
        <p:spPr>
          <a:xfrm>
            <a:off x="9144000" y="1473197"/>
            <a:ext cx="8115300" cy="37434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600">
                <a:solidFill>
                  <a:srgbClr val="FFFFFF"/>
                </a:solidFill>
                <a:latin typeface="Merriweather"/>
                <a:ea typeface="Merriweather"/>
                <a:cs typeface="Merriweather"/>
                <a:sym typeface="Merriweather"/>
              </a:rPr>
              <a:t>Health Benifits for Workers with Disabilities</a:t>
            </a:r>
            <a:endParaRPr sz="1000"/>
          </a:p>
        </p:txBody>
      </p:sp>
      <p:pic>
        <p:nvPicPr>
          <p:cNvPr id="847" name="Google Shape;847;p61"/>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848" name="Google Shape;848;p61"/>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849" name="Google Shape;849;p61"/>
          <p:cNvGrpSpPr/>
          <p:nvPr/>
        </p:nvGrpSpPr>
        <p:grpSpPr>
          <a:xfrm>
            <a:off x="0" y="-180827"/>
            <a:ext cx="1028706" cy="10468053"/>
            <a:chOff x="0" y="-47625"/>
            <a:chExt cx="270933" cy="2757000"/>
          </a:xfrm>
        </p:grpSpPr>
        <p:sp>
          <p:nvSpPr>
            <p:cNvPr id="850" name="Google Shape;850;p61"/>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851" name="Google Shape;851;p61"/>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52" name="Google Shape;852;p61"/>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853" name="Google Shape;853;p61"/>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HBWD allows people to work and </a:t>
            </a:r>
            <a:r>
              <a:rPr lang="en-US" sz="3200">
                <a:solidFill>
                  <a:schemeClr val="dk1"/>
                </a:solidFill>
                <a:latin typeface="Fira Sans"/>
                <a:ea typeface="Fira Sans"/>
                <a:cs typeface="Fira Sans"/>
                <a:sym typeface="Fira Sans"/>
              </a:rPr>
              <a:t>keep</a:t>
            </a:r>
            <a:r>
              <a:rPr lang="en-US" sz="3200">
                <a:solidFill>
                  <a:schemeClr val="dk1"/>
                </a:solidFill>
                <a:latin typeface="Fira Sans"/>
                <a:ea typeface="Fira Sans"/>
                <a:cs typeface="Fira Sans"/>
                <a:sym typeface="Fira Sans"/>
              </a:rPr>
              <a:t> their benefits by paying premiums.</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Financial Assistance - Free of Charge Creative Commons Chalkboard ..." id="854" name="Google Shape;854;p61"/>
          <p:cNvPicPr preferRelativeResize="0"/>
          <p:nvPr/>
        </p:nvPicPr>
        <p:blipFill rotWithShape="1">
          <a:blip r:embed="rId4">
            <a:alphaModFix/>
          </a:blip>
          <a:srcRect b="0" l="24186" r="24186" t="0"/>
          <a:stretch/>
        </p:blipFill>
        <p:spPr>
          <a:xfrm>
            <a:off x="1028700" y="0"/>
            <a:ext cx="7048374" cy="10287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7"/>
          <p:cNvPicPr preferRelativeResize="0"/>
          <p:nvPr/>
        </p:nvPicPr>
        <p:blipFill rotWithShape="1">
          <a:blip r:embed="rId3">
            <a:alphaModFix/>
          </a:blip>
          <a:srcRect b="32043" l="0" r="0" t="23482"/>
          <a:stretch/>
        </p:blipFill>
        <p:spPr>
          <a:xfrm>
            <a:off x="928811" y="0"/>
            <a:ext cx="17359187" cy="5143502"/>
          </a:xfrm>
          <a:prstGeom prst="rect">
            <a:avLst/>
          </a:prstGeom>
          <a:noFill/>
          <a:ln>
            <a:noFill/>
          </a:ln>
        </p:spPr>
      </p:pic>
      <p:grpSp>
        <p:nvGrpSpPr>
          <p:cNvPr id="176" name="Google Shape;176;p17"/>
          <p:cNvGrpSpPr/>
          <p:nvPr/>
        </p:nvGrpSpPr>
        <p:grpSpPr>
          <a:xfrm>
            <a:off x="0" y="-168061"/>
            <a:ext cx="1028706" cy="10431728"/>
            <a:chOff x="0" y="-38100"/>
            <a:chExt cx="270933" cy="2747433"/>
          </a:xfrm>
        </p:grpSpPr>
        <p:sp>
          <p:nvSpPr>
            <p:cNvPr id="177" name="Google Shape;177;p17"/>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178" name="Google Shape;178;p17"/>
            <p:cNvSpPr txBox="1"/>
            <p:nvPr/>
          </p:nvSpPr>
          <p:spPr>
            <a:xfrm>
              <a:off x="0" y="-38100"/>
              <a:ext cx="270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7"/>
          <p:cNvGrpSpPr/>
          <p:nvPr/>
        </p:nvGrpSpPr>
        <p:grpSpPr>
          <a:xfrm>
            <a:off x="1028700" y="4962673"/>
            <a:ext cx="4558558" cy="5324362"/>
            <a:chOff x="0" y="-47625"/>
            <a:chExt cx="1200600" cy="1402292"/>
          </a:xfrm>
        </p:grpSpPr>
        <p:sp>
          <p:nvSpPr>
            <p:cNvPr id="180" name="Google Shape;180;p17"/>
            <p:cNvSpPr/>
            <p:nvPr/>
          </p:nvSpPr>
          <p:spPr>
            <a:xfrm>
              <a:off x="0" y="0"/>
              <a:ext cx="1200538" cy="1354667"/>
            </a:xfrm>
            <a:custGeom>
              <a:rect b="b" l="l" r="r" t="t"/>
              <a:pathLst>
                <a:path extrusionOk="0" h="1354667" w="1200538">
                  <a:moveTo>
                    <a:pt x="0" y="0"/>
                  </a:moveTo>
                  <a:lnTo>
                    <a:pt x="1200538" y="0"/>
                  </a:lnTo>
                  <a:lnTo>
                    <a:pt x="1200538" y="1354667"/>
                  </a:lnTo>
                  <a:lnTo>
                    <a:pt x="0" y="1354667"/>
                  </a:lnTo>
                  <a:close/>
                </a:path>
              </a:pathLst>
            </a:custGeom>
            <a:solidFill>
              <a:srgbClr val="FA9908"/>
            </a:solidFill>
            <a:ln>
              <a:noFill/>
            </a:ln>
          </p:spPr>
        </p:sp>
        <p:sp>
          <p:nvSpPr>
            <p:cNvPr id="181" name="Google Shape;181;p17"/>
            <p:cNvSpPr txBox="1"/>
            <p:nvPr/>
          </p:nvSpPr>
          <p:spPr>
            <a:xfrm>
              <a:off x="0" y="-47625"/>
              <a:ext cx="1200600" cy="14022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82" name="Google Shape;182;p17"/>
          <p:cNvCxnSpPr/>
          <p:nvPr/>
        </p:nvCxnSpPr>
        <p:spPr>
          <a:xfrm rot="10800000">
            <a:off x="9838589" y="6153431"/>
            <a:ext cx="0" cy="3180900"/>
          </a:xfrm>
          <a:prstGeom prst="straightConnector1">
            <a:avLst/>
          </a:prstGeom>
          <a:noFill/>
          <a:ln cap="flat" cmpd="sng" w="19050">
            <a:solidFill>
              <a:srgbClr val="FA9908"/>
            </a:solidFill>
            <a:prstDash val="solid"/>
            <a:round/>
            <a:headEnd len="sm" w="sm" type="none"/>
            <a:tailEnd len="sm" w="sm" type="none"/>
          </a:ln>
        </p:spPr>
      </p:cxnSp>
      <p:cxnSp>
        <p:nvCxnSpPr>
          <p:cNvPr id="183" name="Google Shape;183;p17"/>
          <p:cNvCxnSpPr/>
          <p:nvPr/>
        </p:nvCxnSpPr>
        <p:spPr>
          <a:xfrm rot="10800000">
            <a:off x="14099710" y="6153431"/>
            <a:ext cx="0" cy="3180900"/>
          </a:xfrm>
          <a:prstGeom prst="straightConnector1">
            <a:avLst/>
          </a:prstGeom>
          <a:noFill/>
          <a:ln cap="flat" cmpd="sng" w="19050">
            <a:solidFill>
              <a:srgbClr val="FA9908"/>
            </a:solidFill>
            <a:prstDash val="solid"/>
            <a:round/>
            <a:headEnd len="sm" w="sm" type="none"/>
            <a:tailEnd len="sm" w="sm" type="none"/>
          </a:ln>
        </p:spPr>
      </p:cxnSp>
      <p:sp>
        <p:nvSpPr>
          <p:cNvPr id="184" name="Google Shape;184;p17"/>
          <p:cNvSpPr txBox="1"/>
          <p:nvPr/>
        </p:nvSpPr>
        <p:spPr>
          <a:xfrm>
            <a:off x="10990376" y="6548146"/>
            <a:ext cx="1940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a:t>
            </a:r>
            <a:r>
              <a:rPr b="1" lang="en-US" sz="3200">
                <a:latin typeface="Fira Sans SemiBold"/>
                <a:ea typeface="Fira Sans SemiBold"/>
                <a:cs typeface="Fira Sans SemiBold"/>
                <a:sym typeface="Fira Sans SemiBold"/>
              </a:rPr>
              <a:t>14</a:t>
            </a:r>
            <a:endParaRPr/>
          </a:p>
        </p:txBody>
      </p:sp>
      <p:sp>
        <p:nvSpPr>
          <p:cNvPr id="185" name="Google Shape;185;p17"/>
          <p:cNvSpPr txBox="1"/>
          <p:nvPr/>
        </p:nvSpPr>
        <p:spPr>
          <a:xfrm>
            <a:off x="6772651" y="6563253"/>
            <a:ext cx="17937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Fira Sans SemiBold"/>
                <a:ea typeface="Fira Sans SemiBold"/>
                <a:cs typeface="Fira Sans SemiBold"/>
                <a:sym typeface="Fira Sans SemiBold"/>
              </a:rPr>
              <a:t>Topic 1</a:t>
            </a:r>
            <a:r>
              <a:rPr b="1" lang="en-US" sz="3200">
                <a:latin typeface="Fira Sans SemiBold"/>
                <a:ea typeface="Fira Sans SemiBold"/>
                <a:cs typeface="Fira Sans SemiBold"/>
                <a:sym typeface="Fira Sans SemiBold"/>
              </a:rPr>
              <a:t>3</a:t>
            </a:r>
            <a:endParaRPr/>
          </a:p>
        </p:txBody>
      </p:sp>
      <p:sp>
        <p:nvSpPr>
          <p:cNvPr id="186" name="Google Shape;186;p17"/>
          <p:cNvSpPr txBox="1"/>
          <p:nvPr/>
        </p:nvSpPr>
        <p:spPr>
          <a:xfrm>
            <a:off x="1496914" y="6396566"/>
            <a:ext cx="3621900" cy="1828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5400">
                <a:solidFill>
                  <a:srgbClr val="FFFFFF"/>
                </a:solidFill>
                <a:latin typeface="Merriweather"/>
                <a:ea typeface="Merriweather"/>
                <a:cs typeface="Merriweather"/>
                <a:sym typeface="Merriweather"/>
              </a:rPr>
              <a:t>Topics Continued</a:t>
            </a:r>
            <a:endParaRPr sz="4600"/>
          </a:p>
        </p:txBody>
      </p:sp>
      <p:sp>
        <p:nvSpPr>
          <p:cNvPr id="187" name="Google Shape;187;p17"/>
          <p:cNvSpPr txBox="1"/>
          <p:nvPr/>
        </p:nvSpPr>
        <p:spPr>
          <a:xfrm>
            <a:off x="15194574" y="7489700"/>
            <a:ext cx="20952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u="sng">
                <a:solidFill>
                  <a:schemeClr val="hlink"/>
                </a:solidFill>
                <a:latin typeface="Fira Sans"/>
                <a:ea typeface="Fira Sans"/>
                <a:cs typeface="Fira Sans"/>
                <a:sym typeface="Fira Sans"/>
                <a:hlinkClick r:id="rId4"/>
              </a:rPr>
              <a:t>Quick Links to Supports </a:t>
            </a:r>
            <a:endParaRPr sz="24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400">
              <a:latin typeface="Fira Sans"/>
              <a:ea typeface="Fira Sans"/>
              <a:cs typeface="Fira Sans"/>
              <a:sym typeface="Fira Sans"/>
            </a:endParaRPr>
          </a:p>
          <a:p>
            <a:pPr indent="0" lvl="0" marL="0" marR="0" rtl="0" algn="ctr">
              <a:lnSpc>
                <a:spcPct val="115000"/>
              </a:lnSpc>
              <a:spcBef>
                <a:spcPts val="0"/>
              </a:spcBef>
              <a:spcAft>
                <a:spcPts val="0"/>
              </a:spcAft>
              <a:buNone/>
            </a:pPr>
            <a:r>
              <a:rPr lang="en-US" sz="2400" u="sng">
                <a:solidFill>
                  <a:schemeClr val="hlink"/>
                </a:solidFill>
                <a:latin typeface="Fira Sans"/>
                <a:ea typeface="Fira Sans"/>
                <a:cs typeface="Fira Sans"/>
                <a:sym typeface="Fira Sans"/>
                <a:hlinkClick r:id="rId5"/>
              </a:rPr>
              <a:t>ABLE Accounts</a:t>
            </a:r>
            <a:endParaRPr sz="2400">
              <a:latin typeface="Fira Sans"/>
              <a:ea typeface="Fira Sans"/>
              <a:cs typeface="Fira Sans"/>
              <a:sym typeface="Fira Sans"/>
            </a:endParaRPr>
          </a:p>
        </p:txBody>
      </p:sp>
      <p:sp>
        <p:nvSpPr>
          <p:cNvPr id="188" name="Google Shape;188;p17"/>
          <p:cNvSpPr txBox="1"/>
          <p:nvPr/>
        </p:nvSpPr>
        <p:spPr>
          <a:xfrm>
            <a:off x="6205647" y="7444711"/>
            <a:ext cx="2927700" cy="3693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Font typeface="Arial"/>
              <a:buNone/>
            </a:pPr>
            <a:r>
              <a:rPr lang="en-US" sz="2400" u="sng">
                <a:solidFill>
                  <a:schemeClr val="hlink"/>
                </a:solidFill>
                <a:latin typeface="Fira Sans"/>
                <a:ea typeface="Fira Sans"/>
                <a:cs typeface="Fira Sans"/>
                <a:sym typeface="Fira Sans"/>
                <a:hlinkClick action="ppaction://hlinksldjump" r:id="rId6"/>
              </a:rPr>
              <a:t>Special Needs Trust</a:t>
            </a:r>
            <a:endParaRPr/>
          </a:p>
        </p:txBody>
      </p:sp>
      <p:sp>
        <p:nvSpPr>
          <p:cNvPr id="189" name="Google Shape;189;p17"/>
          <p:cNvSpPr txBox="1"/>
          <p:nvPr/>
        </p:nvSpPr>
        <p:spPr>
          <a:xfrm>
            <a:off x="10376969" y="7444711"/>
            <a:ext cx="3167400" cy="369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t/>
            </a:r>
            <a:endParaRPr sz="2400">
              <a:latin typeface="Fira Sans"/>
              <a:ea typeface="Fira Sans"/>
              <a:cs typeface="Fira Sans"/>
              <a:sym typeface="Fira Sans"/>
            </a:endParaRPr>
          </a:p>
        </p:txBody>
      </p:sp>
      <p:sp>
        <p:nvSpPr>
          <p:cNvPr id="190" name="Google Shape;190;p17"/>
          <p:cNvSpPr txBox="1"/>
          <p:nvPr/>
        </p:nvSpPr>
        <p:spPr>
          <a:xfrm>
            <a:off x="10561098" y="7440211"/>
            <a:ext cx="3026700" cy="794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2400">
                <a:latin typeface="Fira Sans"/>
                <a:ea typeface="Fira Sans"/>
                <a:cs typeface="Fira Sans"/>
                <a:sym typeface="Fira Sans"/>
              </a:rPr>
              <a:t>       </a:t>
            </a:r>
            <a:r>
              <a:rPr lang="en-US" sz="2400" u="sng">
                <a:solidFill>
                  <a:schemeClr val="hlink"/>
                </a:solidFill>
                <a:latin typeface="Fira Sans"/>
                <a:ea typeface="Fira Sans"/>
                <a:cs typeface="Fira Sans"/>
                <a:sym typeface="Fira Sans"/>
                <a:hlinkClick action="ppaction://hlinksldjump" r:id="rId7"/>
              </a:rPr>
              <a:t>Transportation</a:t>
            </a:r>
            <a:endParaRPr sz="24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2400">
              <a:latin typeface="Fira Sans"/>
              <a:ea typeface="Fira Sans"/>
              <a:cs typeface="Fira Sans"/>
              <a:sym typeface="Fira Sans"/>
            </a:endParaRPr>
          </a:p>
        </p:txBody>
      </p:sp>
      <p:sp>
        <p:nvSpPr>
          <p:cNvPr id="191" name="Google Shape;191;p17"/>
          <p:cNvSpPr txBox="1"/>
          <p:nvPr/>
        </p:nvSpPr>
        <p:spPr>
          <a:xfrm>
            <a:off x="15089226" y="6252646"/>
            <a:ext cx="19407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SemiBold"/>
                <a:ea typeface="Fira Sans SemiBold"/>
                <a:cs typeface="Fira Sans SemiBold"/>
                <a:sym typeface="Fira Sans SemiBold"/>
              </a:rPr>
              <a:t>Additional</a:t>
            </a:r>
            <a:r>
              <a:rPr b="1" lang="en-US" sz="3200">
                <a:latin typeface="Fira Sans SemiBold"/>
                <a:ea typeface="Fira Sans SemiBold"/>
                <a:cs typeface="Fira Sans SemiBold"/>
                <a:sym typeface="Fira Sans SemiBold"/>
              </a:rPr>
              <a:t> Docs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grpSp>
        <p:nvGrpSpPr>
          <p:cNvPr id="859" name="Google Shape;859;p62"/>
          <p:cNvGrpSpPr/>
          <p:nvPr/>
        </p:nvGrpSpPr>
        <p:grpSpPr>
          <a:xfrm>
            <a:off x="0" y="-180827"/>
            <a:ext cx="18288118" cy="4870663"/>
            <a:chOff x="0" y="-47625"/>
            <a:chExt cx="4816592" cy="1282800"/>
          </a:xfrm>
        </p:grpSpPr>
        <p:sp>
          <p:nvSpPr>
            <p:cNvPr id="860" name="Google Shape;860;p62"/>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861" name="Google Shape;861;p62"/>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2" name="Google Shape;862;p62"/>
          <p:cNvGrpSpPr/>
          <p:nvPr/>
        </p:nvGrpSpPr>
        <p:grpSpPr>
          <a:xfrm>
            <a:off x="0" y="9254890"/>
            <a:ext cx="18288118" cy="1032115"/>
            <a:chOff x="0" y="-47625"/>
            <a:chExt cx="4816592" cy="271831"/>
          </a:xfrm>
        </p:grpSpPr>
        <p:sp>
          <p:nvSpPr>
            <p:cNvPr id="863" name="Google Shape;863;p62"/>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864" name="Google Shape;864;p62"/>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65" name="Google Shape;865;p62"/>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866" name="Google Shape;866;p62"/>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867" name="Google Shape;867;p62"/>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868" name="Google Shape;868;p62"/>
          <p:cNvSpPr txBox="1"/>
          <p:nvPr/>
        </p:nvSpPr>
        <p:spPr>
          <a:xfrm>
            <a:off x="7030450" y="6567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Program Supports</a:t>
            </a:r>
            <a:endParaRPr/>
          </a:p>
        </p:txBody>
      </p:sp>
      <p:sp>
        <p:nvSpPr>
          <p:cNvPr id="869" name="Google Shape;869;p62"/>
          <p:cNvSpPr txBox="1"/>
          <p:nvPr/>
        </p:nvSpPr>
        <p:spPr>
          <a:xfrm>
            <a:off x="1028700" y="7358602"/>
            <a:ext cx="43935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Some young adults will not qualify for Medicaid due to their work earnings </a:t>
            </a:r>
            <a:endParaRPr sz="2000">
              <a:latin typeface="Fira Sans"/>
              <a:ea typeface="Fira Sans"/>
              <a:cs typeface="Fira Sans"/>
              <a:sym typeface="Fira Sans"/>
            </a:endParaRPr>
          </a:p>
        </p:txBody>
      </p:sp>
      <p:sp>
        <p:nvSpPr>
          <p:cNvPr id="870" name="Google Shape;870;p62"/>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Purpose</a:t>
            </a:r>
            <a:endParaRPr/>
          </a:p>
        </p:txBody>
      </p:sp>
      <p:sp>
        <p:nvSpPr>
          <p:cNvPr id="871" name="Google Shape;871;p62"/>
          <p:cNvSpPr txBox="1"/>
          <p:nvPr/>
        </p:nvSpPr>
        <p:spPr>
          <a:xfrm>
            <a:off x="7931350" y="7062350"/>
            <a:ext cx="25917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Allows working individuals to have assets up to $25,000 </a:t>
            </a:r>
            <a:endParaRPr sz="2900">
              <a:latin typeface="Fira Sans"/>
              <a:ea typeface="Fira Sans"/>
              <a:cs typeface="Fira Sans"/>
              <a:sym typeface="Fira Sans"/>
            </a:endParaRPr>
          </a:p>
        </p:txBody>
      </p:sp>
      <p:sp>
        <p:nvSpPr>
          <p:cNvPr id="872" name="Google Shape;872;p62"/>
          <p:cNvSpPr txBox="1"/>
          <p:nvPr/>
        </p:nvSpPr>
        <p:spPr>
          <a:xfrm>
            <a:off x="13511675" y="7058975"/>
            <a:ext cx="3099900" cy="96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00">
                <a:latin typeface="Fira Sans"/>
                <a:ea typeface="Fira Sans"/>
                <a:cs typeface="Fira Sans"/>
                <a:sym typeface="Fira Sans"/>
              </a:rPr>
              <a:t>System wants to support people with disabilities as an incentive to work </a:t>
            </a:r>
            <a:endParaRPr sz="1900">
              <a:latin typeface="Fira Sans"/>
              <a:ea typeface="Fira Sans"/>
              <a:cs typeface="Fira Sans"/>
              <a:sym typeface="Fira Sans"/>
            </a:endParaRPr>
          </a:p>
        </p:txBody>
      </p:sp>
      <p:sp>
        <p:nvSpPr>
          <p:cNvPr id="873" name="Google Shape;873;p62"/>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HBWD </a:t>
            </a:r>
            <a:endParaRPr b="1" sz="5300">
              <a:solidFill>
                <a:srgbClr val="FFFFFF"/>
              </a:solidFill>
              <a:latin typeface="Merriweather"/>
              <a:ea typeface="Merriweather"/>
              <a:cs typeface="Merriweather"/>
              <a:sym typeface="Merriweather"/>
            </a:endParaRPr>
          </a:p>
        </p:txBody>
      </p:sp>
      <p:sp>
        <p:nvSpPr>
          <p:cNvPr id="874" name="Google Shape;874;p62"/>
          <p:cNvSpPr txBox="1"/>
          <p:nvPr/>
        </p:nvSpPr>
        <p:spPr>
          <a:xfrm>
            <a:off x="1028700" y="6571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Work Earnings</a:t>
            </a:r>
            <a:endParaRPr/>
          </a:p>
        </p:txBody>
      </p:sp>
      <p:sp>
        <p:nvSpPr>
          <p:cNvPr id="875" name="Google Shape;875;p62"/>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876" name="Google Shape;876;p62"/>
          <p:cNvSpPr txBox="1"/>
          <p:nvPr/>
        </p:nvSpPr>
        <p:spPr>
          <a:xfrm>
            <a:off x="204475" y="9609900"/>
            <a:ext cx="179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63"/>
          <p:cNvSpPr txBox="1"/>
          <p:nvPr>
            <p:ph type="title"/>
          </p:nvPr>
        </p:nvSpPr>
        <p:spPr>
          <a:xfrm>
            <a:off x="9313975" y="526105"/>
            <a:ext cx="7225200" cy="29478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Where to Start</a:t>
            </a:r>
            <a:endParaRPr/>
          </a:p>
        </p:txBody>
      </p:sp>
      <p:sp>
        <p:nvSpPr>
          <p:cNvPr id="882" name="Google Shape;882;p63"/>
          <p:cNvSpPr txBox="1"/>
          <p:nvPr/>
        </p:nvSpPr>
        <p:spPr>
          <a:xfrm>
            <a:off x="9313975" y="3429000"/>
            <a:ext cx="7710600" cy="66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Clr>
                <a:schemeClr val="dk1"/>
              </a:buClr>
              <a:buSzPts val="1100"/>
              <a:buFont typeface="Arial"/>
              <a:buNone/>
            </a:pPr>
            <a:r>
              <a:t/>
            </a:r>
            <a:endParaRPr sz="1100" u="sng">
              <a:solidFill>
                <a:srgbClr val="0365C0"/>
              </a:solidFill>
              <a:latin typeface="Fira Sans"/>
              <a:ea typeface="Fira Sans"/>
              <a:cs typeface="Fira Sans"/>
              <a:sym typeface="Fira Sans"/>
            </a:endParaRPr>
          </a:p>
          <a:p>
            <a:pPr indent="-228600" lvl="0" marL="457200" rtl="0" algn="l">
              <a:lnSpc>
                <a:spcPct val="115000"/>
              </a:lnSpc>
              <a:spcBef>
                <a:spcPts val="0"/>
              </a:spcBef>
              <a:spcAft>
                <a:spcPts val="0"/>
              </a:spcAft>
              <a:buClr>
                <a:srgbClr val="000E14"/>
              </a:buClr>
              <a:buSzPts val="1600"/>
              <a:buFont typeface="Fira Sans"/>
              <a:buNone/>
            </a:pPr>
            <a:r>
              <a:rPr lang="en-US" sz="1600">
                <a:solidFill>
                  <a:srgbClr val="000E14"/>
                </a:solidFill>
                <a:latin typeface="Fira Sans"/>
                <a:ea typeface="Fira Sans"/>
                <a:cs typeface="Fira Sans"/>
                <a:sym typeface="Fira Sans"/>
              </a:rPr>
              <a:t>Illinois is part of the national movement to help people with disabilities return to work. The program called Health Benefits for Workers with Disabilities (HBWD) started providing medical benefits in January 2002.</a:t>
            </a:r>
            <a:endParaRPr sz="1600">
              <a:solidFill>
                <a:srgbClr val="000E14"/>
              </a:solidFill>
              <a:latin typeface="Fira Sans"/>
              <a:ea typeface="Fira Sans"/>
              <a:cs typeface="Fira Sans"/>
              <a:sym typeface="Fira Sans"/>
            </a:endParaRPr>
          </a:p>
          <a:p>
            <a:pPr indent="-228600" lvl="0" marL="457200" rtl="0" algn="l">
              <a:lnSpc>
                <a:spcPct val="115000"/>
              </a:lnSpc>
              <a:spcBef>
                <a:spcPts val="0"/>
              </a:spcBef>
              <a:spcAft>
                <a:spcPts val="0"/>
              </a:spcAft>
              <a:buClr>
                <a:srgbClr val="000E14"/>
              </a:buClr>
              <a:buSzPts val="1600"/>
              <a:buFont typeface="Fira Sans"/>
              <a:buNone/>
            </a:pPr>
            <a:r>
              <a:t/>
            </a:r>
            <a:endParaRPr sz="1600">
              <a:solidFill>
                <a:srgbClr val="000E14"/>
              </a:solidFill>
              <a:latin typeface="Fira Sans"/>
              <a:ea typeface="Fira Sans"/>
              <a:cs typeface="Fira Sans"/>
              <a:sym typeface="Fira Sans"/>
            </a:endParaRPr>
          </a:p>
          <a:p>
            <a:pPr indent="-228600" lvl="0" marL="457200" rtl="0" algn="l">
              <a:lnSpc>
                <a:spcPct val="115000"/>
              </a:lnSpc>
              <a:spcBef>
                <a:spcPts val="0"/>
              </a:spcBef>
              <a:spcAft>
                <a:spcPts val="0"/>
              </a:spcAft>
              <a:buClr>
                <a:srgbClr val="000E14"/>
              </a:buClr>
              <a:buSzPts val="1600"/>
              <a:buFont typeface="Fira Sans"/>
              <a:buNone/>
            </a:pPr>
            <a:r>
              <a:rPr lang="en-US" sz="1600">
                <a:solidFill>
                  <a:srgbClr val="000E14"/>
                </a:solidFill>
                <a:latin typeface="Fira Sans"/>
                <a:ea typeface="Fira Sans"/>
                <a:cs typeface="Fira Sans"/>
                <a:sym typeface="Fira Sans"/>
              </a:rPr>
              <a:t>Disability advocates have long noted that returning to work is difficult for people with disabilities. Many fear that working means losing Medicaid healthcare coverage. Often private insurance is difficult or impossible to obtain.</a:t>
            </a:r>
            <a:endParaRPr sz="1600">
              <a:solidFill>
                <a:srgbClr val="000E14"/>
              </a:solidFill>
              <a:latin typeface="Fira Sans"/>
              <a:ea typeface="Fira Sans"/>
              <a:cs typeface="Fira Sans"/>
              <a:sym typeface="Fira Sans"/>
            </a:endParaRPr>
          </a:p>
          <a:p>
            <a:pPr indent="-228600" lvl="0" marL="457200" rtl="0" algn="l">
              <a:lnSpc>
                <a:spcPct val="115000"/>
              </a:lnSpc>
              <a:spcBef>
                <a:spcPts val="0"/>
              </a:spcBef>
              <a:spcAft>
                <a:spcPts val="0"/>
              </a:spcAft>
              <a:buClr>
                <a:srgbClr val="000E14"/>
              </a:buClr>
              <a:buSzPts val="1600"/>
              <a:buFont typeface="Fira Sans"/>
              <a:buNone/>
            </a:pPr>
            <a:r>
              <a:t/>
            </a:r>
            <a:endParaRPr sz="1600">
              <a:solidFill>
                <a:srgbClr val="000E14"/>
              </a:solidFill>
              <a:latin typeface="Fira Sans"/>
              <a:ea typeface="Fira Sans"/>
              <a:cs typeface="Fira Sans"/>
              <a:sym typeface="Fira Sans"/>
            </a:endParaRPr>
          </a:p>
          <a:p>
            <a:pPr indent="-228600" lvl="0" marL="457200" rtl="0" algn="l">
              <a:lnSpc>
                <a:spcPct val="115000"/>
              </a:lnSpc>
              <a:spcBef>
                <a:spcPts val="0"/>
              </a:spcBef>
              <a:spcAft>
                <a:spcPts val="0"/>
              </a:spcAft>
              <a:buClr>
                <a:srgbClr val="000E14"/>
              </a:buClr>
              <a:buSzPts val="1600"/>
              <a:buFont typeface="Fira Sans"/>
              <a:buNone/>
            </a:pPr>
            <a:r>
              <a:rPr lang="en-US" sz="1600">
                <a:solidFill>
                  <a:srgbClr val="000E14"/>
                </a:solidFill>
                <a:latin typeface="Fira Sans"/>
                <a:ea typeface="Fira Sans"/>
                <a:cs typeface="Fira Sans"/>
                <a:sym typeface="Fira Sans"/>
              </a:rPr>
              <a:t>The goal of this program is to help people with disabilities work with full Medicaid </a:t>
            </a:r>
            <a:r>
              <a:rPr b="1" lang="en-US" sz="1600" u="sng">
                <a:solidFill>
                  <a:srgbClr val="0365C0"/>
                </a:solidFill>
                <a:latin typeface="Fira Sans"/>
                <a:ea typeface="Fira Sans"/>
                <a:cs typeface="Fira Sans"/>
                <a:sym typeface="Fira Sans"/>
                <a:hlinkClick r:id="rId3">
                  <a:extLst>
                    <a:ext uri="{A12FA001-AC4F-418D-AE19-62706E023703}">
                      <ahyp:hlinkClr val="tx"/>
                    </a:ext>
                  </a:extLst>
                </a:hlinkClick>
              </a:rPr>
              <a:t>healthcare benefits</a:t>
            </a:r>
            <a:r>
              <a:rPr lang="en-US" sz="1600">
                <a:solidFill>
                  <a:srgbClr val="000E14"/>
                </a:solidFill>
                <a:latin typeface="Fira Sans"/>
                <a:ea typeface="Fira Sans"/>
                <a:cs typeface="Fira Sans"/>
                <a:sym typeface="Fira Sans"/>
              </a:rPr>
              <a:t>. HBWD not only encourages enrollees to work, but to increase the number of hours they are currently working. Just as the name says, the program provides health benefits for workers with disabilities. If you are an individual with a disability, between the ages of 16 and 64 and working, you may qualify for HBWD. Workers with countable income of up to $4,393 per month for a single person and $5,962 per month for a couple may </a:t>
            </a:r>
            <a:r>
              <a:rPr b="1" lang="en-US" sz="1600" u="sng">
                <a:solidFill>
                  <a:srgbClr val="0365C0"/>
                </a:solidFill>
                <a:latin typeface="Fira Sans"/>
                <a:ea typeface="Fira Sans"/>
                <a:cs typeface="Fira Sans"/>
                <a:sym typeface="Fira Sans"/>
                <a:hlinkClick r:id="rId4">
                  <a:extLst>
                    <a:ext uri="{A12FA001-AC4F-418D-AE19-62706E023703}">
                      <ahyp:hlinkClr val="tx"/>
                    </a:ext>
                  </a:extLst>
                </a:hlinkClick>
              </a:rPr>
              <a:t>qualify for the program</a:t>
            </a:r>
            <a:r>
              <a:rPr lang="en-US" sz="1600">
                <a:solidFill>
                  <a:srgbClr val="000E14"/>
                </a:solidFill>
                <a:latin typeface="Fira Sans"/>
                <a:ea typeface="Fira Sans"/>
                <a:cs typeface="Fira Sans"/>
                <a:sym typeface="Fira Sans"/>
              </a:rPr>
              <a:t>. Unlike other Medicaid programs, HBWD allows enrollees to have up to $25,000 in assets. Depending on their income, enrollees pay a </a:t>
            </a:r>
            <a:r>
              <a:rPr b="1" lang="en-US" sz="1600" u="sng">
                <a:solidFill>
                  <a:srgbClr val="0365C0"/>
                </a:solidFill>
                <a:latin typeface="Fira Sans"/>
                <a:ea typeface="Fira Sans"/>
                <a:cs typeface="Fira Sans"/>
                <a:sym typeface="Fira Sans"/>
                <a:hlinkClick r:id="rId5">
                  <a:extLst>
                    <a:ext uri="{A12FA001-AC4F-418D-AE19-62706E023703}">
                      <ahyp:hlinkClr val="tx"/>
                    </a:ext>
                  </a:extLst>
                </a:hlinkClick>
              </a:rPr>
              <a:t>monthly premium</a:t>
            </a:r>
            <a:r>
              <a:rPr b="1" lang="en-US" sz="1600">
                <a:solidFill>
                  <a:srgbClr val="000E14"/>
                </a:solidFill>
                <a:latin typeface="Fira Sans"/>
                <a:ea typeface="Fira Sans"/>
                <a:cs typeface="Fira Sans"/>
                <a:sym typeface="Fira Sans"/>
              </a:rPr>
              <a:t> </a:t>
            </a:r>
            <a:r>
              <a:rPr lang="en-US" sz="1600">
                <a:solidFill>
                  <a:srgbClr val="000E14"/>
                </a:solidFill>
                <a:latin typeface="Fira Sans"/>
                <a:ea typeface="Fira Sans"/>
                <a:cs typeface="Fira Sans"/>
                <a:sym typeface="Fira Sans"/>
              </a:rPr>
              <a:t>based on their income range to receive comprehensive healthcare coverage.</a:t>
            </a:r>
            <a:endParaRPr sz="1600">
              <a:solidFill>
                <a:srgbClr val="000E14"/>
              </a:solidFill>
              <a:latin typeface="Fira Sans"/>
              <a:ea typeface="Fira Sans"/>
              <a:cs typeface="Fira Sans"/>
              <a:sym typeface="Fira Sans"/>
            </a:endParaRPr>
          </a:p>
          <a:p>
            <a:pPr indent="-228600" lvl="0" marL="457200" rtl="0" algn="l">
              <a:lnSpc>
                <a:spcPct val="115000"/>
              </a:lnSpc>
              <a:spcBef>
                <a:spcPts val="0"/>
              </a:spcBef>
              <a:spcAft>
                <a:spcPts val="0"/>
              </a:spcAft>
              <a:buClr>
                <a:srgbClr val="0C3189"/>
              </a:buClr>
              <a:buSzPts val="2300"/>
              <a:buFont typeface="Fira Sans"/>
              <a:buNone/>
            </a:pPr>
            <a:r>
              <a:t/>
            </a:r>
            <a:endParaRPr sz="2300">
              <a:solidFill>
                <a:srgbClr val="0C3189"/>
              </a:solidFill>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883" name="Google Shape;883;p63"/>
          <p:cNvSpPr txBox="1"/>
          <p:nvPr/>
        </p:nvSpPr>
        <p:spPr>
          <a:xfrm>
            <a:off x="474425" y="526100"/>
            <a:ext cx="6599700" cy="183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3800" u="sng">
                <a:solidFill>
                  <a:schemeClr val="hlink"/>
                </a:solidFill>
                <a:latin typeface="Merriweather"/>
                <a:ea typeface="Merriweather"/>
                <a:cs typeface="Merriweather"/>
                <a:sym typeface="Merriweather"/>
                <a:hlinkClick r:id="rId6"/>
              </a:rPr>
              <a:t>Health Benefitsa for Workers with Disabilities </a:t>
            </a:r>
            <a:endParaRPr b="1" sz="38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3400" u="sng">
              <a:solidFill>
                <a:srgbClr val="000E14"/>
              </a:solidFill>
              <a:highlight>
                <a:schemeClr val="accent6"/>
              </a:highlight>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884" name="Google Shape;884;p63"/>
          <p:cNvSpPr txBox="1"/>
          <p:nvPr/>
        </p:nvSpPr>
        <p:spPr>
          <a:xfrm>
            <a:off x="1108175" y="3279600"/>
            <a:ext cx="5332200" cy="37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000E14"/>
                </a:solidFill>
                <a:latin typeface="Fira Sans"/>
                <a:ea typeface="Fira Sans"/>
                <a:cs typeface="Fira Sans"/>
                <a:sym typeface="Fira Sans"/>
              </a:rPr>
              <a:t>What individuals will need:</a:t>
            </a:r>
            <a:endParaRPr sz="2000">
              <a:solidFill>
                <a:srgbClr val="000E14"/>
              </a:solidFill>
              <a:latin typeface="Fira Sans"/>
              <a:ea typeface="Fira Sans"/>
              <a:cs typeface="Fira Sans"/>
              <a:sym typeface="Fira Sans"/>
            </a:endParaRPr>
          </a:p>
          <a:p>
            <a:pPr indent="-355600" lvl="0" marL="457200" rtl="0" algn="l">
              <a:spcBef>
                <a:spcPts val="0"/>
              </a:spcBef>
              <a:spcAft>
                <a:spcPts val="0"/>
              </a:spcAft>
              <a:buClr>
                <a:srgbClr val="000E14"/>
              </a:buClr>
              <a:buSzPts val="2000"/>
              <a:buFont typeface="Fira Sans"/>
              <a:buChar char="●"/>
            </a:pPr>
            <a:r>
              <a:rPr lang="en-US" sz="2000">
                <a:solidFill>
                  <a:srgbClr val="000E14"/>
                </a:solidFill>
                <a:latin typeface="Fira Sans"/>
                <a:ea typeface="Fira Sans"/>
                <a:cs typeface="Fira Sans"/>
                <a:sym typeface="Fira Sans"/>
              </a:rPr>
              <a:t>Pay Stubs to document earnings</a:t>
            </a:r>
            <a:endParaRPr sz="2000">
              <a:solidFill>
                <a:srgbClr val="000E14"/>
              </a:solidFill>
              <a:latin typeface="Fira Sans"/>
              <a:ea typeface="Fira Sans"/>
              <a:cs typeface="Fira Sans"/>
              <a:sym typeface="Fira Sans"/>
            </a:endParaRPr>
          </a:p>
          <a:p>
            <a:pPr indent="0" lvl="0" marL="0" rtl="0" algn="l">
              <a:spcBef>
                <a:spcPts val="0"/>
              </a:spcBef>
              <a:spcAft>
                <a:spcPts val="0"/>
              </a:spcAft>
              <a:buNone/>
            </a:pPr>
            <a:r>
              <a:t/>
            </a:r>
            <a:endParaRPr sz="2000">
              <a:solidFill>
                <a:srgbClr val="000E14"/>
              </a:solidFill>
              <a:latin typeface="Fira Sans"/>
              <a:ea typeface="Fira Sans"/>
              <a:cs typeface="Fira Sans"/>
              <a:sym typeface="Fira Sans"/>
            </a:endParaRPr>
          </a:p>
          <a:p>
            <a:pPr indent="0" lvl="0" marL="0" rtl="0" algn="l">
              <a:spcBef>
                <a:spcPts val="0"/>
              </a:spcBef>
              <a:spcAft>
                <a:spcPts val="0"/>
              </a:spcAft>
              <a:buNone/>
            </a:pPr>
            <a:r>
              <a:t/>
            </a:r>
            <a:endParaRPr sz="2000">
              <a:solidFill>
                <a:srgbClr val="000E14"/>
              </a:solidFill>
              <a:latin typeface="Fira Sans"/>
              <a:ea typeface="Fira Sans"/>
              <a:cs typeface="Fira Sans"/>
              <a:sym typeface="Fira Sans"/>
            </a:endParaRPr>
          </a:p>
          <a:p>
            <a:pPr indent="0" lvl="0" marL="0" rtl="0" algn="l">
              <a:spcBef>
                <a:spcPts val="0"/>
              </a:spcBef>
              <a:spcAft>
                <a:spcPts val="0"/>
              </a:spcAft>
              <a:buNone/>
            </a:pPr>
            <a:r>
              <a:rPr lang="en-US" sz="2000">
                <a:solidFill>
                  <a:srgbClr val="000E14"/>
                </a:solidFill>
                <a:latin typeface="Fira Sans"/>
                <a:ea typeface="Fira Sans"/>
                <a:cs typeface="Fira Sans"/>
                <a:sym typeface="Fira Sans"/>
              </a:rPr>
              <a:t>You may </a:t>
            </a:r>
            <a:r>
              <a:rPr b="1" lang="en-US" sz="2000" u="sng">
                <a:solidFill>
                  <a:srgbClr val="0365C0"/>
                </a:solidFill>
                <a:latin typeface="Fira Sans"/>
                <a:ea typeface="Fira Sans"/>
                <a:cs typeface="Fira Sans"/>
                <a:sym typeface="Fira Sans"/>
                <a:hlinkClick r:id="rId7">
                  <a:extLst>
                    <a:ext uri="{A12FA001-AC4F-418D-AE19-62706E023703}">
                      <ahyp:hlinkClr val="tx"/>
                    </a:ext>
                  </a:extLst>
                </a:hlinkClick>
              </a:rPr>
              <a:t>download an application</a:t>
            </a:r>
            <a:r>
              <a:rPr b="1" lang="en-US" sz="2000">
                <a:solidFill>
                  <a:srgbClr val="000E14"/>
                </a:solidFill>
                <a:latin typeface="Fira Sans"/>
                <a:ea typeface="Fira Sans"/>
                <a:cs typeface="Fira Sans"/>
                <a:sym typeface="Fira Sans"/>
              </a:rPr>
              <a:t> </a:t>
            </a:r>
            <a:r>
              <a:rPr lang="en-US" sz="2000">
                <a:solidFill>
                  <a:srgbClr val="000E14"/>
                </a:solidFill>
                <a:latin typeface="Fira Sans"/>
                <a:ea typeface="Fira Sans"/>
                <a:cs typeface="Fira Sans"/>
                <a:sym typeface="Fira Sans"/>
              </a:rPr>
              <a:t>or </a:t>
            </a:r>
            <a:r>
              <a:rPr b="1" lang="en-US" sz="2000">
                <a:solidFill>
                  <a:srgbClr val="0365C0"/>
                </a:solidFill>
                <a:latin typeface="Fira Sans"/>
                <a:ea typeface="Fira Sans"/>
                <a:cs typeface="Fira Sans"/>
                <a:sym typeface="Fira Sans"/>
              </a:rPr>
              <a:t>request an application</a:t>
            </a:r>
            <a:r>
              <a:rPr b="1" lang="en-US" sz="2000">
                <a:solidFill>
                  <a:srgbClr val="000E14"/>
                </a:solidFill>
                <a:latin typeface="Fira Sans"/>
                <a:ea typeface="Fira Sans"/>
                <a:cs typeface="Fira Sans"/>
                <a:sym typeface="Fira Sans"/>
              </a:rPr>
              <a:t> </a:t>
            </a:r>
            <a:r>
              <a:rPr lang="en-US" sz="2000">
                <a:solidFill>
                  <a:srgbClr val="000E14"/>
                </a:solidFill>
                <a:latin typeface="Fira Sans"/>
                <a:ea typeface="Fira Sans"/>
                <a:cs typeface="Fira Sans"/>
                <a:sym typeface="Fira Sans"/>
              </a:rPr>
              <a:t>to be E-mailed. </a:t>
            </a:r>
            <a:endParaRPr sz="2000">
              <a:solidFill>
                <a:srgbClr val="000E14"/>
              </a:solidFill>
              <a:latin typeface="Fira Sans"/>
              <a:ea typeface="Fira Sans"/>
              <a:cs typeface="Fira Sans"/>
              <a:sym typeface="Fira Sans"/>
            </a:endParaRPr>
          </a:p>
          <a:p>
            <a:pPr indent="0" lvl="0" marL="0" rtl="0" algn="l">
              <a:spcBef>
                <a:spcPts val="0"/>
              </a:spcBef>
              <a:spcAft>
                <a:spcPts val="0"/>
              </a:spcAft>
              <a:buNone/>
            </a:pPr>
            <a:r>
              <a:t/>
            </a:r>
            <a:endParaRPr sz="2000">
              <a:solidFill>
                <a:srgbClr val="000E14"/>
              </a:solidFill>
              <a:latin typeface="Fira Sans"/>
              <a:ea typeface="Fira Sans"/>
              <a:cs typeface="Fira Sans"/>
              <a:sym typeface="Fira Sans"/>
            </a:endParaRPr>
          </a:p>
          <a:p>
            <a:pPr indent="0" lvl="0" marL="0" rtl="0" algn="l">
              <a:spcBef>
                <a:spcPts val="0"/>
              </a:spcBef>
              <a:spcAft>
                <a:spcPts val="0"/>
              </a:spcAft>
              <a:buNone/>
            </a:pPr>
            <a:r>
              <a:rPr lang="en-US" sz="2000">
                <a:solidFill>
                  <a:srgbClr val="000E14"/>
                </a:solidFill>
                <a:latin typeface="Fira Sans"/>
                <a:ea typeface="Fira Sans"/>
                <a:cs typeface="Fira Sans"/>
                <a:sym typeface="Fira Sans"/>
              </a:rPr>
              <a:t>For more information, please call </a:t>
            </a:r>
            <a:endParaRPr sz="2000">
              <a:solidFill>
                <a:srgbClr val="000E14"/>
              </a:solidFill>
              <a:latin typeface="Fira Sans"/>
              <a:ea typeface="Fira Sans"/>
              <a:cs typeface="Fira Sans"/>
              <a:sym typeface="Fira Sans"/>
            </a:endParaRPr>
          </a:p>
          <a:p>
            <a:pPr indent="0" lvl="0" marL="0" rtl="0" algn="l">
              <a:spcBef>
                <a:spcPts val="0"/>
              </a:spcBef>
              <a:spcAft>
                <a:spcPts val="0"/>
              </a:spcAft>
              <a:buNone/>
            </a:pPr>
            <a:r>
              <a:t/>
            </a:r>
            <a:endParaRPr sz="2000">
              <a:solidFill>
                <a:srgbClr val="000E14"/>
              </a:solidFill>
              <a:latin typeface="Fira Sans"/>
              <a:ea typeface="Fira Sans"/>
              <a:cs typeface="Fira Sans"/>
              <a:sym typeface="Fira Sans"/>
            </a:endParaRPr>
          </a:p>
          <a:p>
            <a:pPr indent="0" lvl="0" marL="0" rtl="0" algn="l">
              <a:spcBef>
                <a:spcPts val="0"/>
              </a:spcBef>
              <a:spcAft>
                <a:spcPts val="0"/>
              </a:spcAft>
              <a:buNone/>
            </a:pPr>
            <a:r>
              <a:rPr lang="en-US" sz="2000">
                <a:solidFill>
                  <a:srgbClr val="000E14"/>
                </a:solidFill>
                <a:latin typeface="Fira Sans"/>
                <a:ea typeface="Fira Sans"/>
                <a:cs typeface="Fira Sans"/>
                <a:sym typeface="Fira Sans"/>
              </a:rPr>
              <a:t>1-800-226-0768 (TTY 1-866- 675-8440).</a:t>
            </a:r>
            <a:endParaRPr sz="2000">
              <a:solidFill>
                <a:schemeClr val="dk1"/>
              </a:solidFill>
              <a:latin typeface="Fira Sans"/>
              <a:ea typeface="Fira Sans"/>
              <a:cs typeface="Fira Sans"/>
              <a:sym typeface="Fira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grpSp>
        <p:nvGrpSpPr>
          <p:cNvPr id="889" name="Google Shape;889;p64"/>
          <p:cNvGrpSpPr/>
          <p:nvPr/>
        </p:nvGrpSpPr>
        <p:grpSpPr>
          <a:xfrm>
            <a:off x="8077086" y="-144662"/>
            <a:ext cx="10210980" cy="5288702"/>
            <a:chOff x="0" y="-38100"/>
            <a:chExt cx="2689294" cy="1392900"/>
          </a:xfrm>
        </p:grpSpPr>
        <p:sp>
          <p:nvSpPr>
            <p:cNvPr id="890" name="Google Shape;890;p64"/>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891" name="Google Shape;891;p64"/>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2" name="Google Shape;892;p64"/>
          <p:cNvSpPr txBox="1"/>
          <p:nvPr/>
        </p:nvSpPr>
        <p:spPr>
          <a:xfrm>
            <a:off x="9144000" y="1473197"/>
            <a:ext cx="8115300" cy="1169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600">
                <a:solidFill>
                  <a:srgbClr val="FFFFFF"/>
                </a:solidFill>
                <a:latin typeface="Merriweather"/>
                <a:ea typeface="Merriweather"/>
                <a:cs typeface="Merriweather"/>
                <a:sym typeface="Merriweather"/>
              </a:rPr>
              <a:t>Guardianship</a:t>
            </a:r>
            <a:endParaRPr sz="1000"/>
          </a:p>
        </p:txBody>
      </p:sp>
      <p:pic>
        <p:nvPicPr>
          <p:cNvPr id="893" name="Google Shape;893;p64"/>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894" name="Google Shape;894;p64"/>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895" name="Google Shape;895;p64"/>
          <p:cNvGrpSpPr/>
          <p:nvPr/>
        </p:nvGrpSpPr>
        <p:grpSpPr>
          <a:xfrm>
            <a:off x="0" y="-180827"/>
            <a:ext cx="1028706" cy="10468053"/>
            <a:chOff x="0" y="-47625"/>
            <a:chExt cx="270933" cy="2757000"/>
          </a:xfrm>
        </p:grpSpPr>
        <p:sp>
          <p:nvSpPr>
            <p:cNvPr id="896" name="Google Shape;896;p64"/>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897" name="Google Shape;897;p64"/>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98" name="Google Shape;898;p64"/>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899" name="Google Shape;899;p64"/>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At age 18, a young adult with a </a:t>
            </a:r>
            <a:r>
              <a:rPr lang="en-US" sz="3200">
                <a:solidFill>
                  <a:schemeClr val="dk1"/>
                </a:solidFill>
                <a:latin typeface="Fira Sans"/>
                <a:ea typeface="Fira Sans"/>
                <a:cs typeface="Fira Sans"/>
                <a:sym typeface="Fira Sans"/>
              </a:rPr>
              <a:t>disability</a:t>
            </a:r>
            <a:r>
              <a:rPr lang="en-US" sz="3200">
                <a:solidFill>
                  <a:schemeClr val="dk1"/>
                </a:solidFill>
                <a:latin typeface="Fira Sans"/>
                <a:ea typeface="Fira Sans"/>
                <a:cs typeface="Fira Sans"/>
                <a:sym typeface="Fira Sans"/>
              </a:rPr>
              <a:t> is considered a legally competent adult unless indicated otherwise</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Back in session: courts-martial return to Incirlik &gt; Incirlik Air ..." id="900" name="Google Shape;900;p64"/>
          <p:cNvPicPr preferRelativeResize="0"/>
          <p:nvPr/>
        </p:nvPicPr>
        <p:blipFill rotWithShape="1">
          <a:blip r:embed="rId4">
            <a:alphaModFix/>
          </a:blip>
          <a:srcRect b="0" l="27130" r="27134" t="0"/>
          <a:stretch/>
        </p:blipFill>
        <p:spPr>
          <a:xfrm>
            <a:off x="1028700" y="0"/>
            <a:ext cx="7048374" cy="102870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grpSp>
        <p:nvGrpSpPr>
          <p:cNvPr id="905" name="Google Shape;905;p65"/>
          <p:cNvGrpSpPr/>
          <p:nvPr/>
        </p:nvGrpSpPr>
        <p:grpSpPr>
          <a:xfrm>
            <a:off x="0" y="-180827"/>
            <a:ext cx="18288118" cy="4870663"/>
            <a:chOff x="0" y="-47625"/>
            <a:chExt cx="4816592" cy="1282800"/>
          </a:xfrm>
        </p:grpSpPr>
        <p:sp>
          <p:nvSpPr>
            <p:cNvPr id="906" name="Google Shape;906;p65"/>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907" name="Google Shape;907;p65"/>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8" name="Google Shape;908;p65"/>
          <p:cNvGrpSpPr/>
          <p:nvPr/>
        </p:nvGrpSpPr>
        <p:grpSpPr>
          <a:xfrm>
            <a:off x="0" y="9254890"/>
            <a:ext cx="18288118" cy="1032115"/>
            <a:chOff x="0" y="-47625"/>
            <a:chExt cx="4816592" cy="271831"/>
          </a:xfrm>
        </p:grpSpPr>
        <p:sp>
          <p:nvSpPr>
            <p:cNvPr id="909" name="Google Shape;909;p65"/>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910" name="Google Shape;910;p65"/>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11" name="Google Shape;911;p65"/>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912" name="Google Shape;912;p65"/>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913" name="Google Shape;913;p65"/>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914" name="Google Shape;914;p65"/>
          <p:cNvSpPr txBox="1"/>
          <p:nvPr/>
        </p:nvSpPr>
        <p:spPr>
          <a:xfrm>
            <a:off x="7030450" y="6567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Who Can Be </a:t>
            </a:r>
            <a:r>
              <a:rPr b="1" lang="en-US" sz="3200">
                <a:latin typeface="Fira Sans"/>
                <a:ea typeface="Fira Sans"/>
                <a:cs typeface="Fira Sans"/>
                <a:sym typeface="Fira Sans"/>
              </a:rPr>
              <a:t>Guardian</a:t>
            </a:r>
            <a:r>
              <a:rPr b="1" lang="en-US" sz="3200">
                <a:latin typeface="Fira Sans"/>
                <a:ea typeface="Fira Sans"/>
                <a:cs typeface="Fira Sans"/>
                <a:sym typeface="Fira Sans"/>
              </a:rPr>
              <a:t> </a:t>
            </a:r>
            <a:endParaRPr/>
          </a:p>
        </p:txBody>
      </p:sp>
      <p:sp>
        <p:nvSpPr>
          <p:cNvPr id="915" name="Google Shape;915;p65"/>
          <p:cNvSpPr txBox="1"/>
          <p:nvPr/>
        </p:nvSpPr>
        <p:spPr>
          <a:xfrm>
            <a:off x="1028700" y="7358602"/>
            <a:ext cx="43935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Prior to age 18, parents need to consider if their adult will need support in decision making for themselves, financially, or medically  </a:t>
            </a:r>
            <a:endParaRPr sz="2000">
              <a:latin typeface="Fira Sans"/>
              <a:ea typeface="Fira Sans"/>
              <a:cs typeface="Fira Sans"/>
              <a:sym typeface="Fira Sans"/>
            </a:endParaRPr>
          </a:p>
        </p:txBody>
      </p:sp>
      <p:sp>
        <p:nvSpPr>
          <p:cNvPr id="916" name="Google Shape;916;p65"/>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Prove</a:t>
            </a:r>
            <a:endParaRPr/>
          </a:p>
        </p:txBody>
      </p:sp>
      <p:sp>
        <p:nvSpPr>
          <p:cNvPr id="917" name="Google Shape;917;p65"/>
          <p:cNvSpPr txBox="1"/>
          <p:nvPr/>
        </p:nvSpPr>
        <p:spPr>
          <a:xfrm>
            <a:off x="7874725" y="7199938"/>
            <a:ext cx="2591700" cy="2154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Must be at least 18 years old</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US Citizen</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No serious crimes committed</a:t>
            </a:r>
            <a:endParaRPr sz="2000">
              <a:solidFill>
                <a:schemeClr val="dk1"/>
              </a:solidFill>
              <a:latin typeface="Fira Sans"/>
              <a:ea typeface="Fira Sans"/>
              <a:cs typeface="Fira Sans"/>
              <a:sym typeface="Fira Sans"/>
            </a:endParaRPr>
          </a:p>
        </p:txBody>
      </p:sp>
      <p:sp>
        <p:nvSpPr>
          <p:cNvPr id="918" name="Google Shape;918;p65"/>
          <p:cNvSpPr txBox="1"/>
          <p:nvPr/>
        </p:nvSpPr>
        <p:spPr>
          <a:xfrm>
            <a:off x="13629475" y="7199950"/>
            <a:ext cx="3099900" cy="1301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00">
                <a:latin typeface="Fira Sans"/>
                <a:ea typeface="Fira Sans"/>
                <a:cs typeface="Fira Sans"/>
                <a:sym typeface="Fira Sans"/>
              </a:rPr>
              <a:t>The court will want to know how he/she will provide active </a:t>
            </a:r>
            <a:r>
              <a:rPr lang="en-US" sz="1900">
                <a:latin typeface="Fira Sans"/>
                <a:ea typeface="Fira Sans"/>
                <a:cs typeface="Fira Sans"/>
                <a:sym typeface="Fira Sans"/>
              </a:rPr>
              <a:t>guardianship</a:t>
            </a:r>
            <a:r>
              <a:rPr lang="en-US" sz="1900">
                <a:latin typeface="Fira Sans"/>
                <a:ea typeface="Fira Sans"/>
                <a:cs typeface="Fira Sans"/>
                <a:sym typeface="Fira Sans"/>
              </a:rPr>
              <a:t> of the individual with a disability </a:t>
            </a:r>
            <a:endParaRPr sz="1900">
              <a:latin typeface="Fira Sans"/>
              <a:ea typeface="Fira Sans"/>
              <a:cs typeface="Fira Sans"/>
              <a:sym typeface="Fira Sans"/>
            </a:endParaRPr>
          </a:p>
        </p:txBody>
      </p:sp>
      <p:sp>
        <p:nvSpPr>
          <p:cNvPr id="919" name="Google Shape;919;p65"/>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a:t>
            </a:r>
            <a:r>
              <a:rPr b="1" lang="en-US" sz="5300">
                <a:solidFill>
                  <a:srgbClr val="FFFFFF"/>
                </a:solidFill>
                <a:latin typeface="Merriweather"/>
                <a:ea typeface="Merriweather"/>
                <a:cs typeface="Merriweather"/>
                <a:sym typeface="Merriweather"/>
              </a:rPr>
              <a:t>Guardianship</a:t>
            </a:r>
            <a:r>
              <a:rPr b="1" lang="en-US" sz="5300">
                <a:solidFill>
                  <a:srgbClr val="FFFFFF"/>
                </a:solidFill>
                <a:latin typeface="Merriweather"/>
                <a:ea typeface="Merriweather"/>
                <a:cs typeface="Merriweather"/>
                <a:sym typeface="Merriweather"/>
              </a:rPr>
              <a:t>  </a:t>
            </a:r>
            <a:endParaRPr b="1" sz="5300">
              <a:solidFill>
                <a:srgbClr val="FFFFFF"/>
              </a:solidFill>
              <a:latin typeface="Merriweather"/>
              <a:ea typeface="Merriweather"/>
              <a:cs typeface="Merriweather"/>
              <a:sym typeface="Merriweather"/>
            </a:endParaRPr>
          </a:p>
        </p:txBody>
      </p:sp>
      <p:sp>
        <p:nvSpPr>
          <p:cNvPr id="920" name="Google Shape;920;p65"/>
          <p:cNvSpPr txBox="1"/>
          <p:nvPr/>
        </p:nvSpPr>
        <p:spPr>
          <a:xfrm>
            <a:off x="1028700" y="6571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Decision Making</a:t>
            </a:r>
            <a:endParaRPr/>
          </a:p>
        </p:txBody>
      </p:sp>
      <p:sp>
        <p:nvSpPr>
          <p:cNvPr id="921" name="Google Shape;921;p65"/>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922" name="Google Shape;922;p65"/>
          <p:cNvSpPr txBox="1"/>
          <p:nvPr/>
        </p:nvSpPr>
        <p:spPr>
          <a:xfrm>
            <a:off x="204475" y="9609900"/>
            <a:ext cx="179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grpSp>
        <p:nvGrpSpPr>
          <p:cNvPr id="927" name="Google Shape;927;p66"/>
          <p:cNvGrpSpPr/>
          <p:nvPr/>
        </p:nvGrpSpPr>
        <p:grpSpPr>
          <a:xfrm>
            <a:off x="0" y="-180826"/>
            <a:ext cx="18288118" cy="2760457"/>
            <a:chOff x="0" y="-47625"/>
            <a:chExt cx="4816592" cy="1282800"/>
          </a:xfrm>
        </p:grpSpPr>
        <p:sp>
          <p:nvSpPr>
            <p:cNvPr id="928" name="Google Shape;928;p66"/>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929" name="Google Shape;929;p66"/>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0" name="Google Shape;930;p66"/>
          <p:cNvGrpSpPr/>
          <p:nvPr/>
        </p:nvGrpSpPr>
        <p:grpSpPr>
          <a:xfrm>
            <a:off x="0" y="9254890"/>
            <a:ext cx="18288118" cy="1032115"/>
            <a:chOff x="0" y="-47625"/>
            <a:chExt cx="4816592" cy="271831"/>
          </a:xfrm>
        </p:grpSpPr>
        <p:sp>
          <p:nvSpPr>
            <p:cNvPr id="931" name="Google Shape;931;p66"/>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932" name="Google Shape;932;p66"/>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3" name="Google Shape;933;p66"/>
          <p:cNvSpPr txBox="1"/>
          <p:nvPr/>
        </p:nvSpPr>
        <p:spPr>
          <a:xfrm>
            <a:off x="6684400" y="3182710"/>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Estate</a:t>
            </a:r>
            <a:endParaRPr/>
          </a:p>
        </p:txBody>
      </p:sp>
      <p:sp>
        <p:nvSpPr>
          <p:cNvPr id="934" name="Google Shape;934;p66"/>
          <p:cNvSpPr txBox="1"/>
          <p:nvPr/>
        </p:nvSpPr>
        <p:spPr>
          <a:xfrm>
            <a:off x="1383275" y="4000675"/>
            <a:ext cx="3816000" cy="153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All important decisions regarding personal care and finances</a:t>
            </a:r>
            <a:r>
              <a:rPr lang="en-US" sz="2000">
                <a:solidFill>
                  <a:schemeClr val="dk1"/>
                </a:solidFill>
                <a:latin typeface="Fira Sans"/>
                <a:ea typeface="Fira Sans"/>
                <a:cs typeface="Fira Sans"/>
                <a:sym typeface="Fira Sans"/>
              </a:rPr>
              <a:t>  </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Long Term</a:t>
            </a:r>
            <a:endParaRPr sz="2000">
              <a:solidFill>
                <a:schemeClr val="dk1"/>
              </a:solidFill>
              <a:latin typeface="Fira Sans"/>
              <a:ea typeface="Fira Sans"/>
              <a:cs typeface="Fira Sans"/>
              <a:sym typeface="Fira Sans"/>
            </a:endParaRPr>
          </a:p>
        </p:txBody>
      </p:sp>
      <p:sp>
        <p:nvSpPr>
          <p:cNvPr id="935" name="Google Shape;935;p66"/>
          <p:cNvSpPr txBox="1"/>
          <p:nvPr/>
        </p:nvSpPr>
        <p:spPr>
          <a:xfrm>
            <a:off x="12494637" y="3182710"/>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Person</a:t>
            </a:r>
            <a:endParaRPr/>
          </a:p>
        </p:txBody>
      </p:sp>
      <p:sp>
        <p:nvSpPr>
          <p:cNvPr id="936" name="Google Shape;936;p66"/>
          <p:cNvSpPr txBox="1"/>
          <p:nvPr/>
        </p:nvSpPr>
        <p:spPr>
          <a:xfrm>
            <a:off x="7585300" y="4000675"/>
            <a:ext cx="2591700" cy="153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Property and finance decisions for the individual only</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Long Term </a:t>
            </a:r>
            <a:endParaRPr sz="2000">
              <a:solidFill>
                <a:schemeClr val="dk1"/>
              </a:solidFill>
              <a:latin typeface="Fira Sans"/>
              <a:ea typeface="Fira Sans"/>
              <a:cs typeface="Fira Sans"/>
              <a:sym typeface="Fira Sans"/>
            </a:endParaRPr>
          </a:p>
        </p:txBody>
      </p:sp>
      <p:sp>
        <p:nvSpPr>
          <p:cNvPr id="937" name="Google Shape;937;p66"/>
          <p:cNvSpPr txBox="1"/>
          <p:nvPr/>
        </p:nvSpPr>
        <p:spPr>
          <a:xfrm>
            <a:off x="13141875" y="3960300"/>
            <a:ext cx="3099900" cy="1637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00">
                <a:latin typeface="Fira Sans"/>
                <a:ea typeface="Fira Sans"/>
                <a:cs typeface="Fira Sans"/>
                <a:sym typeface="Fira Sans"/>
              </a:rPr>
              <a:t>Full </a:t>
            </a:r>
            <a:r>
              <a:rPr lang="en-US" sz="1900">
                <a:latin typeface="Fira Sans"/>
                <a:ea typeface="Fira Sans"/>
                <a:cs typeface="Fira Sans"/>
                <a:sym typeface="Fira Sans"/>
              </a:rPr>
              <a:t>Guardianship</a:t>
            </a:r>
            <a:r>
              <a:rPr lang="en-US" sz="1900">
                <a:latin typeface="Fira Sans"/>
                <a:ea typeface="Fira Sans"/>
                <a:cs typeface="Fira Sans"/>
                <a:sym typeface="Fira Sans"/>
              </a:rPr>
              <a:t> and all decisions that need to be made of that individual.</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Long Term</a:t>
            </a:r>
            <a:r>
              <a:rPr lang="en-US" sz="1900">
                <a:latin typeface="Fira Sans"/>
                <a:ea typeface="Fira Sans"/>
                <a:cs typeface="Fira Sans"/>
                <a:sym typeface="Fira Sans"/>
              </a:rPr>
              <a:t> </a:t>
            </a:r>
            <a:endParaRPr sz="1900">
              <a:latin typeface="Fira Sans"/>
              <a:ea typeface="Fira Sans"/>
              <a:cs typeface="Fira Sans"/>
              <a:sym typeface="Fira Sans"/>
            </a:endParaRPr>
          </a:p>
        </p:txBody>
      </p:sp>
      <p:sp>
        <p:nvSpPr>
          <p:cNvPr id="938" name="Google Shape;938;p66"/>
          <p:cNvSpPr txBox="1"/>
          <p:nvPr/>
        </p:nvSpPr>
        <p:spPr>
          <a:xfrm>
            <a:off x="1028700" y="863200"/>
            <a:ext cx="16230600" cy="69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4500">
                <a:solidFill>
                  <a:srgbClr val="FFFFFF"/>
                </a:solidFill>
                <a:latin typeface="Merriweather"/>
                <a:ea typeface="Merriweather"/>
                <a:cs typeface="Merriweather"/>
                <a:sym typeface="Merriweather"/>
              </a:rPr>
              <a:t>Type of </a:t>
            </a:r>
            <a:r>
              <a:rPr b="1" lang="en-US" sz="4500">
                <a:solidFill>
                  <a:srgbClr val="FFFFFF"/>
                </a:solidFill>
                <a:latin typeface="Merriweather"/>
                <a:ea typeface="Merriweather"/>
                <a:cs typeface="Merriweather"/>
                <a:sym typeface="Merriweather"/>
              </a:rPr>
              <a:t>Guardianships</a:t>
            </a:r>
            <a:r>
              <a:rPr b="1" lang="en-US" sz="4500">
                <a:solidFill>
                  <a:srgbClr val="FFFFFF"/>
                </a:solidFill>
                <a:latin typeface="Merriweather"/>
                <a:ea typeface="Merriweather"/>
                <a:cs typeface="Merriweather"/>
                <a:sym typeface="Merriweather"/>
              </a:rPr>
              <a:t>  - Not an all or Nothing </a:t>
            </a:r>
            <a:r>
              <a:rPr b="1" lang="en-US" sz="4500">
                <a:solidFill>
                  <a:srgbClr val="FFFFFF"/>
                </a:solidFill>
                <a:latin typeface="Merriweather"/>
                <a:ea typeface="Merriweather"/>
                <a:cs typeface="Merriweather"/>
                <a:sym typeface="Merriweather"/>
              </a:rPr>
              <a:t> </a:t>
            </a:r>
            <a:endParaRPr b="1" sz="4500">
              <a:solidFill>
                <a:srgbClr val="FFFFFF"/>
              </a:solidFill>
              <a:latin typeface="Merriweather"/>
              <a:ea typeface="Merriweather"/>
              <a:cs typeface="Merriweather"/>
              <a:sym typeface="Merriweather"/>
            </a:endParaRPr>
          </a:p>
        </p:txBody>
      </p:sp>
      <p:sp>
        <p:nvSpPr>
          <p:cNvPr id="939" name="Google Shape;939;p66"/>
          <p:cNvSpPr txBox="1"/>
          <p:nvPr/>
        </p:nvSpPr>
        <p:spPr>
          <a:xfrm>
            <a:off x="1028700" y="3182710"/>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Plenary</a:t>
            </a:r>
            <a:endParaRPr/>
          </a:p>
        </p:txBody>
      </p:sp>
      <p:sp>
        <p:nvSpPr>
          <p:cNvPr id="940" name="Google Shape;940;p66"/>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941" name="Google Shape;941;p66"/>
          <p:cNvSpPr txBox="1"/>
          <p:nvPr/>
        </p:nvSpPr>
        <p:spPr>
          <a:xfrm>
            <a:off x="204475" y="9609900"/>
            <a:ext cx="17932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solidFill>
                  <a:schemeClr val="dk1"/>
                </a:solidFill>
                <a:latin typeface="Fira Sans"/>
                <a:ea typeface="Fira Sans"/>
                <a:cs typeface="Fira Sans"/>
                <a:sym typeface="Fira Sans"/>
              </a:rPr>
              <a:t>Some Gaurdianships are more long term - there are also short term and limited options available</a:t>
            </a:r>
            <a:endParaRPr sz="3000">
              <a:solidFill>
                <a:schemeClr val="dk1"/>
              </a:solidFill>
              <a:latin typeface="Fira Sans"/>
              <a:ea typeface="Fira Sans"/>
              <a:cs typeface="Fira Sans"/>
              <a:sym typeface="Fira Sans"/>
            </a:endParaRPr>
          </a:p>
        </p:txBody>
      </p:sp>
      <p:sp>
        <p:nvSpPr>
          <p:cNvPr id="942" name="Google Shape;942;p66"/>
          <p:cNvSpPr txBox="1"/>
          <p:nvPr/>
        </p:nvSpPr>
        <p:spPr>
          <a:xfrm>
            <a:off x="3760700" y="64809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Limited</a:t>
            </a:r>
            <a:endParaRPr/>
          </a:p>
        </p:txBody>
      </p:sp>
      <p:sp>
        <p:nvSpPr>
          <p:cNvPr id="943" name="Google Shape;943;p66"/>
          <p:cNvSpPr txBox="1"/>
          <p:nvPr/>
        </p:nvSpPr>
        <p:spPr>
          <a:xfrm>
            <a:off x="10865500" y="6396310"/>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Temporary</a:t>
            </a:r>
            <a:endParaRPr/>
          </a:p>
        </p:txBody>
      </p:sp>
      <p:sp>
        <p:nvSpPr>
          <p:cNvPr id="944" name="Google Shape;944;p66"/>
          <p:cNvSpPr txBox="1"/>
          <p:nvPr/>
        </p:nvSpPr>
        <p:spPr>
          <a:xfrm>
            <a:off x="3760700" y="7122177"/>
            <a:ext cx="4393500" cy="1847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The need is specific</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Court ordered and has specific limites to a person/estate/both</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Short Term </a:t>
            </a:r>
            <a:r>
              <a:rPr lang="en-US" sz="2000">
                <a:solidFill>
                  <a:schemeClr val="dk1"/>
                </a:solidFill>
                <a:latin typeface="Fira Sans"/>
                <a:ea typeface="Fira Sans"/>
                <a:cs typeface="Fira Sans"/>
                <a:sym typeface="Fira Sans"/>
              </a:rPr>
              <a:t> </a:t>
            </a:r>
            <a:endParaRPr sz="2000">
              <a:latin typeface="Fira Sans"/>
              <a:ea typeface="Fira Sans"/>
              <a:cs typeface="Fira Sans"/>
              <a:sym typeface="Fira Sans"/>
            </a:endParaRPr>
          </a:p>
        </p:txBody>
      </p:sp>
      <p:sp>
        <p:nvSpPr>
          <p:cNvPr id="945" name="Google Shape;945;p66"/>
          <p:cNvSpPr txBox="1"/>
          <p:nvPr/>
        </p:nvSpPr>
        <p:spPr>
          <a:xfrm>
            <a:off x="10865500" y="7122177"/>
            <a:ext cx="43935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Emergency  situations and </a:t>
            </a:r>
            <a:r>
              <a:rPr lang="en-US" sz="2000">
                <a:solidFill>
                  <a:schemeClr val="dk1"/>
                </a:solidFill>
                <a:latin typeface="Fira Sans"/>
                <a:ea typeface="Fira Sans"/>
                <a:cs typeface="Fira Sans"/>
                <a:sym typeface="Fira Sans"/>
              </a:rPr>
              <a:t>cannot</a:t>
            </a:r>
            <a:r>
              <a:rPr lang="en-US" sz="2000">
                <a:solidFill>
                  <a:schemeClr val="dk1"/>
                </a:solidFill>
                <a:latin typeface="Fira Sans"/>
                <a:ea typeface="Fira Sans"/>
                <a:cs typeface="Fira Sans"/>
                <a:sym typeface="Fira Sans"/>
              </a:rPr>
              <a:t> last longer than 60 days</a:t>
            </a:r>
            <a:r>
              <a:rPr lang="en-US" sz="2000">
                <a:solidFill>
                  <a:schemeClr val="dk1"/>
                </a:solidFill>
                <a:latin typeface="Fira Sans"/>
                <a:ea typeface="Fira Sans"/>
                <a:cs typeface="Fira Sans"/>
                <a:sym typeface="Fira Sans"/>
              </a:rPr>
              <a:t> </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t/>
            </a:r>
            <a:endParaRPr sz="2000">
              <a:solidFill>
                <a:schemeClr val="dk1"/>
              </a:solidFill>
              <a:latin typeface="Fira Sans"/>
              <a:ea typeface="Fira Sans"/>
              <a:cs typeface="Fira Sans"/>
              <a:sym typeface="Fira Sans"/>
            </a:endParaRPr>
          </a:p>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Short Term</a:t>
            </a:r>
            <a:endParaRPr sz="2000">
              <a:solidFill>
                <a:schemeClr val="dk1"/>
              </a:solidFill>
              <a:latin typeface="Fira Sans"/>
              <a:ea typeface="Fira Sans"/>
              <a:cs typeface="Fira Sans"/>
              <a:sym typeface="Fira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grpSp>
        <p:nvGrpSpPr>
          <p:cNvPr id="950" name="Google Shape;950;p67"/>
          <p:cNvGrpSpPr/>
          <p:nvPr/>
        </p:nvGrpSpPr>
        <p:grpSpPr>
          <a:xfrm>
            <a:off x="8031680" y="-37"/>
            <a:ext cx="10341094" cy="10287066"/>
            <a:chOff x="0" y="-81616"/>
            <a:chExt cx="2723562" cy="2709333"/>
          </a:xfrm>
        </p:grpSpPr>
        <p:sp>
          <p:nvSpPr>
            <p:cNvPr id="951" name="Google Shape;951;p67"/>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952" name="Google Shape;952;p67"/>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3" name="Google Shape;953;p67"/>
          <p:cNvSpPr txBox="1"/>
          <p:nvPr/>
        </p:nvSpPr>
        <p:spPr>
          <a:xfrm>
            <a:off x="8201375" y="3276800"/>
            <a:ext cx="10086600" cy="58830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Clr>
                <a:schemeClr val="dk1"/>
              </a:buClr>
              <a:buSzPts val="2800"/>
              <a:buFont typeface="Fira Sans"/>
              <a:buChar char="●"/>
            </a:pPr>
            <a:r>
              <a:rPr lang="en-US" sz="2800">
                <a:solidFill>
                  <a:schemeClr val="dk1"/>
                </a:solidFill>
                <a:latin typeface="Fira Sans"/>
                <a:ea typeface="Fira Sans"/>
                <a:cs typeface="Fira Sans"/>
                <a:sym typeface="Fira Sans"/>
              </a:rPr>
              <a:t>Co-Guardianship </a:t>
            </a:r>
            <a:endParaRPr sz="2800">
              <a:solidFill>
                <a:schemeClr val="dk1"/>
              </a:solidFill>
              <a:latin typeface="Fira Sans"/>
              <a:ea typeface="Fira Sans"/>
              <a:cs typeface="Fira Sans"/>
              <a:sym typeface="Fira Sans"/>
            </a:endParaRPr>
          </a:p>
          <a:p>
            <a:pPr indent="-406400" lvl="1" marL="914400" rtl="0" algn="l">
              <a:lnSpc>
                <a:spcPct val="115000"/>
              </a:lnSpc>
              <a:spcBef>
                <a:spcPts val="0"/>
              </a:spcBef>
              <a:spcAft>
                <a:spcPts val="0"/>
              </a:spcAft>
              <a:buClr>
                <a:schemeClr val="dk1"/>
              </a:buClr>
              <a:buSzPts val="2800"/>
              <a:buFont typeface="Fira Sans"/>
              <a:buChar char="○"/>
            </a:pPr>
            <a:r>
              <a:rPr lang="en-US" sz="2800">
                <a:solidFill>
                  <a:schemeClr val="dk1"/>
                </a:solidFill>
                <a:latin typeface="Fira Sans"/>
                <a:ea typeface="Fira Sans"/>
                <a:cs typeface="Fira Sans"/>
                <a:sym typeface="Fira Sans"/>
              </a:rPr>
              <a:t>Provides one of two guardians to consent  prior to decisions being made</a:t>
            </a:r>
            <a:endParaRPr sz="2800">
              <a:solidFill>
                <a:schemeClr val="dk1"/>
              </a:solidFill>
              <a:latin typeface="Fira Sans"/>
              <a:ea typeface="Fira Sans"/>
              <a:cs typeface="Fira Sans"/>
              <a:sym typeface="Fira Sans"/>
            </a:endParaRPr>
          </a:p>
          <a:p>
            <a:pPr indent="0" lvl="0" marL="914400" rtl="0" algn="l">
              <a:lnSpc>
                <a:spcPct val="115000"/>
              </a:lnSpc>
              <a:spcBef>
                <a:spcPts val="0"/>
              </a:spcBef>
              <a:spcAft>
                <a:spcPts val="0"/>
              </a:spcAft>
              <a:buNone/>
            </a:pPr>
            <a:r>
              <a:t/>
            </a:r>
            <a:endParaRPr sz="2800">
              <a:solidFill>
                <a:schemeClr val="dk1"/>
              </a:solidFill>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Successor </a:t>
            </a:r>
            <a:r>
              <a:rPr lang="en-US" sz="2800">
                <a:latin typeface="Fira Sans"/>
                <a:ea typeface="Fira Sans"/>
                <a:cs typeface="Fira Sans"/>
                <a:sym typeface="Fira Sans"/>
              </a:rPr>
              <a:t>Guardian</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The Individual automatically has a new </a:t>
            </a:r>
            <a:r>
              <a:rPr lang="en-US" sz="2800">
                <a:latin typeface="Fira Sans"/>
                <a:ea typeface="Fira Sans"/>
                <a:cs typeface="Fira Sans"/>
                <a:sym typeface="Fira Sans"/>
              </a:rPr>
              <a:t>guardian</a:t>
            </a:r>
            <a:r>
              <a:rPr lang="en-US" sz="2800">
                <a:latin typeface="Fira Sans"/>
                <a:ea typeface="Fira Sans"/>
                <a:cs typeface="Fira Sans"/>
                <a:sym typeface="Fira Sans"/>
              </a:rPr>
              <a:t> when the initial </a:t>
            </a:r>
            <a:r>
              <a:rPr lang="en-US" sz="2800">
                <a:latin typeface="Fira Sans"/>
                <a:ea typeface="Fira Sans"/>
                <a:cs typeface="Fira Sans"/>
                <a:sym typeface="Fira Sans"/>
              </a:rPr>
              <a:t>guardian</a:t>
            </a:r>
            <a:r>
              <a:rPr lang="en-US" sz="2800">
                <a:latin typeface="Fira Sans"/>
                <a:ea typeface="Fira Sans"/>
                <a:cs typeface="Fira Sans"/>
                <a:sym typeface="Fira Sans"/>
              </a:rPr>
              <a:t> passes away. </a:t>
            </a:r>
            <a:endParaRPr sz="2800">
              <a:latin typeface="Fira Sans"/>
              <a:ea typeface="Fira Sans"/>
              <a:cs typeface="Fira Sans"/>
              <a:sym typeface="Fira Sans"/>
            </a:endParaRPr>
          </a:p>
          <a:p>
            <a:pPr indent="0" lvl="0" marL="9144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Testamentary </a:t>
            </a:r>
            <a:r>
              <a:rPr lang="en-US" sz="2800">
                <a:latin typeface="Fira Sans"/>
                <a:ea typeface="Fira Sans"/>
                <a:cs typeface="Fira Sans"/>
                <a:sym typeface="Fira Sans"/>
              </a:rPr>
              <a:t>Guardianship</a:t>
            </a:r>
            <a:endParaRPr sz="2800">
              <a:latin typeface="Fira Sans"/>
              <a:ea typeface="Fira Sans"/>
              <a:cs typeface="Fira Sans"/>
              <a:sym typeface="Fira Sans"/>
            </a:endParaRPr>
          </a:p>
          <a:p>
            <a:pPr indent="-406400" lvl="1" marL="18288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Named in a will through death of a parent</a:t>
            </a:r>
            <a:endParaRPr sz="2800">
              <a:latin typeface="Fira Sans"/>
              <a:ea typeface="Fira Sans"/>
              <a:cs typeface="Fira Sans"/>
              <a:sym typeface="Fira Sans"/>
            </a:endParaRPr>
          </a:p>
          <a:p>
            <a:pPr indent="-406400" lvl="1" marL="18288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Will still need to attend court to receive legal guardianship</a:t>
            </a:r>
            <a:endParaRPr sz="2800">
              <a:latin typeface="Fira Sans"/>
              <a:ea typeface="Fira Sans"/>
              <a:cs typeface="Fira Sans"/>
              <a:sym typeface="Fira Sans"/>
            </a:endParaRPr>
          </a:p>
        </p:txBody>
      </p:sp>
      <p:sp>
        <p:nvSpPr>
          <p:cNvPr id="954" name="Google Shape;954;p67"/>
          <p:cNvSpPr txBox="1"/>
          <p:nvPr/>
        </p:nvSpPr>
        <p:spPr>
          <a:xfrm>
            <a:off x="863375" y="420209"/>
            <a:ext cx="6039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Guardianship Considerations </a:t>
            </a:r>
            <a:r>
              <a:rPr b="1" lang="en-US" sz="6000">
                <a:solidFill>
                  <a:srgbClr val="FA9908"/>
                </a:solidFill>
                <a:latin typeface="Merriweather"/>
                <a:ea typeface="Merriweather"/>
                <a:cs typeface="Merriweather"/>
                <a:sym typeface="Merriweather"/>
              </a:rPr>
              <a:t> </a:t>
            </a:r>
            <a:endParaRPr sz="6000"/>
          </a:p>
        </p:txBody>
      </p:sp>
      <p:sp>
        <p:nvSpPr>
          <p:cNvPr id="955" name="Google Shape;955;p67"/>
          <p:cNvSpPr txBox="1"/>
          <p:nvPr/>
        </p:nvSpPr>
        <p:spPr>
          <a:xfrm>
            <a:off x="1201725" y="3276811"/>
            <a:ext cx="6039900" cy="43962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It is helpful for family members to consider all possible situations</a:t>
            </a:r>
            <a:r>
              <a:rPr lang="en-US" sz="2800">
                <a:latin typeface="Fira Sans"/>
                <a:ea typeface="Fira Sans"/>
                <a:cs typeface="Fira Sans"/>
                <a:sym typeface="Fira Sans"/>
              </a:rPr>
              <a:t>.</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Planing long term creates clarity when there is a change in life situations</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956" name="Google Shape;956;p67"/>
          <p:cNvSpPr txBox="1"/>
          <p:nvPr/>
        </p:nvSpPr>
        <p:spPr>
          <a:xfrm>
            <a:off x="10574625" y="658509"/>
            <a:ext cx="60399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rgbClr val="FA9908"/>
                </a:solidFill>
                <a:latin typeface="Merriweather"/>
                <a:ea typeface="Merriweather"/>
                <a:cs typeface="Merriweather"/>
                <a:sym typeface="Merriweather"/>
              </a:rPr>
              <a:t>Other </a:t>
            </a:r>
            <a:r>
              <a:rPr b="1" lang="en-US" sz="5400">
                <a:solidFill>
                  <a:srgbClr val="FA9908"/>
                </a:solidFill>
                <a:latin typeface="Merriweather"/>
                <a:ea typeface="Merriweather"/>
                <a:cs typeface="Merriweather"/>
                <a:sym typeface="Merriweather"/>
              </a:rPr>
              <a:t>Types</a:t>
            </a:r>
            <a:r>
              <a:rPr b="1" lang="en-US" sz="5400">
                <a:solidFill>
                  <a:srgbClr val="FA9908"/>
                </a:solidFill>
                <a:latin typeface="Merriweather"/>
                <a:ea typeface="Merriweather"/>
                <a:cs typeface="Merriweather"/>
                <a:sym typeface="Merriweather"/>
              </a:rPr>
              <a:t> of </a:t>
            </a:r>
            <a:r>
              <a:rPr b="1" lang="en-US" sz="5400">
                <a:solidFill>
                  <a:srgbClr val="FA9908"/>
                </a:solidFill>
                <a:latin typeface="Merriweather"/>
                <a:ea typeface="Merriweather"/>
                <a:cs typeface="Merriweather"/>
                <a:sym typeface="Merriweather"/>
              </a:rPr>
              <a:t>Guardianship</a:t>
            </a:r>
            <a:r>
              <a:rPr b="1" lang="en-US" sz="5400">
                <a:solidFill>
                  <a:srgbClr val="FA9908"/>
                </a:solidFill>
                <a:latin typeface="Merriweather"/>
                <a:ea typeface="Merriweather"/>
                <a:cs typeface="Merriweather"/>
                <a:sym typeface="Merriweather"/>
              </a:rPr>
              <a:t> </a:t>
            </a:r>
            <a:endParaRPr sz="5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pSp>
        <p:nvGrpSpPr>
          <p:cNvPr id="961" name="Google Shape;961;p68"/>
          <p:cNvGrpSpPr/>
          <p:nvPr/>
        </p:nvGrpSpPr>
        <p:grpSpPr>
          <a:xfrm>
            <a:off x="8031680" y="-37"/>
            <a:ext cx="10341094" cy="10287066"/>
            <a:chOff x="0" y="-81616"/>
            <a:chExt cx="2723562" cy="2709333"/>
          </a:xfrm>
        </p:grpSpPr>
        <p:sp>
          <p:nvSpPr>
            <p:cNvPr id="962" name="Google Shape;962;p68"/>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963" name="Google Shape;963;p68"/>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4" name="Google Shape;964;p68"/>
          <p:cNvSpPr txBox="1"/>
          <p:nvPr/>
        </p:nvSpPr>
        <p:spPr>
          <a:xfrm>
            <a:off x="8201375" y="3276800"/>
            <a:ext cx="10086600" cy="63786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Clr>
                <a:schemeClr val="dk1"/>
              </a:buClr>
              <a:buSzPts val="2800"/>
              <a:buFont typeface="Fira Sans"/>
              <a:buChar char="●"/>
            </a:pPr>
            <a:r>
              <a:rPr lang="en-US" sz="2800">
                <a:solidFill>
                  <a:schemeClr val="dk1"/>
                </a:solidFill>
                <a:latin typeface="Fira Sans"/>
                <a:ea typeface="Fira Sans"/>
                <a:cs typeface="Fira Sans"/>
                <a:sym typeface="Fira Sans"/>
              </a:rPr>
              <a:t>State </a:t>
            </a:r>
            <a:r>
              <a:rPr lang="en-US" sz="2800">
                <a:solidFill>
                  <a:schemeClr val="dk1"/>
                </a:solidFill>
                <a:latin typeface="Fira Sans"/>
                <a:ea typeface="Fira Sans"/>
                <a:cs typeface="Fira Sans"/>
                <a:sym typeface="Fira Sans"/>
              </a:rPr>
              <a:t>Guardian</a:t>
            </a:r>
            <a:r>
              <a:rPr lang="en-US" sz="2800">
                <a:solidFill>
                  <a:schemeClr val="dk1"/>
                </a:solidFill>
                <a:latin typeface="Fira Sans"/>
                <a:ea typeface="Fira Sans"/>
                <a:cs typeface="Fira Sans"/>
                <a:sym typeface="Fira Sans"/>
              </a:rPr>
              <a:t> </a:t>
            </a:r>
            <a:endParaRPr sz="2800">
              <a:solidFill>
                <a:schemeClr val="dk1"/>
              </a:solidFill>
              <a:latin typeface="Fira Sans"/>
              <a:ea typeface="Fira Sans"/>
              <a:cs typeface="Fira Sans"/>
              <a:sym typeface="Fira Sans"/>
            </a:endParaRPr>
          </a:p>
          <a:p>
            <a:pPr indent="-406400" lvl="1" marL="914400" rtl="0" algn="l">
              <a:lnSpc>
                <a:spcPct val="115000"/>
              </a:lnSpc>
              <a:spcBef>
                <a:spcPts val="0"/>
              </a:spcBef>
              <a:spcAft>
                <a:spcPts val="0"/>
              </a:spcAft>
              <a:buClr>
                <a:schemeClr val="dk1"/>
              </a:buClr>
              <a:buSzPts val="2800"/>
              <a:buFont typeface="Fira Sans"/>
              <a:buChar char="○"/>
            </a:pPr>
            <a:r>
              <a:rPr lang="en-US" sz="2800">
                <a:solidFill>
                  <a:schemeClr val="dk1"/>
                </a:solidFill>
                <a:latin typeface="Fira Sans"/>
                <a:ea typeface="Fira Sans"/>
                <a:cs typeface="Fira Sans"/>
                <a:sym typeface="Fira Sans"/>
              </a:rPr>
              <a:t>When no family member or friend is available or interested in becoming a </a:t>
            </a:r>
            <a:r>
              <a:rPr lang="en-US" sz="2800">
                <a:solidFill>
                  <a:schemeClr val="dk1"/>
                </a:solidFill>
                <a:latin typeface="Fira Sans"/>
                <a:ea typeface="Fira Sans"/>
                <a:cs typeface="Fira Sans"/>
                <a:sym typeface="Fira Sans"/>
              </a:rPr>
              <a:t>guardian</a:t>
            </a:r>
            <a:endParaRPr sz="2800">
              <a:solidFill>
                <a:schemeClr val="dk1"/>
              </a:solidFill>
              <a:latin typeface="Fira Sans"/>
              <a:ea typeface="Fira Sans"/>
              <a:cs typeface="Fira Sans"/>
              <a:sym typeface="Fira Sans"/>
            </a:endParaRPr>
          </a:p>
          <a:p>
            <a:pPr indent="-406400" lvl="1" marL="914400" rtl="0" algn="l">
              <a:lnSpc>
                <a:spcPct val="115000"/>
              </a:lnSpc>
              <a:spcBef>
                <a:spcPts val="0"/>
              </a:spcBef>
              <a:spcAft>
                <a:spcPts val="0"/>
              </a:spcAft>
              <a:buClr>
                <a:schemeClr val="dk1"/>
              </a:buClr>
              <a:buSzPts val="2800"/>
              <a:buFont typeface="Fira Sans"/>
              <a:buChar char="○"/>
            </a:pPr>
            <a:r>
              <a:rPr lang="en-US" sz="2800">
                <a:solidFill>
                  <a:schemeClr val="dk1"/>
                </a:solidFill>
                <a:latin typeface="Fira Sans"/>
                <a:ea typeface="Fira Sans"/>
                <a:cs typeface="Fira Sans"/>
                <a:sym typeface="Fira Sans"/>
              </a:rPr>
              <a:t>Last resort</a:t>
            </a:r>
            <a:endParaRPr sz="2800">
              <a:solidFill>
                <a:schemeClr val="dk1"/>
              </a:solidFill>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State appointed </a:t>
            </a:r>
            <a:r>
              <a:rPr lang="en-US" sz="2800">
                <a:latin typeface="Fira Sans"/>
                <a:ea typeface="Fira Sans"/>
                <a:cs typeface="Fira Sans"/>
                <a:sym typeface="Fira Sans"/>
              </a:rPr>
              <a:t>guardian</a:t>
            </a:r>
            <a:r>
              <a:rPr lang="en-US" sz="2800">
                <a:latin typeface="Fira Sans"/>
                <a:ea typeface="Fira Sans"/>
                <a:cs typeface="Fira Sans"/>
                <a:sym typeface="Fira Sans"/>
              </a:rPr>
              <a:t> is appointed to make decisions on behalf of the individual</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Must visit the ward four times a year</a:t>
            </a:r>
            <a:endParaRPr sz="2800">
              <a:latin typeface="Fira Sans"/>
              <a:ea typeface="Fira Sans"/>
              <a:cs typeface="Fira Sans"/>
              <a:sym typeface="Fira Sans"/>
            </a:endParaRPr>
          </a:p>
          <a:p>
            <a:pPr indent="-406400" lvl="1" marL="18288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Named in a will through death of a parent</a:t>
            </a:r>
            <a:endParaRPr sz="2800">
              <a:latin typeface="Fira Sans"/>
              <a:ea typeface="Fira Sans"/>
              <a:cs typeface="Fira Sans"/>
              <a:sym typeface="Fira Sans"/>
            </a:endParaRPr>
          </a:p>
          <a:p>
            <a:pPr indent="-406400" lvl="1" marL="18288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Will still need to attend court to receive legal guardianship</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Public </a:t>
            </a:r>
            <a:r>
              <a:rPr lang="en-US" sz="2800">
                <a:latin typeface="Fira Sans"/>
                <a:ea typeface="Fira Sans"/>
                <a:cs typeface="Fira Sans"/>
                <a:sym typeface="Fira Sans"/>
              </a:rPr>
              <a:t>Guardian</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Appointed to champion the rights of children and adults</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Assigned by the county to </a:t>
            </a:r>
            <a:r>
              <a:rPr lang="en-US" sz="2800">
                <a:latin typeface="Fira Sans"/>
                <a:ea typeface="Fira Sans"/>
                <a:cs typeface="Fira Sans"/>
                <a:sym typeface="Fira Sans"/>
              </a:rPr>
              <a:t>protect</a:t>
            </a:r>
            <a:r>
              <a:rPr lang="en-US" sz="2800">
                <a:latin typeface="Fira Sans"/>
                <a:ea typeface="Fira Sans"/>
                <a:cs typeface="Fira Sans"/>
                <a:sym typeface="Fira Sans"/>
              </a:rPr>
              <a:t> person/assets </a:t>
            </a:r>
            <a:endParaRPr sz="2800">
              <a:latin typeface="Fira Sans"/>
              <a:ea typeface="Fira Sans"/>
              <a:cs typeface="Fira Sans"/>
              <a:sym typeface="Fira Sans"/>
            </a:endParaRPr>
          </a:p>
        </p:txBody>
      </p:sp>
      <p:sp>
        <p:nvSpPr>
          <p:cNvPr id="965" name="Google Shape;965;p68"/>
          <p:cNvSpPr txBox="1"/>
          <p:nvPr/>
        </p:nvSpPr>
        <p:spPr>
          <a:xfrm>
            <a:off x="863375" y="420200"/>
            <a:ext cx="66711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000">
                <a:solidFill>
                  <a:srgbClr val="FA9908"/>
                </a:solidFill>
                <a:latin typeface="Merriweather"/>
                <a:ea typeface="Merriweather"/>
                <a:cs typeface="Merriweather"/>
                <a:sym typeface="Merriweather"/>
              </a:rPr>
              <a:t>No </a:t>
            </a:r>
            <a:r>
              <a:rPr b="1" lang="en-US" sz="6000">
                <a:solidFill>
                  <a:srgbClr val="FA9908"/>
                </a:solidFill>
                <a:latin typeface="Merriweather"/>
                <a:ea typeface="Merriweather"/>
                <a:cs typeface="Merriweather"/>
                <a:sym typeface="Merriweather"/>
              </a:rPr>
              <a:t>Guardian</a:t>
            </a:r>
            <a:r>
              <a:rPr b="1" lang="en-US" sz="6000">
                <a:solidFill>
                  <a:srgbClr val="FA9908"/>
                </a:solidFill>
                <a:latin typeface="Merriweather"/>
                <a:ea typeface="Merriweather"/>
                <a:cs typeface="Merriweather"/>
                <a:sym typeface="Merriweather"/>
              </a:rPr>
              <a:t> Available</a:t>
            </a:r>
            <a:endParaRPr sz="6000"/>
          </a:p>
        </p:txBody>
      </p:sp>
      <p:sp>
        <p:nvSpPr>
          <p:cNvPr id="966" name="Google Shape;966;p68"/>
          <p:cNvSpPr txBox="1"/>
          <p:nvPr/>
        </p:nvSpPr>
        <p:spPr>
          <a:xfrm>
            <a:off x="1201725" y="3276811"/>
            <a:ext cx="6039900" cy="53874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Not all individuals will have family members who can provide </a:t>
            </a:r>
            <a:r>
              <a:rPr lang="en-US" sz="2800">
                <a:latin typeface="Fira Sans"/>
                <a:ea typeface="Fira Sans"/>
                <a:cs typeface="Fira Sans"/>
                <a:sym typeface="Fira Sans"/>
              </a:rPr>
              <a:t>guardianship</a:t>
            </a:r>
            <a:r>
              <a:rPr lang="en-US" sz="2800">
                <a:latin typeface="Fira Sans"/>
                <a:ea typeface="Fira Sans"/>
                <a:cs typeface="Fira Sans"/>
                <a:sym typeface="Fira Sans"/>
              </a:rPr>
              <a:t> </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Some will </a:t>
            </a:r>
            <a:r>
              <a:rPr lang="en-US" sz="2800">
                <a:latin typeface="Fira Sans"/>
                <a:ea typeface="Fira Sans"/>
                <a:cs typeface="Fira Sans"/>
                <a:sym typeface="Fira Sans"/>
              </a:rPr>
              <a:t>have</a:t>
            </a:r>
            <a:r>
              <a:rPr lang="en-US" sz="2800">
                <a:latin typeface="Fira Sans"/>
                <a:ea typeface="Fira Sans"/>
                <a:cs typeface="Fira Sans"/>
                <a:sym typeface="Fira Sans"/>
              </a:rPr>
              <a:t> family but they may not want to pursue </a:t>
            </a:r>
            <a:r>
              <a:rPr lang="en-US" sz="2800">
                <a:latin typeface="Fira Sans"/>
                <a:ea typeface="Fira Sans"/>
                <a:cs typeface="Fira Sans"/>
                <a:sym typeface="Fira Sans"/>
              </a:rPr>
              <a:t>guardianship</a:t>
            </a:r>
            <a:r>
              <a:rPr lang="en-US" sz="2800">
                <a:latin typeface="Fira Sans"/>
                <a:ea typeface="Fira Sans"/>
                <a:cs typeface="Fira Sans"/>
                <a:sym typeface="Fira Sans"/>
              </a:rPr>
              <a:t> for an individual with a developmental disability </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967" name="Google Shape;967;p68"/>
          <p:cNvSpPr txBox="1"/>
          <p:nvPr/>
        </p:nvSpPr>
        <p:spPr>
          <a:xfrm>
            <a:off x="10574625" y="658509"/>
            <a:ext cx="60399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rgbClr val="FA9908"/>
                </a:solidFill>
                <a:latin typeface="Merriweather"/>
                <a:ea typeface="Merriweather"/>
                <a:cs typeface="Merriweather"/>
                <a:sym typeface="Merriweather"/>
              </a:rPr>
              <a:t>State/Public </a:t>
            </a:r>
            <a:r>
              <a:rPr b="1" lang="en-US" sz="5400">
                <a:solidFill>
                  <a:srgbClr val="FA9908"/>
                </a:solidFill>
                <a:latin typeface="Merriweather"/>
                <a:ea typeface="Merriweather"/>
                <a:cs typeface="Merriweather"/>
                <a:sym typeface="Merriweather"/>
              </a:rPr>
              <a:t>Guardianship</a:t>
            </a:r>
            <a:r>
              <a:rPr b="1" lang="en-US" sz="5400">
                <a:solidFill>
                  <a:srgbClr val="FA9908"/>
                </a:solidFill>
                <a:latin typeface="Merriweather"/>
                <a:ea typeface="Merriweather"/>
                <a:cs typeface="Merriweather"/>
                <a:sym typeface="Merriweather"/>
              </a:rPr>
              <a:t> </a:t>
            </a:r>
            <a:endParaRPr sz="54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69"/>
          <p:cNvSpPr txBox="1"/>
          <p:nvPr>
            <p:ph type="title"/>
          </p:nvPr>
        </p:nvSpPr>
        <p:spPr>
          <a:xfrm>
            <a:off x="9313975" y="526105"/>
            <a:ext cx="7225200" cy="2947800"/>
          </a:xfrm>
          <a:prstGeom prst="rect">
            <a:avLst/>
          </a:prstGeom>
        </p:spPr>
        <p:txBody>
          <a:bodyPr anchorCtr="0" anchor="t" bIns="45700" lIns="91425" spcFirstLastPara="1" rIns="91425" wrap="square" tIns="45700">
            <a:normAutofit fontScale="90000"/>
          </a:bodyPr>
          <a:lstStyle/>
          <a:p>
            <a:pPr indent="0" lvl="0" marL="0" rtl="0" algn="l">
              <a:spcBef>
                <a:spcPts val="0"/>
              </a:spcBef>
              <a:spcAft>
                <a:spcPts val="0"/>
              </a:spcAft>
              <a:buNone/>
            </a:pPr>
            <a:r>
              <a:rPr lang="en-US"/>
              <a:t>Where to Start</a:t>
            </a:r>
            <a:endParaRPr/>
          </a:p>
        </p:txBody>
      </p:sp>
      <p:sp>
        <p:nvSpPr>
          <p:cNvPr id="973" name="Google Shape;973;p69"/>
          <p:cNvSpPr txBox="1"/>
          <p:nvPr/>
        </p:nvSpPr>
        <p:spPr>
          <a:xfrm>
            <a:off x="9219600" y="3279600"/>
            <a:ext cx="7710600" cy="66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Clr>
                <a:schemeClr val="dk1"/>
              </a:buClr>
              <a:buSzPts val="1100"/>
              <a:buFont typeface="Arial"/>
              <a:buNone/>
            </a:pPr>
            <a:r>
              <a:t/>
            </a:r>
            <a:endParaRPr sz="1100" u="sng">
              <a:solidFill>
                <a:srgbClr val="0365C0"/>
              </a:solidFill>
              <a:latin typeface="Roboto"/>
              <a:ea typeface="Roboto"/>
              <a:cs typeface="Roboto"/>
              <a:sym typeface="Roboto"/>
            </a:endParaRPr>
          </a:p>
          <a:p>
            <a:pPr indent="0" lvl="0" marL="0" rtl="0" algn="l">
              <a:lnSpc>
                <a:spcPct val="115000"/>
              </a:lnSpc>
              <a:spcBef>
                <a:spcPts val="0"/>
              </a:spcBef>
              <a:spcAft>
                <a:spcPts val="0"/>
              </a:spcAft>
              <a:buNone/>
            </a:pPr>
            <a:r>
              <a:rPr lang="en-US" sz="2500" u="sng">
                <a:solidFill>
                  <a:srgbClr val="000E14"/>
                </a:solidFill>
                <a:latin typeface="Fira Sans"/>
                <a:ea typeface="Fira Sans"/>
                <a:cs typeface="Fira Sans"/>
                <a:sym typeface="Fira Sans"/>
              </a:rPr>
              <a:t>What to expect</a:t>
            </a:r>
            <a:endParaRPr sz="1100" u="sng">
              <a:solidFill>
                <a:srgbClr val="0365C0"/>
              </a:solidFill>
              <a:latin typeface="Roboto"/>
              <a:ea typeface="Roboto"/>
              <a:cs typeface="Roboto"/>
              <a:sym typeface="Roboto"/>
            </a:endParaRPr>
          </a:p>
          <a:p>
            <a:pPr indent="-330200" lvl="0" marL="457200" rtl="0" algn="l">
              <a:lnSpc>
                <a:spcPct val="115000"/>
              </a:lnSpc>
              <a:spcBef>
                <a:spcPts val="110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The application must be submitted to the </a:t>
            </a:r>
            <a:r>
              <a:rPr lang="en-US" sz="1600">
                <a:solidFill>
                  <a:srgbClr val="000E14"/>
                </a:solidFill>
                <a:latin typeface="Fira Sans"/>
                <a:ea typeface="Fira Sans"/>
                <a:cs typeface="Fira Sans"/>
                <a:sym typeface="Fira Sans"/>
              </a:rPr>
              <a:t>County</a:t>
            </a:r>
            <a:r>
              <a:rPr lang="en-US" sz="1600">
                <a:solidFill>
                  <a:srgbClr val="000E14"/>
                </a:solidFill>
                <a:latin typeface="Fira Sans"/>
                <a:ea typeface="Fira Sans"/>
                <a:cs typeface="Fira Sans"/>
                <a:sym typeface="Fira Sans"/>
              </a:rPr>
              <a:t> Circuit </a:t>
            </a:r>
            <a:r>
              <a:rPr lang="en-US" sz="1600">
                <a:solidFill>
                  <a:srgbClr val="000E14"/>
                </a:solidFill>
                <a:latin typeface="Fira Sans"/>
                <a:ea typeface="Fira Sans"/>
                <a:cs typeface="Fira Sans"/>
                <a:sym typeface="Fira Sans"/>
              </a:rPr>
              <a:t>Court</a:t>
            </a:r>
            <a:r>
              <a:rPr lang="en-US" sz="1600">
                <a:solidFill>
                  <a:srgbClr val="000E14"/>
                </a:solidFill>
                <a:latin typeface="Fira Sans"/>
                <a:ea typeface="Fira Sans"/>
                <a:cs typeface="Fira Sans"/>
                <a:sym typeface="Fira Sans"/>
              </a:rPr>
              <a:t> where the disabled </a:t>
            </a:r>
            <a:r>
              <a:rPr lang="en-US" sz="1600">
                <a:solidFill>
                  <a:srgbClr val="000E14"/>
                </a:solidFill>
                <a:latin typeface="Fira Sans"/>
                <a:ea typeface="Fira Sans"/>
                <a:cs typeface="Fira Sans"/>
                <a:sym typeface="Fira Sans"/>
              </a:rPr>
              <a:t>person</a:t>
            </a:r>
            <a:r>
              <a:rPr lang="en-US" sz="1600">
                <a:solidFill>
                  <a:srgbClr val="000E14"/>
                </a:solidFill>
                <a:latin typeface="Fira Sans"/>
                <a:ea typeface="Fira Sans"/>
                <a:cs typeface="Fira Sans"/>
                <a:sym typeface="Fira Sans"/>
              </a:rPr>
              <a:t> lives.</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Petition</a:t>
            </a:r>
            <a:r>
              <a:rPr lang="en-US" sz="1600">
                <a:solidFill>
                  <a:srgbClr val="000E14"/>
                </a:solidFill>
                <a:latin typeface="Fira Sans"/>
                <a:ea typeface="Fira Sans"/>
                <a:cs typeface="Fira Sans"/>
                <a:sym typeface="Fira Sans"/>
              </a:rPr>
              <a:t> forms can be picked up from the court, sent to you by mail, or downloaded from the website. </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Families can “Do it </a:t>
            </a:r>
            <a:r>
              <a:rPr lang="en-US" sz="1600">
                <a:solidFill>
                  <a:srgbClr val="000E14"/>
                </a:solidFill>
                <a:latin typeface="Fira Sans"/>
                <a:ea typeface="Fira Sans"/>
                <a:cs typeface="Fira Sans"/>
                <a:sym typeface="Fira Sans"/>
              </a:rPr>
              <a:t>yourself</a:t>
            </a:r>
            <a:r>
              <a:rPr lang="en-US" sz="1600">
                <a:solidFill>
                  <a:srgbClr val="000E14"/>
                </a:solidFill>
                <a:latin typeface="Fira Sans"/>
                <a:ea typeface="Fira Sans"/>
                <a:cs typeface="Fira Sans"/>
                <a:sym typeface="Fira Sans"/>
              </a:rPr>
              <a:t>”</a:t>
            </a:r>
            <a:endParaRPr sz="1600">
              <a:solidFill>
                <a:srgbClr val="000E14"/>
              </a:solidFill>
              <a:latin typeface="Fira Sans"/>
              <a:ea typeface="Fira Sans"/>
              <a:cs typeface="Fira Sans"/>
              <a:sym typeface="Fira Sans"/>
            </a:endParaRPr>
          </a:p>
          <a:p>
            <a:pPr indent="-330200" lvl="1" marL="9144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Help Desk at County Court</a:t>
            </a:r>
            <a:endParaRPr sz="1600">
              <a:solidFill>
                <a:srgbClr val="000E14"/>
              </a:solidFill>
              <a:latin typeface="Fira Sans"/>
              <a:ea typeface="Fira Sans"/>
              <a:cs typeface="Fira Sans"/>
              <a:sym typeface="Fira Sans"/>
            </a:endParaRPr>
          </a:p>
          <a:p>
            <a:pPr indent="-330200" lvl="1" marL="9144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Most useful for straightforward cases with all </a:t>
            </a:r>
            <a:r>
              <a:rPr lang="en-US" sz="1600">
                <a:solidFill>
                  <a:srgbClr val="000E14"/>
                </a:solidFill>
                <a:latin typeface="Fira Sans"/>
                <a:ea typeface="Fira Sans"/>
                <a:cs typeface="Fira Sans"/>
                <a:sym typeface="Fira Sans"/>
              </a:rPr>
              <a:t>parties</a:t>
            </a:r>
            <a:r>
              <a:rPr lang="en-US" sz="1600">
                <a:solidFill>
                  <a:srgbClr val="000E14"/>
                </a:solidFill>
                <a:latin typeface="Fira Sans"/>
                <a:ea typeface="Fira Sans"/>
                <a:cs typeface="Fira Sans"/>
                <a:sym typeface="Fira Sans"/>
              </a:rPr>
              <a:t> in agreement</a:t>
            </a:r>
            <a:endParaRPr sz="2500" u="sng">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Court Fees</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Physical </a:t>
            </a:r>
            <a:r>
              <a:rPr lang="en-US" sz="1600">
                <a:solidFill>
                  <a:srgbClr val="000E14"/>
                </a:solidFill>
                <a:latin typeface="Fira Sans"/>
                <a:ea typeface="Fira Sans"/>
                <a:cs typeface="Fira Sans"/>
                <a:sym typeface="Fira Sans"/>
              </a:rPr>
              <a:t>disability</a:t>
            </a:r>
            <a:r>
              <a:rPr lang="en-US" sz="1600">
                <a:solidFill>
                  <a:srgbClr val="000E14"/>
                </a:solidFill>
                <a:latin typeface="Fira Sans"/>
                <a:ea typeface="Fira Sans"/>
                <a:cs typeface="Fira Sans"/>
                <a:sym typeface="Fira Sans"/>
              </a:rPr>
              <a:t> certified through a health report </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Notarized</a:t>
            </a:r>
            <a:r>
              <a:rPr lang="en-US" sz="1600">
                <a:solidFill>
                  <a:srgbClr val="000E14"/>
                </a:solidFill>
                <a:latin typeface="Fira Sans"/>
                <a:ea typeface="Fira Sans"/>
                <a:cs typeface="Fira Sans"/>
                <a:sym typeface="Fira Sans"/>
              </a:rPr>
              <a:t> within three months</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Hearing date will be set 30 days after petition has been filed</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Court is required a summons before the hearing</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All </a:t>
            </a:r>
            <a:r>
              <a:rPr lang="en-US" sz="1600">
                <a:solidFill>
                  <a:srgbClr val="000E14"/>
                </a:solidFill>
                <a:latin typeface="Fira Sans"/>
                <a:ea typeface="Fira Sans"/>
                <a:cs typeface="Fira Sans"/>
                <a:sym typeface="Fira Sans"/>
              </a:rPr>
              <a:t>interested</a:t>
            </a:r>
            <a:r>
              <a:rPr lang="en-US" sz="1600">
                <a:solidFill>
                  <a:srgbClr val="000E14"/>
                </a:solidFill>
                <a:latin typeface="Fira Sans"/>
                <a:ea typeface="Fira Sans"/>
                <a:cs typeface="Fira Sans"/>
                <a:sym typeface="Fira Sans"/>
              </a:rPr>
              <a:t> </a:t>
            </a:r>
            <a:r>
              <a:rPr lang="en-US" sz="1600">
                <a:solidFill>
                  <a:srgbClr val="000E14"/>
                </a:solidFill>
                <a:latin typeface="Fira Sans"/>
                <a:ea typeface="Fira Sans"/>
                <a:cs typeface="Fira Sans"/>
                <a:sym typeface="Fira Sans"/>
              </a:rPr>
              <a:t>pirates</a:t>
            </a:r>
            <a:r>
              <a:rPr lang="en-US" sz="1600">
                <a:solidFill>
                  <a:srgbClr val="000E14"/>
                </a:solidFill>
                <a:latin typeface="Fira Sans"/>
                <a:ea typeface="Fira Sans"/>
                <a:cs typeface="Fira Sans"/>
                <a:sym typeface="Fira Sans"/>
              </a:rPr>
              <a:t> will be served</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Final decision made between 14-20 days</a:t>
            </a:r>
            <a:endParaRPr sz="1600">
              <a:solidFill>
                <a:srgbClr val="000E14"/>
              </a:solidFill>
              <a:latin typeface="Fira Sans"/>
              <a:ea typeface="Fira Sans"/>
              <a:cs typeface="Fira Sans"/>
              <a:sym typeface="Fira Sans"/>
            </a:endParaRPr>
          </a:p>
          <a:p>
            <a:pPr indent="-330200" lvl="1" marL="9144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Final paperwork received between three to seven days</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Guardian</a:t>
            </a:r>
            <a:r>
              <a:rPr lang="en-US" sz="1600">
                <a:solidFill>
                  <a:srgbClr val="000E14"/>
                </a:solidFill>
                <a:latin typeface="Fira Sans"/>
                <a:ea typeface="Fira Sans"/>
                <a:cs typeface="Fira Sans"/>
                <a:sym typeface="Fira Sans"/>
              </a:rPr>
              <a:t> will have come complete an annual report</a:t>
            </a:r>
            <a:endParaRPr sz="1600">
              <a:solidFill>
                <a:srgbClr val="000E14"/>
              </a:solidFill>
              <a:latin typeface="Fira Sans"/>
              <a:ea typeface="Fira Sans"/>
              <a:cs typeface="Fira Sans"/>
              <a:sym typeface="Fira Sans"/>
            </a:endParaRPr>
          </a:p>
          <a:p>
            <a:pPr indent="-330200" lvl="0" marL="457200" rtl="0" algn="l">
              <a:lnSpc>
                <a:spcPct val="115000"/>
              </a:lnSpc>
              <a:spcBef>
                <a:spcPts val="0"/>
              </a:spcBef>
              <a:spcAft>
                <a:spcPts val="0"/>
              </a:spcAft>
              <a:buClr>
                <a:srgbClr val="000E14"/>
              </a:buClr>
              <a:buSzPts val="1600"/>
              <a:buFont typeface="Fira Sans"/>
              <a:buChar char="●"/>
            </a:pPr>
            <a:r>
              <a:rPr lang="en-US" sz="1600">
                <a:solidFill>
                  <a:srgbClr val="000E14"/>
                </a:solidFill>
                <a:latin typeface="Fira Sans"/>
                <a:ea typeface="Fira Sans"/>
                <a:cs typeface="Fira Sans"/>
                <a:sym typeface="Fira Sans"/>
              </a:rPr>
              <a:t>Guardians</a:t>
            </a:r>
            <a:r>
              <a:rPr lang="en-US" sz="1600">
                <a:solidFill>
                  <a:srgbClr val="000E14"/>
                </a:solidFill>
                <a:latin typeface="Fira Sans"/>
                <a:ea typeface="Fira Sans"/>
                <a:cs typeface="Fira Sans"/>
                <a:sym typeface="Fira Sans"/>
              </a:rPr>
              <a:t> in kendall County will need to complete a required training </a:t>
            </a:r>
            <a:endParaRPr sz="1600">
              <a:solidFill>
                <a:srgbClr val="000E14"/>
              </a:solidFill>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974" name="Google Shape;974;p69"/>
          <p:cNvSpPr txBox="1"/>
          <p:nvPr/>
        </p:nvSpPr>
        <p:spPr>
          <a:xfrm>
            <a:off x="474425" y="526100"/>
            <a:ext cx="6599700" cy="183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3800" u="sng">
                <a:solidFill>
                  <a:schemeClr val="hlink"/>
                </a:solidFill>
                <a:latin typeface="Merriweather"/>
                <a:ea typeface="Merriweather"/>
                <a:cs typeface="Merriweather"/>
                <a:sym typeface="Merriweather"/>
                <a:hlinkClick r:id="rId3"/>
              </a:rPr>
              <a:t>Guardianship -  Kendall County Court </a:t>
            </a:r>
            <a:endParaRPr b="1" sz="38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3400" u="sng">
              <a:solidFill>
                <a:srgbClr val="000E14"/>
              </a:solidFill>
              <a:highlight>
                <a:schemeClr val="accent6"/>
              </a:highlight>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975" name="Google Shape;975;p69"/>
          <p:cNvSpPr txBox="1"/>
          <p:nvPr/>
        </p:nvSpPr>
        <p:spPr>
          <a:xfrm>
            <a:off x="1108175" y="3279600"/>
            <a:ext cx="5332200" cy="37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u="sng">
                <a:solidFill>
                  <a:srgbClr val="000E14"/>
                </a:solidFill>
                <a:highlight>
                  <a:schemeClr val="accent6"/>
                </a:highlight>
                <a:latin typeface="Fira Sans"/>
                <a:ea typeface="Fira Sans"/>
                <a:cs typeface="Fira Sans"/>
                <a:sym typeface="Fira Sans"/>
              </a:rPr>
              <a:t>Kendall County Court House</a:t>
            </a:r>
            <a:endParaRPr b="1" sz="2000" u="sng">
              <a:solidFill>
                <a:srgbClr val="000E14"/>
              </a:solidFill>
              <a:highlight>
                <a:schemeClr val="accent6"/>
              </a:highlight>
              <a:latin typeface="Fira Sans"/>
              <a:ea typeface="Fira Sans"/>
              <a:cs typeface="Fira Sans"/>
              <a:sym typeface="Fira Sans"/>
            </a:endParaRPr>
          </a:p>
          <a:p>
            <a:pPr indent="0" lvl="0" marL="0" rtl="0" algn="l">
              <a:spcBef>
                <a:spcPts val="0"/>
              </a:spcBef>
              <a:spcAft>
                <a:spcPts val="0"/>
              </a:spcAft>
              <a:buNone/>
            </a:pPr>
            <a:r>
              <a:t/>
            </a:r>
            <a:endParaRPr sz="2000">
              <a:solidFill>
                <a:srgbClr val="000E14"/>
              </a:solidFill>
              <a:highlight>
                <a:schemeClr val="accent6"/>
              </a:highlight>
              <a:latin typeface="Fira Sans"/>
              <a:ea typeface="Fira Sans"/>
              <a:cs typeface="Fira Sans"/>
              <a:sym typeface="Fira Sans"/>
            </a:endParaRPr>
          </a:p>
          <a:p>
            <a:pPr indent="0" lvl="0" marL="0" rtl="0" algn="l">
              <a:spcBef>
                <a:spcPts val="0"/>
              </a:spcBef>
              <a:spcAft>
                <a:spcPts val="0"/>
              </a:spcAft>
              <a:buNone/>
            </a:pPr>
            <a:r>
              <a:t/>
            </a:r>
            <a:endParaRPr sz="2000">
              <a:solidFill>
                <a:srgbClr val="000E14"/>
              </a:solidFill>
              <a:highlight>
                <a:schemeClr val="accent6"/>
              </a:highlight>
              <a:latin typeface="Fira Sans"/>
              <a:ea typeface="Fira Sans"/>
              <a:cs typeface="Fira Sans"/>
              <a:sym typeface="Fira Sans"/>
            </a:endParaRPr>
          </a:p>
          <a:p>
            <a:pPr indent="0" lvl="0" marL="0" rtl="0" algn="l">
              <a:spcBef>
                <a:spcPts val="0"/>
              </a:spcBef>
              <a:spcAft>
                <a:spcPts val="0"/>
              </a:spcAft>
              <a:buNone/>
            </a:pPr>
            <a:r>
              <a:rPr lang="en-US" sz="2000">
                <a:solidFill>
                  <a:srgbClr val="000E14"/>
                </a:solidFill>
                <a:highlight>
                  <a:schemeClr val="accent6"/>
                </a:highlight>
                <a:latin typeface="Fira Sans"/>
                <a:ea typeface="Fira Sans"/>
                <a:cs typeface="Fira Sans"/>
                <a:sym typeface="Fira Sans"/>
              </a:rPr>
              <a:t>Address: 807 West John Street</a:t>
            </a:r>
            <a:endParaRPr sz="2000">
              <a:solidFill>
                <a:srgbClr val="000E14"/>
              </a:solidFill>
              <a:highlight>
                <a:schemeClr val="accent6"/>
              </a:highlight>
              <a:latin typeface="Fira Sans"/>
              <a:ea typeface="Fira Sans"/>
              <a:cs typeface="Fira Sans"/>
              <a:sym typeface="Fira Sans"/>
            </a:endParaRPr>
          </a:p>
          <a:p>
            <a:pPr indent="0" lvl="0" marL="0" rtl="0" algn="l">
              <a:spcBef>
                <a:spcPts val="0"/>
              </a:spcBef>
              <a:spcAft>
                <a:spcPts val="0"/>
              </a:spcAft>
              <a:buNone/>
            </a:pPr>
            <a:r>
              <a:rPr lang="en-US" sz="2000">
                <a:solidFill>
                  <a:srgbClr val="000E14"/>
                </a:solidFill>
                <a:highlight>
                  <a:schemeClr val="accent6"/>
                </a:highlight>
                <a:latin typeface="Fira Sans"/>
                <a:ea typeface="Fira Sans"/>
                <a:cs typeface="Fira Sans"/>
                <a:sym typeface="Fira Sans"/>
              </a:rPr>
              <a:t>Yorkville, IL 60560</a:t>
            </a:r>
            <a:endParaRPr sz="2000">
              <a:solidFill>
                <a:srgbClr val="000E14"/>
              </a:solidFill>
              <a:highlight>
                <a:schemeClr val="accent6"/>
              </a:highlight>
              <a:latin typeface="Fira Sans"/>
              <a:ea typeface="Fira Sans"/>
              <a:cs typeface="Fira Sans"/>
              <a:sym typeface="Fira Sans"/>
            </a:endParaRPr>
          </a:p>
          <a:p>
            <a:pPr indent="0" lvl="0" marL="0" rtl="0" algn="l">
              <a:lnSpc>
                <a:spcPct val="115000"/>
              </a:lnSpc>
              <a:spcBef>
                <a:spcPts val="400"/>
              </a:spcBef>
              <a:spcAft>
                <a:spcPts val="0"/>
              </a:spcAft>
              <a:buNone/>
            </a:pPr>
            <a:r>
              <a:rPr b="1" lang="en-US" sz="2000">
                <a:solidFill>
                  <a:srgbClr val="36332A"/>
                </a:solidFill>
                <a:highlight>
                  <a:schemeClr val="accent6"/>
                </a:highlight>
                <a:latin typeface="Fira Sans"/>
                <a:ea typeface="Fira Sans"/>
                <a:cs typeface="Fira Sans"/>
                <a:sym typeface="Fira Sans"/>
              </a:rPr>
              <a:t>Phone:</a:t>
            </a:r>
            <a:r>
              <a:rPr lang="en-US" sz="2000">
                <a:solidFill>
                  <a:srgbClr val="36332A"/>
                </a:solidFill>
                <a:highlight>
                  <a:schemeClr val="accent6"/>
                </a:highlight>
                <a:latin typeface="Fira Sans"/>
                <a:ea typeface="Fira Sans"/>
                <a:cs typeface="Fira Sans"/>
                <a:sym typeface="Fira Sans"/>
              </a:rPr>
              <a:t>(630) 553-4183</a:t>
            </a:r>
            <a:endParaRPr sz="2000">
              <a:solidFill>
                <a:srgbClr val="36332A"/>
              </a:solidFill>
              <a:highlight>
                <a:schemeClr val="accent6"/>
              </a:highlight>
              <a:latin typeface="Fira Sans"/>
              <a:ea typeface="Fira Sans"/>
              <a:cs typeface="Fira Sans"/>
              <a:sym typeface="Fira Sans"/>
            </a:endParaRPr>
          </a:p>
          <a:p>
            <a:pPr indent="0" lvl="0" marL="0" rtl="0" algn="l">
              <a:lnSpc>
                <a:spcPct val="115000"/>
              </a:lnSpc>
              <a:spcBef>
                <a:spcPts val="400"/>
              </a:spcBef>
              <a:spcAft>
                <a:spcPts val="0"/>
              </a:spcAft>
              <a:buNone/>
            </a:pPr>
            <a:r>
              <a:rPr b="1" lang="en-US" sz="2000">
                <a:solidFill>
                  <a:srgbClr val="36332A"/>
                </a:solidFill>
                <a:highlight>
                  <a:schemeClr val="accent6"/>
                </a:highlight>
                <a:latin typeface="Fira Sans"/>
                <a:ea typeface="Fira Sans"/>
                <a:cs typeface="Fira Sans"/>
                <a:sym typeface="Fira Sans"/>
              </a:rPr>
              <a:t>Email:</a:t>
            </a:r>
            <a:r>
              <a:rPr lang="en-US" sz="2000" u="sng">
                <a:solidFill>
                  <a:schemeClr val="hlink"/>
                </a:solidFill>
                <a:highlight>
                  <a:schemeClr val="accent6"/>
                </a:highlight>
                <a:latin typeface="Fira Sans"/>
                <a:ea typeface="Fira Sans"/>
                <a:cs typeface="Fira Sans"/>
                <a:sym typeface="Fira Sans"/>
                <a:hlinkClick r:id="rId4"/>
              </a:rPr>
              <a:t>Clerk@kendallcountyil.gov</a:t>
            </a:r>
            <a:endParaRPr sz="2000">
              <a:solidFill>
                <a:srgbClr val="325376"/>
              </a:solidFill>
              <a:highlight>
                <a:schemeClr val="accent6"/>
              </a:highlight>
              <a:latin typeface="Fira Sans"/>
              <a:ea typeface="Fira Sans"/>
              <a:cs typeface="Fira Sans"/>
              <a:sym typeface="Fira Sans"/>
            </a:endParaRPr>
          </a:p>
          <a:p>
            <a:pPr indent="0" lvl="0" marL="0" rtl="0" algn="l">
              <a:lnSpc>
                <a:spcPct val="115000"/>
              </a:lnSpc>
              <a:spcBef>
                <a:spcPts val="400"/>
              </a:spcBef>
              <a:spcAft>
                <a:spcPts val="0"/>
              </a:spcAft>
              <a:buNone/>
            </a:pPr>
            <a:r>
              <a:t/>
            </a:r>
            <a:endParaRPr sz="2000">
              <a:solidFill>
                <a:srgbClr val="325376"/>
              </a:solidFill>
              <a:highlight>
                <a:schemeClr val="accent6"/>
              </a:highlight>
              <a:latin typeface="Fira Sans"/>
              <a:ea typeface="Fira Sans"/>
              <a:cs typeface="Fira Sans"/>
              <a:sym typeface="Fira Sans"/>
            </a:endParaRPr>
          </a:p>
          <a:p>
            <a:pPr indent="0" lvl="0" marL="0" rtl="0" algn="l">
              <a:spcBef>
                <a:spcPts val="0"/>
              </a:spcBef>
              <a:spcAft>
                <a:spcPts val="0"/>
              </a:spcAft>
              <a:buNone/>
            </a:pPr>
            <a:r>
              <a:rPr lang="en-US" sz="2000">
                <a:solidFill>
                  <a:srgbClr val="000E14"/>
                </a:solidFill>
                <a:latin typeface="Fira Sans"/>
                <a:ea typeface="Fira Sans"/>
                <a:cs typeface="Fira Sans"/>
                <a:sym typeface="Fira Sans"/>
              </a:rPr>
              <a:t>Hours M- F: 8:00am - 4:30pm</a:t>
            </a:r>
            <a:endParaRPr sz="2000">
              <a:solidFill>
                <a:srgbClr val="000E14"/>
              </a:solidFill>
              <a:latin typeface="Fira Sans"/>
              <a:ea typeface="Fira Sans"/>
              <a:cs typeface="Fira Sans"/>
              <a:sym typeface="Fira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grpSp>
        <p:nvGrpSpPr>
          <p:cNvPr id="980" name="Google Shape;980;p70"/>
          <p:cNvGrpSpPr/>
          <p:nvPr/>
        </p:nvGrpSpPr>
        <p:grpSpPr>
          <a:xfrm>
            <a:off x="8077086" y="-144662"/>
            <a:ext cx="10210980" cy="5288702"/>
            <a:chOff x="0" y="-38100"/>
            <a:chExt cx="2689294" cy="1392900"/>
          </a:xfrm>
        </p:grpSpPr>
        <p:sp>
          <p:nvSpPr>
            <p:cNvPr id="981" name="Google Shape;981;p70"/>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982" name="Google Shape;982;p70"/>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3" name="Google Shape;983;p70"/>
          <p:cNvSpPr txBox="1"/>
          <p:nvPr/>
        </p:nvSpPr>
        <p:spPr>
          <a:xfrm>
            <a:off x="9144000" y="1473197"/>
            <a:ext cx="8115300" cy="2586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Special Needs Trust</a:t>
            </a:r>
            <a:endParaRPr/>
          </a:p>
        </p:txBody>
      </p:sp>
      <p:pic>
        <p:nvPicPr>
          <p:cNvPr id="984" name="Google Shape;984;p70"/>
          <p:cNvPicPr preferRelativeResize="0"/>
          <p:nvPr/>
        </p:nvPicPr>
        <p:blipFill rotWithShape="1">
          <a:blip r:embed="rId3">
            <a:alphaModFix/>
          </a:blip>
          <a:srcRect b="9583" l="0" r="5267" t="9881"/>
          <a:stretch/>
        </p:blipFill>
        <p:spPr>
          <a:xfrm>
            <a:off x="0" y="0"/>
            <a:ext cx="8077086" cy="10286999"/>
          </a:xfrm>
          <a:prstGeom prst="rect">
            <a:avLst/>
          </a:prstGeom>
          <a:noFill/>
          <a:ln>
            <a:noFill/>
          </a:ln>
        </p:spPr>
      </p:pic>
      <p:sp>
        <p:nvSpPr>
          <p:cNvPr id="985" name="Google Shape;985;p70"/>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986" name="Google Shape;986;p70"/>
          <p:cNvGrpSpPr/>
          <p:nvPr/>
        </p:nvGrpSpPr>
        <p:grpSpPr>
          <a:xfrm>
            <a:off x="0" y="-180827"/>
            <a:ext cx="1028706" cy="10468053"/>
            <a:chOff x="0" y="-47625"/>
            <a:chExt cx="270933" cy="2757000"/>
          </a:xfrm>
        </p:grpSpPr>
        <p:sp>
          <p:nvSpPr>
            <p:cNvPr id="987" name="Google Shape;987;p70"/>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988" name="Google Shape;988;p70"/>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989" name="Google Shape;989;p70"/>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990" name="Google Shape;990;p70"/>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Alternative to typical Wills and Trusts for an individual with a disability t help protect funding</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descr="Back in session: courts-martial return to Incirlik &gt; Incirlik Air ..." id="991" name="Google Shape;991;p70"/>
          <p:cNvPicPr preferRelativeResize="0"/>
          <p:nvPr/>
        </p:nvPicPr>
        <p:blipFill rotWithShape="1">
          <a:blip r:embed="rId4">
            <a:alphaModFix/>
          </a:blip>
          <a:srcRect b="0" l="27130" r="27134" t="0"/>
          <a:stretch/>
        </p:blipFill>
        <p:spPr>
          <a:xfrm>
            <a:off x="1028700" y="0"/>
            <a:ext cx="7048374" cy="1028700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grpSp>
        <p:nvGrpSpPr>
          <p:cNvPr id="996" name="Google Shape;996;p71"/>
          <p:cNvGrpSpPr/>
          <p:nvPr/>
        </p:nvGrpSpPr>
        <p:grpSpPr>
          <a:xfrm>
            <a:off x="0" y="-180827"/>
            <a:ext cx="18288118" cy="4870663"/>
            <a:chOff x="0" y="-47625"/>
            <a:chExt cx="4816592" cy="1282800"/>
          </a:xfrm>
        </p:grpSpPr>
        <p:sp>
          <p:nvSpPr>
            <p:cNvPr id="997" name="Google Shape;997;p71"/>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998" name="Google Shape;998;p71"/>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9" name="Google Shape;999;p71"/>
          <p:cNvGrpSpPr/>
          <p:nvPr/>
        </p:nvGrpSpPr>
        <p:grpSpPr>
          <a:xfrm>
            <a:off x="0" y="9254890"/>
            <a:ext cx="18288118" cy="1032115"/>
            <a:chOff x="0" y="-47625"/>
            <a:chExt cx="4816592" cy="271831"/>
          </a:xfrm>
        </p:grpSpPr>
        <p:sp>
          <p:nvSpPr>
            <p:cNvPr id="1000" name="Google Shape;1000;p71"/>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1001" name="Google Shape;1001;p71"/>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002" name="Google Shape;1002;p71"/>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1003" name="Google Shape;1003;p71"/>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1004" name="Google Shape;1004;p71"/>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1005" name="Google Shape;1005;p71"/>
          <p:cNvSpPr txBox="1"/>
          <p:nvPr/>
        </p:nvSpPr>
        <p:spPr>
          <a:xfrm>
            <a:off x="7030450" y="6567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Inheritance</a:t>
            </a:r>
            <a:r>
              <a:rPr b="1" lang="en-US" sz="3200">
                <a:latin typeface="Fira Sans"/>
                <a:ea typeface="Fira Sans"/>
                <a:cs typeface="Fira Sans"/>
                <a:sym typeface="Fira Sans"/>
              </a:rPr>
              <a:t> </a:t>
            </a:r>
            <a:endParaRPr/>
          </a:p>
        </p:txBody>
      </p:sp>
      <p:sp>
        <p:nvSpPr>
          <p:cNvPr id="1006" name="Google Shape;1006;p71"/>
          <p:cNvSpPr txBox="1"/>
          <p:nvPr/>
        </p:nvSpPr>
        <p:spPr>
          <a:xfrm>
            <a:off x="1028763" y="7678249"/>
            <a:ext cx="43935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an individual over the</a:t>
            </a:r>
            <a:r>
              <a:rPr lang="en-US" sz="2000">
                <a:solidFill>
                  <a:schemeClr val="dk1"/>
                </a:solidFill>
                <a:latin typeface="Fira Sans"/>
                <a:ea typeface="Fira Sans"/>
                <a:cs typeface="Fira Sans"/>
                <a:sym typeface="Fira Sans"/>
              </a:rPr>
              <a:t> amount over $2,000 in assets will prevent them from almost all government </a:t>
            </a:r>
            <a:r>
              <a:rPr lang="en-US" sz="2000">
                <a:solidFill>
                  <a:schemeClr val="dk1"/>
                </a:solidFill>
                <a:latin typeface="Fira Sans"/>
                <a:ea typeface="Fira Sans"/>
                <a:cs typeface="Fira Sans"/>
                <a:sym typeface="Fira Sans"/>
              </a:rPr>
              <a:t>assets</a:t>
            </a:r>
            <a:endParaRPr sz="2000">
              <a:latin typeface="Fira Sans"/>
              <a:ea typeface="Fira Sans"/>
              <a:cs typeface="Fira Sans"/>
              <a:sym typeface="Fira Sans"/>
            </a:endParaRPr>
          </a:p>
        </p:txBody>
      </p:sp>
      <p:sp>
        <p:nvSpPr>
          <p:cNvPr id="1007" name="Google Shape;1007;p71"/>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Supplemental</a:t>
            </a:r>
            <a:r>
              <a:rPr b="1" lang="en-US" sz="3200">
                <a:latin typeface="Fira Sans"/>
                <a:ea typeface="Fira Sans"/>
                <a:cs typeface="Fira Sans"/>
                <a:sym typeface="Fira Sans"/>
              </a:rPr>
              <a:t> Funds</a:t>
            </a:r>
            <a:endParaRPr/>
          </a:p>
        </p:txBody>
      </p:sp>
      <p:sp>
        <p:nvSpPr>
          <p:cNvPr id="1008" name="Google Shape;1008;p71"/>
          <p:cNvSpPr txBox="1"/>
          <p:nvPr/>
        </p:nvSpPr>
        <p:spPr>
          <a:xfrm>
            <a:off x="7931350" y="7062350"/>
            <a:ext cx="2591700" cy="1847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Money not set aside in a Special Needs Trust for an individual </a:t>
            </a:r>
            <a:r>
              <a:rPr lang="en-US" sz="2000">
                <a:solidFill>
                  <a:schemeClr val="dk1"/>
                </a:solidFill>
                <a:latin typeface="Fira Sans"/>
                <a:ea typeface="Fira Sans"/>
                <a:cs typeface="Fira Sans"/>
                <a:sym typeface="Fira Sans"/>
              </a:rPr>
              <a:t>receiving</a:t>
            </a:r>
            <a:r>
              <a:rPr lang="en-US" sz="2000">
                <a:solidFill>
                  <a:schemeClr val="dk1"/>
                </a:solidFill>
                <a:latin typeface="Fira Sans"/>
                <a:ea typeface="Fira Sans"/>
                <a:cs typeface="Fira Sans"/>
                <a:sym typeface="Fira Sans"/>
              </a:rPr>
              <a:t> funding - will automatically go to the State</a:t>
            </a:r>
            <a:endParaRPr sz="2900">
              <a:latin typeface="Fira Sans"/>
              <a:ea typeface="Fira Sans"/>
              <a:cs typeface="Fira Sans"/>
              <a:sym typeface="Fira Sans"/>
            </a:endParaRPr>
          </a:p>
        </p:txBody>
      </p:sp>
      <p:sp>
        <p:nvSpPr>
          <p:cNvPr id="1009" name="Google Shape;1009;p71"/>
          <p:cNvSpPr txBox="1"/>
          <p:nvPr/>
        </p:nvSpPr>
        <p:spPr>
          <a:xfrm>
            <a:off x="13511675" y="7058975"/>
            <a:ext cx="3099900" cy="1637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00">
                <a:latin typeface="Fira Sans"/>
                <a:ea typeface="Fira Sans"/>
                <a:cs typeface="Fira Sans"/>
                <a:sym typeface="Fira Sans"/>
              </a:rPr>
              <a:t>Special Needs Trust are intended to </a:t>
            </a:r>
            <a:r>
              <a:rPr lang="en-US" sz="1900">
                <a:latin typeface="Fira Sans"/>
                <a:ea typeface="Fira Sans"/>
                <a:cs typeface="Fira Sans"/>
                <a:sym typeface="Fira Sans"/>
              </a:rPr>
              <a:t>supplement</a:t>
            </a:r>
            <a:r>
              <a:rPr lang="en-US" sz="1900">
                <a:latin typeface="Fira Sans"/>
                <a:ea typeface="Fira Sans"/>
                <a:cs typeface="Fira Sans"/>
                <a:sym typeface="Fira Sans"/>
              </a:rPr>
              <a:t> but not provide basic support such as food, clothing and shelter</a:t>
            </a:r>
            <a:r>
              <a:rPr lang="en-US" sz="1900">
                <a:latin typeface="Fira Sans"/>
                <a:ea typeface="Fira Sans"/>
                <a:cs typeface="Fira Sans"/>
                <a:sym typeface="Fira Sans"/>
              </a:rPr>
              <a:t> </a:t>
            </a:r>
            <a:endParaRPr sz="1900">
              <a:latin typeface="Fira Sans"/>
              <a:ea typeface="Fira Sans"/>
              <a:cs typeface="Fira Sans"/>
              <a:sym typeface="Fira Sans"/>
            </a:endParaRPr>
          </a:p>
        </p:txBody>
      </p:sp>
      <p:sp>
        <p:nvSpPr>
          <p:cNvPr id="1010" name="Google Shape;1010;p71"/>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Special Needs Trusts </a:t>
            </a:r>
            <a:endParaRPr b="1" sz="5300">
              <a:solidFill>
                <a:srgbClr val="FFFFFF"/>
              </a:solidFill>
              <a:latin typeface="Merriweather"/>
              <a:ea typeface="Merriweather"/>
              <a:cs typeface="Merriweather"/>
              <a:sym typeface="Merriweather"/>
            </a:endParaRPr>
          </a:p>
        </p:txBody>
      </p:sp>
      <p:sp>
        <p:nvSpPr>
          <p:cNvPr id="1011" name="Google Shape;1011;p71"/>
          <p:cNvSpPr txBox="1"/>
          <p:nvPr/>
        </p:nvSpPr>
        <p:spPr>
          <a:xfrm>
            <a:off x="1078675" y="6436073"/>
            <a:ext cx="43935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Prevents Limited Funding</a:t>
            </a:r>
            <a:endParaRPr/>
          </a:p>
        </p:txBody>
      </p:sp>
      <p:sp>
        <p:nvSpPr>
          <p:cNvPr id="1012" name="Google Shape;1012;p71"/>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1013" name="Google Shape;1013;p71"/>
          <p:cNvSpPr txBox="1"/>
          <p:nvPr/>
        </p:nvSpPr>
        <p:spPr>
          <a:xfrm>
            <a:off x="204475" y="9609900"/>
            <a:ext cx="179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pSp>
        <p:nvGrpSpPr>
          <p:cNvPr id="196" name="Google Shape;196;p18"/>
          <p:cNvGrpSpPr/>
          <p:nvPr/>
        </p:nvGrpSpPr>
        <p:grpSpPr>
          <a:xfrm>
            <a:off x="8077086" y="-144661"/>
            <a:ext cx="10210914" cy="5288161"/>
            <a:chOff x="0" y="-38100"/>
            <a:chExt cx="2689294" cy="1392767"/>
          </a:xfrm>
        </p:grpSpPr>
        <p:sp>
          <p:nvSpPr>
            <p:cNvPr id="197" name="Google Shape;197;p18"/>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198" name="Google Shape;198;p18"/>
            <p:cNvSpPr txBox="1"/>
            <p:nvPr/>
          </p:nvSpPr>
          <p:spPr>
            <a:xfrm>
              <a:off x="0" y="-38100"/>
              <a:ext cx="2689294"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18"/>
          <p:cNvSpPr txBox="1"/>
          <p:nvPr/>
        </p:nvSpPr>
        <p:spPr>
          <a:xfrm>
            <a:off x="9144000" y="1003472"/>
            <a:ext cx="8115300" cy="39711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6000">
                <a:solidFill>
                  <a:srgbClr val="FFFFFF"/>
                </a:solidFill>
                <a:latin typeface="Merriweather"/>
                <a:ea typeface="Merriweather"/>
                <a:cs typeface="Merriweather"/>
                <a:sym typeface="Merriweather"/>
              </a:rPr>
              <a:t>Independent Services Coordination Agencies</a:t>
            </a:r>
            <a:endParaRPr sz="5600"/>
          </a:p>
        </p:txBody>
      </p:sp>
      <p:pic>
        <p:nvPicPr>
          <p:cNvPr descr="Financial Assistance - Free of Charge Creative Commons Chalkboard ..." id="200" name="Google Shape;200;p18"/>
          <p:cNvPicPr preferRelativeResize="0"/>
          <p:nvPr/>
        </p:nvPicPr>
        <p:blipFill rotWithShape="1">
          <a:blip r:embed="rId3">
            <a:alphaModFix/>
          </a:blip>
          <a:srcRect b="0" l="24186" r="24186" t="0"/>
          <a:stretch/>
        </p:blipFill>
        <p:spPr>
          <a:xfrm>
            <a:off x="0" y="0"/>
            <a:ext cx="8077086" cy="10287000"/>
          </a:xfrm>
          <a:prstGeom prst="rect">
            <a:avLst/>
          </a:prstGeom>
          <a:noFill/>
          <a:ln>
            <a:noFill/>
          </a:ln>
        </p:spPr>
      </p:pic>
      <p:sp>
        <p:nvSpPr>
          <p:cNvPr id="201" name="Google Shape;201;p18"/>
          <p:cNvSpPr txBox="1"/>
          <p:nvPr/>
        </p:nvSpPr>
        <p:spPr>
          <a:xfrm>
            <a:off x="9144000" y="6079535"/>
            <a:ext cx="8115300" cy="200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500">
                <a:solidFill>
                  <a:srgbClr val="212529"/>
                </a:solidFill>
                <a:highlight>
                  <a:srgbClr val="FFFFFF"/>
                </a:highlight>
                <a:latin typeface="Fira Sans"/>
                <a:ea typeface="Fira Sans"/>
                <a:cs typeface="Fira Sans"/>
                <a:sym typeface="Fira Sans"/>
              </a:rPr>
              <a:t>ISC agencies are responsible for informing and explaining all services and support options available to individuals with </a:t>
            </a:r>
            <a:r>
              <a:rPr lang="en-US" sz="2500">
                <a:solidFill>
                  <a:srgbClr val="212529"/>
                </a:solidFill>
                <a:highlight>
                  <a:srgbClr val="FFFFFF"/>
                </a:highlight>
                <a:latin typeface="Fira Sans"/>
                <a:ea typeface="Fira Sans"/>
                <a:cs typeface="Fira Sans"/>
                <a:sym typeface="Fira Sans"/>
              </a:rPr>
              <a:t>developmental</a:t>
            </a:r>
            <a:r>
              <a:rPr lang="en-US" sz="2500">
                <a:solidFill>
                  <a:srgbClr val="212529"/>
                </a:solidFill>
                <a:highlight>
                  <a:srgbClr val="FFFFFF"/>
                </a:highlight>
                <a:latin typeface="Fira Sans"/>
                <a:ea typeface="Fira Sans"/>
                <a:cs typeface="Fira Sans"/>
                <a:sym typeface="Fira Sans"/>
              </a:rPr>
              <a:t> disabilities and their families. </a:t>
            </a:r>
            <a:endParaRPr sz="2500">
              <a:latin typeface="Fira Sans"/>
              <a:ea typeface="Fira Sans"/>
              <a:cs typeface="Fira Sans"/>
              <a:sym typeface="Fira Sans"/>
            </a:endParaRPr>
          </a:p>
        </p:txBody>
      </p:sp>
      <p:grpSp>
        <p:nvGrpSpPr>
          <p:cNvPr id="202" name="Google Shape;202;p18"/>
          <p:cNvGrpSpPr/>
          <p:nvPr/>
        </p:nvGrpSpPr>
        <p:grpSpPr>
          <a:xfrm>
            <a:off x="0" y="-180826"/>
            <a:ext cx="1028700" cy="10467826"/>
            <a:chOff x="0" y="-47625"/>
            <a:chExt cx="270933" cy="2756958"/>
          </a:xfrm>
        </p:grpSpPr>
        <p:sp>
          <p:nvSpPr>
            <p:cNvPr id="203" name="Google Shape;203;p18"/>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204" name="Google Shape;204;p18"/>
            <p:cNvSpPr txBox="1"/>
            <p:nvPr/>
          </p:nvSpPr>
          <p:spPr>
            <a:xfrm>
              <a:off x="0" y="-47625"/>
              <a:ext cx="270933"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5" name="Google Shape;205;p18"/>
          <p:cNvCxnSpPr/>
          <p:nvPr/>
        </p:nvCxnSpPr>
        <p:spPr>
          <a:xfrm flipH="1" rot="10800000">
            <a:off x="9144000" y="9229725"/>
            <a:ext cx="8030051" cy="28575"/>
          </a:xfrm>
          <a:prstGeom prst="straightConnector1">
            <a:avLst/>
          </a:prstGeom>
          <a:noFill/>
          <a:ln cap="flat" cmpd="sng" w="19050">
            <a:solidFill>
              <a:srgbClr val="FA9908"/>
            </a:solidFill>
            <a:prstDash val="solid"/>
            <a:round/>
            <a:headEnd len="sm" w="sm" type="none"/>
            <a:tailEnd len="sm" w="sm" type="none"/>
          </a:ln>
        </p:spPr>
      </p:cxn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grpSp>
        <p:nvGrpSpPr>
          <p:cNvPr id="1018" name="Google Shape;1018;p72"/>
          <p:cNvGrpSpPr/>
          <p:nvPr/>
        </p:nvGrpSpPr>
        <p:grpSpPr>
          <a:xfrm>
            <a:off x="8031680" y="-37"/>
            <a:ext cx="10341094" cy="10287066"/>
            <a:chOff x="0" y="-81616"/>
            <a:chExt cx="2723562" cy="2709333"/>
          </a:xfrm>
        </p:grpSpPr>
        <p:sp>
          <p:nvSpPr>
            <p:cNvPr id="1019" name="Google Shape;1019;p72"/>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1020" name="Google Shape;1020;p72"/>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1" name="Google Shape;1021;p72"/>
          <p:cNvSpPr txBox="1"/>
          <p:nvPr/>
        </p:nvSpPr>
        <p:spPr>
          <a:xfrm>
            <a:off x="8201375" y="3276800"/>
            <a:ext cx="10086600" cy="68742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Clr>
                <a:schemeClr val="dk1"/>
              </a:buClr>
              <a:buSzPts val="2800"/>
              <a:buFont typeface="Fira Sans"/>
              <a:buChar char="●"/>
            </a:pPr>
            <a:r>
              <a:rPr lang="en-US" sz="2800">
                <a:latin typeface="Fira Sans"/>
                <a:ea typeface="Fira Sans"/>
                <a:cs typeface="Fira Sans"/>
                <a:sym typeface="Fira Sans"/>
              </a:rPr>
              <a:t>Special Needs trust is meant to be used to enrich life</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Vacation</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Recreational</a:t>
            </a:r>
            <a:endParaRPr sz="2800">
              <a:latin typeface="Fira Sans"/>
              <a:ea typeface="Fira Sans"/>
              <a:cs typeface="Fira Sans"/>
              <a:sym typeface="Fira Sans"/>
            </a:endParaRPr>
          </a:p>
          <a:p>
            <a:pPr indent="0" lvl="0" marL="9144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Third party</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Protects assets to allow SSI and Medicaid to remain</a:t>
            </a:r>
            <a:endParaRPr sz="2800">
              <a:latin typeface="Fira Sans"/>
              <a:ea typeface="Fira Sans"/>
              <a:cs typeface="Fira Sans"/>
              <a:sym typeface="Fira Sans"/>
            </a:endParaRPr>
          </a:p>
          <a:p>
            <a:pPr indent="0" lvl="0" marL="91440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Families should use </a:t>
            </a:r>
            <a:r>
              <a:rPr lang="en-US" sz="2800">
                <a:latin typeface="Fira Sans"/>
                <a:ea typeface="Fira Sans"/>
                <a:cs typeface="Fira Sans"/>
                <a:sym typeface="Fira Sans"/>
              </a:rPr>
              <a:t>attorneys</a:t>
            </a:r>
            <a:r>
              <a:rPr lang="en-US" sz="2800">
                <a:latin typeface="Fira Sans"/>
                <a:ea typeface="Fira Sans"/>
                <a:cs typeface="Fira Sans"/>
                <a:sym typeface="Fira Sans"/>
              </a:rPr>
              <a:t> that are qualified and specialized to set this up correctly </a:t>
            </a:r>
            <a:endParaRPr sz="2800">
              <a:latin typeface="Fira Sans"/>
              <a:ea typeface="Fira Sans"/>
              <a:cs typeface="Fira Sans"/>
              <a:sym typeface="Fira Sans"/>
            </a:endParaRPr>
          </a:p>
          <a:p>
            <a:pPr indent="0" lvl="0" marL="914400" rtl="0" algn="l">
              <a:lnSpc>
                <a:spcPct val="115000"/>
              </a:lnSpc>
              <a:spcBef>
                <a:spcPts val="0"/>
              </a:spcBef>
              <a:spcAft>
                <a:spcPts val="0"/>
              </a:spcAft>
              <a:buNone/>
            </a:pPr>
            <a:r>
              <a:rPr lang="en-US" sz="2800">
                <a:latin typeface="Fira Sans"/>
                <a:ea typeface="Fira Sans"/>
                <a:cs typeface="Fira Sans"/>
                <a:sym typeface="Fira Sans"/>
              </a:rPr>
              <a:t>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Should be a standalone document that is not tied </a:t>
            </a:r>
            <a:r>
              <a:rPr lang="en-US" sz="2800">
                <a:latin typeface="Fira Sans"/>
                <a:ea typeface="Fira Sans"/>
                <a:cs typeface="Fira Sans"/>
                <a:sym typeface="Fira Sans"/>
              </a:rPr>
              <a:t>to</a:t>
            </a:r>
            <a:r>
              <a:rPr lang="en-US" sz="2800">
                <a:latin typeface="Fira Sans"/>
                <a:ea typeface="Fira Sans"/>
                <a:cs typeface="Fira Sans"/>
                <a:sym typeface="Fira Sans"/>
              </a:rPr>
              <a:t> a will</a:t>
            </a:r>
            <a:endParaRPr sz="2800">
              <a:latin typeface="Fira Sans"/>
              <a:ea typeface="Fira Sans"/>
              <a:cs typeface="Fira Sans"/>
              <a:sym typeface="Fira Sans"/>
            </a:endParaRPr>
          </a:p>
          <a:p>
            <a:pPr indent="-406400" lvl="1" marL="9144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Allows individuals to receive future gifts, estates, ect</a:t>
            </a:r>
            <a:endParaRPr sz="2800">
              <a:latin typeface="Fira Sans"/>
              <a:ea typeface="Fira Sans"/>
              <a:cs typeface="Fira Sans"/>
              <a:sym typeface="Fira Sans"/>
            </a:endParaRPr>
          </a:p>
          <a:p>
            <a:pPr indent="0" lvl="0" marL="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Never too late to start! </a:t>
            </a:r>
            <a:endParaRPr sz="2800">
              <a:latin typeface="Fira Sans"/>
              <a:ea typeface="Fira Sans"/>
              <a:cs typeface="Fira Sans"/>
              <a:sym typeface="Fira Sans"/>
            </a:endParaRPr>
          </a:p>
        </p:txBody>
      </p:sp>
      <p:sp>
        <p:nvSpPr>
          <p:cNvPr id="1022" name="Google Shape;1022;p72"/>
          <p:cNvSpPr txBox="1"/>
          <p:nvPr/>
        </p:nvSpPr>
        <p:spPr>
          <a:xfrm>
            <a:off x="863375" y="420200"/>
            <a:ext cx="6671100" cy="178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800">
                <a:solidFill>
                  <a:srgbClr val="FA9908"/>
                </a:solidFill>
                <a:latin typeface="Merriweather"/>
                <a:ea typeface="Merriweather"/>
                <a:cs typeface="Merriweather"/>
                <a:sym typeface="Merriweather"/>
              </a:rPr>
              <a:t>Special Needs Trust </a:t>
            </a:r>
            <a:r>
              <a:rPr b="1" lang="en-US" sz="5800">
                <a:solidFill>
                  <a:srgbClr val="FA9908"/>
                </a:solidFill>
                <a:latin typeface="Merriweather"/>
                <a:ea typeface="Merriweather"/>
                <a:cs typeface="Merriweather"/>
                <a:sym typeface="Merriweather"/>
              </a:rPr>
              <a:t>Information</a:t>
            </a:r>
            <a:endParaRPr sz="5800"/>
          </a:p>
        </p:txBody>
      </p:sp>
      <p:sp>
        <p:nvSpPr>
          <p:cNvPr id="1023" name="Google Shape;1023;p72"/>
          <p:cNvSpPr txBox="1"/>
          <p:nvPr/>
        </p:nvSpPr>
        <p:spPr>
          <a:xfrm>
            <a:off x="1201725" y="3276800"/>
            <a:ext cx="6552900" cy="58830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Special needs Trusts can be used for</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Medical</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Dental</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Special </a:t>
            </a:r>
            <a:r>
              <a:rPr lang="en-US" sz="2800">
                <a:latin typeface="Fira Sans"/>
                <a:ea typeface="Fira Sans"/>
                <a:cs typeface="Fira Sans"/>
                <a:sym typeface="Fira Sans"/>
              </a:rPr>
              <a:t>Equipment</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Training/education</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Insurance</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Transportation</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Spending Money</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Computers/Games</a:t>
            </a:r>
            <a:endParaRPr sz="2800">
              <a:latin typeface="Fira Sans"/>
              <a:ea typeface="Fira Sans"/>
              <a:cs typeface="Fira Sans"/>
              <a:sym typeface="Fira Sans"/>
            </a:endParaRPr>
          </a:p>
          <a:p>
            <a:pPr indent="-406400" lvl="1" marL="9144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Other interests</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1024" name="Google Shape;1024;p72"/>
          <p:cNvSpPr txBox="1"/>
          <p:nvPr/>
        </p:nvSpPr>
        <p:spPr>
          <a:xfrm>
            <a:off x="10574625" y="658509"/>
            <a:ext cx="6039900" cy="1662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rgbClr val="FA9908"/>
                </a:solidFill>
                <a:latin typeface="Merriweather"/>
                <a:ea typeface="Merriweather"/>
                <a:cs typeface="Merriweather"/>
                <a:sym typeface="Merriweather"/>
              </a:rPr>
              <a:t>Special Needs Information</a:t>
            </a:r>
            <a:endParaRPr sz="54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grpSp>
        <p:nvGrpSpPr>
          <p:cNvPr id="1029" name="Google Shape;1029;p73"/>
          <p:cNvGrpSpPr/>
          <p:nvPr/>
        </p:nvGrpSpPr>
        <p:grpSpPr>
          <a:xfrm>
            <a:off x="8031680" y="-37"/>
            <a:ext cx="10341094" cy="10287066"/>
            <a:chOff x="0" y="-81616"/>
            <a:chExt cx="2723562" cy="2709333"/>
          </a:xfrm>
        </p:grpSpPr>
        <p:sp>
          <p:nvSpPr>
            <p:cNvPr id="1030" name="Google Shape;1030;p73"/>
            <p:cNvSpPr/>
            <p:nvPr/>
          </p:nvSpPr>
          <p:spPr>
            <a:xfrm>
              <a:off x="0" y="-81616"/>
              <a:ext cx="2701227" cy="2709333"/>
            </a:xfrm>
            <a:custGeom>
              <a:rect b="b" l="l" r="r" t="t"/>
              <a:pathLst>
                <a:path extrusionOk="0" h="2709333" w="2701227">
                  <a:moveTo>
                    <a:pt x="0" y="0"/>
                  </a:moveTo>
                  <a:lnTo>
                    <a:pt x="2701227" y="0"/>
                  </a:lnTo>
                  <a:lnTo>
                    <a:pt x="2701227" y="2709333"/>
                  </a:lnTo>
                  <a:lnTo>
                    <a:pt x="0" y="2709333"/>
                  </a:lnTo>
                  <a:close/>
                </a:path>
              </a:pathLst>
            </a:custGeom>
            <a:solidFill>
              <a:srgbClr val="FFD863"/>
            </a:solidFill>
            <a:ln>
              <a:noFill/>
            </a:ln>
          </p:spPr>
        </p:sp>
        <p:sp>
          <p:nvSpPr>
            <p:cNvPr id="1031" name="Google Shape;1031;p73"/>
            <p:cNvSpPr txBox="1"/>
            <p:nvPr/>
          </p:nvSpPr>
          <p:spPr>
            <a:xfrm>
              <a:off x="22362" y="-81606"/>
              <a:ext cx="2701200" cy="2552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32" name="Google Shape;1032;p73"/>
          <p:cNvSpPr txBox="1"/>
          <p:nvPr/>
        </p:nvSpPr>
        <p:spPr>
          <a:xfrm>
            <a:off x="8201375" y="3276800"/>
            <a:ext cx="10086600" cy="14223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spAutoFit/>
          </a:bodyPr>
          <a:lstStyle/>
          <a:p>
            <a:pPr indent="-406400" lvl="0" marL="457200" rtl="0" algn="l">
              <a:lnSpc>
                <a:spcPct val="115000"/>
              </a:lnSpc>
              <a:spcBef>
                <a:spcPts val="0"/>
              </a:spcBef>
              <a:spcAft>
                <a:spcPts val="0"/>
              </a:spcAft>
              <a:buSzPts val="2800"/>
              <a:buFont typeface="Fira Sans"/>
              <a:buChar char="●"/>
            </a:pPr>
            <a:r>
              <a:rPr lang="en-US" sz="2800" u="sng">
                <a:solidFill>
                  <a:schemeClr val="hlink"/>
                </a:solidFill>
                <a:latin typeface="Fira Sans"/>
                <a:ea typeface="Fira Sans"/>
                <a:cs typeface="Fira Sans"/>
                <a:sym typeface="Fira Sans"/>
                <a:hlinkClick action="ppaction://hlinksldjump" r:id="rId3"/>
              </a:rPr>
              <a:t>A Guide to Special Need Trusts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u="sng">
                <a:solidFill>
                  <a:schemeClr val="hlink"/>
                </a:solidFill>
                <a:latin typeface="Fira Sans"/>
                <a:ea typeface="Fira Sans"/>
                <a:cs typeface="Fira Sans"/>
                <a:sym typeface="Fira Sans"/>
                <a:hlinkClick r:id="rId4"/>
              </a:rPr>
              <a:t>Four Different Types of Special Needs Trust</a:t>
            </a:r>
            <a:r>
              <a:rPr lang="en-US" sz="2800">
                <a:latin typeface="Fira Sans"/>
                <a:ea typeface="Fira Sans"/>
                <a:cs typeface="Fira Sans"/>
                <a:sym typeface="Fira Sans"/>
              </a:rPr>
              <a:t> </a:t>
            </a:r>
            <a:endParaRPr sz="2800">
              <a:latin typeface="Fira Sans"/>
              <a:ea typeface="Fira Sans"/>
              <a:cs typeface="Fira Sans"/>
              <a:sym typeface="Fira Sans"/>
            </a:endParaRPr>
          </a:p>
          <a:p>
            <a:pPr indent="-406400" lvl="0" marL="457200" rtl="0" algn="l">
              <a:lnSpc>
                <a:spcPct val="115000"/>
              </a:lnSpc>
              <a:spcBef>
                <a:spcPts val="0"/>
              </a:spcBef>
              <a:spcAft>
                <a:spcPts val="0"/>
              </a:spcAft>
              <a:buSzPts val="2800"/>
              <a:buFont typeface="Fira Sans"/>
              <a:buChar char="●"/>
            </a:pPr>
            <a:r>
              <a:rPr lang="en-US" sz="2800" u="sng">
                <a:solidFill>
                  <a:schemeClr val="hlink"/>
                </a:solidFill>
                <a:latin typeface="Fira Sans"/>
                <a:ea typeface="Fira Sans"/>
                <a:cs typeface="Fira Sans"/>
                <a:sym typeface="Fira Sans"/>
                <a:hlinkClick r:id="rId5"/>
              </a:rPr>
              <a:t>What's Aa Special Needs Trust for and How Can It Help?</a:t>
            </a:r>
            <a:endParaRPr sz="2800">
              <a:latin typeface="Fira Sans"/>
              <a:ea typeface="Fira Sans"/>
              <a:cs typeface="Fira Sans"/>
              <a:sym typeface="Fira Sans"/>
            </a:endParaRPr>
          </a:p>
        </p:txBody>
      </p:sp>
      <p:sp>
        <p:nvSpPr>
          <p:cNvPr id="1033" name="Google Shape;1033;p73"/>
          <p:cNvSpPr txBox="1"/>
          <p:nvPr/>
        </p:nvSpPr>
        <p:spPr>
          <a:xfrm>
            <a:off x="863375" y="420200"/>
            <a:ext cx="6671100" cy="178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800">
                <a:solidFill>
                  <a:srgbClr val="FA9908"/>
                </a:solidFill>
                <a:latin typeface="Merriweather"/>
                <a:ea typeface="Merriweather"/>
                <a:cs typeface="Merriweather"/>
                <a:sym typeface="Merriweather"/>
              </a:rPr>
              <a:t>Pay Back/OBRA Trust </a:t>
            </a:r>
            <a:endParaRPr sz="5800"/>
          </a:p>
        </p:txBody>
      </p:sp>
      <p:sp>
        <p:nvSpPr>
          <p:cNvPr id="1034" name="Google Shape;1034;p73"/>
          <p:cNvSpPr txBox="1"/>
          <p:nvPr/>
        </p:nvSpPr>
        <p:spPr>
          <a:xfrm>
            <a:off x="1201725" y="3276800"/>
            <a:ext cx="6552900" cy="3900300"/>
          </a:xfrm>
          <a:prstGeom prst="rect">
            <a:avLst/>
          </a:prstGeom>
          <a:noFill/>
          <a:ln>
            <a:noFill/>
          </a:ln>
        </p:spPr>
        <p:txBody>
          <a:bodyPr anchorCtr="0" anchor="t" bIns="0" lIns="0" spcFirstLastPara="1" rIns="0" wrap="square" tIns="0">
            <a:spAutoFit/>
          </a:bodyPr>
          <a:lstStyle/>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Allows any money given to the individual to be put into a Special Needs Trust</a:t>
            </a:r>
            <a:endParaRPr sz="2800">
              <a:latin typeface="Fira Sans"/>
              <a:ea typeface="Fira Sans"/>
              <a:cs typeface="Fira Sans"/>
              <a:sym typeface="Fira Sans"/>
            </a:endParaRPr>
          </a:p>
          <a:p>
            <a:pPr indent="0" lvl="0" marL="0" marR="0" rtl="0" algn="l">
              <a:lnSpc>
                <a:spcPct val="115000"/>
              </a:lnSpc>
              <a:spcBef>
                <a:spcPts val="0"/>
              </a:spcBef>
              <a:spcAft>
                <a:spcPts val="0"/>
              </a:spcAft>
              <a:buNone/>
            </a:pPr>
            <a:r>
              <a:t/>
            </a:r>
            <a:endParaRPr sz="2800">
              <a:latin typeface="Fira Sans"/>
              <a:ea typeface="Fira Sans"/>
              <a:cs typeface="Fira Sans"/>
              <a:sym typeface="Fira Sans"/>
            </a:endParaRPr>
          </a:p>
          <a:p>
            <a:pPr indent="-406400" lvl="0" marL="457200" marR="0" rtl="0" algn="l">
              <a:lnSpc>
                <a:spcPct val="115000"/>
              </a:lnSpc>
              <a:spcBef>
                <a:spcPts val="0"/>
              </a:spcBef>
              <a:spcAft>
                <a:spcPts val="0"/>
              </a:spcAft>
              <a:buSzPts val="2800"/>
              <a:buFont typeface="Fira Sans"/>
              <a:buChar char="●"/>
            </a:pPr>
            <a:r>
              <a:rPr lang="en-US" sz="2800">
                <a:latin typeface="Fira Sans"/>
                <a:ea typeface="Fira Sans"/>
                <a:cs typeface="Fira Sans"/>
                <a:sym typeface="Fira Sans"/>
              </a:rPr>
              <a:t>Any trust money left unused will be paid back to the state upon the death of the disabled person </a:t>
            </a:r>
            <a:endParaRPr sz="2800">
              <a:latin typeface="Fira Sans"/>
              <a:ea typeface="Fira Sans"/>
              <a:cs typeface="Fira Sans"/>
              <a:sym typeface="Fira Sans"/>
            </a:endParaRPr>
          </a:p>
          <a:p>
            <a:pPr indent="0" lvl="0" marL="457200" marR="0" rtl="0" algn="l">
              <a:lnSpc>
                <a:spcPct val="115000"/>
              </a:lnSpc>
              <a:spcBef>
                <a:spcPts val="0"/>
              </a:spcBef>
              <a:spcAft>
                <a:spcPts val="0"/>
              </a:spcAft>
              <a:buNone/>
            </a:pPr>
            <a:r>
              <a:t/>
            </a:r>
            <a:endParaRPr sz="2800">
              <a:latin typeface="Fira Sans"/>
              <a:ea typeface="Fira Sans"/>
              <a:cs typeface="Fira Sans"/>
              <a:sym typeface="Fira Sans"/>
            </a:endParaRPr>
          </a:p>
        </p:txBody>
      </p:sp>
      <p:sp>
        <p:nvSpPr>
          <p:cNvPr id="1035" name="Google Shape;1035;p73"/>
          <p:cNvSpPr txBox="1"/>
          <p:nvPr/>
        </p:nvSpPr>
        <p:spPr>
          <a:xfrm>
            <a:off x="9060100" y="658500"/>
            <a:ext cx="7554300" cy="2493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400">
                <a:solidFill>
                  <a:srgbClr val="FA9908"/>
                </a:solidFill>
                <a:latin typeface="Merriweather"/>
                <a:ea typeface="Merriweather"/>
                <a:cs typeface="Merriweather"/>
                <a:sym typeface="Merriweather"/>
              </a:rPr>
              <a:t>Additional Special Needs Trust Information </a:t>
            </a:r>
            <a:endParaRPr sz="54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74"/>
          <p:cNvSpPr txBox="1"/>
          <p:nvPr>
            <p:ph type="title"/>
          </p:nvPr>
        </p:nvSpPr>
        <p:spPr>
          <a:xfrm>
            <a:off x="8702400" y="526100"/>
            <a:ext cx="7998300" cy="1763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SzPts val="990"/>
              <a:buNone/>
            </a:pPr>
            <a:r>
              <a:rPr lang="en-US" sz="8430"/>
              <a:t>Where to Start</a:t>
            </a:r>
            <a:endParaRPr sz="8430"/>
          </a:p>
        </p:txBody>
      </p:sp>
      <p:sp>
        <p:nvSpPr>
          <p:cNvPr id="1041" name="Google Shape;1041;p74"/>
          <p:cNvSpPr txBox="1"/>
          <p:nvPr/>
        </p:nvSpPr>
        <p:spPr>
          <a:xfrm>
            <a:off x="8846250" y="2049050"/>
            <a:ext cx="7710600" cy="632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Clr>
                <a:schemeClr val="dk1"/>
              </a:buClr>
              <a:buSzPts val="1100"/>
              <a:buFont typeface="Arial"/>
              <a:buNone/>
            </a:pPr>
            <a:r>
              <a:t/>
            </a:r>
            <a:endParaRPr sz="1100" u="sng">
              <a:solidFill>
                <a:srgbClr val="0365C0"/>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2300">
                <a:solidFill>
                  <a:srgbClr val="36332A"/>
                </a:solidFill>
                <a:highlight>
                  <a:srgbClr val="FFFFFF"/>
                </a:highlight>
                <a:latin typeface="Fira Sans"/>
                <a:ea typeface="Fira Sans"/>
                <a:cs typeface="Fira Sans"/>
                <a:sym typeface="Fira Sans"/>
              </a:rPr>
              <a:t>Serving The Greater Kendall County Communities’ Public Transportation Needs</a:t>
            </a:r>
            <a:endParaRPr b="1" sz="23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lang="en-US" sz="1600">
                <a:solidFill>
                  <a:srgbClr val="36332A"/>
                </a:solidFill>
                <a:highlight>
                  <a:srgbClr val="FFFFFF"/>
                </a:highlight>
                <a:latin typeface="Fira Sans"/>
                <a:ea typeface="Fira Sans"/>
                <a:cs typeface="Fira Sans"/>
                <a:sym typeface="Fira Sans"/>
              </a:rPr>
              <a:t>KAT will implement transit service in the Kendall County area that is reliable, flexible, and financially sustainable while satisfying the various mobility needs of the general public and individuals unable to access or operate a private automobile.</a:t>
            </a:r>
            <a:endParaRPr sz="16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2000">
                <a:solidFill>
                  <a:srgbClr val="36332A"/>
                </a:solidFill>
                <a:highlight>
                  <a:srgbClr val="FFFFFF"/>
                </a:highlight>
                <a:latin typeface="Fira Sans"/>
                <a:ea typeface="Fira Sans"/>
                <a:cs typeface="Fira Sans"/>
                <a:sym typeface="Fira Sans"/>
              </a:rPr>
              <a:t>Registering for Service</a:t>
            </a:r>
            <a:endParaRPr b="1" sz="20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lang="en-US" sz="1600">
                <a:solidFill>
                  <a:srgbClr val="36332A"/>
                </a:solidFill>
                <a:highlight>
                  <a:srgbClr val="FFFFFF"/>
                </a:highlight>
                <a:latin typeface="Fira Sans"/>
                <a:ea typeface="Fira Sans"/>
                <a:cs typeface="Fira Sans"/>
                <a:sym typeface="Fira Sans"/>
              </a:rPr>
              <a:t>In order to participate in the Kendall Area Transit program, one must become a registered rider. To find out more about how to become a registered rider contact Kendall Area Transit at 630-882-6970</a:t>
            </a:r>
            <a:r>
              <a:rPr lang="en-US" sz="1500">
                <a:solidFill>
                  <a:srgbClr val="36332A"/>
                </a:solidFill>
                <a:highlight>
                  <a:srgbClr val="FFFFFF"/>
                </a:highlight>
                <a:latin typeface="Fira Sans"/>
                <a:ea typeface="Fira Sans"/>
                <a:cs typeface="Fira Sans"/>
                <a:sym typeface="Fira Sans"/>
              </a:rPr>
              <a:t>.</a:t>
            </a:r>
            <a:endParaRPr sz="15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2000">
                <a:solidFill>
                  <a:srgbClr val="36332A"/>
                </a:solidFill>
                <a:highlight>
                  <a:srgbClr val="FFFFFF"/>
                </a:highlight>
                <a:latin typeface="Fira Sans"/>
                <a:ea typeface="Fira Sans"/>
                <a:cs typeface="Fira Sans"/>
                <a:sym typeface="Fira Sans"/>
              </a:rPr>
              <a:t>Schedule a Ride</a:t>
            </a:r>
            <a:endParaRPr b="1" sz="20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a:solidFill>
                  <a:srgbClr val="36332A"/>
                </a:solidFill>
                <a:highlight>
                  <a:srgbClr val="FFFFFF"/>
                </a:highlight>
                <a:latin typeface="Fira Sans"/>
                <a:ea typeface="Fira Sans"/>
                <a:cs typeface="Fira Sans"/>
                <a:sym typeface="Fira Sans"/>
              </a:rPr>
              <a:t> </a:t>
            </a:r>
            <a:r>
              <a:rPr lang="en-US" sz="1600">
                <a:solidFill>
                  <a:srgbClr val="36332A"/>
                </a:solidFill>
                <a:highlight>
                  <a:srgbClr val="FFFFFF"/>
                </a:highlight>
                <a:latin typeface="Fira Sans"/>
                <a:ea typeface="Fira Sans"/>
                <a:cs typeface="Fira Sans"/>
                <a:sym typeface="Fira Sans"/>
              </a:rPr>
              <a:t> Trips can be reserved between 4 and 14 days in advance. Priority in trip scheduling is given to individuals with disabilities and seniors based on space and availability.</a:t>
            </a:r>
            <a:endParaRPr sz="15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3">
                  <a:extLst>
                    <a:ext uri="{A12FA001-AC4F-418D-AE19-62706E023703}">
                      <ahyp:hlinkClr val="tx"/>
                    </a:ext>
                  </a:extLst>
                </a:hlinkClick>
              </a:rPr>
              <a:t>Kendall Area Transit Brochure</a:t>
            </a:r>
            <a:endParaRPr b="1" sz="1600" u="sng">
              <a:solidFill>
                <a:srgbClr val="32537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4">
                  <a:extLst>
                    <a:ext uri="{A12FA001-AC4F-418D-AE19-62706E023703}">
                      <ahyp:hlinkClr val="tx"/>
                    </a:ext>
                  </a:extLst>
                </a:hlinkClick>
              </a:rPr>
              <a:t>Kendall Area Transit Brochure (Spanish)</a:t>
            </a:r>
            <a:endParaRPr b="1" sz="1600" u="sng">
              <a:solidFill>
                <a:srgbClr val="32537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5">
                  <a:extLst>
                    <a:ext uri="{A12FA001-AC4F-418D-AE19-62706E023703}">
                      <ahyp:hlinkClr val="tx"/>
                    </a:ext>
                  </a:extLst>
                </a:hlinkClick>
              </a:rPr>
              <a:t>KAT Registration Form</a:t>
            </a:r>
            <a:r>
              <a:rPr b="1" lang="en-US" sz="1600" u="sng">
                <a:solidFill>
                  <a:srgbClr val="36332A"/>
                </a:solidFill>
                <a:highlight>
                  <a:srgbClr val="FFFFFF"/>
                </a:highlight>
                <a:latin typeface="Fira Sans"/>
                <a:ea typeface="Fira Sans"/>
                <a:cs typeface="Fira Sans"/>
                <a:sym typeface="Fira Sans"/>
              </a:rPr>
              <a:t> </a:t>
            </a:r>
            <a:endParaRPr b="1" sz="1600" u="sng">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6">
                  <a:extLst>
                    <a:ext uri="{A12FA001-AC4F-418D-AE19-62706E023703}">
                      <ahyp:hlinkClr val="tx"/>
                    </a:ext>
                  </a:extLst>
                </a:hlinkClick>
              </a:rPr>
              <a:t>KAT Registration Form (Spanish)</a:t>
            </a:r>
            <a:endParaRPr b="1" sz="1600" u="sng">
              <a:solidFill>
                <a:srgbClr val="325376"/>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1042" name="Google Shape;1042;p74"/>
          <p:cNvSpPr txBox="1"/>
          <p:nvPr/>
        </p:nvSpPr>
        <p:spPr>
          <a:xfrm>
            <a:off x="474425" y="526100"/>
            <a:ext cx="6599700" cy="294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600" u="sng">
                <a:solidFill>
                  <a:schemeClr val="hlink"/>
                </a:solidFill>
                <a:latin typeface="Merriweather"/>
                <a:ea typeface="Merriweather"/>
                <a:cs typeface="Merriweather"/>
                <a:sym typeface="Merriweather"/>
                <a:hlinkClick r:id="rId7"/>
              </a:rPr>
              <a:t>Kendall Area Transit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id="1043" name="Google Shape;1043;p74"/>
          <p:cNvPicPr preferRelativeResize="0"/>
          <p:nvPr/>
        </p:nvPicPr>
        <p:blipFill>
          <a:blip r:embed="rId8">
            <a:alphaModFix/>
          </a:blip>
          <a:stretch>
            <a:fillRect/>
          </a:stretch>
        </p:blipFill>
        <p:spPr>
          <a:xfrm>
            <a:off x="1861675" y="1195680"/>
            <a:ext cx="3505200" cy="28098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grpSp>
        <p:nvGrpSpPr>
          <p:cNvPr id="1048" name="Google Shape;1048;p75"/>
          <p:cNvGrpSpPr/>
          <p:nvPr/>
        </p:nvGrpSpPr>
        <p:grpSpPr>
          <a:xfrm>
            <a:off x="8077086" y="-144662"/>
            <a:ext cx="10210980" cy="5288702"/>
            <a:chOff x="0" y="-38100"/>
            <a:chExt cx="2689294" cy="1392900"/>
          </a:xfrm>
        </p:grpSpPr>
        <p:sp>
          <p:nvSpPr>
            <p:cNvPr id="1049" name="Google Shape;1049;p75"/>
            <p:cNvSpPr/>
            <p:nvPr/>
          </p:nvSpPr>
          <p:spPr>
            <a:xfrm>
              <a:off x="0" y="0"/>
              <a:ext cx="2689294" cy="1354667"/>
            </a:xfrm>
            <a:custGeom>
              <a:rect b="b" l="l" r="r" t="t"/>
              <a:pathLst>
                <a:path extrusionOk="0" h="1354667" w="2689294">
                  <a:moveTo>
                    <a:pt x="0" y="0"/>
                  </a:moveTo>
                  <a:lnTo>
                    <a:pt x="2689294" y="0"/>
                  </a:lnTo>
                  <a:lnTo>
                    <a:pt x="2689294" y="1354667"/>
                  </a:lnTo>
                  <a:lnTo>
                    <a:pt x="0" y="1354667"/>
                  </a:lnTo>
                  <a:close/>
                </a:path>
              </a:pathLst>
            </a:custGeom>
            <a:solidFill>
              <a:srgbClr val="FA9908"/>
            </a:solidFill>
            <a:ln>
              <a:noFill/>
            </a:ln>
          </p:spPr>
        </p:sp>
        <p:sp>
          <p:nvSpPr>
            <p:cNvPr id="1050" name="Google Shape;1050;p75"/>
            <p:cNvSpPr txBox="1"/>
            <p:nvPr/>
          </p:nvSpPr>
          <p:spPr>
            <a:xfrm>
              <a:off x="0" y="-38100"/>
              <a:ext cx="26892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1" name="Google Shape;1051;p75"/>
          <p:cNvSpPr txBox="1"/>
          <p:nvPr/>
        </p:nvSpPr>
        <p:spPr>
          <a:xfrm>
            <a:off x="9144000" y="1473197"/>
            <a:ext cx="81153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FFFFF"/>
                </a:solidFill>
                <a:latin typeface="Merriweather"/>
                <a:ea typeface="Merriweather"/>
                <a:cs typeface="Merriweather"/>
                <a:sym typeface="Merriweather"/>
              </a:rPr>
              <a:t>Transportation</a:t>
            </a:r>
            <a:endParaRPr/>
          </a:p>
        </p:txBody>
      </p:sp>
      <p:pic>
        <p:nvPicPr>
          <p:cNvPr id="1052" name="Google Shape;1052;p75"/>
          <p:cNvPicPr preferRelativeResize="0"/>
          <p:nvPr/>
        </p:nvPicPr>
        <p:blipFill rotWithShape="1">
          <a:blip r:embed="rId3">
            <a:alphaModFix/>
          </a:blip>
          <a:srcRect b="0" l="23865" r="23865" t="0"/>
          <a:stretch/>
        </p:blipFill>
        <p:spPr>
          <a:xfrm>
            <a:off x="0" y="0"/>
            <a:ext cx="8077086" cy="10287000"/>
          </a:xfrm>
          <a:prstGeom prst="rect">
            <a:avLst/>
          </a:prstGeom>
          <a:noFill/>
          <a:ln>
            <a:noFill/>
          </a:ln>
        </p:spPr>
      </p:pic>
      <p:sp>
        <p:nvSpPr>
          <p:cNvPr id="1053" name="Google Shape;1053;p75"/>
          <p:cNvSpPr txBox="1"/>
          <p:nvPr/>
        </p:nvSpPr>
        <p:spPr>
          <a:xfrm>
            <a:off x="9144000" y="6079535"/>
            <a:ext cx="81153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t/>
            </a:r>
            <a:endParaRPr/>
          </a:p>
        </p:txBody>
      </p:sp>
      <p:grpSp>
        <p:nvGrpSpPr>
          <p:cNvPr id="1054" name="Google Shape;1054;p75"/>
          <p:cNvGrpSpPr/>
          <p:nvPr/>
        </p:nvGrpSpPr>
        <p:grpSpPr>
          <a:xfrm>
            <a:off x="0" y="-180827"/>
            <a:ext cx="1028706" cy="10468053"/>
            <a:chOff x="0" y="-47625"/>
            <a:chExt cx="270933" cy="2757000"/>
          </a:xfrm>
        </p:grpSpPr>
        <p:sp>
          <p:nvSpPr>
            <p:cNvPr id="1055" name="Google Shape;1055;p75"/>
            <p:cNvSpPr/>
            <p:nvPr/>
          </p:nvSpPr>
          <p:spPr>
            <a:xfrm>
              <a:off x="0" y="0"/>
              <a:ext cx="270933" cy="2709333"/>
            </a:xfrm>
            <a:custGeom>
              <a:rect b="b" l="l" r="r" t="t"/>
              <a:pathLst>
                <a:path extrusionOk="0" h="2709333" w="270933">
                  <a:moveTo>
                    <a:pt x="0" y="0"/>
                  </a:moveTo>
                  <a:lnTo>
                    <a:pt x="270933" y="0"/>
                  </a:lnTo>
                  <a:lnTo>
                    <a:pt x="270933" y="2709333"/>
                  </a:lnTo>
                  <a:lnTo>
                    <a:pt x="0" y="2709333"/>
                  </a:lnTo>
                  <a:close/>
                </a:path>
              </a:pathLst>
            </a:custGeom>
            <a:solidFill>
              <a:srgbClr val="FFD863"/>
            </a:solidFill>
            <a:ln>
              <a:noFill/>
            </a:ln>
          </p:spPr>
        </p:sp>
        <p:sp>
          <p:nvSpPr>
            <p:cNvPr id="1056" name="Google Shape;1056;p75"/>
            <p:cNvSpPr txBox="1"/>
            <p:nvPr/>
          </p:nvSpPr>
          <p:spPr>
            <a:xfrm>
              <a:off x="0" y="-47625"/>
              <a:ext cx="2709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57" name="Google Shape;1057;p75"/>
          <p:cNvCxnSpPr/>
          <p:nvPr/>
        </p:nvCxnSpPr>
        <p:spPr>
          <a:xfrm flipH="1" rot="10800000">
            <a:off x="9144000" y="9229800"/>
            <a:ext cx="8030100" cy="28500"/>
          </a:xfrm>
          <a:prstGeom prst="straightConnector1">
            <a:avLst/>
          </a:prstGeom>
          <a:noFill/>
          <a:ln cap="flat" cmpd="sng" w="19050">
            <a:solidFill>
              <a:srgbClr val="FA9908"/>
            </a:solidFill>
            <a:prstDash val="solid"/>
            <a:round/>
            <a:headEnd len="sm" w="sm" type="none"/>
            <a:tailEnd len="sm" w="sm" type="none"/>
          </a:ln>
        </p:spPr>
      </p:cxnSp>
      <p:sp>
        <p:nvSpPr>
          <p:cNvPr id="1058" name="Google Shape;1058;p75"/>
          <p:cNvSpPr txBox="1"/>
          <p:nvPr/>
        </p:nvSpPr>
        <p:spPr>
          <a:xfrm>
            <a:off x="9305275" y="5580350"/>
            <a:ext cx="7233900" cy="31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dk1"/>
                </a:solidFill>
                <a:latin typeface="Fira Sans"/>
                <a:ea typeface="Fira Sans"/>
                <a:cs typeface="Fira Sans"/>
                <a:sym typeface="Fira Sans"/>
              </a:rPr>
              <a:t>Transportation for adults who exit the public school system between 18-22 years of age.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grpSp>
        <p:nvGrpSpPr>
          <p:cNvPr id="1063" name="Google Shape;1063;p76"/>
          <p:cNvGrpSpPr/>
          <p:nvPr/>
        </p:nvGrpSpPr>
        <p:grpSpPr>
          <a:xfrm>
            <a:off x="0" y="-180827"/>
            <a:ext cx="18288118" cy="4870663"/>
            <a:chOff x="0" y="-47625"/>
            <a:chExt cx="4816592" cy="1282800"/>
          </a:xfrm>
        </p:grpSpPr>
        <p:sp>
          <p:nvSpPr>
            <p:cNvPr id="1064" name="Google Shape;1064;p76"/>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1065" name="Google Shape;1065;p76"/>
            <p:cNvSpPr txBox="1"/>
            <p:nvPr/>
          </p:nvSpPr>
          <p:spPr>
            <a:xfrm>
              <a:off x="0" y="-47625"/>
              <a:ext cx="4816500" cy="128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6" name="Google Shape;1066;p76"/>
          <p:cNvGrpSpPr/>
          <p:nvPr/>
        </p:nvGrpSpPr>
        <p:grpSpPr>
          <a:xfrm>
            <a:off x="0" y="9254890"/>
            <a:ext cx="18288118" cy="1032115"/>
            <a:chOff x="0" y="-47625"/>
            <a:chExt cx="4816592" cy="271831"/>
          </a:xfrm>
        </p:grpSpPr>
        <p:sp>
          <p:nvSpPr>
            <p:cNvPr id="1067" name="Google Shape;1067;p76"/>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1068" name="Google Shape;1068;p76"/>
            <p:cNvSpPr txBox="1"/>
            <p:nvPr/>
          </p:nvSpPr>
          <p:spPr>
            <a:xfrm>
              <a:off x="0" y="-47625"/>
              <a:ext cx="4816500" cy="271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069" name="Google Shape;1069;p76"/>
          <p:cNvPicPr preferRelativeResize="0"/>
          <p:nvPr/>
        </p:nvPicPr>
        <p:blipFill rotWithShape="1">
          <a:blip r:embed="rId3">
            <a:alphaModFix/>
          </a:blip>
          <a:srcRect b="29103" l="0" r="0" t="29103"/>
          <a:stretch/>
        </p:blipFill>
        <p:spPr>
          <a:xfrm>
            <a:off x="1028700" y="3521592"/>
            <a:ext cx="4393625" cy="2755892"/>
          </a:xfrm>
          <a:prstGeom prst="rect">
            <a:avLst/>
          </a:prstGeom>
          <a:noFill/>
          <a:ln>
            <a:noFill/>
          </a:ln>
        </p:spPr>
      </p:pic>
      <p:pic>
        <p:nvPicPr>
          <p:cNvPr id="1070" name="Google Shape;1070;p76"/>
          <p:cNvPicPr preferRelativeResize="0"/>
          <p:nvPr/>
        </p:nvPicPr>
        <p:blipFill rotWithShape="1">
          <a:blip r:embed="rId4">
            <a:alphaModFix/>
          </a:blip>
          <a:srcRect b="2927" l="0" r="0" t="2927"/>
          <a:stretch/>
        </p:blipFill>
        <p:spPr>
          <a:xfrm>
            <a:off x="6947188" y="3521592"/>
            <a:ext cx="4393624" cy="2755891"/>
          </a:xfrm>
          <a:prstGeom prst="rect">
            <a:avLst/>
          </a:prstGeom>
          <a:noFill/>
          <a:ln>
            <a:noFill/>
          </a:ln>
        </p:spPr>
      </p:pic>
      <p:pic>
        <p:nvPicPr>
          <p:cNvPr id="1071" name="Google Shape;1071;p76"/>
          <p:cNvPicPr preferRelativeResize="0"/>
          <p:nvPr/>
        </p:nvPicPr>
        <p:blipFill rotWithShape="1">
          <a:blip r:embed="rId5">
            <a:alphaModFix/>
          </a:blip>
          <a:srcRect b="2014" l="0" r="0" t="3841"/>
          <a:stretch/>
        </p:blipFill>
        <p:spPr>
          <a:xfrm>
            <a:off x="12864812" y="3521592"/>
            <a:ext cx="4393625" cy="2755892"/>
          </a:xfrm>
          <a:prstGeom prst="rect">
            <a:avLst/>
          </a:prstGeom>
          <a:noFill/>
          <a:ln>
            <a:noFill/>
          </a:ln>
        </p:spPr>
      </p:pic>
      <p:sp>
        <p:nvSpPr>
          <p:cNvPr id="1072" name="Google Shape;1072;p76"/>
          <p:cNvSpPr txBox="1"/>
          <p:nvPr/>
        </p:nvSpPr>
        <p:spPr>
          <a:xfrm>
            <a:off x="7030450" y="6567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Vouchers </a:t>
            </a:r>
            <a:endParaRPr/>
          </a:p>
        </p:txBody>
      </p:sp>
      <p:sp>
        <p:nvSpPr>
          <p:cNvPr id="1073" name="Google Shape;1073;p76"/>
          <p:cNvSpPr txBox="1"/>
          <p:nvPr/>
        </p:nvSpPr>
        <p:spPr>
          <a:xfrm>
            <a:off x="1028700" y="7358602"/>
            <a:ext cx="43935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SzPts val="1100"/>
              <a:buNone/>
            </a:pPr>
            <a:r>
              <a:rPr lang="en-US" sz="2000">
                <a:solidFill>
                  <a:schemeClr val="dk1"/>
                </a:solidFill>
                <a:latin typeface="Fira Sans"/>
                <a:ea typeface="Fira Sans"/>
                <a:cs typeface="Fira Sans"/>
                <a:sym typeface="Fira Sans"/>
              </a:rPr>
              <a:t>Day Programs typically do not have the capacity to provide transportation to individuals to and from</a:t>
            </a:r>
            <a:endParaRPr sz="2000">
              <a:latin typeface="Fira Sans"/>
              <a:ea typeface="Fira Sans"/>
              <a:cs typeface="Fira Sans"/>
              <a:sym typeface="Fira Sans"/>
            </a:endParaRPr>
          </a:p>
        </p:txBody>
      </p:sp>
      <p:sp>
        <p:nvSpPr>
          <p:cNvPr id="1074" name="Google Shape;1074;p76"/>
          <p:cNvSpPr txBox="1"/>
          <p:nvPr/>
        </p:nvSpPr>
        <p:spPr>
          <a:xfrm>
            <a:off x="12982237" y="656773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Kendall Area Transit</a:t>
            </a:r>
            <a:endParaRPr/>
          </a:p>
        </p:txBody>
      </p:sp>
      <p:sp>
        <p:nvSpPr>
          <p:cNvPr id="1075" name="Google Shape;1075;p76"/>
          <p:cNvSpPr txBox="1"/>
          <p:nvPr/>
        </p:nvSpPr>
        <p:spPr>
          <a:xfrm>
            <a:off x="7931350" y="7062350"/>
            <a:ext cx="2591700" cy="153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sz="2000">
                <a:solidFill>
                  <a:schemeClr val="dk1"/>
                </a:solidFill>
                <a:latin typeface="Fira Sans"/>
                <a:ea typeface="Fira Sans"/>
                <a:cs typeface="Fira Sans"/>
                <a:sym typeface="Fira Sans"/>
              </a:rPr>
              <a:t>Day Programs may cover vouchers to cover the cost of transportation to and from their centers </a:t>
            </a:r>
            <a:endParaRPr sz="2900">
              <a:latin typeface="Fira Sans"/>
              <a:ea typeface="Fira Sans"/>
              <a:cs typeface="Fira Sans"/>
              <a:sym typeface="Fira Sans"/>
            </a:endParaRPr>
          </a:p>
        </p:txBody>
      </p:sp>
      <p:sp>
        <p:nvSpPr>
          <p:cNvPr id="1076" name="Google Shape;1076;p76"/>
          <p:cNvSpPr txBox="1"/>
          <p:nvPr/>
        </p:nvSpPr>
        <p:spPr>
          <a:xfrm>
            <a:off x="13511675" y="7058975"/>
            <a:ext cx="3099900" cy="2310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1900">
                <a:latin typeface="Fira Sans"/>
                <a:ea typeface="Fira Sans"/>
                <a:cs typeface="Fira Sans"/>
                <a:sym typeface="Fira Sans"/>
              </a:rPr>
              <a:t>Apply online</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Complete Interview</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Transportation can be</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21 days for approval </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Certified Transportation</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Not 24 hours</a:t>
            </a:r>
            <a:endParaRPr sz="1900">
              <a:latin typeface="Fira Sans"/>
              <a:ea typeface="Fira Sans"/>
              <a:cs typeface="Fira Sans"/>
              <a:sym typeface="Fira Sans"/>
            </a:endParaRPr>
          </a:p>
          <a:p>
            <a:pPr indent="0" lvl="0" marL="0" marR="0" rtl="0" algn="ctr">
              <a:lnSpc>
                <a:spcPct val="115000"/>
              </a:lnSpc>
              <a:spcBef>
                <a:spcPts val="0"/>
              </a:spcBef>
              <a:spcAft>
                <a:spcPts val="0"/>
              </a:spcAft>
              <a:buNone/>
            </a:pPr>
            <a:r>
              <a:rPr lang="en-US" sz="1900">
                <a:latin typeface="Fira Sans"/>
                <a:ea typeface="Fira Sans"/>
                <a:cs typeface="Fira Sans"/>
                <a:sym typeface="Fira Sans"/>
              </a:rPr>
              <a:t>Subscription Services </a:t>
            </a:r>
            <a:endParaRPr sz="1900">
              <a:latin typeface="Fira Sans"/>
              <a:ea typeface="Fira Sans"/>
              <a:cs typeface="Fira Sans"/>
              <a:sym typeface="Fira Sans"/>
            </a:endParaRPr>
          </a:p>
        </p:txBody>
      </p:sp>
      <p:sp>
        <p:nvSpPr>
          <p:cNvPr id="1077" name="Google Shape;1077;p76"/>
          <p:cNvSpPr txBox="1"/>
          <p:nvPr/>
        </p:nvSpPr>
        <p:spPr>
          <a:xfrm>
            <a:off x="1028700" y="863200"/>
            <a:ext cx="16230600" cy="81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300">
                <a:solidFill>
                  <a:srgbClr val="FFFFFF"/>
                </a:solidFill>
                <a:latin typeface="Merriweather"/>
                <a:ea typeface="Merriweather"/>
                <a:cs typeface="Merriweather"/>
                <a:sym typeface="Merriweather"/>
              </a:rPr>
              <a:t>Key Takeaways About Transportation </a:t>
            </a:r>
            <a:endParaRPr b="1" sz="5300">
              <a:solidFill>
                <a:srgbClr val="FFFFFF"/>
              </a:solidFill>
              <a:latin typeface="Merriweather"/>
              <a:ea typeface="Merriweather"/>
              <a:cs typeface="Merriweather"/>
              <a:sym typeface="Merriweather"/>
            </a:endParaRPr>
          </a:p>
        </p:txBody>
      </p:sp>
      <p:sp>
        <p:nvSpPr>
          <p:cNvPr id="1078" name="Google Shape;1078;p76"/>
          <p:cNvSpPr txBox="1"/>
          <p:nvPr/>
        </p:nvSpPr>
        <p:spPr>
          <a:xfrm>
            <a:off x="1028700" y="657173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Not Provided</a:t>
            </a:r>
            <a:endParaRPr/>
          </a:p>
        </p:txBody>
      </p:sp>
      <p:sp>
        <p:nvSpPr>
          <p:cNvPr id="1079" name="Google Shape;1079;p76"/>
          <p:cNvSpPr txBox="1"/>
          <p:nvPr/>
        </p:nvSpPr>
        <p:spPr>
          <a:xfrm>
            <a:off x="371913" y="9494450"/>
            <a:ext cx="17544300" cy="7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1080" name="Google Shape;1080;p76"/>
          <p:cNvSpPr txBox="1"/>
          <p:nvPr/>
        </p:nvSpPr>
        <p:spPr>
          <a:xfrm>
            <a:off x="204475" y="9609900"/>
            <a:ext cx="17932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200">
              <a:solidFill>
                <a:schemeClr val="dk1"/>
              </a:solidFill>
              <a:latin typeface="Fira Sans"/>
              <a:ea typeface="Fira Sans"/>
              <a:cs typeface="Fira Sans"/>
              <a:sym typeface="Fira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77"/>
          <p:cNvSpPr txBox="1"/>
          <p:nvPr>
            <p:ph type="title"/>
          </p:nvPr>
        </p:nvSpPr>
        <p:spPr>
          <a:xfrm>
            <a:off x="8702400" y="526100"/>
            <a:ext cx="7998300" cy="17634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SzPts val="990"/>
              <a:buNone/>
            </a:pPr>
            <a:r>
              <a:rPr lang="en-US" sz="8430"/>
              <a:t>Where to Start</a:t>
            </a:r>
            <a:endParaRPr sz="8430"/>
          </a:p>
        </p:txBody>
      </p:sp>
      <p:sp>
        <p:nvSpPr>
          <p:cNvPr id="1086" name="Google Shape;1086;p77"/>
          <p:cNvSpPr txBox="1"/>
          <p:nvPr/>
        </p:nvSpPr>
        <p:spPr>
          <a:xfrm>
            <a:off x="8846250" y="2049050"/>
            <a:ext cx="7710600" cy="632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0"/>
              </a:spcAft>
              <a:buClr>
                <a:schemeClr val="dk1"/>
              </a:buClr>
              <a:buSzPts val="1100"/>
              <a:buFont typeface="Arial"/>
              <a:buNone/>
            </a:pPr>
            <a:r>
              <a:t/>
            </a:r>
            <a:endParaRPr sz="1100" u="sng">
              <a:solidFill>
                <a:srgbClr val="0365C0"/>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b="1" lang="en-US" sz="2300">
                <a:solidFill>
                  <a:srgbClr val="36332A"/>
                </a:solidFill>
                <a:highlight>
                  <a:srgbClr val="FFFFFF"/>
                </a:highlight>
                <a:latin typeface="Fira Sans"/>
                <a:ea typeface="Fira Sans"/>
                <a:cs typeface="Fira Sans"/>
                <a:sym typeface="Fira Sans"/>
              </a:rPr>
              <a:t>Serving The Greater Kendall County Communities’ Public Transportation Needs</a:t>
            </a:r>
            <a:endParaRPr b="1" sz="23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lang="en-US" sz="1600">
                <a:solidFill>
                  <a:srgbClr val="36332A"/>
                </a:solidFill>
                <a:highlight>
                  <a:srgbClr val="FFFFFF"/>
                </a:highlight>
                <a:latin typeface="Fira Sans"/>
                <a:ea typeface="Fira Sans"/>
                <a:cs typeface="Fira Sans"/>
                <a:sym typeface="Fira Sans"/>
              </a:rPr>
              <a:t>KAT will implement transit service in the Kendall County area that is reliable, flexible, and financially sustainable while satisfying the various mobility needs of the general public and individuals unable to access or operate a private automobile.</a:t>
            </a:r>
            <a:endParaRPr sz="16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2000">
                <a:solidFill>
                  <a:srgbClr val="36332A"/>
                </a:solidFill>
                <a:highlight>
                  <a:srgbClr val="FFFFFF"/>
                </a:highlight>
                <a:latin typeface="Fira Sans"/>
                <a:ea typeface="Fira Sans"/>
                <a:cs typeface="Fira Sans"/>
                <a:sym typeface="Fira Sans"/>
              </a:rPr>
              <a:t>Registering for Service</a:t>
            </a:r>
            <a:endParaRPr b="1" sz="20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lang="en-US" sz="1600">
                <a:solidFill>
                  <a:srgbClr val="36332A"/>
                </a:solidFill>
                <a:highlight>
                  <a:srgbClr val="FFFFFF"/>
                </a:highlight>
                <a:latin typeface="Fira Sans"/>
                <a:ea typeface="Fira Sans"/>
                <a:cs typeface="Fira Sans"/>
                <a:sym typeface="Fira Sans"/>
              </a:rPr>
              <a:t>In order to participate in the Kendall Area Transit program, one must become a registered rider. To find out more about how to become a registered rider contact Kendall Area Transit at 630-882-6970</a:t>
            </a:r>
            <a:r>
              <a:rPr lang="en-US" sz="1500">
                <a:solidFill>
                  <a:srgbClr val="36332A"/>
                </a:solidFill>
                <a:highlight>
                  <a:srgbClr val="FFFFFF"/>
                </a:highlight>
                <a:latin typeface="Fira Sans"/>
                <a:ea typeface="Fira Sans"/>
                <a:cs typeface="Fira Sans"/>
                <a:sym typeface="Fira Sans"/>
              </a:rPr>
              <a:t>.</a:t>
            </a:r>
            <a:endParaRPr sz="15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2000">
                <a:solidFill>
                  <a:srgbClr val="36332A"/>
                </a:solidFill>
                <a:highlight>
                  <a:srgbClr val="FFFFFF"/>
                </a:highlight>
                <a:latin typeface="Fira Sans"/>
                <a:ea typeface="Fira Sans"/>
                <a:cs typeface="Fira Sans"/>
                <a:sym typeface="Fira Sans"/>
              </a:rPr>
              <a:t>Schedule a Ride</a:t>
            </a:r>
            <a:endParaRPr b="1" sz="20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a:solidFill>
                  <a:srgbClr val="36332A"/>
                </a:solidFill>
                <a:highlight>
                  <a:srgbClr val="FFFFFF"/>
                </a:highlight>
                <a:latin typeface="Fira Sans"/>
                <a:ea typeface="Fira Sans"/>
                <a:cs typeface="Fira Sans"/>
                <a:sym typeface="Fira Sans"/>
              </a:rPr>
              <a:t> </a:t>
            </a:r>
            <a:r>
              <a:rPr lang="en-US" sz="1600">
                <a:solidFill>
                  <a:srgbClr val="36332A"/>
                </a:solidFill>
                <a:highlight>
                  <a:srgbClr val="FFFFFF"/>
                </a:highlight>
                <a:latin typeface="Fira Sans"/>
                <a:ea typeface="Fira Sans"/>
                <a:cs typeface="Fira Sans"/>
                <a:sym typeface="Fira Sans"/>
              </a:rPr>
              <a:t> Trips can be reserved between 4 and 14 days in advance. Priority in trip scheduling is given to individuals with disabilities and seniors based on space and availability.</a:t>
            </a:r>
            <a:endParaRPr sz="1500">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3">
                  <a:extLst>
                    <a:ext uri="{A12FA001-AC4F-418D-AE19-62706E023703}">
                      <ahyp:hlinkClr val="tx"/>
                    </a:ext>
                  </a:extLst>
                </a:hlinkClick>
              </a:rPr>
              <a:t>Kendall Area Transit Brochure</a:t>
            </a:r>
            <a:endParaRPr b="1" sz="1600" u="sng">
              <a:solidFill>
                <a:srgbClr val="32537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4">
                  <a:extLst>
                    <a:ext uri="{A12FA001-AC4F-418D-AE19-62706E023703}">
                      <ahyp:hlinkClr val="tx"/>
                    </a:ext>
                  </a:extLst>
                </a:hlinkClick>
              </a:rPr>
              <a:t>Kendall Area Transit Brochure (Spanish)</a:t>
            </a:r>
            <a:endParaRPr b="1" sz="1600" u="sng">
              <a:solidFill>
                <a:srgbClr val="325376"/>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5">
                  <a:extLst>
                    <a:ext uri="{A12FA001-AC4F-418D-AE19-62706E023703}">
                      <ahyp:hlinkClr val="tx"/>
                    </a:ext>
                  </a:extLst>
                </a:hlinkClick>
              </a:rPr>
              <a:t>KAT Registration Form</a:t>
            </a:r>
            <a:r>
              <a:rPr b="1" lang="en-US" sz="1600" u="sng">
                <a:solidFill>
                  <a:srgbClr val="36332A"/>
                </a:solidFill>
                <a:highlight>
                  <a:srgbClr val="FFFFFF"/>
                </a:highlight>
                <a:latin typeface="Fira Sans"/>
                <a:ea typeface="Fira Sans"/>
                <a:cs typeface="Fira Sans"/>
                <a:sym typeface="Fira Sans"/>
              </a:rPr>
              <a:t> </a:t>
            </a:r>
            <a:endParaRPr b="1" sz="1600" u="sng">
              <a:solidFill>
                <a:srgbClr val="36332A"/>
              </a:solidFill>
              <a:highlight>
                <a:srgbClr val="FFFFFF"/>
              </a:highlight>
              <a:latin typeface="Fira Sans"/>
              <a:ea typeface="Fira Sans"/>
              <a:cs typeface="Fira Sans"/>
              <a:sym typeface="Fira Sans"/>
            </a:endParaRPr>
          </a:p>
          <a:p>
            <a:pPr indent="0" lvl="0" marL="0" rtl="0" algn="l">
              <a:lnSpc>
                <a:spcPct val="115000"/>
              </a:lnSpc>
              <a:spcBef>
                <a:spcPts val="1200"/>
              </a:spcBef>
              <a:spcAft>
                <a:spcPts val="0"/>
              </a:spcAft>
              <a:buClr>
                <a:schemeClr val="dk1"/>
              </a:buClr>
              <a:buSzPts val="1100"/>
              <a:buFont typeface="Arial"/>
              <a:buNone/>
            </a:pPr>
            <a:r>
              <a:rPr b="1" lang="en-US" sz="1600" u="sng">
                <a:solidFill>
                  <a:srgbClr val="325376"/>
                </a:solidFill>
                <a:highlight>
                  <a:srgbClr val="FFFFFF"/>
                </a:highlight>
                <a:latin typeface="Fira Sans"/>
                <a:ea typeface="Fira Sans"/>
                <a:cs typeface="Fira Sans"/>
                <a:sym typeface="Fira Sans"/>
                <a:hlinkClick r:id="rId6">
                  <a:extLst>
                    <a:ext uri="{A12FA001-AC4F-418D-AE19-62706E023703}">
                      <ahyp:hlinkClr val="tx"/>
                    </a:ext>
                  </a:extLst>
                </a:hlinkClick>
              </a:rPr>
              <a:t>KAT Registration Form (Spanish)</a:t>
            </a:r>
            <a:endParaRPr b="1" sz="1600" u="sng">
              <a:solidFill>
                <a:srgbClr val="325376"/>
              </a:solidFill>
              <a:highlight>
                <a:srgbClr val="FFFFFF"/>
              </a:highlight>
              <a:latin typeface="Fira Sans"/>
              <a:ea typeface="Fira Sans"/>
              <a:cs typeface="Fira Sans"/>
              <a:sym typeface="Fira Sans"/>
            </a:endParaRPr>
          </a:p>
          <a:p>
            <a:pPr indent="0" lvl="0" marL="0" rtl="0" algn="l">
              <a:lnSpc>
                <a:spcPct val="150000"/>
              </a:lnSpc>
              <a:spcBef>
                <a:spcPts val="1200"/>
              </a:spcBef>
              <a:spcAft>
                <a:spcPts val="0"/>
              </a:spcAft>
              <a:buClr>
                <a:schemeClr val="dk1"/>
              </a:buClr>
              <a:buSzPts val="1100"/>
              <a:buFont typeface="Arial"/>
              <a:buNone/>
            </a:pPr>
            <a:r>
              <a:t/>
            </a:r>
            <a:endParaRPr sz="1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lnSpc>
                <a:spcPct val="115000"/>
              </a:lnSpc>
              <a:spcBef>
                <a:spcPts val="2300"/>
              </a:spcBef>
              <a:spcAft>
                <a:spcPts val="0"/>
              </a:spcAft>
              <a:buNone/>
            </a:pPr>
            <a:r>
              <a:t/>
            </a:r>
            <a:endParaRPr sz="2600">
              <a:solidFill>
                <a:schemeClr val="dk1"/>
              </a:solidFill>
              <a:highlight>
                <a:srgbClr val="FFFFFF"/>
              </a:highlight>
              <a:latin typeface="Fira Sans"/>
              <a:ea typeface="Fira Sans"/>
              <a:cs typeface="Fira Sans"/>
              <a:sym typeface="Fira Sans"/>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sp>
        <p:nvSpPr>
          <p:cNvPr id="1087" name="Google Shape;1087;p77"/>
          <p:cNvSpPr txBox="1"/>
          <p:nvPr/>
        </p:nvSpPr>
        <p:spPr>
          <a:xfrm>
            <a:off x="474425" y="526100"/>
            <a:ext cx="6599700" cy="294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600" u="sng">
                <a:solidFill>
                  <a:schemeClr val="hlink"/>
                </a:solidFill>
                <a:latin typeface="Merriweather"/>
                <a:ea typeface="Merriweather"/>
                <a:cs typeface="Merriweather"/>
                <a:sym typeface="Merriweather"/>
                <a:hlinkClick r:id="rId7"/>
              </a:rPr>
              <a:t>Kendall Area Transit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1" sz="2600" u="sng">
              <a:solidFill>
                <a:srgbClr val="000E14"/>
              </a:solidFill>
              <a:latin typeface="Merriweather"/>
              <a:ea typeface="Merriweather"/>
              <a:cs typeface="Merriweather"/>
              <a:sym typeface="Merriweather"/>
            </a:endParaRPr>
          </a:p>
          <a:p>
            <a:pPr indent="0" lvl="0" marL="0" rtl="0" algn="l">
              <a:lnSpc>
                <a:spcPct val="115000"/>
              </a:lnSpc>
              <a:spcBef>
                <a:spcPts val="0"/>
              </a:spcBef>
              <a:spcAft>
                <a:spcPts val="0"/>
              </a:spcAft>
              <a:buClr>
                <a:schemeClr val="dk1"/>
              </a:buClr>
              <a:buSzPts val="1100"/>
              <a:buFont typeface="Arial"/>
              <a:buNone/>
            </a:pPr>
            <a:r>
              <a:t/>
            </a:r>
            <a:endParaRPr b="1" sz="2400">
              <a:solidFill>
                <a:srgbClr val="0365C0"/>
              </a:solidFill>
              <a:latin typeface="Merriweather"/>
              <a:ea typeface="Merriweather"/>
              <a:cs typeface="Merriweather"/>
              <a:sym typeface="Merriweather"/>
            </a:endParaRPr>
          </a:p>
          <a:p>
            <a:pPr indent="0" lvl="0" marL="0" rtl="0" algn="l">
              <a:spcBef>
                <a:spcPts val="0"/>
              </a:spcBef>
              <a:spcAft>
                <a:spcPts val="0"/>
              </a:spcAft>
              <a:buNone/>
            </a:pPr>
            <a:r>
              <a:t/>
            </a:r>
            <a:endParaRPr sz="3200">
              <a:solidFill>
                <a:schemeClr val="dk1"/>
              </a:solidFill>
              <a:latin typeface="Fira Sans"/>
              <a:ea typeface="Fira Sans"/>
              <a:cs typeface="Fira Sans"/>
              <a:sym typeface="Fira Sans"/>
            </a:endParaRPr>
          </a:p>
        </p:txBody>
      </p:sp>
      <p:pic>
        <p:nvPicPr>
          <p:cNvPr id="1088" name="Google Shape;1088;p77"/>
          <p:cNvPicPr preferRelativeResize="0"/>
          <p:nvPr/>
        </p:nvPicPr>
        <p:blipFill>
          <a:blip r:embed="rId8">
            <a:alphaModFix/>
          </a:blip>
          <a:stretch>
            <a:fillRect/>
          </a:stretch>
        </p:blipFill>
        <p:spPr>
          <a:xfrm>
            <a:off x="1861675" y="1195680"/>
            <a:ext cx="3505200" cy="2809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19"/>
          <p:cNvGrpSpPr/>
          <p:nvPr/>
        </p:nvGrpSpPr>
        <p:grpSpPr>
          <a:xfrm>
            <a:off x="0" y="-180826"/>
            <a:ext cx="18288000" cy="4870478"/>
            <a:chOff x="0" y="-47625"/>
            <a:chExt cx="4816593" cy="1282760"/>
          </a:xfrm>
        </p:grpSpPr>
        <p:sp>
          <p:nvSpPr>
            <p:cNvPr id="211" name="Google Shape;211;p19"/>
            <p:cNvSpPr/>
            <p:nvPr/>
          </p:nvSpPr>
          <p:spPr>
            <a:xfrm>
              <a:off x="0" y="0"/>
              <a:ext cx="4816592" cy="1235135"/>
            </a:xfrm>
            <a:custGeom>
              <a:rect b="b" l="l" r="r" t="t"/>
              <a:pathLst>
                <a:path extrusionOk="0" h="1235135" w="4816592">
                  <a:moveTo>
                    <a:pt x="0" y="0"/>
                  </a:moveTo>
                  <a:lnTo>
                    <a:pt x="4816592" y="0"/>
                  </a:lnTo>
                  <a:lnTo>
                    <a:pt x="4816592" y="1235135"/>
                  </a:lnTo>
                  <a:lnTo>
                    <a:pt x="0" y="1235135"/>
                  </a:lnTo>
                  <a:close/>
                </a:path>
              </a:pathLst>
            </a:custGeom>
            <a:solidFill>
              <a:srgbClr val="FA9908"/>
            </a:solidFill>
            <a:ln>
              <a:noFill/>
            </a:ln>
          </p:spPr>
        </p:sp>
        <p:sp>
          <p:nvSpPr>
            <p:cNvPr id="212" name="Google Shape;212;p19"/>
            <p:cNvSpPr txBox="1"/>
            <p:nvPr/>
          </p:nvSpPr>
          <p:spPr>
            <a:xfrm>
              <a:off x="0" y="-47625"/>
              <a:ext cx="4816593" cy="128276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9"/>
          <p:cNvGrpSpPr/>
          <p:nvPr/>
        </p:nvGrpSpPr>
        <p:grpSpPr>
          <a:xfrm>
            <a:off x="0" y="9254891"/>
            <a:ext cx="18288000" cy="1032109"/>
            <a:chOff x="0" y="-47625"/>
            <a:chExt cx="4816593" cy="271831"/>
          </a:xfrm>
        </p:grpSpPr>
        <p:sp>
          <p:nvSpPr>
            <p:cNvPr id="214" name="Google Shape;214;p19"/>
            <p:cNvSpPr/>
            <p:nvPr/>
          </p:nvSpPr>
          <p:spPr>
            <a:xfrm>
              <a:off x="0" y="0"/>
              <a:ext cx="4816592" cy="224206"/>
            </a:xfrm>
            <a:custGeom>
              <a:rect b="b" l="l" r="r" t="t"/>
              <a:pathLst>
                <a:path extrusionOk="0" h="224206" w="4816592">
                  <a:moveTo>
                    <a:pt x="0" y="0"/>
                  </a:moveTo>
                  <a:lnTo>
                    <a:pt x="4816592" y="0"/>
                  </a:lnTo>
                  <a:lnTo>
                    <a:pt x="4816592" y="224206"/>
                  </a:lnTo>
                  <a:lnTo>
                    <a:pt x="0" y="224206"/>
                  </a:lnTo>
                  <a:close/>
                </a:path>
              </a:pathLst>
            </a:custGeom>
            <a:solidFill>
              <a:srgbClr val="FFD863"/>
            </a:solidFill>
            <a:ln>
              <a:noFill/>
            </a:ln>
          </p:spPr>
        </p:sp>
        <p:sp>
          <p:nvSpPr>
            <p:cNvPr id="215" name="Google Shape;215;p19"/>
            <p:cNvSpPr txBox="1"/>
            <p:nvPr/>
          </p:nvSpPr>
          <p:spPr>
            <a:xfrm>
              <a:off x="0" y="-47625"/>
              <a:ext cx="4816593" cy="27183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16" name="Google Shape;216;p19"/>
          <p:cNvPicPr preferRelativeResize="0"/>
          <p:nvPr/>
        </p:nvPicPr>
        <p:blipFill rotWithShape="1">
          <a:blip r:embed="rId3">
            <a:alphaModFix/>
          </a:blip>
          <a:srcRect b="8179" l="0" r="0" t="8187"/>
          <a:stretch/>
        </p:blipFill>
        <p:spPr>
          <a:xfrm>
            <a:off x="1028700" y="3521592"/>
            <a:ext cx="4393626" cy="2755891"/>
          </a:xfrm>
          <a:prstGeom prst="rect">
            <a:avLst/>
          </a:prstGeom>
          <a:noFill/>
          <a:ln>
            <a:noFill/>
          </a:ln>
        </p:spPr>
      </p:pic>
      <p:pic>
        <p:nvPicPr>
          <p:cNvPr id="217" name="Google Shape;217;p19"/>
          <p:cNvPicPr preferRelativeResize="0"/>
          <p:nvPr/>
        </p:nvPicPr>
        <p:blipFill rotWithShape="1">
          <a:blip r:embed="rId4">
            <a:alphaModFix/>
          </a:blip>
          <a:srcRect b="8187" l="0" r="0" t="8179"/>
          <a:stretch/>
        </p:blipFill>
        <p:spPr>
          <a:xfrm>
            <a:off x="6947188" y="3521592"/>
            <a:ext cx="4393626" cy="2755891"/>
          </a:xfrm>
          <a:prstGeom prst="rect">
            <a:avLst/>
          </a:prstGeom>
          <a:noFill/>
          <a:ln>
            <a:noFill/>
          </a:ln>
        </p:spPr>
      </p:pic>
      <p:pic>
        <p:nvPicPr>
          <p:cNvPr id="218" name="Google Shape;218;p19"/>
          <p:cNvPicPr preferRelativeResize="0"/>
          <p:nvPr/>
        </p:nvPicPr>
        <p:blipFill rotWithShape="1">
          <a:blip r:embed="rId5">
            <a:alphaModFix/>
          </a:blip>
          <a:srcRect b="2776" l="0" r="0" t="2785"/>
          <a:stretch/>
        </p:blipFill>
        <p:spPr>
          <a:xfrm>
            <a:off x="12864812" y="3521592"/>
            <a:ext cx="4393624" cy="2755892"/>
          </a:xfrm>
          <a:prstGeom prst="rect">
            <a:avLst/>
          </a:prstGeom>
          <a:noFill/>
          <a:ln>
            <a:noFill/>
          </a:ln>
        </p:spPr>
      </p:pic>
      <p:sp>
        <p:nvSpPr>
          <p:cNvPr id="219" name="Google Shape;219;p19"/>
          <p:cNvSpPr txBox="1"/>
          <p:nvPr/>
        </p:nvSpPr>
        <p:spPr>
          <a:xfrm>
            <a:off x="1027837" y="971550"/>
            <a:ext cx="16230600" cy="9234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Clr>
                <a:schemeClr val="dk1"/>
              </a:buClr>
              <a:buFont typeface="Arial"/>
              <a:buNone/>
            </a:pPr>
            <a:r>
              <a:rPr b="1" lang="en-US" sz="6000">
                <a:solidFill>
                  <a:schemeClr val="lt1"/>
                </a:solidFill>
                <a:latin typeface="Merriweather"/>
                <a:ea typeface="Merriweather"/>
                <a:cs typeface="Merriweather"/>
                <a:sym typeface="Merriweather"/>
              </a:rPr>
              <a:t>Key Takeaways  About ISC</a:t>
            </a:r>
            <a:endParaRPr/>
          </a:p>
        </p:txBody>
      </p:sp>
      <p:sp>
        <p:nvSpPr>
          <p:cNvPr id="220" name="Google Shape;220;p19"/>
          <p:cNvSpPr txBox="1"/>
          <p:nvPr/>
        </p:nvSpPr>
        <p:spPr>
          <a:xfrm>
            <a:off x="1028700"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Role</a:t>
            </a:r>
            <a:endParaRPr/>
          </a:p>
        </p:txBody>
      </p:sp>
      <p:sp>
        <p:nvSpPr>
          <p:cNvPr id="221" name="Google Shape;221;p19"/>
          <p:cNvSpPr txBox="1"/>
          <p:nvPr/>
        </p:nvSpPr>
        <p:spPr>
          <a:xfrm>
            <a:off x="1028763" y="7122540"/>
            <a:ext cx="4393500" cy="2068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400">
                <a:latin typeface="Fira Sans"/>
                <a:ea typeface="Fira Sans"/>
                <a:cs typeface="Fira Sans"/>
                <a:sym typeface="Fira Sans"/>
              </a:rPr>
              <a:t>Educate individuals  with </a:t>
            </a:r>
            <a:r>
              <a:rPr lang="en-US" sz="2400">
                <a:latin typeface="Fira Sans"/>
                <a:ea typeface="Fira Sans"/>
                <a:cs typeface="Fira Sans"/>
                <a:sym typeface="Fira Sans"/>
              </a:rPr>
              <a:t>developmental</a:t>
            </a:r>
            <a:r>
              <a:rPr lang="en-US" sz="2400">
                <a:latin typeface="Fira Sans"/>
                <a:ea typeface="Fira Sans"/>
                <a:cs typeface="Fira Sans"/>
                <a:sym typeface="Fira Sans"/>
              </a:rPr>
              <a:t> disabilities and families of all ages by </a:t>
            </a:r>
            <a:r>
              <a:rPr lang="en-US" sz="2400">
                <a:latin typeface="Fira Sans"/>
                <a:ea typeface="Fira Sans"/>
                <a:cs typeface="Fira Sans"/>
                <a:sym typeface="Fira Sans"/>
              </a:rPr>
              <a:t>informing</a:t>
            </a:r>
            <a:r>
              <a:rPr lang="en-US" sz="2400">
                <a:latin typeface="Fira Sans"/>
                <a:ea typeface="Fira Sans"/>
                <a:cs typeface="Fira Sans"/>
                <a:sym typeface="Fira Sans"/>
              </a:rPr>
              <a:t> them of services and supports </a:t>
            </a:r>
            <a:r>
              <a:rPr lang="en-US" sz="2400">
                <a:latin typeface="Fira Sans"/>
                <a:ea typeface="Fira Sans"/>
                <a:cs typeface="Fira Sans"/>
                <a:sym typeface="Fira Sans"/>
              </a:rPr>
              <a:t>available</a:t>
            </a:r>
            <a:r>
              <a:rPr lang="en-US" sz="2400">
                <a:latin typeface="Fira Sans"/>
                <a:ea typeface="Fira Sans"/>
                <a:cs typeface="Fira Sans"/>
                <a:sym typeface="Fira Sans"/>
              </a:rPr>
              <a:t> </a:t>
            </a:r>
            <a:endParaRPr/>
          </a:p>
        </p:txBody>
      </p:sp>
      <p:sp>
        <p:nvSpPr>
          <p:cNvPr id="222" name="Google Shape;222;p19"/>
          <p:cNvSpPr txBox="1"/>
          <p:nvPr/>
        </p:nvSpPr>
        <p:spPr>
          <a:xfrm>
            <a:off x="6947188" y="6566385"/>
            <a:ext cx="43935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How</a:t>
            </a:r>
            <a:endParaRPr/>
          </a:p>
        </p:txBody>
      </p:sp>
      <p:sp>
        <p:nvSpPr>
          <p:cNvPr id="223" name="Google Shape;223;p19"/>
          <p:cNvSpPr txBox="1"/>
          <p:nvPr/>
        </p:nvSpPr>
        <p:spPr>
          <a:xfrm>
            <a:off x="12864812" y="6566385"/>
            <a:ext cx="43944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US" sz="3200">
                <a:latin typeface="Fira Sans"/>
                <a:ea typeface="Fira Sans"/>
                <a:cs typeface="Fira Sans"/>
                <a:sym typeface="Fira Sans"/>
              </a:rPr>
              <a:t>How</a:t>
            </a:r>
            <a:endParaRPr/>
          </a:p>
        </p:txBody>
      </p:sp>
      <p:sp>
        <p:nvSpPr>
          <p:cNvPr id="224" name="Google Shape;224;p19"/>
          <p:cNvSpPr txBox="1"/>
          <p:nvPr/>
        </p:nvSpPr>
        <p:spPr>
          <a:xfrm>
            <a:off x="7931897" y="7185125"/>
            <a:ext cx="30999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Fira Sans"/>
                <a:ea typeface="Fira Sans"/>
                <a:cs typeface="Fira Sans"/>
                <a:sym typeface="Fira Sans"/>
              </a:rPr>
              <a:t>D</a:t>
            </a:r>
            <a:r>
              <a:rPr lang="en-US" sz="2400">
                <a:latin typeface="Fira Sans"/>
                <a:ea typeface="Fira Sans"/>
                <a:cs typeface="Fira Sans"/>
                <a:sym typeface="Fira Sans"/>
              </a:rPr>
              <a:t>etermine eligibility and help families sign up with PUNS</a:t>
            </a:r>
            <a:endParaRPr/>
          </a:p>
        </p:txBody>
      </p:sp>
      <p:sp>
        <p:nvSpPr>
          <p:cNvPr id="225" name="Google Shape;225;p19"/>
          <p:cNvSpPr txBox="1"/>
          <p:nvPr/>
        </p:nvSpPr>
        <p:spPr>
          <a:xfrm>
            <a:off x="13512050" y="7058975"/>
            <a:ext cx="3099900" cy="1896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200">
                <a:latin typeface="Fira Sans"/>
                <a:ea typeface="Fira Sans"/>
                <a:cs typeface="Fira Sans"/>
                <a:sym typeface="Fira Sans"/>
              </a:rPr>
              <a:t>Emergency funding is available only if </a:t>
            </a:r>
            <a:r>
              <a:rPr lang="en-US" sz="2200">
                <a:latin typeface="Fira Sans"/>
                <a:ea typeface="Fira Sans"/>
                <a:cs typeface="Fira Sans"/>
                <a:sym typeface="Fira Sans"/>
              </a:rPr>
              <a:t>individual</a:t>
            </a:r>
            <a:r>
              <a:rPr lang="en-US" sz="2200">
                <a:latin typeface="Fira Sans"/>
                <a:ea typeface="Fira Sans"/>
                <a:cs typeface="Fira Sans"/>
                <a:sym typeface="Fira Sans"/>
              </a:rPr>
              <a:t> is abused/neglected or could become homeless</a:t>
            </a:r>
            <a:endParaRPr sz="1200"/>
          </a:p>
        </p:txBody>
      </p:sp>
      <p:pic>
        <p:nvPicPr>
          <p:cNvPr id="226" name="Google Shape;226;p19"/>
          <p:cNvPicPr preferRelativeResize="0"/>
          <p:nvPr/>
        </p:nvPicPr>
        <p:blipFill rotWithShape="1">
          <a:blip r:embed="rId6">
            <a:alphaModFix/>
          </a:blip>
          <a:srcRect b="29103" l="0" r="0" t="29103"/>
          <a:stretch/>
        </p:blipFill>
        <p:spPr>
          <a:xfrm>
            <a:off x="1028700" y="3521592"/>
            <a:ext cx="4393625" cy="2755892"/>
          </a:xfrm>
          <a:prstGeom prst="rect">
            <a:avLst/>
          </a:prstGeom>
          <a:noFill/>
          <a:ln>
            <a:noFill/>
          </a:ln>
        </p:spPr>
      </p:pic>
      <p:pic>
        <p:nvPicPr>
          <p:cNvPr id="227" name="Google Shape;227;p19"/>
          <p:cNvPicPr preferRelativeResize="0"/>
          <p:nvPr/>
        </p:nvPicPr>
        <p:blipFill rotWithShape="1">
          <a:blip r:embed="rId7">
            <a:alphaModFix/>
          </a:blip>
          <a:srcRect b="2927" l="0" r="0" t="2927"/>
          <a:stretch/>
        </p:blipFill>
        <p:spPr>
          <a:xfrm>
            <a:off x="6947188" y="3521592"/>
            <a:ext cx="4393624" cy="2755891"/>
          </a:xfrm>
          <a:prstGeom prst="rect">
            <a:avLst/>
          </a:prstGeom>
          <a:noFill/>
          <a:ln>
            <a:noFill/>
          </a:ln>
        </p:spPr>
      </p:pic>
      <p:pic>
        <p:nvPicPr>
          <p:cNvPr id="228" name="Google Shape;228;p19"/>
          <p:cNvPicPr preferRelativeResize="0"/>
          <p:nvPr/>
        </p:nvPicPr>
        <p:blipFill rotWithShape="1">
          <a:blip r:embed="rId8">
            <a:alphaModFix/>
          </a:blip>
          <a:srcRect b="2014" l="0" r="0" t="3841"/>
          <a:stretch/>
        </p:blipFill>
        <p:spPr>
          <a:xfrm>
            <a:off x="12865712" y="3521592"/>
            <a:ext cx="4393625" cy="27558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20"/>
          <p:cNvGrpSpPr/>
          <p:nvPr/>
        </p:nvGrpSpPr>
        <p:grpSpPr>
          <a:xfrm>
            <a:off x="0" y="4022907"/>
            <a:ext cx="18288000" cy="6264093"/>
            <a:chOff x="0" y="-47625"/>
            <a:chExt cx="4816593" cy="1649802"/>
          </a:xfrm>
        </p:grpSpPr>
        <p:sp>
          <p:nvSpPr>
            <p:cNvPr id="234" name="Google Shape;234;p20"/>
            <p:cNvSpPr/>
            <p:nvPr/>
          </p:nvSpPr>
          <p:spPr>
            <a:xfrm>
              <a:off x="0" y="0"/>
              <a:ext cx="4816592" cy="1602177"/>
            </a:xfrm>
            <a:custGeom>
              <a:rect b="b" l="l" r="r" t="t"/>
              <a:pathLst>
                <a:path extrusionOk="0" h="1602177" w="4816592">
                  <a:moveTo>
                    <a:pt x="0" y="0"/>
                  </a:moveTo>
                  <a:lnTo>
                    <a:pt x="4816592" y="0"/>
                  </a:lnTo>
                  <a:lnTo>
                    <a:pt x="4816592" y="1602177"/>
                  </a:lnTo>
                  <a:lnTo>
                    <a:pt x="0" y="1602177"/>
                  </a:lnTo>
                  <a:close/>
                </a:path>
              </a:pathLst>
            </a:custGeom>
            <a:solidFill>
              <a:srgbClr val="FFD863"/>
            </a:solidFill>
            <a:ln>
              <a:noFill/>
            </a:ln>
          </p:spPr>
        </p:sp>
        <p:sp>
          <p:nvSpPr>
            <p:cNvPr id="235" name="Google Shape;235;p20"/>
            <p:cNvSpPr txBox="1"/>
            <p:nvPr/>
          </p:nvSpPr>
          <p:spPr>
            <a:xfrm>
              <a:off x="0" y="-47625"/>
              <a:ext cx="4816593" cy="16498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20"/>
          <p:cNvSpPr/>
          <p:nvPr/>
        </p:nvSpPr>
        <p:spPr>
          <a:xfrm>
            <a:off x="1031008" y="5387030"/>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99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p:nvPr/>
        </p:nvSpPr>
        <p:spPr>
          <a:xfrm>
            <a:off x="5317258" y="5377505"/>
            <a:ext cx="317500" cy="31750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99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p:nvPr/>
        </p:nvSpPr>
        <p:spPr>
          <a:xfrm>
            <a:off x="9605817" y="5367980"/>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99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9" name="Google Shape;239;p20"/>
          <p:cNvCxnSpPr/>
          <p:nvPr/>
        </p:nvCxnSpPr>
        <p:spPr>
          <a:xfrm flipH="1" rot="10800000">
            <a:off x="1354858" y="5539430"/>
            <a:ext cx="3962400" cy="9525"/>
          </a:xfrm>
          <a:prstGeom prst="straightConnector1">
            <a:avLst/>
          </a:prstGeom>
          <a:noFill/>
          <a:ln cap="flat" cmpd="sng" w="19050">
            <a:solidFill>
              <a:srgbClr val="000000"/>
            </a:solidFill>
            <a:prstDash val="solid"/>
            <a:round/>
            <a:headEnd len="sm" w="sm" type="none"/>
            <a:tailEnd len="sm" w="sm" type="none"/>
          </a:ln>
        </p:spPr>
      </p:cxnSp>
      <p:cxnSp>
        <p:nvCxnSpPr>
          <p:cNvPr id="240" name="Google Shape;240;p20"/>
          <p:cNvCxnSpPr/>
          <p:nvPr/>
        </p:nvCxnSpPr>
        <p:spPr>
          <a:xfrm flipH="1" rot="10800000">
            <a:off x="5641108" y="5529905"/>
            <a:ext cx="3964708" cy="9525"/>
          </a:xfrm>
          <a:prstGeom prst="straightConnector1">
            <a:avLst/>
          </a:prstGeom>
          <a:noFill/>
          <a:ln cap="flat" cmpd="sng" w="19050">
            <a:solidFill>
              <a:srgbClr val="000000"/>
            </a:solidFill>
            <a:prstDash val="solid"/>
            <a:round/>
            <a:headEnd len="sm" w="sm" type="none"/>
            <a:tailEnd len="sm" w="sm" type="none"/>
          </a:ln>
        </p:spPr>
      </p:cxnSp>
      <p:cxnSp>
        <p:nvCxnSpPr>
          <p:cNvPr id="241" name="Google Shape;241;p20"/>
          <p:cNvCxnSpPr/>
          <p:nvPr/>
        </p:nvCxnSpPr>
        <p:spPr>
          <a:xfrm flipH="1" rot="10800000">
            <a:off x="9929667" y="5520380"/>
            <a:ext cx="3800475" cy="9525"/>
          </a:xfrm>
          <a:prstGeom prst="straightConnector1">
            <a:avLst/>
          </a:prstGeom>
          <a:noFill/>
          <a:ln cap="flat" cmpd="sng" w="19050">
            <a:solidFill>
              <a:srgbClr val="000000"/>
            </a:solidFill>
            <a:prstDash val="solid"/>
            <a:round/>
            <a:headEnd len="sm" w="sm" type="none"/>
            <a:tailEnd len="sm" w="sm" type="none"/>
          </a:ln>
        </p:spPr>
      </p:cxnSp>
      <p:sp>
        <p:nvSpPr>
          <p:cNvPr id="242" name="Google Shape;242;p20"/>
          <p:cNvSpPr/>
          <p:nvPr/>
        </p:nvSpPr>
        <p:spPr>
          <a:xfrm>
            <a:off x="13730142" y="5358455"/>
            <a:ext cx="323850" cy="323850"/>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99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3" name="Google Shape;243;p20"/>
          <p:cNvCxnSpPr/>
          <p:nvPr/>
        </p:nvCxnSpPr>
        <p:spPr>
          <a:xfrm>
            <a:off x="14053992" y="5520380"/>
            <a:ext cx="3205308" cy="0"/>
          </a:xfrm>
          <a:prstGeom prst="straightConnector1">
            <a:avLst/>
          </a:prstGeom>
          <a:noFill/>
          <a:ln cap="flat" cmpd="sng" w="19050">
            <a:solidFill>
              <a:srgbClr val="000000"/>
            </a:solidFill>
            <a:prstDash val="solid"/>
            <a:round/>
            <a:headEnd len="sm" w="sm" type="none"/>
            <a:tailEnd len="sm" w="sm" type="none"/>
          </a:ln>
        </p:spPr>
      </p:cxnSp>
      <p:sp>
        <p:nvSpPr>
          <p:cNvPr id="244" name="Google Shape;244;p20"/>
          <p:cNvSpPr txBox="1"/>
          <p:nvPr/>
        </p:nvSpPr>
        <p:spPr>
          <a:xfrm>
            <a:off x="1028700" y="1095375"/>
            <a:ext cx="162306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8000">
                <a:solidFill>
                  <a:srgbClr val="FA9908"/>
                </a:solidFill>
                <a:latin typeface="Merriweather"/>
                <a:ea typeface="Merriweather"/>
                <a:cs typeface="Merriweather"/>
                <a:sym typeface="Merriweather"/>
              </a:rPr>
              <a:t>What to Expect</a:t>
            </a:r>
            <a:endParaRPr/>
          </a:p>
        </p:txBody>
      </p:sp>
      <p:sp>
        <p:nvSpPr>
          <p:cNvPr id="245" name="Google Shape;245;p20"/>
          <p:cNvSpPr txBox="1"/>
          <p:nvPr/>
        </p:nvSpPr>
        <p:spPr>
          <a:xfrm>
            <a:off x="1028700" y="6415730"/>
            <a:ext cx="336492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000000"/>
                </a:solidFill>
                <a:latin typeface="Fira Sans"/>
                <a:ea typeface="Fira Sans"/>
                <a:cs typeface="Fira Sans"/>
                <a:sym typeface="Fira Sans"/>
              </a:rPr>
              <a:t>Step 1</a:t>
            </a:r>
            <a:endParaRPr/>
          </a:p>
        </p:txBody>
      </p:sp>
      <p:sp>
        <p:nvSpPr>
          <p:cNvPr id="246" name="Google Shape;246;p20"/>
          <p:cNvSpPr txBox="1"/>
          <p:nvPr/>
        </p:nvSpPr>
        <p:spPr>
          <a:xfrm>
            <a:off x="1028700" y="7219254"/>
            <a:ext cx="2085600" cy="206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latin typeface="Fira Sans"/>
                <a:ea typeface="Fira Sans"/>
                <a:cs typeface="Fira Sans"/>
                <a:sym typeface="Fira Sans"/>
              </a:rPr>
              <a:t>Be </a:t>
            </a:r>
            <a:r>
              <a:rPr lang="en-US" sz="2400">
                <a:latin typeface="Fira Sans"/>
                <a:ea typeface="Fira Sans"/>
                <a:cs typeface="Fira Sans"/>
                <a:sym typeface="Fira Sans"/>
              </a:rPr>
              <a:t>Assigned</a:t>
            </a:r>
            <a:r>
              <a:rPr lang="en-US" sz="2400">
                <a:latin typeface="Fira Sans"/>
                <a:ea typeface="Fira Sans"/>
                <a:cs typeface="Fira Sans"/>
                <a:sym typeface="Fira Sans"/>
              </a:rPr>
              <a:t> and Individual Service </a:t>
            </a:r>
            <a:r>
              <a:rPr lang="en-US" sz="2400">
                <a:latin typeface="Fira Sans"/>
                <a:ea typeface="Fira Sans"/>
                <a:cs typeface="Fira Sans"/>
                <a:sym typeface="Fira Sans"/>
              </a:rPr>
              <a:t>Coordinator</a:t>
            </a:r>
            <a:r>
              <a:rPr lang="en-US" sz="2400">
                <a:latin typeface="Fira Sans"/>
                <a:ea typeface="Fira Sans"/>
                <a:cs typeface="Fira Sans"/>
                <a:sym typeface="Fira Sans"/>
              </a:rPr>
              <a:t> Agent</a:t>
            </a:r>
            <a:endParaRPr sz="2400"/>
          </a:p>
        </p:txBody>
      </p:sp>
      <p:sp>
        <p:nvSpPr>
          <p:cNvPr id="247" name="Google Shape;247;p20"/>
          <p:cNvSpPr txBox="1"/>
          <p:nvPr/>
        </p:nvSpPr>
        <p:spPr>
          <a:xfrm>
            <a:off x="5317258" y="6415730"/>
            <a:ext cx="336492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000000"/>
                </a:solidFill>
                <a:latin typeface="Fira Sans"/>
                <a:ea typeface="Fira Sans"/>
                <a:cs typeface="Fira Sans"/>
                <a:sym typeface="Fira Sans"/>
              </a:rPr>
              <a:t>Step 2</a:t>
            </a:r>
            <a:endParaRPr/>
          </a:p>
        </p:txBody>
      </p:sp>
      <p:sp>
        <p:nvSpPr>
          <p:cNvPr id="248" name="Google Shape;248;p20"/>
          <p:cNvSpPr txBox="1"/>
          <p:nvPr/>
        </p:nvSpPr>
        <p:spPr>
          <a:xfrm>
            <a:off x="5317258" y="7219259"/>
            <a:ext cx="3364800" cy="206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latin typeface="Fira Sans"/>
                <a:ea typeface="Fira Sans"/>
                <a:cs typeface="Fira Sans"/>
                <a:sym typeface="Fira Sans"/>
              </a:rPr>
              <a:t>ISC will conduct a preaddmission screening with the individual and their family</a:t>
            </a:r>
            <a:endParaRPr/>
          </a:p>
        </p:txBody>
      </p:sp>
      <p:sp>
        <p:nvSpPr>
          <p:cNvPr id="249" name="Google Shape;249;p20"/>
          <p:cNvSpPr txBox="1"/>
          <p:nvPr/>
        </p:nvSpPr>
        <p:spPr>
          <a:xfrm>
            <a:off x="13894375" y="6415730"/>
            <a:ext cx="336492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000000"/>
                </a:solidFill>
                <a:latin typeface="Fira Sans"/>
                <a:ea typeface="Fira Sans"/>
                <a:cs typeface="Fira Sans"/>
                <a:sym typeface="Fira Sans"/>
              </a:rPr>
              <a:t>Step 4</a:t>
            </a:r>
            <a:endParaRPr/>
          </a:p>
        </p:txBody>
      </p:sp>
      <p:sp>
        <p:nvSpPr>
          <p:cNvPr id="250" name="Google Shape;250;p20"/>
          <p:cNvSpPr txBox="1"/>
          <p:nvPr/>
        </p:nvSpPr>
        <p:spPr>
          <a:xfrm>
            <a:off x="13894375" y="7219259"/>
            <a:ext cx="3364800" cy="206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latin typeface="Fira Sans"/>
                <a:ea typeface="Fira Sans"/>
                <a:cs typeface="Fira Sans"/>
                <a:sym typeface="Fira Sans"/>
              </a:rPr>
              <a:t>When </a:t>
            </a:r>
            <a:r>
              <a:rPr lang="en-US" sz="2400">
                <a:latin typeface="Fira Sans"/>
                <a:ea typeface="Fira Sans"/>
                <a:cs typeface="Fira Sans"/>
                <a:sym typeface="Fira Sans"/>
              </a:rPr>
              <a:t>and</a:t>
            </a:r>
            <a:r>
              <a:rPr lang="en-US" sz="2400">
                <a:latin typeface="Fira Sans"/>
                <a:ea typeface="Fira Sans"/>
                <a:cs typeface="Fira Sans"/>
                <a:sym typeface="Fira Sans"/>
              </a:rPr>
              <a:t> if a individual applicant is pulled, individuals need to meet all </a:t>
            </a:r>
            <a:r>
              <a:rPr lang="en-US" sz="2400">
                <a:latin typeface="Fira Sans"/>
                <a:ea typeface="Fira Sans"/>
                <a:cs typeface="Fira Sans"/>
                <a:sym typeface="Fira Sans"/>
              </a:rPr>
              <a:t>criteria</a:t>
            </a:r>
            <a:r>
              <a:rPr lang="en-US" sz="2400">
                <a:latin typeface="Fira Sans"/>
                <a:ea typeface="Fira Sans"/>
                <a:cs typeface="Fira Sans"/>
                <a:sym typeface="Fira Sans"/>
              </a:rPr>
              <a:t> at this point. </a:t>
            </a:r>
            <a:endParaRPr/>
          </a:p>
        </p:txBody>
      </p:sp>
      <p:sp>
        <p:nvSpPr>
          <p:cNvPr id="251" name="Google Shape;251;p20"/>
          <p:cNvSpPr txBox="1"/>
          <p:nvPr/>
        </p:nvSpPr>
        <p:spPr>
          <a:xfrm>
            <a:off x="9605817" y="6415730"/>
            <a:ext cx="336492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200" u="none" cap="none" strike="noStrike">
                <a:solidFill>
                  <a:srgbClr val="000000"/>
                </a:solidFill>
                <a:latin typeface="Fira Sans"/>
                <a:ea typeface="Fira Sans"/>
                <a:cs typeface="Fira Sans"/>
                <a:sym typeface="Fira Sans"/>
              </a:rPr>
              <a:t>Step 3</a:t>
            </a:r>
            <a:endParaRPr/>
          </a:p>
        </p:txBody>
      </p:sp>
      <p:sp>
        <p:nvSpPr>
          <p:cNvPr id="252" name="Google Shape;252;p20"/>
          <p:cNvSpPr txBox="1"/>
          <p:nvPr/>
        </p:nvSpPr>
        <p:spPr>
          <a:xfrm>
            <a:off x="9605817" y="7219259"/>
            <a:ext cx="33648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400">
                <a:latin typeface="Fira Sans"/>
                <a:ea typeface="Fira Sans"/>
                <a:cs typeface="Fira Sans"/>
                <a:sym typeface="Fira Sans"/>
              </a:rPr>
              <a:t>Guardians</a:t>
            </a:r>
            <a:r>
              <a:rPr lang="en-US" sz="2400">
                <a:latin typeface="Fira Sans"/>
                <a:ea typeface="Fira Sans"/>
                <a:cs typeface="Fira Sans"/>
                <a:sym typeface="Fira Sans"/>
              </a:rPr>
              <a:t> will need to be respectful BUT Persistent (follow up)</a:t>
            </a:r>
            <a:endParaRPr/>
          </a:p>
        </p:txBody>
      </p:sp>
      <p:sp>
        <p:nvSpPr>
          <p:cNvPr id="253" name="Google Shape;253;p20"/>
          <p:cNvSpPr txBox="1"/>
          <p:nvPr/>
        </p:nvSpPr>
        <p:spPr>
          <a:xfrm>
            <a:off x="1031008" y="2486514"/>
            <a:ext cx="12772200" cy="46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Fira Sans"/>
                <a:ea typeface="Fira Sans"/>
                <a:cs typeface="Fira Sans"/>
                <a:sym typeface="Fira Sans"/>
              </a:rPr>
              <a:t>What families can expect to happen after contacting ISC Agency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21"/>
          <p:cNvGrpSpPr/>
          <p:nvPr/>
        </p:nvGrpSpPr>
        <p:grpSpPr>
          <a:xfrm>
            <a:off x="0" y="-180826"/>
            <a:ext cx="6061158" cy="5007886"/>
            <a:chOff x="0" y="-47625"/>
            <a:chExt cx="1596354" cy="1318949"/>
          </a:xfrm>
        </p:grpSpPr>
        <p:sp>
          <p:nvSpPr>
            <p:cNvPr id="259" name="Google Shape;259;p21"/>
            <p:cNvSpPr/>
            <p:nvPr/>
          </p:nvSpPr>
          <p:spPr>
            <a:xfrm>
              <a:off x="0" y="0"/>
              <a:ext cx="1596354" cy="1271324"/>
            </a:xfrm>
            <a:custGeom>
              <a:rect b="b" l="l" r="r" t="t"/>
              <a:pathLst>
                <a:path extrusionOk="0" h="1271324" w="1596354">
                  <a:moveTo>
                    <a:pt x="0" y="0"/>
                  </a:moveTo>
                  <a:lnTo>
                    <a:pt x="1596354" y="0"/>
                  </a:lnTo>
                  <a:lnTo>
                    <a:pt x="1596354" y="1271324"/>
                  </a:lnTo>
                  <a:lnTo>
                    <a:pt x="0" y="1271324"/>
                  </a:lnTo>
                  <a:close/>
                </a:path>
              </a:pathLst>
            </a:custGeom>
            <a:solidFill>
              <a:srgbClr val="FFD863"/>
            </a:solidFill>
            <a:ln>
              <a:noFill/>
            </a:ln>
          </p:spPr>
        </p:sp>
        <p:sp>
          <p:nvSpPr>
            <p:cNvPr id="260" name="Google Shape;260;p21"/>
            <p:cNvSpPr txBox="1"/>
            <p:nvPr/>
          </p:nvSpPr>
          <p:spPr>
            <a:xfrm>
              <a:off x="0" y="-47625"/>
              <a:ext cx="1596354" cy="131894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21"/>
          <p:cNvGrpSpPr/>
          <p:nvPr/>
        </p:nvGrpSpPr>
        <p:grpSpPr>
          <a:xfrm>
            <a:off x="17259300" y="-209084"/>
            <a:ext cx="1028700" cy="10496084"/>
            <a:chOff x="0" y="-47625"/>
            <a:chExt cx="270933" cy="2764401"/>
          </a:xfrm>
        </p:grpSpPr>
        <p:sp>
          <p:nvSpPr>
            <p:cNvPr id="262" name="Google Shape;262;p21"/>
            <p:cNvSpPr/>
            <p:nvPr/>
          </p:nvSpPr>
          <p:spPr>
            <a:xfrm>
              <a:off x="0" y="0"/>
              <a:ext cx="270933" cy="2716776"/>
            </a:xfrm>
            <a:custGeom>
              <a:rect b="b" l="l" r="r" t="t"/>
              <a:pathLst>
                <a:path extrusionOk="0" h="2716776" w="270933">
                  <a:moveTo>
                    <a:pt x="0" y="0"/>
                  </a:moveTo>
                  <a:lnTo>
                    <a:pt x="270933" y="0"/>
                  </a:lnTo>
                  <a:lnTo>
                    <a:pt x="270933" y="2716776"/>
                  </a:lnTo>
                  <a:lnTo>
                    <a:pt x="0" y="2716776"/>
                  </a:lnTo>
                  <a:close/>
                </a:path>
              </a:pathLst>
            </a:custGeom>
            <a:solidFill>
              <a:srgbClr val="FA9908"/>
            </a:solidFill>
            <a:ln>
              <a:noFill/>
            </a:ln>
          </p:spPr>
        </p:sp>
        <p:sp>
          <p:nvSpPr>
            <p:cNvPr id="263" name="Google Shape;263;p21"/>
            <p:cNvSpPr txBox="1"/>
            <p:nvPr/>
          </p:nvSpPr>
          <p:spPr>
            <a:xfrm>
              <a:off x="0" y="-47625"/>
              <a:ext cx="270933" cy="276440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4" name="Google Shape;264;p21"/>
          <p:cNvSpPr txBox="1"/>
          <p:nvPr/>
        </p:nvSpPr>
        <p:spPr>
          <a:xfrm>
            <a:off x="1028700" y="2219055"/>
            <a:ext cx="4262700" cy="3693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399" u="none" cap="none" strike="noStrike">
                <a:solidFill>
                  <a:srgbClr val="000000"/>
                </a:solidFill>
                <a:latin typeface="Fira Sans"/>
                <a:ea typeface="Fira Sans"/>
                <a:cs typeface="Fira Sans"/>
                <a:sym typeface="Fira Sans"/>
              </a:rPr>
              <a:t>T</a:t>
            </a:r>
            <a:endParaRPr/>
          </a:p>
        </p:txBody>
      </p:sp>
      <p:sp>
        <p:nvSpPr>
          <p:cNvPr id="265" name="Google Shape;265;p21"/>
          <p:cNvSpPr txBox="1"/>
          <p:nvPr/>
        </p:nvSpPr>
        <p:spPr>
          <a:xfrm>
            <a:off x="7759350" y="1733688"/>
            <a:ext cx="7801800" cy="1695300"/>
          </a:xfrm>
          <a:prstGeom prst="rect">
            <a:avLst/>
          </a:prstGeom>
          <a:noFill/>
          <a:ln>
            <a:noFill/>
          </a:ln>
        </p:spPr>
        <p:txBody>
          <a:bodyPr anchorCtr="0" anchor="t" bIns="0" lIns="0" spcFirstLastPara="1" rIns="0" wrap="square" tIns="0">
            <a:spAutoFit/>
          </a:bodyPr>
          <a:lstStyle/>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Explain Funding to families to prevent </a:t>
            </a:r>
            <a:r>
              <a:rPr lang="en-US" sz="1899">
                <a:latin typeface="Fira Sans"/>
                <a:ea typeface="Fira Sans"/>
                <a:cs typeface="Fira Sans"/>
                <a:sym typeface="Fira Sans"/>
              </a:rPr>
              <a:t>homelessness</a:t>
            </a:r>
            <a:r>
              <a:rPr lang="en-US" sz="1899">
                <a:latin typeface="Fira Sans"/>
                <a:ea typeface="Fira Sans"/>
                <a:cs typeface="Fira Sans"/>
                <a:sym typeface="Fira Sans"/>
              </a:rPr>
              <a:t> for individuals </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Main link between families and service providers in their assigned geographic area</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Will provide referrals and resources for psychological testing </a:t>
            </a:r>
            <a:endParaRPr sz="1899">
              <a:latin typeface="Fira Sans"/>
              <a:ea typeface="Fira Sans"/>
              <a:cs typeface="Fira Sans"/>
              <a:sym typeface="Fira Sans"/>
            </a:endParaRPr>
          </a:p>
        </p:txBody>
      </p:sp>
      <p:sp>
        <p:nvSpPr>
          <p:cNvPr id="266" name="Google Shape;266;p21"/>
          <p:cNvSpPr txBox="1"/>
          <p:nvPr/>
        </p:nvSpPr>
        <p:spPr>
          <a:xfrm>
            <a:off x="7356172" y="5434536"/>
            <a:ext cx="8985600" cy="215400"/>
          </a:xfrm>
          <a:prstGeom prst="rect">
            <a:avLst/>
          </a:prstGeom>
          <a:noFill/>
          <a:ln>
            <a:noFill/>
          </a:ln>
        </p:spPr>
        <p:txBody>
          <a:bodyPr anchorCtr="0" anchor="t" bIns="0" lIns="0" spcFirstLastPara="1" rIns="0" wrap="square" tIns="0">
            <a:spAutoFit/>
          </a:bodyPr>
          <a:lstStyle/>
          <a:p>
            <a:pPr indent="0" lvl="0" marL="457200" marR="0" rtl="0" algn="ctr">
              <a:lnSpc>
                <a:spcPct val="120008"/>
              </a:lnSpc>
              <a:spcBef>
                <a:spcPts val="0"/>
              </a:spcBef>
              <a:spcAft>
                <a:spcPts val="0"/>
              </a:spcAft>
              <a:buNone/>
            </a:pPr>
            <a:r>
              <a:t/>
            </a:r>
            <a:endParaRPr/>
          </a:p>
        </p:txBody>
      </p:sp>
      <p:sp>
        <p:nvSpPr>
          <p:cNvPr id="267" name="Google Shape;267;p21"/>
          <p:cNvSpPr txBox="1"/>
          <p:nvPr/>
        </p:nvSpPr>
        <p:spPr>
          <a:xfrm>
            <a:off x="9625037" y="6247866"/>
            <a:ext cx="4070400" cy="4926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lang="en-US" sz="3200">
                <a:latin typeface="Fira Sans"/>
                <a:ea typeface="Fira Sans"/>
                <a:cs typeface="Fira Sans"/>
                <a:sym typeface="Fira Sans"/>
              </a:rPr>
              <a:t>Reminders</a:t>
            </a:r>
            <a:endParaRPr b="1"/>
          </a:p>
        </p:txBody>
      </p:sp>
      <p:sp>
        <p:nvSpPr>
          <p:cNvPr id="268" name="Google Shape;268;p21"/>
          <p:cNvSpPr txBox="1"/>
          <p:nvPr/>
        </p:nvSpPr>
        <p:spPr>
          <a:xfrm>
            <a:off x="1028700" y="1152525"/>
            <a:ext cx="45891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latin typeface="Merriweather"/>
                <a:ea typeface="Merriweather"/>
                <a:cs typeface="Merriweather"/>
                <a:sym typeface="Merriweather"/>
              </a:rPr>
              <a:t>Important Reminders</a:t>
            </a:r>
            <a:endParaRPr/>
          </a:p>
        </p:txBody>
      </p:sp>
      <p:sp>
        <p:nvSpPr>
          <p:cNvPr id="269" name="Google Shape;269;p21"/>
          <p:cNvSpPr txBox="1"/>
          <p:nvPr/>
        </p:nvSpPr>
        <p:spPr>
          <a:xfrm>
            <a:off x="7709586" y="3790861"/>
            <a:ext cx="82788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3200">
                <a:solidFill>
                  <a:srgbClr val="0F1A38"/>
                </a:solidFill>
                <a:latin typeface="Fira Sans"/>
                <a:ea typeface="Fira Sans"/>
                <a:cs typeface="Fira Sans"/>
                <a:sym typeface="Fira Sans"/>
              </a:rPr>
              <a:t>Families</a:t>
            </a:r>
            <a:endParaRPr sz="3200"/>
          </a:p>
        </p:txBody>
      </p:sp>
      <p:pic>
        <p:nvPicPr>
          <p:cNvPr descr="Person sitting on gray folding wheelchair | free photos | UIHere" id="270" name="Google Shape;270;p21"/>
          <p:cNvPicPr preferRelativeResize="0"/>
          <p:nvPr/>
        </p:nvPicPr>
        <p:blipFill rotWithShape="1">
          <a:blip r:embed="rId3">
            <a:alphaModFix/>
          </a:blip>
          <a:srcRect b="0" l="15873" r="15880" t="0"/>
          <a:stretch/>
        </p:blipFill>
        <p:spPr>
          <a:xfrm>
            <a:off x="0" y="4370153"/>
            <a:ext cx="6061159" cy="5916847"/>
          </a:xfrm>
          <a:prstGeom prst="rect">
            <a:avLst/>
          </a:prstGeom>
          <a:noFill/>
          <a:ln>
            <a:noFill/>
          </a:ln>
        </p:spPr>
      </p:pic>
      <p:cxnSp>
        <p:nvCxnSpPr>
          <p:cNvPr id="271" name="Google Shape;271;p21"/>
          <p:cNvCxnSpPr/>
          <p:nvPr/>
        </p:nvCxnSpPr>
        <p:spPr>
          <a:xfrm>
            <a:off x="9516008" y="3646603"/>
            <a:ext cx="4288500" cy="0"/>
          </a:xfrm>
          <a:prstGeom prst="straightConnector1">
            <a:avLst/>
          </a:prstGeom>
          <a:noFill/>
          <a:ln cap="flat" cmpd="sng" w="19050">
            <a:solidFill>
              <a:srgbClr val="FA9908"/>
            </a:solidFill>
            <a:prstDash val="solid"/>
            <a:round/>
            <a:headEnd len="sm" w="sm" type="none"/>
            <a:tailEnd len="sm" w="sm" type="none"/>
          </a:ln>
        </p:spPr>
      </p:cxnSp>
      <p:cxnSp>
        <p:nvCxnSpPr>
          <p:cNvPr id="272" name="Google Shape;272;p21"/>
          <p:cNvCxnSpPr/>
          <p:nvPr/>
        </p:nvCxnSpPr>
        <p:spPr>
          <a:xfrm>
            <a:off x="9515983" y="6150094"/>
            <a:ext cx="4288500" cy="0"/>
          </a:xfrm>
          <a:prstGeom prst="straightConnector1">
            <a:avLst/>
          </a:prstGeom>
          <a:noFill/>
          <a:ln cap="flat" cmpd="sng" w="19050">
            <a:solidFill>
              <a:srgbClr val="FA9908"/>
            </a:solidFill>
            <a:prstDash val="solid"/>
            <a:round/>
            <a:headEnd len="sm" w="sm" type="none"/>
            <a:tailEnd len="sm" w="sm" type="none"/>
          </a:ln>
        </p:spPr>
      </p:cxnSp>
      <p:sp>
        <p:nvSpPr>
          <p:cNvPr id="273" name="Google Shape;273;p21"/>
          <p:cNvSpPr txBox="1"/>
          <p:nvPr/>
        </p:nvSpPr>
        <p:spPr>
          <a:xfrm>
            <a:off x="8163525" y="1022350"/>
            <a:ext cx="71568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200">
                <a:solidFill>
                  <a:schemeClr val="dk1"/>
                </a:solidFill>
                <a:latin typeface="Fira Sans"/>
                <a:ea typeface="Fira Sans"/>
                <a:cs typeface="Fira Sans"/>
                <a:sym typeface="Fira Sans"/>
              </a:rPr>
              <a:t>ISC Agent Roles for Families</a:t>
            </a:r>
            <a:endParaRPr b="1" sz="3200">
              <a:solidFill>
                <a:schemeClr val="dk1"/>
              </a:solidFill>
              <a:latin typeface="Fira Sans"/>
              <a:ea typeface="Fira Sans"/>
              <a:cs typeface="Fira Sans"/>
              <a:sym typeface="Fira Sans"/>
            </a:endParaRPr>
          </a:p>
        </p:txBody>
      </p:sp>
      <p:sp>
        <p:nvSpPr>
          <p:cNvPr id="274" name="Google Shape;274;p21"/>
          <p:cNvSpPr txBox="1"/>
          <p:nvPr/>
        </p:nvSpPr>
        <p:spPr>
          <a:xfrm>
            <a:off x="7841025" y="4259263"/>
            <a:ext cx="7801800" cy="1695300"/>
          </a:xfrm>
          <a:prstGeom prst="rect">
            <a:avLst/>
          </a:prstGeom>
          <a:noFill/>
          <a:ln>
            <a:noFill/>
          </a:ln>
        </p:spPr>
        <p:txBody>
          <a:bodyPr anchorCtr="0" anchor="t" bIns="0" lIns="0" spcFirstLastPara="1" rIns="0" wrap="square" tIns="0">
            <a:spAutoFit/>
          </a:bodyPr>
          <a:lstStyle/>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Need to be able to describe their emergency </a:t>
            </a:r>
            <a:r>
              <a:rPr lang="en-US" sz="1899">
                <a:latin typeface="Fira Sans"/>
                <a:ea typeface="Fira Sans"/>
                <a:cs typeface="Fira Sans"/>
                <a:sym typeface="Fira Sans"/>
              </a:rPr>
              <a:t>situation once an ISC agent has been assigned</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Complete PUNS  </a:t>
            </a:r>
            <a:r>
              <a:rPr lang="en-US" sz="1899">
                <a:latin typeface="Fira Sans"/>
                <a:ea typeface="Fira Sans"/>
                <a:cs typeface="Fira Sans"/>
                <a:sym typeface="Fira Sans"/>
              </a:rPr>
              <a:t>questionnaire</a:t>
            </a:r>
            <a:r>
              <a:rPr lang="en-US" sz="1899">
                <a:latin typeface="Fira Sans"/>
                <a:ea typeface="Fira Sans"/>
                <a:cs typeface="Fira Sans"/>
                <a:sym typeface="Fira Sans"/>
              </a:rPr>
              <a:t> before any funding can be offered</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Update PUNS annually or as </a:t>
            </a:r>
            <a:r>
              <a:rPr lang="en-US" sz="1899">
                <a:latin typeface="Fira Sans"/>
                <a:ea typeface="Fira Sans"/>
                <a:cs typeface="Fira Sans"/>
                <a:sym typeface="Fira Sans"/>
              </a:rPr>
              <a:t>emergency</a:t>
            </a:r>
            <a:r>
              <a:rPr lang="en-US" sz="1899">
                <a:latin typeface="Fira Sans"/>
                <a:ea typeface="Fira Sans"/>
                <a:cs typeface="Fira Sans"/>
                <a:sym typeface="Fira Sans"/>
              </a:rPr>
              <a:t> </a:t>
            </a:r>
            <a:r>
              <a:rPr lang="en-US" sz="1899">
                <a:latin typeface="Fira Sans"/>
                <a:ea typeface="Fira Sans"/>
                <a:cs typeface="Fira Sans"/>
                <a:sym typeface="Fira Sans"/>
              </a:rPr>
              <a:t>situations arise</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Encouraged to think of the worst case scenario</a:t>
            </a:r>
            <a:endParaRPr sz="1899">
              <a:latin typeface="Fira Sans"/>
              <a:ea typeface="Fira Sans"/>
              <a:cs typeface="Fira Sans"/>
              <a:sym typeface="Fira Sans"/>
            </a:endParaRPr>
          </a:p>
        </p:txBody>
      </p:sp>
      <p:sp>
        <p:nvSpPr>
          <p:cNvPr id="275" name="Google Shape;275;p21"/>
          <p:cNvSpPr txBox="1"/>
          <p:nvPr/>
        </p:nvSpPr>
        <p:spPr>
          <a:xfrm>
            <a:off x="7948075" y="6838213"/>
            <a:ext cx="7801800" cy="1695300"/>
          </a:xfrm>
          <a:prstGeom prst="rect">
            <a:avLst/>
          </a:prstGeom>
          <a:noFill/>
          <a:ln>
            <a:noFill/>
          </a:ln>
        </p:spPr>
        <p:txBody>
          <a:bodyPr anchorCtr="0" anchor="t" bIns="0" lIns="0" spcFirstLastPara="1" rIns="0" wrap="square" tIns="0">
            <a:spAutoFit/>
          </a:bodyPr>
          <a:lstStyle/>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PUNS database serves ofer 22,000 individuals </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Have correct diagnosis and paperwork while in school</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Labels</a:t>
            </a:r>
            <a:r>
              <a:rPr lang="en-US" sz="1899">
                <a:latin typeface="Fira Sans"/>
                <a:ea typeface="Fira Sans"/>
                <a:cs typeface="Fira Sans"/>
                <a:sym typeface="Fira Sans"/>
              </a:rPr>
              <a:t> are ok and will provide opportunities to meet criteria</a:t>
            </a:r>
            <a:endParaRPr sz="1899">
              <a:latin typeface="Fira Sans"/>
              <a:ea typeface="Fira Sans"/>
              <a:cs typeface="Fira Sans"/>
              <a:sym typeface="Fira Sans"/>
            </a:endParaRPr>
          </a:p>
          <a:p>
            <a:pPr indent="-349186" lvl="0" marL="457200" marR="0" rtl="0" algn="l">
              <a:lnSpc>
                <a:spcPct val="120008"/>
              </a:lnSpc>
              <a:spcBef>
                <a:spcPts val="0"/>
              </a:spcBef>
              <a:spcAft>
                <a:spcPts val="0"/>
              </a:spcAft>
              <a:buSzPts val="1899"/>
              <a:buFont typeface="Fira Sans"/>
              <a:buChar char="●"/>
            </a:pPr>
            <a:r>
              <a:rPr lang="en-US" sz="1899">
                <a:latin typeface="Fira Sans"/>
                <a:ea typeface="Fira Sans"/>
                <a:cs typeface="Fira Sans"/>
                <a:sym typeface="Fira Sans"/>
              </a:rPr>
              <a:t>Correctly certified </a:t>
            </a:r>
            <a:r>
              <a:rPr lang="en-US" sz="1899">
                <a:latin typeface="Fira Sans"/>
                <a:ea typeface="Fira Sans"/>
                <a:cs typeface="Fira Sans"/>
                <a:sym typeface="Fira Sans"/>
              </a:rPr>
              <a:t>Psychologist</a:t>
            </a:r>
            <a:r>
              <a:rPr lang="en-US" sz="1899">
                <a:latin typeface="Fira Sans"/>
                <a:ea typeface="Fira Sans"/>
                <a:cs typeface="Fira Sans"/>
                <a:sym typeface="Fira Sans"/>
              </a:rPr>
              <a:t> and </a:t>
            </a:r>
            <a:r>
              <a:rPr lang="en-US" sz="1899">
                <a:latin typeface="Fira Sans"/>
                <a:ea typeface="Fira Sans"/>
                <a:cs typeface="Fira Sans"/>
                <a:sym typeface="Fira Sans"/>
              </a:rPr>
              <a:t>licensure</a:t>
            </a:r>
            <a:r>
              <a:rPr lang="en-US" sz="1899">
                <a:latin typeface="Fira Sans"/>
                <a:ea typeface="Fira Sans"/>
                <a:cs typeface="Fira Sans"/>
                <a:sym typeface="Fira Sans"/>
              </a:rPr>
              <a:t> to accept </a:t>
            </a:r>
            <a:r>
              <a:rPr lang="en-US" sz="1899">
                <a:latin typeface="Fira Sans"/>
                <a:ea typeface="Fira Sans"/>
                <a:cs typeface="Fira Sans"/>
                <a:sym typeface="Fira Sans"/>
              </a:rPr>
              <a:t>school</a:t>
            </a:r>
            <a:r>
              <a:rPr lang="en-US" sz="1899">
                <a:latin typeface="Fira Sans"/>
                <a:ea typeface="Fira Sans"/>
                <a:cs typeface="Fira Sans"/>
                <a:sym typeface="Fira Sans"/>
              </a:rPr>
              <a:t> </a:t>
            </a:r>
            <a:r>
              <a:rPr lang="en-US" sz="1899">
                <a:latin typeface="Fira Sans"/>
                <a:ea typeface="Fira Sans"/>
                <a:cs typeface="Fira Sans"/>
                <a:sym typeface="Fira Sans"/>
              </a:rPr>
              <a:t>Psychologist reports</a:t>
            </a:r>
            <a:endParaRPr sz="1899">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