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20" r:id="rId4"/>
    <p:sldId id="319" r:id="rId5"/>
    <p:sldId id="273" r:id="rId6"/>
    <p:sldId id="274" r:id="rId7"/>
    <p:sldId id="275" r:id="rId8"/>
    <p:sldId id="287" r:id="rId9"/>
    <p:sldId id="286" r:id="rId10"/>
    <p:sldId id="278" r:id="rId11"/>
    <p:sldId id="279" r:id="rId12"/>
    <p:sldId id="280" r:id="rId13"/>
    <p:sldId id="318" r:id="rId14"/>
    <p:sldId id="317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08" autoAdjust="0"/>
    <p:restoredTop sz="94660"/>
  </p:normalViewPr>
  <p:slideViewPr>
    <p:cSldViewPr>
      <p:cViewPr varScale="1">
        <p:scale>
          <a:sx n="86" d="100"/>
          <a:sy n="86" d="100"/>
        </p:scale>
        <p:origin x="15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08078-9181-49ED-80BD-283E427B3CA0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5EFA0-E0E6-4FF2-BD94-E5B304153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56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0683-62AD-4F27-A1C2-3F5D277BF2E7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FD1F-DA0C-45A3-8B0E-E7C9F6385CC0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9173-A607-43ED-9980-B008E3C58148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4645-736A-4CA9-AE7A-4C6AB3FE16DB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6241-0820-437A-9BE9-1AACAAC05FDF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2C01-5C4E-46E3-9305-F0092BA21895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03C8-9B2B-457D-A9A3-C0DA9EB92B0A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6E69-CA74-471A-B551-A1A69689C704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80531-FCDA-4BBC-98EC-39206AFAF45E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A4E9-F363-4096-86AA-8647A510F886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CA48-C02A-48DC-9A8C-45BA8461C204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DC8E5-8474-44BD-9D10-4B2E7516DC4A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pilgrim@irvingisd.ne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772400" cy="18288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r>
              <a:rPr lang="en-US" sz="5300" b="1" dirty="0">
                <a:solidFill>
                  <a:srgbClr val="7030A0"/>
                </a:solidFill>
              </a:rPr>
              <a:t>Purchasing </a:t>
            </a:r>
            <a:br>
              <a:rPr lang="en-US" sz="5300" b="1" dirty="0">
                <a:solidFill>
                  <a:srgbClr val="7030A0"/>
                </a:solidFill>
              </a:rPr>
            </a:br>
            <a:r>
              <a:rPr lang="en-US" sz="5300" b="1" dirty="0">
                <a:solidFill>
                  <a:srgbClr val="7030A0"/>
                </a:solidFill>
              </a:rPr>
              <a:t>Training</a:t>
            </a:r>
            <a:br>
              <a:rPr lang="en-US" b="1" dirty="0">
                <a:solidFill>
                  <a:srgbClr val="7030A0"/>
                </a:solidFill>
              </a:rPr>
            </a:br>
            <a:br>
              <a:rPr lang="en-US" b="1" dirty="0">
                <a:solidFill>
                  <a:srgbClr val="7030A0"/>
                </a:solidFill>
              </a:rPr>
            </a:br>
            <a:r>
              <a:rPr lang="en-US" sz="4800" b="1" dirty="0">
                <a:solidFill>
                  <a:srgbClr val="AC0000"/>
                </a:solidFill>
              </a:rPr>
              <a:t>Irving ISD</a:t>
            </a:r>
            <a:br>
              <a:rPr lang="en-US" sz="4800" b="1" dirty="0">
                <a:solidFill>
                  <a:srgbClr val="AC0000"/>
                </a:solidFill>
              </a:rPr>
            </a:br>
            <a:r>
              <a:rPr lang="en-US" b="1" dirty="0"/>
              <a:t>Jerome – Director of Purchasing</a:t>
            </a:r>
            <a:br>
              <a:rPr lang="en-US" b="1" dirty="0"/>
            </a:br>
            <a:r>
              <a:rPr lang="en-US" dirty="0">
                <a:hlinkClick r:id="rId2"/>
              </a:rPr>
              <a:t>jpilgrim@irvingisd.net</a:t>
            </a:r>
            <a:br>
              <a:rPr lang="en-US" dirty="0"/>
            </a:br>
            <a:br>
              <a:rPr lang="en-US" sz="4000" b="1" u="sng" dirty="0"/>
            </a:br>
            <a:r>
              <a:rPr lang="en-US" sz="4000" b="1" dirty="0"/>
              <a:t>Phone Number – 972-600-5440  x5493</a:t>
            </a:r>
            <a:br>
              <a:rPr lang="en-US" sz="4000" b="1" dirty="0"/>
            </a:b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D799C4-E841-AFD5-1570-33E80A94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100" b="1" dirty="0"/>
              <a:t>Purchasing Methods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1800" dirty="0"/>
              <a:t>Purchasing Method per Dollar Threshold</a:t>
            </a:r>
          </a:p>
          <a:p>
            <a:pPr>
              <a:buNone/>
            </a:pPr>
            <a:r>
              <a:rPr lang="en-US" sz="1800" dirty="0"/>
              <a:t>	a.	Purchases under $10,000  – Request for one (1) Quote</a:t>
            </a:r>
          </a:p>
          <a:p>
            <a:pPr>
              <a:buNone/>
            </a:pPr>
            <a:r>
              <a:rPr lang="en-US" sz="1800" dirty="0"/>
              <a:t>	</a:t>
            </a:r>
          </a:p>
          <a:p>
            <a:pPr>
              <a:buNone/>
            </a:pPr>
            <a:r>
              <a:rPr lang="en-US" sz="1800" dirty="0"/>
              <a:t>	b.	Purchases over $10,001 but less than $50,000 	</a:t>
            </a:r>
          </a:p>
          <a:p>
            <a:pPr>
              <a:buNone/>
            </a:pPr>
            <a:r>
              <a:rPr lang="en-US" sz="1800" dirty="0"/>
              <a:t>		(Written Request for Quote from 3 Qualified Approved Vendors)</a:t>
            </a:r>
          </a:p>
          <a:p>
            <a:pPr>
              <a:buNone/>
            </a:pPr>
            <a:r>
              <a:rPr lang="en-US" sz="1800" dirty="0"/>
              <a:t>			</a:t>
            </a:r>
          </a:p>
          <a:p>
            <a:pPr>
              <a:buNone/>
            </a:pPr>
            <a:r>
              <a:rPr lang="en-US" sz="1800" dirty="0"/>
              <a:t>	c. 	</a:t>
            </a:r>
            <a:r>
              <a:rPr lang="en-US" sz="1800" cap="all" dirty="0"/>
              <a:t>Contact Purchasing before obtaining quotes from unapproved 	vendor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dirty="0"/>
              <a:t>		</a:t>
            </a:r>
          </a:p>
          <a:p>
            <a:pPr>
              <a:buNone/>
            </a:pPr>
            <a:r>
              <a:rPr lang="en-US" sz="1800" dirty="0"/>
              <a:t>	d.	Purchases over $50,000 (Requires 3 or more formal quotes, bids, or 	proposals Method:   Competitive Bid or Request for Proposal, Competitive 	Coop, Sole Source (if appropriate)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5F43B-E3CF-C380-A05D-C23FB281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br>
              <a:rPr lang="en-US" sz="2700" b="1" dirty="0"/>
            </a:br>
            <a:br>
              <a:rPr lang="en-US" sz="2700" b="1" dirty="0"/>
            </a:br>
            <a:r>
              <a:rPr lang="en-US" sz="2700" b="1" dirty="0"/>
              <a:t>Purchasing Award Approval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" b="1" dirty="0"/>
              <a:t>Board approval required for</a:t>
            </a:r>
            <a:r>
              <a:rPr lang="en-US" sz="2000" dirty="0"/>
              <a:t>:</a:t>
            </a:r>
          </a:p>
          <a:p>
            <a:endParaRPr lang="en-US" sz="2000" dirty="0"/>
          </a:p>
          <a:p>
            <a:r>
              <a:rPr lang="en-US" sz="2000" dirty="0"/>
              <a:t>Purchases made by the Following Methods:</a:t>
            </a:r>
          </a:p>
          <a:p>
            <a:endParaRPr lang="en-US" sz="2000" dirty="0"/>
          </a:p>
          <a:p>
            <a:pPr>
              <a:buNone/>
            </a:pPr>
            <a:r>
              <a:rPr lang="en-US" sz="2000" dirty="0"/>
              <a:t>	a.	Contracts over $100,000 </a:t>
            </a:r>
          </a:p>
          <a:p>
            <a:pPr>
              <a:buNone/>
            </a:pPr>
            <a:r>
              <a:rPr lang="en-US" sz="2000" dirty="0"/>
              <a:t>	b.	Request for Proposals over $100,000 </a:t>
            </a:r>
          </a:p>
          <a:p>
            <a:pPr>
              <a:buNone/>
            </a:pPr>
            <a:r>
              <a:rPr lang="en-US" sz="2000" dirty="0"/>
              <a:t>	c.	Request for Qualifications over $100,000 </a:t>
            </a:r>
          </a:p>
          <a:p>
            <a:pPr>
              <a:buNone/>
            </a:pPr>
            <a:r>
              <a:rPr lang="en-US" sz="2000" dirty="0"/>
              <a:t>	d.	Sole Source over $100,000 </a:t>
            </a:r>
          </a:p>
          <a:p>
            <a:pPr>
              <a:buNone/>
            </a:pPr>
            <a:r>
              <a:rPr lang="en-US" sz="2000" dirty="0"/>
              <a:t>	e.	Coop Purchases over $500,000</a:t>
            </a:r>
          </a:p>
          <a:p>
            <a:pPr>
              <a:buNone/>
            </a:pPr>
            <a:r>
              <a:rPr lang="en-US" sz="2000" dirty="0"/>
              <a:t>	f.	Interlocal Agreements</a:t>
            </a:r>
          </a:p>
          <a:p>
            <a:pPr>
              <a:buNone/>
            </a:pPr>
            <a:r>
              <a:rPr lang="en-US" sz="2000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24D64-F1AC-1E1D-D5E8-0EECD9D5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2200" b="1" dirty="0"/>
              <a:t>The </a:t>
            </a:r>
            <a:br>
              <a:rPr lang="en-US" sz="2200" b="1" dirty="0"/>
            </a:br>
            <a:r>
              <a:rPr lang="en-US" sz="2200" b="1" dirty="0"/>
              <a:t>Formal Procurement Process (RFP)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>
            <a:noAutofit/>
          </a:bodyPr>
          <a:lstStyle/>
          <a:p>
            <a:endParaRPr lang="en-US" sz="1800" dirty="0">
              <a:latin typeface="+mj-lt"/>
              <a:cs typeface="Times New Roman" pitchFamily="18" charset="0"/>
            </a:endParaRPr>
          </a:p>
          <a:p>
            <a:r>
              <a:rPr lang="en-US" sz="1800" dirty="0">
                <a:latin typeface="+mj-lt"/>
                <a:cs typeface="Times New Roman" pitchFamily="18" charset="0"/>
              </a:rPr>
              <a:t>Department provides </a:t>
            </a:r>
            <a:r>
              <a:rPr lang="en-US" sz="1800" b="1" dirty="0">
                <a:latin typeface="+mj-lt"/>
                <a:cs typeface="Times New Roman" pitchFamily="18" charset="0"/>
              </a:rPr>
              <a:t>Description, Scope / Specifications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Purchasing Establishes </a:t>
            </a:r>
            <a:r>
              <a:rPr lang="en-US" sz="1800" b="1" dirty="0">
                <a:latin typeface="+mj-lt"/>
                <a:cs typeface="Times New Roman" pitchFamily="18" charset="0"/>
              </a:rPr>
              <a:t>Procurement Schedule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Purchasing Develops </a:t>
            </a:r>
            <a:r>
              <a:rPr lang="en-US" sz="1800" b="1" dirty="0">
                <a:latin typeface="+mj-lt"/>
                <a:cs typeface="Times New Roman" pitchFamily="18" charset="0"/>
              </a:rPr>
              <a:t>Bid</a:t>
            </a:r>
            <a:r>
              <a:rPr lang="en-US" sz="1800" dirty="0">
                <a:latin typeface="+mj-lt"/>
                <a:cs typeface="Times New Roman" pitchFamily="18" charset="0"/>
              </a:rPr>
              <a:t> / </a:t>
            </a:r>
            <a:r>
              <a:rPr lang="en-US" sz="1800" b="1" dirty="0">
                <a:latin typeface="+mj-lt"/>
                <a:cs typeface="Times New Roman" pitchFamily="18" charset="0"/>
              </a:rPr>
              <a:t>RFP Document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Purchasing Post </a:t>
            </a:r>
            <a:r>
              <a:rPr lang="en-US" sz="1800" b="1" dirty="0">
                <a:latin typeface="+mj-lt"/>
                <a:cs typeface="Times New Roman" pitchFamily="18" charset="0"/>
              </a:rPr>
              <a:t>Legal Notice </a:t>
            </a:r>
            <a:r>
              <a:rPr lang="en-US" sz="1800" dirty="0">
                <a:latin typeface="+mj-lt"/>
                <a:cs typeface="Times New Roman" pitchFamily="18" charset="0"/>
              </a:rPr>
              <a:t>/ Advertisement and </a:t>
            </a:r>
            <a:r>
              <a:rPr lang="en-US" sz="1800" b="1" dirty="0">
                <a:latin typeface="+mj-lt"/>
                <a:cs typeface="Times New Roman" pitchFamily="18" charset="0"/>
              </a:rPr>
              <a:t>Issues Bid</a:t>
            </a:r>
          </a:p>
          <a:p>
            <a:r>
              <a:rPr lang="en-US" sz="1800" b="1" dirty="0">
                <a:latin typeface="+mj-lt"/>
                <a:cs typeface="Times New Roman" pitchFamily="18" charset="0"/>
              </a:rPr>
              <a:t>Pre-Proposal</a:t>
            </a:r>
            <a:r>
              <a:rPr lang="en-US" sz="1800" dirty="0">
                <a:latin typeface="+mj-lt"/>
                <a:cs typeface="Times New Roman" pitchFamily="18" charset="0"/>
              </a:rPr>
              <a:t> Meeting (If applicable)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Vendors submit </a:t>
            </a:r>
            <a:r>
              <a:rPr lang="en-US" sz="1800" b="1" dirty="0">
                <a:latin typeface="+mj-lt"/>
                <a:cs typeface="Times New Roman" pitchFamily="18" charset="0"/>
              </a:rPr>
              <a:t>Questions</a:t>
            </a:r>
          </a:p>
          <a:p>
            <a:r>
              <a:rPr lang="en-US" sz="1800" b="1" dirty="0">
                <a:latin typeface="+mj-lt"/>
                <a:cs typeface="Times New Roman" pitchFamily="18" charset="0"/>
              </a:rPr>
              <a:t>Purchasing issues Addendum</a:t>
            </a:r>
            <a:r>
              <a:rPr lang="en-US" sz="1800" dirty="0">
                <a:latin typeface="+mj-lt"/>
                <a:cs typeface="Times New Roman" pitchFamily="18" charset="0"/>
              </a:rPr>
              <a:t> to respond to Questions</a:t>
            </a:r>
          </a:p>
          <a:p>
            <a:r>
              <a:rPr lang="en-US" sz="1800" b="1" dirty="0">
                <a:latin typeface="+mj-lt"/>
                <a:cs typeface="Times New Roman" pitchFamily="18" charset="0"/>
              </a:rPr>
              <a:t>Vendors submit Proposals</a:t>
            </a:r>
            <a:r>
              <a:rPr lang="en-US" sz="1800" dirty="0">
                <a:latin typeface="+mj-lt"/>
                <a:cs typeface="Times New Roman" pitchFamily="18" charset="0"/>
              </a:rPr>
              <a:t> prior to Deadline</a:t>
            </a:r>
          </a:p>
          <a:p>
            <a:r>
              <a:rPr lang="en-US" sz="1800" dirty="0"/>
              <a:t>Purchasing </a:t>
            </a:r>
            <a:r>
              <a:rPr lang="en-US" sz="1800" b="1" dirty="0"/>
              <a:t>Review and Tabulate Proposals</a:t>
            </a:r>
          </a:p>
          <a:p>
            <a:r>
              <a:rPr lang="en-US" sz="1800" dirty="0"/>
              <a:t>Department </a:t>
            </a:r>
            <a:r>
              <a:rPr lang="en-US" sz="1800" b="1" dirty="0"/>
              <a:t>Evaluate Proposals </a:t>
            </a:r>
            <a:r>
              <a:rPr lang="en-US" sz="1800" dirty="0"/>
              <a:t>and submit </a:t>
            </a:r>
            <a:r>
              <a:rPr lang="en-US" sz="1800" b="1" dirty="0"/>
              <a:t>Recommendation for Award </a:t>
            </a:r>
            <a:r>
              <a:rPr lang="en-US" sz="1800" dirty="0"/>
              <a:t>to </a:t>
            </a:r>
            <a:r>
              <a:rPr lang="en-US" sz="1800" b="1" dirty="0"/>
              <a:t>Selected Vendor</a:t>
            </a:r>
          </a:p>
          <a:p>
            <a:r>
              <a:rPr lang="en-US" sz="1800" dirty="0"/>
              <a:t>Purchasing prepare </a:t>
            </a:r>
            <a:r>
              <a:rPr lang="en-US" sz="1800" b="1" dirty="0"/>
              <a:t>Board Agenda </a:t>
            </a:r>
            <a:r>
              <a:rPr lang="en-US" sz="1800" dirty="0"/>
              <a:t>for Approval (if applicable)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AE38B-87DA-41E3-6194-8C3A192D3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5DA4-FC48-4031-9199-B5D01139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200" b="1" dirty="0"/>
            </a:br>
            <a:r>
              <a:rPr lang="en-US" sz="2700" b="1" dirty="0"/>
              <a:t>CONTRACTS SIGNATURE AUTHORITY</a:t>
            </a:r>
            <a:br>
              <a:rPr lang="en-US" sz="2700" b="1" dirty="0"/>
            </a:br>
            <a:r>
              <a:rPr lang="en-US" sz="2700" b="1" dirty="0"/>
              <a:t>Who signs Contracts</a:t>
            </a:r>
            <a:br>
              <a:rPr lang="en-US" sz="3200" dirty="0"/>
            </a:b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D2968-AD9C-4690-85E1-C9BEF7683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l">
              <a:tabLst>
                <a:tab pos="227013" algn="l"/>
                <a:tab pos="6318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a.	</a:t>
            </a:r>
            <a:r>
              <a:rPr lang="en-US" sz="2800" b="1" u="sng" dirty="0">
                <a:solidFill>
                  <a:schemeClr val="tx1"/>
                </a:solidFill>
              </a:rPr>
              <a:t>NEVER</a:t>
            </a:r>
            <a:r>
              <a:rPr lang="en-US" sz="2800" dirty="0">
                <a:solidFill>
                  <a:schemeClr val="tx1"/>
                </a:solidFill>
              </a:rPr>
              <a:t> sign a Contract or Agreement with a vendor or consultant</a:t>
            </a:r>
          </a:p>
          <a:p>
            <a:pPr algn="l">
              <a:tabLst>
                <a:tab pos="227013" algn="l"/>
                <a:tab pos="6318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b.	All contracts MUST be first routed to Purchasing for review and signature.  </a:t>
            </a:r>
          </a:p>
          <a:p>
            <a:pPr marL="457200" lvl="1" indent="-457200">
              <a:buNone/>
            </a:pPr>
            <a:endParaRPr lang="en-US" dirty="0"/>
          </a:p>
          <a:p>
            <a:pPr marL="457200" lvl="1" indent="-457200">
              <a:buNone/>
            </a:pPr>
            <a:r>
              <a:rPr lang="en-US" dirty="0"/>
              <a:t>Only the authorized administrators from Irving ISD may sign contracts </a:t>
            </a:r>
          </a:p>
          <a:p>
            <a:pPr marL="0" indent="0">
              <a:buNone/>
            </a:pPr>
            <a:r>
              <a:rPr lang="en-US" sz="2900" dirty="0"/>
              <a:t>(Refer to Purchasing Website for </a:t>
            </a:r>
            <a:r>
              <a:rPr lang="en-US" sz="2900" dirty="0">
                <a:solidFill>
                  <a:srgbClr val="0070C0"/>
                </a:solidFill>
              </a:rPr>
              <a:t>(</a:t>
            </a:r>
            <a:r>
              <a:rPr lang="en-US" sz="2900" u="sng" dirty="0">
                <a:solidFill>
                  <a:srgbClr val="0070C0"/>
                </a:solidFill>
              </a:rPr>
              <a:t>Contract Signature Approval Matrix</a:t>
            </a:r>
            <a:r>
              <a:rPr lang="en-US" sz="2900" dirty="0">
                <a:solidFill>
                  <a:srgbClr val="0070C0"/>
                </a:solidFill>
              </a:rPr>
              <a:t>)</a:t>
            </a:r>
          </a:p>
          <a:p>
            <a:pPr lvl="1"/>
            <a:endParaRPr lang="en-US" dirty="0"/>
          </a:p>
          <a:p>
            <a:pPr lvl="1"/>
            <a:r>
              <a:rPr lang="en-US" sz="2900" dirty="0"/>
              <a:t>Magda Hernandez - Superintendent of Schools</a:t>
            </a:r>
          </a:p>
          <a:p>
            <a:pPr lvl="1"/>
            <a:r>
              <a:rPr lang="en-US" sz="2900" dirty="0"/>
              <a:t>Juan Carlos Martinez - </a:t>
            </a:r>
            <a:r>
              <a:rPr lang="en-US" sz="2900" i="0" u="none" strike="noStrike" baseline="0" dirty="0"/>
              <a:t>Deputy Superintendent</a:t>
            </a:r>
          </a:p>
          <a:p>
            <a:pPr lvl="1"/>
            <a:r>
              <a:rPr lang="en-US" sz="2900" dirty="0"/>
              <a:t>Jeanine Porter - </a:t>
            </a:r>
            <a:r>
              <a:rPr lang="en-US" sz="2900" i="0" u="none" strike="noStrike" baseline="0" dirty="0"/>
              <a:t>Chief of Communications &amp; Strategic Initiatives</a:t>
            </a:r>
          </a:p>
          <a:p>
            <a:pPr lvl="1"/>
            <a:r>
              <a:rPr lang="en-US" sz="2900" i="0" u="none" strike="noStrike" baseline="0" dirty="0"/>
              <a:t>Jackie Gorena, Ed.D. – Chief Learning Officer</a:t>
            </a:r>
          </a:p>
          <a:p>
            <a:pPr lvl="1"/>
            <a:r>
              <a:rPr lang="en-US" sz="2900" i="0" u="none" strike="noStrike" baseline="0" dirty="0" err="1"/>
              <a:t>Andrè</a:t>
            </a:r>
            <a:r>
              <a:rPr lang="en-US" sz="2900" i="0" u="none" strike="noStrike" baseline="0" dirty="0"/>
              <a:t> Smith, </a:t>
            </a:r>
            <a:r>
              <a:rPr lang="en-US" sz="2900" i="0" u="none" strike="noStrike" baseline="0" dirty="0" err="1"/>
              <a:t>Ed.D.b</a:t>
            </a:r>
            <a:r>
              <a:rPr lang="en-US" sz="2900" i="0" u="none" strike="noStrike" baseline="0" dirty="0"/>
              <a:t> - Chief of Administrative Services</a:t>
            </a:r>
          </a:p>
          <a:p>
            <a:pPr lvl="1"/>
            <a:r>
              <a:rPr lang="en-US" sz="2900" i="0" u="none" strike="noStrike" baseline="0" dirty="0"/>
              <a:t>Ahna Gomez – Chief of Schools</a:t>
            </a:r>
          </a:p>
          <a:p>
            <a:pPr lvl="1"/>
            <a:r>
              <a:rPr lang="en-US" sz="2900" i="0" u="none" strike="noStrike" baseline="0" dirty="0"/>
              <a:t>Alvin McQuarters - Chief of Technology &amp; Innovation</a:t>
            </a:r>
            <a:endParaRPr lang="en-US" sz="2900" dirty="0"/>
          </a:p>
          <a:p>
            <a:pPr lvl="1"/>
            <a:r>
              <a:rPr lang="en-US" sz="2900" dirty="0"/>
              <a:t>Fernando Natividad – Chief Financial Officer</a:t>
            </a:r>
          </a:p>
          <a:p>
            <a:pPr lvl="1"/>
            <a:r>
              <a:rPr lang="en-US" sz="2900" dirty="0">
                <a:effectLst/>
                <a:ea typeface="Calibri" panose="020F0502020204030204" pitchFamily="34" charset="0"/>
              </a:rPr>
              <a:t>Esther Kolni, General Counsel</a:t>
            </a:r>
          </a:p>
          <a:p>
            <a:pPr lvl="1"/>
            <a:r>
              <a:rPr lang="en-US" sz="2900" dirty="0"/>
              <a:t>Jerome Pilgrim - Director of Purchasing (Purchase Orders)</a:t>
            </a:r>
          </a:p>
          <a:p>
            <a:pPr lvl="1"/>
            <a:r>
              <a:rPr lang="en-US" sz="2900" dirty="0"/>
              <a:t>Board Approval required for certain contract awards exceeding $100,000</a:t>
            </a:r>
          </a:p>
          <a:p>
            <a:endParaRPr lang="en-US" sz="2900" dirty="0"/>
          </a:p>
          <a:p>
            <a:r>
              <a:rPr lang="en-US" sz="2900" dirty="0"/>
              <a:t>Any other signature may not be considered binding to the District.  Entering into purchases and contracts verbally or without appropriate authorization is prohibited and a violation of district policy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97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5DA4-FC48-4031-9199-B5D01139F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400" b="1" dirty="0"/>
              <a:t>Contracts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D2968-AD9C-4690-85E1-C9BEF768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40362"/>
          </a:xfrm>
        </p:spPr>
        <p:txBody>
          <a:bodyPr>
            <a:normAutofit fontScale="62500" lnSpcReduction="20000"/>
          </a:bodyPr>
          <a:lstStyle/>
          <a:p>
            <a:pPr marL="60325" lvl="1" indent="0">
              <a:buNone/>
            </a:pP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Contracts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a Method of Compliance:</a:t>
            </a:r>
          </a:p>
          <a:p>
            <a:pPr marL="60325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rules of Competitive Procurement applies to Contracts the same as with other purchases, unless exempt by Tx Gov’t Code 2254.</a:t>
            </a:r>
          </a:p>
          <a:p>
            <a:pPr marL="574675" lvl="1" indent="-514350" defTabSz="460375">
              <a:buAutoNum type="arabicPeriod"/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325" lvl="1" indent="0" defTabSz="4603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Contract Routing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begins at Purchasing: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574675" lvl="1" indent="-60325" defTabSz="574675">
              <a:buNone/>
            </a:pP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Contracts Submittal &amp; Review Forms</a:t>
            </a:r>
          </a:p>
          <a:p>
            <a:pPr marL="574675" lvl="1" indent="-60325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The Vendor’s Contract 	</a:t>
            </a:r>
          </a:p>
          <a:p>
            <a:pPr marL="574675" lvl="1" indent="-60325" defTabSz="574675">
              <a:buNone/>
            </a:pP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Provider Agreement</a:t>
            </a:r>
          </a:p>
          <a:p>
            <a:pPr marL="574675" lvl="1" indent="-60325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Attachment A – Scope of Services (Contract Details)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Contracts should NOT be submitted to Legal Services or the Superintendent’s Office 	directly for review or signature.</a:t>
            </a:r>
          </a:p>
          <a:p>
            <a:pPr marL="517525" lvl="1" indent="-457200" defTabSz="574675">
              <a:buAutoNum type="arabicPeriod" startAt="3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1" indent="-457200" defTabSz="574675">
              <a:buAutoNum type="arabicPeriod" startAt="3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Contract Submission / Routing / Signature process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a.	Obtaining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	Submitting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c.	Reviewing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d.	Routing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e.	Signing of a Contract</a:t>
            </a:r>
          </a:p>
          <a:p>
            <a:pPr marL="517525" lvl="1" indent="-457200" defTabSz="574675">
              <a:buAutoNum type="arabicPeriod" startAt="3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1" indent="-457200" defTabSz="574675">
              <a:buAutoNum type="arabicPeriod" startAt="3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TO PURCHASING WEBSITE FOR FORMS: 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 SIGNATURE APPROVAL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7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467600" cy="4724400"/>
          </a:xfrm>
        </p:spPr>
        <p:txBody>
          <a:bodyPr>
            <a:normAutofit/>
          </a:bodyPr>
          <a:lstStyle/>
          <a:p>
            <a:pPr algn="l"/>
            <a:endParaRPr lang="en-US" sz="16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l"/>
            <a:r>
              <a:rPr lang="en-US" sz="1600" b="1" u="sng" dirty="0">
                <a:solidFill>
                  <a:schemeClr val="tx1"/>
                </a:solidFill>
                <a:cs typeface="Times New Roman" pitchFamily="18" charset="0"/>
              </a:rPr>
              <a:t>Process</a:t>
            </a:r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 = </a:t>
            </a:r>
          </a:p>
          <a:p>
            <a:pPr algn="l"/>
            <a:endParaRPr lang="en-US" sz="16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Request to Purchase→ Product, Equipment, Services, Contracts,  </a:t>
            </a:r>
          </a:p>
          <a:p>
            <a:pPr marL="457200" indent="-457200" algn="l" defTabSz="288925">
              <a:buAutoNum type="arabicPeriod"/>
            </a:pPr>
            <a:endParaRPr lang="en-US" sz="16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Obtain Legal Quote/Bid/RFP → 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a.	Purchases over $10,000 requires 3 Quotes from Approved Vendors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b.	Purchases over $50,000 requires 3 Quotes from Approved RFP Vendors or 				COOP Approved Vendors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c.	Purchases over $50,000 requires Consultation with Purchasing FIRST, prior to 			obtaining Quotes 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d.	 972-600-5440 - Discuss appropriate Purchasing Method and Procedure, 					Documents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E2752-0805-C698-48FC-06A51962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467600" cy="4724400"/>
          </a:xfrm>
        </p:spPr>
        <p:txBody>
          <a:bodyPr>
            <a:normAutofit fontScale="70000" lnSpcReduction="20000"/>
          </a:bodyPr>
          <a:lstStyle/>
          <a:p>
            <a:pPr algn="l"/>
            <a:endParaRPr lang="en-US" sz="24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600" b="1" u="sng" dirty="0">
                <a:solidFill>
                  <a:schemeClr val="tx1"/>
                </a:solidFill>
                <a:cs typeface="Times New Roman" pitchFamily="18" charset="0"/>
              </a:rPr>
              <a:t>Process</a:t>
            </a:r>
            <a:r>
              <a:rPr lang="en-US" sz="2600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algn="l"/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Requisition → Munis: Enter Requisition(s) for selected Vendor(s), Attach Quote, with Method of Purchase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Purchase Order → Purchasing Converts Requisition to Purchase Order and Secretary receives and sends to Vendor.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Delivery → Vendor Delivers Order or Performs Services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Receiving → Requisitioner receives in Munis within 24 hours of Delivery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Invoicing →  Vendor sends Invoice to Accounts Payable 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Payment → Accounts Payable pays invoice based on match with Purchase Order</a:t>
            </a:r>
          </a:p>
          <a:p>
            <a:pPr lvl="6" algn="l"/>
            <a:r>
              <a:rPr lang="en-US" sz="1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C0C324-6030-4357-9EA2-3A0FC6F38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924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143000"/>
          </a:xfrm>
        </p:spPr>
        <p:txBody>
          <a:bodyPr>
            <a:normAutofit/>
          </a:bodyPr>
          <a:lstStyle/>
          <a:p>
            <a:r>
              <a:rPr lang="en-US" b="1" dirty="0"/>
              <a:t>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7467600" cy="4419600"/>
          </a:xfrm>
        </p:spPr>
        <p:txBody>
          <a:bodyPr>
            <a:normAutofit/>
          </a:bodyPr>
          <a:lstStyle/>
          <a:p>
            <a:pPr algn="l"/>
            <a:endParaRPr lang="en-US" sz="18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l"/>
            <a:r>
              <a:rPr lang="en-US" sz="1800" b="1" u="sng" dirty="0">
                <a:solidFill>
                  <a:schemeClr val="tx1"/>
                </a:solidFill>
                <a:cs typeface="Times New Roman" pitchFamily="18" charset="0"/>
              </a:rPr>
              <a:t>Rules</a:t>
            </a:r>
            <a:r>
              <a:rPr lang="en-US" sz="1800" dirty="0">
                <a:solidFill>
                  <a:schemeClr val="tx1"/>
                </a:solidFill>
                <a:cs typeface="Times New Roman" pitchFamily="18" charset="0"/>
              </a:rPr>
              <a:t> = </a:t>
            </a:r>
          </a:p>
          <a:p>
            <a:pPr algn="l"/>
            <a:endParaRPr lang="en-US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228600" indent="-228600" algn="l" defTabSz="228600">
              <a:buAutoNum type="arabicPeriod"/>
            </a:pPr>
            <a:r>
              <a:rPr lang="en-US" sz="1800" dirty="0">
                <a:solidFill>
                  <a:schemeClr val="tx1"/>
                </a:solidFill>
                <a:cs typeface="Times New Roman" pitchFamily="18" charset="0"/>
              </a:rPr>
              <a:t>Ordering without a Purchase Order is a violation of district policy (CH local).  </a:t>
            </a:r>
          </a:p>
          <a:p>
            <a:pPr marL="228600" indent="-228600" algn="l" defTabSz="228600">
              <a:buAutoNum type="arabicPeriod"/>
            </a:pPr>
            <a:endParaRPr lang="en-US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228600" indent="-228600" algn="l" defTabSz="228600">
              <a:buAutoNum type="arabicPeriod"/>
            </a:pPr>
            <a:r>
              <a:rPr lang="en-US" sz="1800" dirty="0">
                <a:solidFill>
                  <a:schemeClr val="tx1"/>
                </a:solidFill>
                <a:cs typeface="Times New Roman" pitchFamily="18" charset="0"/>
              </a:rPr>
              <a:t>Could result in termination, maybe criminal penalties.</a:t>
            </a:r>
            <a:endParaRPr lang="en-US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228600" indent="-228600" algn="l" defTabSz="228600">
              <a:buAutoNum type="arabicPeriod"/>
            </a:pPr>
            <a:endParaRPr lang="en-US" sz="1800" dirty="0">
              <a:solidFill>
                <a:schemeClr val="tx1"/>
              </a:solidFill>
            </a:endParaRPr>
          </a:p>
          <a:p>
            <a:pPr marL="228600" indent="-228600" algn="l" defTabSz="228600">
              <a:buAutoNum type="arabicPeriod"/>
            </a:pPr>
            <a:r>
              <a:rPr lang="en-US" sz="1800" dirty="0">
                <a:solidFill>
                  <a:schemeClr val="tx1"/>
                </a:solidFill>
              </a:rPr>
              <a:t>District employees shall not use district funds, purchase orders, credit cards, store cards to purchase supplies, services, or equipment for personal or non-school use.</a:t>
            </a:r>
          </a:p>
          <a:p>
            <a:pPr marL="228600" indent="-228600" algn="l" defTabSz="228600">
              <a:buAutoNum type="arabicPeriod"/>
            </a:pPr>
            <a:endParaRPr lang="en-US" sz="12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E0C5D-FD1D-AFB3-4368-2E06BE99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/>
              <a:t>Purchasing</a:t>
            </a:r>
            <a:br>
              <a:rPr lang="en-US" sz="2800" b="1" dirty="0"/>
            </a:br>
            <a:r>
              <a:rPr lang="en-US" sz="2800" b="1" dirty="0"/>
              <a:t>Primary Functions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endParaRPr lang="en-US" sz="1800" dirty="0">
              <a:latin typeface="+mj-lt"/>
              <a:cs typeface="Times New Roman" pitchFamily="18" charset="0"/>
            </a:endParaRPr>
          </a:p>
          <a:p>
            <a:pPr marL="457200" indent="-457200" defTabSz="457200">
              <a:buAutoNum type="arabicPeriod"/>
            </a:pPr>
            <a:r>
              <a:rPr lang="en-US" sz="1800" dirty="0">
                <a:latin typeface="+mj-lt"/>
                <a:cs typeface="Times New Roman" pitchFamily="18" charset="0"/>
              </a:rPr>
              <a:t>Through Approved Purchasing Methods, Establish Approved Vendors  for the Purchase of Goods and Services;</a:t>
            </a:r>
          </a:p>
          <a:p>
            <a:pPr marL="457200" indent="-457200" defTabSz="457200">
              <a:buAutoNum type="arabicPeriod"/>
            </a:pPr>
            <a:endParaRPr lang="en-US" sz="1800" dirty="0">
              <a:latin typeface="+mj-lt"/>
              <a:cs typeface="Times New Roman" pitchFamily="18" charset="0"/>
            </a:endParaRPr>
          </a:p>
          <a:p>
            <a:pPr marL="457200" indent="-457200" defTabSz="457200">
              <a:buAutoNum type="arabicPeriod"/>
            </a:pPr>
            <a:r>
              <a:rPr lang="en-US" sz="1800" dirty="0">
                <a:latin typeface="+mj-lt"/>
                <a:cs typeface="Times New Roman" pitchFamily="18" charset="0"/>
              </a:rPr>
              <a:t>Ensure every purchase is done in compliance  with Federal, State, and District Policy.</a:t>
            </a:r>
          </a:p>
          <a:p>
            <a:pPr marL="457200" indent="-457200" defTabSz="457200">
              <a:buAutoNum type="arabicPeriod"/>
            </a:pPr>
            <a:endParaRPr lang="en-US" sz="1800" dirty="0">
              <a:latin typeface="+mj-lt"/>
              <a:cs typeface="Times New Roman" pitchFamily="18" charset="0"/>
            </a:endParaRPr>
          </a:p>
          <a:p>
            <a:pPr marL="457200" indent="-457200" defTabSz="457200">
              <a:buAutoNum type="arabicPeriod"/>
            </a:pPr>
            <a:r>
              <a:rPr lang="en-US" sz="1800" dirty="0">
                <a:latin typeface="+mj-lt"/>
                <a:cs typeface="Times New Roman" pitchFamily="18" charset="0"/>
              </a:rPr>
              <a:t>Ensure each purchase has an appropriate Purchasing Method </a:t>
            </a:r>
          </a:p>
          <a:p>
            <a:pPr marL="0" indent="0" defTabSz="457200">
              <a:buNone/>
            </a:pPr>
            <a:r>
              <a:rPr lang="en-US" sz="1800" dirty="0">
                <a:latin typeface="+mj-lt"/>
                <a:cs typeface="Times New Roman" pitchFamily="18" charset="0"/>
              </a:rPr>
              <a:t>	(Request for Quote, Request for Proposal, Cooperative Purchase) </a:t>
            </a:r>
          </a:p>
          <a:p>
            <a:pPr marL="0" indent="0" defTabSz="457200">
              <a:buNone/>
            </a:pPr>
            <a:endParaRPr lang="en-US" sz="1800" dirty="0">
              <a:latin typeface="+mj-lt"/>
              <a:cs typeface="Times New Roman" pitchFamily="18" charset="0"/>
            </a:endParaRPr>
          </a:p>
          <a:p>
            <a:pPr defTabSz="457200">
              <a:buAutoNum type="arabicPeriod" startAt="4"/>
            </a:pPr>
            <a:r>
              <a:rPr lang="en-US" sz="1800" dirty="0">
                <a:cs typeface="Times New Roman" pitchFamily="18" charset="0"/>
              </a:rPr>
              <a:t>Review and Approve Contracts, Route and Obtain Contract signatures. </a:t>
            </a:r>
          </a:p>
          <a:p>
            <a:pPr defTabSz="457200">
              <a:buAutoNum type="arabicPeriod" startAt="4"/>
            </a:pPr>
            <a:endParaRPr lang="en-US" sz="1800" dirty="0">
              <a:cs typeface="Times New Roman" pitchFamily="18" charset="0"/>
            </a:endParaRPr>
          </a:p>
          <a:p>
            <a:pPr defTabSz="457200">
              <a:buAutoNum type="arabicPeriod" startAt="4"/>
            </a:pPr>
            <a:r>
              <a:rPr lang="en-US" sz="1800" dirty="0">
                <a:cs typeface="Times New Roman" pitchFamily="18" charset="0"/>
              </a:rPr>
              <a:t>Obtain approval from the Board on Certain Purchases 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pPr lvl="0">
              <a:buNone/>
            </a:pPr>
            <a:r>
              <a:rPr lang="en-US" sz="1800" dirty="0">
                <a:latin typeface="+mj-lt"/>
                <a:cs typeface="Times New Roman" pitchFamily="18" charset="0"/>
              </a:rPr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8CDCD-A280-BAA5-05B8-F1AA59617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/>
              <a:t>Purchasing</a:t>
            </a:r>
            <a:br>
              <a:rPr lang="en-US" sz="2800" b="1" dirty="0"/>
            </a:br>
            <a:r>
              <a:rPr lang="en-US" sz="2800" b="1" dirty="0"/>
              <a:t>Primary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600" dirty="0">
                <a:latin typeface="+mj-lt"/>
                <a:cs typeface="Times New Roman" pitchFamily="18" charset="0"/>
              </a:rPr>
              <a:t>Review contracts prior to submittal to Legal Services.</a:t>
            </a:r>
          </a:p>
          <a:p>
            <a:pPr lvl="0"/>
            <a:endParaRPr lang="en-US" sz="1600" dirty="0">
              <a:cs typeface="Times New Roman" pitchFamily="18" charset="0"/>
            </a:endParaRPr>
          </a:p>
          <a:p>
            <a:pPr lvl="0"/>
            <a:r>
              <a:rPr lang="en-US" sz="1600" dirty="0">
                <a:cs typeface="Times New Roman" pitchFamily="18" charset="0"/>
              </a:rPr>
              <a:t>Collaborate with Internal Departments on Purchasing Requirements: Legal, Risk Management, Accounts Payables</a:t>
            </a:r>
            <a:r>
              <a:rPr lang="en-US" sz="1600" dirty="0">
                <a:latin typeface="+mj-lt"/>
                <a:cs typeface="Times New Roman" pitchFamily="18" charset="0"/>
              </a:rPr>
              <a:t>.</a:t>
            </a:r>
          </a:p>
          <a:p>
            <a:endParaRPr lang="en-US" sz="1600" dirty="0">
              <a:latin typeface="+mj-lt"/>
              <a:cs typeface="Times New Roman" pitchFamily="18" charset="0"/>
            </a:endParaRPr>
          </a:p>
          <a:p>
            <a:r>
              <a:rPr lang="en-US" sz="1600" dirty="0">
                <a:latin typeface="+mj-lt"/>
                <a:cs typeface="Times New Roman" pitchFamily="18" charset="0"/>
              </a:rPr>
              <a:t>Maintain District-Side Annual Contract and Award List </a:t>
            </a:r>
          </a:p>
          <a:p>
            <a:pPr>
              <a:buNone/>
            </a:pPr>
            <a:r>
              <a:rPr lang="en-US" sz="1600" dirty="0">
                <a:latin typeface="+mj-lt"/>
                <a:cs typeface="Times New Roman" pitchFamily="18" charset="0"/>
              </a:rPr>
              <a:t>	(12 Month Agreements).</a:t>
            </a:r>
          </a:p>
          <a:p>
            <a:endParaRPr lang="en-US" sz="1600" dirty="0">
              <a:latin typeface="+mj-lt"/>
              <a:cs typeface="Times New Roman" pitchFamily="18" charset="0"/>
            </a:endParaRPr>
          </a:p>
          <a:p>
            <a:r>
              <a:rPr lang="en-US" sz="1600" dirty="0">
                <a:latin typeface="+mj-lt"/>
                <a:cs typeface="Times New Roman" pitchFamily="18" charset="0"/>
              </a:rPr>
              <a:t>Maintain District’s Purchasing Website</a:t>
            </a:r>
          </a:p>
          <a:p>
            <a:pPr lvl="0"/>
            <a:endParaRPr lang="en-US" sz="1600" dirty="0">
              <a:cs typeface="Times New Roman" pitchFamily="18" charset="0"/>
            </a:endParaRPr>
          </a:p>
          <a:p>
            <a:pPr lvl="0"/>
            <a:r>
              <a:rPr lang="en-US" sz="1600" dirty="0">
                <a:cs typeface="Times New Roman" pitchFamily="18" charset="0"/>
              </a:rPr>
              <a:t>Maintain List of Approved Suppliers, Vendors, and Contractors</a:t>
            </a:r>
          </a:p>
          <a:p>
            <a:endParaRPr lang="en-US" sz="1600" dirty="0">
              <a:latin typeface="+mj-lt"/>
              <a:cs typeface="Times New Roman" pitchFamily="18" charset="0"/>
            </a:endParaRPr>
          </a:p>
          <a:p>
            <a:r>
              <a:rPr lang="en-US" sz="1600" dirty="0">
                <a:latin typeface="+mj-lt"/>
                <a:cs typeface="Times New Roman" pitchFamily="18" charset="0"/>
              </a:rPr>
              <a:t>Process Requisitions to Purchase Orders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E7D85-232B-08F6-C94B-129A2DB9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Purchasing</a:t>
            </a:r>
            <a:br>
              <a:rPr lang="en-US" sz="2800" b="1" dirty="0"/>
            </a:br>
            <a:r>
              <a:rPr lang="en-US" sz="2800" b="1" dirty="0"/>
              <a:t>Primary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dirty="0">
                <a:latin typeface="+mj-lt"/>
                <a:cs typeface="Times New Roman" pitchFamily="18" charset="0"/>
              </a:rPr>
              <a:t>Maintain documentation of All Purchases for Compliance and Audit Purposes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pPr lvl="0"/>
            <a:r>
              <a:rPr lang="en-US" sz="1800" dirty="0">
                <a:latin typeface="+mj-lt"/>
                <a:cs typeface="Times New Roman" pitchFamily="18" charset="0"/>
              </a:rPr>
              <a:t>Monitor Purchasing Categories for compliance with - $50,000 Aggregation rule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pPr lvl="0"/>
            <a:r>
              <a:rPr lang="en-US" sz="1800" dirty="0">
                <a:latin typeface="+mj-lt"/>
                <a:cs typeface="Times New Roman" pitchFamily="18" charset="0"/>
              </a:rPr>
              <a:t>Conduct Purchasing Training for Campuses and Departments District-wide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6DED1-085B-1612-318E-4CA2DBF4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Purchasing Management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Purchasing Website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Purchasing Procedures Manual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Purchasing Forms and Standardized Purchasing Documents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Formal Procurement:	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      (RFP, RFQ, RFCSP, Coop Purchasing etc.)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Annual Awarded Bids, Agreements, and Contracts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Electronic Bidding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Online Shopping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E28F57-74A4-6192-5945-DC7C64A3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000" b="1" dirty="0"/>
              <a:t>“Purchasing Method</a:t>
            </a:r>
            <a:br>
              <a:rPr lang="en-US" sz="2000" b="1" dirty="0"/>
            </a:br>
            <a:r>
              <a:rPr lang="en-US" sz="2000" b="1" dirty="0" err="1"/>
              <a:t>Method</a:t>
            </a:r>
            <a:r>
              <a:rPr lang="en-US" sz="2000" b="1" dirty="0"/>
              <a:t> of Compliance (MOC)”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r>
              <a:rPr lang="en-US" sz="1600" dirty="0"/>
              <a:t>MOC is an </a:t>
            </a:r>
            <a:r>
              <a:rPr lang="en-US" sz="1600" u="sng" dirty="0"/>
              <a:t>internal </a:t>
            </a:r>
            <a:r>
              <a:rPr lang="en-US" sz="1600" dirty="0"/>
              <a:t>term used to describe a legal Method of Purchase.  Required on </a:t>
            </a:r>
            <a:r>
              <a:rPr lang="en-US" sz="1600"/>
              <a:t>ALL Quotes </a:t>
            </a:r>
            <a:r>
              <a:rPr lang="en-US" sz="1600" dirty="0"/>
              <a:t>/ Requisitions / Purchase Orders / and Contracts</a:t>
            </a:r>
          </a:p>
          <a:p>
            <a:pPr>
              <a:buNone/>
            </a:pPr>
            <a:endParaRPr lang="en-US" sz="1600" dirty="0"/>
          </a:p>
          <a:p>
            <a:r>
              <a:rPr lang="en-US" sz="1600" dirty="0"/>
              <a:t>IISD Approved Methods of Compliance:</a:t>
            </a:r>
          </a:p>
          <a:p>
            <a:pPr>
              <a:buNone/>
            </a:pPr>
            <a:r>
              <a:rPr lang="en-US" sz="1600" dirty="0"/>
              <a:t>	a. 	Request for Quote -------------------	(Category Code less than $50,000 </a:t>
            </a:r>
            <a:r>
              <a:rPr lang="en-US" sz="1600" dirty="0" err="1"/>
              <a:t>districtwide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	b.	Competitive Sealed Bid ------------(for Purchases 50,000+ single or in aggregate)</a:t>
            </a:r>
          </a:p>
          <a:p>
            <a:pPr>
              <a:buNone/>
            </a:pPr>
            <a:r>
              <a:rPr lang="en-US" sz="1600" dirty="0"/>
              <a:t>	c.	Request for Proposal----------------(for Purchases 50,000+ single or in aggregate)</a:t>
            </a:r>
          </a:p>
          <a:p>
            <a:pPr>
              <a:buNone/>
            </a:pPr>
            <a:r>
              <a:rPr lang="en-US" sz="1600" dirty="0"/>
              <a:t>	d. 	Request for Competitive Cooperative Quote </a:t>
            </a:r>
          </a:p>
          <a:p>
            <a:pPr>
              <a:buNone/>
            </a:pPr>
            <a:r>
              <a:rPr lang="en-US" sz="1600" dirty="0"/>
              <a:t>		(for Co-op Purchases $50,000+ single or in 	aggregate)</a:t>
            </a:r>
          </a:p>
          <a:p>
            <a:pPr>
              <a:buNone/>
            </a:pPr>
            <a:r>
              <a:rPr lang="en-US" sz="1600" dirty="0"/>
              <a:t>	e.	Request for Qualifications---------($50,000+ single or in aggregate)</a:t>
            </a:r>
          </a:p>
          <a:p>
            <a:pPr>
              <a:buNone/>
            </a:pPr>
            <a:r>
              <a:rPr lang="en-US" sz="1600" dirty="0"/>
              <a:t>	f.	Sole Source </a:t>
            </a:r>
          </a:p>
          <a:p>
            <a:pPr>
              <a:buNone/>
            </a:pPr>
            <a:r>
              <a:rPr lang="en-US" sz="1600" dirty="0"/>
              <a:t>	g.	Construction Contracting per Govt. Code 2269.  </a:t>
            </a:r>
          </a:p>
          <a:p>
            <a:endParaRPr lang="en-US" sz="1600" dirty="0"/>
          </a:p>
          <a:p>
            <a:r>
              <a:rPr lang="en-US" sz="1600" b="1" dirty="0"/>
              <a:t>Collaborate with Purchasing first </a:t>
            </a:r>
            <a:r>
              <a:rPr lang="en-US" sz="1600" dirty="0"/>
              <a:t>to determine the appropriate Purchasing Method, prior to obtaining quotes from  vendors.  </a:t>
            </a:r>
            <a:endParaRPr lang="en-US" sz="1600" b="1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D452F-3625-A7BD-F93A-2ADECFE8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1281</Words>
  <Application>Microsoft Office PowerPoint</Application>
  <PresentationFormat>On-screen Show (4:3)</PresentationFormat>
  <Paragraphs>195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       Purchasing  Training  Irving ISD Jerome – Director of Purchasing jpilgrim@irvingisd.net  Phone Number – 972-600-5440  x5493 </vt:lpstr>
      <vt:lpstr>Purchasing</vt:lpstr>
      <vt:lpstr>Purchasing</vt:lpstr>
      <vt:lpstr>Purchasing</vt:lpstr>
      <vt:lpstr>Purchasing Primary Functions</vt:lpstr>
      <vt:lpstr>Purchasing Primary Functions </vt:lpstr>
      <vt:lpstr>Purchasing Primary Functions</vt:lpstr>
      <vt:lpstr>Purchasing Management Tools</vt:lpstr>
      <vt:lpstr>“Purchasing Method Method of Compliance (MOC)”</vt:lpstr>
      <vt:lpstr> Purchasing Methods </vt:lpstr>
      <vt:lpstr>  Purchasing Award Approval </vt:lpstr>
      <vt:lpstr>The  Formal Procurement Process (RFP) </vt:lpstr>
      <vt:lpstr> CONTRACTS SIGNATURE AUTHORITY Who signs Contracts </vt:lpstr>
      <vt:lpstr>Contracts Processing</vt:lpstr>
    </vt:vector>
  </TitlesOfParts>
  <Company>Irving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Purchasing Reminders for Administrators</dc:title>
  <dc:creator>Rick Powell</dc:creator>
  <cp:lastModifiedBy>Cindy Williamson</cp:lastModifiedBy>
  <cp:revision>275</cp:revision>
  <cp:lastPrinted>2015-04-29T00:32:54Z</cp:lastPrinted>
  <dcterms:created xsi:type="dcterms:W3CDTF">2013-08-06T14:25:15Z</dcterms:created>
  <dcterms:modified xsi:type="dcterms:W3CDTF">2022-10-20T17:42:34Z</dcterms:modified>
</cp:coreProperties>
</file>