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12" r:id="rId5"/>
  </p:sldMasterIdLst>
  <p:notesMasterIdLst>
    <p:notesMasterId r:id="rId26"/>
  </p:notesMasterIdLst>
  <p:handoutMasterIdLst>
    <p:handoutMasterId r:id="rId27"/>
  </p:handoutMasterIdLst>
  <p:sldIdLst>
    <p:sldId id="256" r:id="rId6"/>
    <p:sldId id="260" r:id="rId7"/>
    <p:sldId id="258" r:id="rId8"/>
    <p:sldId id="259" r:id="rId9"/>
    <p:sldId id="285" r:id="rId10"/>
    <p:sldId id="263" r:id="rId11"/>
    <p:sldId id="267" r:id="rId12"/>
    <p:sldId id="268" r:id="rId13"/>
    <p:sldId id="265" r:id="rId14"/>
    <p:sldId id="262" r:id="rId15"/>
    <p:sldId id="264" r:id="rId16"/>
    <p:sldId id="269" r:id="rId17"/>
    <p:sldId id="299" r:id="rId18"/>
    <p:sldId id="266" r:id="rId19"/>
    <p:sldId id="300" r:id="rId20"/>
    <p:sldId id="280" r:id="rId21"/>
    <p:sldId id="281" r:id="rId22"/>
    <p:sldId id="287" r:id="rId23"/>
    <p:sldId id="297" r:id="rId24"/>
    <p:sldId id="32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nn Obermiller" initials="BO" lastIdx="6" clrIdx="0"/>
  <p:cmAuthor id="2" name="Geneva Taylor" initials="GT" lastIdx="6" clrIdx="1"/>
  <p:cmAuthor id="3" name="Hannah McIntosh" initials="H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0E60B3-9194-ED26-ED63-43ABA3C59494}" v="243" dt="2023-08-24T14:10:34.925"/>
    <p1510:client id="{52FC6A82-8D51-B79A-6BC0-3F806A52D385}" v="424" dt="2023-08-17T18:13:05.139"/>
    <p1510:client id="{902C7574-4265-46E5-901C-7FF18FF2C631}" v="1" dt="2023-06-15T15:07:26.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687" autoAdjust="0"/>
  </p:normalViewPr>
  <p:slideViewPr>
    <p:cSldViewPr snapToGrid="0">
      <p:cViewPr varScale="1">
        <p:scale>
          <a:sx n="80" d="100"/>
          <a:sy n="80" d="100"/>
        </p:scale>
        <p:origin x="120" y="52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4E213-8F3B-44C1-AEE8-8A41C7E4574C}" type="datetimeFigureOut">
              <a:rPr lang="en-US" smtClean="0"/>
              <a:t>8/24/2023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967ED-20B3-4625-9C5E-14860AE89431}" type="slidenum">
              <a:rPr lang="en-US" smtClean="0"/>
              <a:t>‹#›</a:t>
            </a:fld>
            <a:endParaRPr lang="en-US"/>
          </a:p>
        </p:txBody>
      </p:sp>
    </p:spTree>
    <p:extLst>
      <p:ext uri="{BB962C8B-B14F-4D97-AF65-F5344CB8AC3E}">
        <p14:creationId xmlns:p14="http://schemas.microsoft.com/office/powerpoint/2010/main" val="2680288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B3F6-0CE9-41E2-A5A3-E220D8B77051}"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01736-5FBA-4C56-8655-0B838380222B}" type="slidenum">
              <a:rPr lang="en-US" smtClean="0"/>
              <a:t>‹#›</a:t>
            </a:fld>
            <a:endParaRPr lang="en-US"/>
          </a:p>
        </p:txBody>
      </p:sp>
    </p:spTree>
    <p:extLst>
      <p:ext uri="{BB962C8B-B14F-4D97-AF65-F5344CB8AC3E}">
        <p14:creationId xmlns:p14="http://schemas.microsoft.com/office/powerpoint/2010/main" val="142650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3</a:t>
            </a:fld>
            <a:endParaRPr lang="en-US"/>
          </a:p>
        </p:txBody>
      </p:sp>
    </p:spTree>
    <p:extLst>
      <p:ext uri="{BB962C8B-B14F-4D97-AF65-F5344CB8AC3E}">
        <p14:creationId xmlns:p14="http://schemas.microsoft.com/office/powerpoint/2010/main" val="2895826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thank</a:t>
            </a:r>
            <a:r>
              <a:rPr lang="en-US" baseline="0" dirty="0"/>
              <a:t> families for their time.</a:t>
            </a:r>
          </a:p>
          <a:p>
            <a:r>
              <a:rPr lang="en-US" dirty="0"/>
              <a:t>Move this slide to the end if additional slides are added.</a:t>
            </a:r>
          </a:p>
        </p:txBody>
      </p:sp>
      <p:sp>
        <p:nvSpPr>
          <p:cNvPr id="4" name="Slide Number Placeholder 3"/>
          <p:cNvSpPr>
            <a:spLocks noGrp="1"/>
          </p:cNvSpPr>
          <p:nvPr>
            <p:ph type="sldNum" sz="quarter" idx="10"/>
          </p:nvPr>
        </p:nvSpPr>
        <p:spPr/>
        <p:txBody>
          <a:bodyPr/>
          <a:lstStyle/>
          <a:p>
            <a:fld id="{99A01736-5FBA-4C56-8655-0B838380222B}" type="slidenum">
              <a:rPr lang="en-US" smtClean="0"/>
              <a:t>19</a:t>
            </a:fld>
            <a:endParaRPr lang="en-US"/>
          </a:p>
        </p:txBody>
      </p:sp>
    </p:spTree>
    <p:extLst>
      <p:ext uri="{BB962C8B-B14F-4D97-AF65-F5344CB8AC3E}">
        <p14:creationId xmlns:p14="http://schemas.microsoft.com/office/powerpoint/2010/main" val="2125583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Fraud, Waste</a:t>
            </a:r>
            <a:r>
              <a:rPr lang="en-US" i="1" baseline="0" dirty="0"/>
              <a:t> or Abuse statement from TDOE</a:t>
            </a:r>
            <a:endParaRPr lang="en-US" i="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E96B16-510F-4265-AAA0-8E53823F1E3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098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5400" spc="-50" baseline="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5" name="Footer Placeholder 4"/>
          <p:cNvSpPr>
            <a:spLocks noGrp="1"/>
          </p:cNvSpPr>
          <p:nvPr>
            <p:ph type="ftr" sz="quarter" idx="11"/>
          </p:nvPr>
        </p:nvSpPr>
        <p:spPr>
          <a:xfrm>
            <a:off x="1896243" y="6401023"/>
            <a:ext cx="8460474" cy="365125"/>
          </a:xfrm>
        </p:spPr>
        <p:txBody>
          <a:bodyPr/>
          <a:lstStyle>
            <a:lvl1pPr>
              <a:defRPr sz="1100" b="1" i="1">
                <a:latin typeface="Arial" panose="020B0604020202020204" pitchFamily="34" charset="0"/>
                <a:cs typeface="Arial" panose="020B0604020202020204" pitchFamily="34" charset="0"/>
              </a:defRPr>
            </a:lvl1pPr>
          </a:lstStyle>
          <a:p>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1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CB052-2EB6-4C23-97A3-852E0D5D16D6}"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029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19EF0-2ABF-4718-860B-25DEDE8F505F}"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80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457200" indent="-457200">
              <a:buSzPct val="100000"/>
              <a:buFont typeface="Wingdings" panose="05000000000000000000" pitchFamily="2" charset="2"/>
              <a:buChar char="§"/>
              <a:defRPr sz="2200">
                <a:latin typeface="Arial" panose="020B0604020202020204" pitchFamily="34" charset="0"/>
                <a:cs typeface="Arial" panose="020B0604020202020204" pitchFamily="34" charset="0"/>
              </a:defRPr>
            </a:lvl1pPr>
            <a:lvl2pPr marL="569913" indent="-342900">
              <a:buFont typeface="Wingdings" panose="05000000000000000000" pitchFamily="2" charset="2"/>
              <a:buChar char="§"/>
              <a:defRPr sz="2000">
                <a:latin typeface="Arial" panose="020B0604020202020204" pitchFamily="34" charset="0"/>
                <a:cs typeface="Arial" panose="020B0604020202020204" pitchFamily="34" charset="0"/>
              </a:defRPr>
            </a:lvl2pPr>
            <a:lvl3pPr marL="741363" indent="-285750">
              <a:buFont typeface="Wingdings" panose="05000000000000000000" pitchFamily="2" charset="2"/>
              <a:buChar char="§"/>
              <a:defRPr sz="2000">
                <a:latin typeface="Arial" panose="020B0604020202020204" pitchFamily="34" charset="0"/>
                <a:cs typeface="Arial" panose="020B0604020202020204" pitchFamily="34" charset="0"/>
              </a:defRPr>
            </a:lvl3pPr>
            <a:lvl4pPr marL="966788" indent="-285750">
              <a:buFont typeface="Wingdings" panose="05000000000000000000" pitchFamily="2" charset="2"/>
              <a:buChar char="§"/>
              <a:defRPr sz="2000">
                <a:latin typeface="Arial" panose="020B0604020202020204" pitchFamily="34" charset="0"/>
                <a:cs typeface="Arial" panose="020B0604020202020204" pitchFamily="34" charset="0"/>
              </a:defRPr>
            </a:lvl4pPr>
            <a:lvl5pPr marL="1206500" indent="-285750">
              <a:buFont typeface="Wingdings" panose="05000000000000000000" pitchFamily="2" charset="2"/>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D89C1D5-2B3A-4549-AD89-056D591A9B50}" type="datetime1">
              <a:rPr lang="en-US" smtClean="0"/>
              <a:t>8/24/2023</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00290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5400" b="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D293961-5508-4105-9E76-048920C42FE6}"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6431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C6EF12-5C40-477E-ACB9-83FC221E3E92}"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406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4728FE-7D17-4B40-8E02-FEC87CD3EBE5}" type="datetime1">
              <a:rPr lang="en-US" smtClean="0"/>
              <a:t>8/24/2023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5742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7D3BD5-59AB-4A34-AB26-4717B345B9A3}" type="datetime1">
              <a:rPr lang="en-US" smtClean="0"/>
              <a:t>8/24/2023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37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339923-B1D9-4489-A159-4E70B4CC19CD}" type="datetime1">
              <a:rPr lang="en-US" smtClean="0"/>
              <a:t>8/24/2023</a:t>
            </a:fld>
            <a:endParaRPr lang="en-US" dirty="0"/>
          </a:p>
        </p:txBody>
      </p:sp>
      <p:sp>
        <p:nvSpPr>
          <p:cNvPr id="8" name="Footer Placeholder 7"/>
          <p:cNvSpPr>
            <a:spLocks noGrp="1"/>
          </p:cNvSpPr>
          <p:nvPr>
            <p:ph type="ftr" sz="quarter" idx="11"/>
          </p:nvPr>
        </p:nvSpPr>
        <p:spPr/>
        <p:txBody>
          <a:bodyPr/>
          <a:lstStyle>
            <a:lvl1pPr>
              <a:defRPr sz="1100" b="1" i="1">
                <a:solidFill>
                  <a:srgbClr val="FFFFFF"/>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417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A8E0C1-420F-451F-97BF-2F3DB7AE854F}" type="datetime1">
              <a:rPr lang="en-US" smtClean="0"/>
              <a:t>8/24/2023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8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AF5B0-9B63-4822-8565-36C65C8088BC}"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982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AAA0C0-4914-4A4C-A380-48F2C02D8E06}" type="datetime1">
              <a:rPr lang="en-US" smtClean="0"/>
              <a:t>8/24/2023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100" b="1" i="1" cap="all" baseline="0">
                <a:solidFill>
                  <a:srgbClr val="FFFFFF"/>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4421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eorgia" panose="020405020504050203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ole.mnps.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329744"/>
            <a:ext cx="10058400" cy="3566160"/>
          </a:xfrm>
        </p:spPr>
        <p:txBody>
          <a:bodyPr>
            <a:normAutofit/>
          </a:bodyPr>
          <a:lstStyle/>
          <a:p>
            <a:pPr algn="ctr"/>
            <a:r>
              <a:rPr lang="en-US" sz="6000" b="1" dirty="0">
                <a:solidFill>
                  <a:schemeClr val="tx1"/>
                </a:solidFill>
                <a:latin typeface="Arial"/>
                <a:cs typeface="Arial"/>
              </a:rPr>
              <a:t>Cole Elementary School</a:t>
            </a:r>
            <a:br>
              <a:rPr lang="en-US" sz="6000" b="1" dirty="0">
                <a:solidFill>
                  <a:schemeClr val="tx1"/>
                </a:solidFill>
                <a:latin typeface="Arial" panose="020B0604020202020204" pitchFamily="34" charset="0"/>
                <a:cs typeface="Arial" panose="020B0604020202020204" pitchFamily="34" charset="0"/>
              </a:rPr>
            </a:br>
            <a:r>
              <a:rPr lang="en-US" sz="6000" dirty="0">
                <a:solidFill>
                  <a:schemeClr val="tx1"/>
                </a:solidFill>
                <a:latin typeface="Arial"/>
                <a:cs typeface="Arial"/>
              </a:rPr>
              <a:t>Annual Title I &amp; Family Engagement Meeting</a:t>
            </a:r>
            <a:endParaRPr lang="en-US">
              <a:solidFill>
                <a:schemeClr val="tx1"/>
              </a:solidFill>
              <a:latin typeface="Arial"/>
              <a:cs typeface="Arial"/>
            </a:endParaRPr>
          </a:p>
        </p:txBody>
      </p:sp>
      <p:sp>
        <p:nvSpPr>
          <p:cNvPr id="3" name="Subtitle 2"/>
          <p:cNvSpPr>
            <a:spLocks noGrp="1"/>
          </p:cNvSpPr>
          <p:nvPr>
            <p:ph type="subTitle" idx="1"/>
          </p:nvPr>
        </p:nvSpPr>
        <p:spPr>
          <a:xfrm>
            <a:off x="1100051" y="4455620"/>
            <a:ext cx="10058400" cy="1487979"/>
          </a:xfrm>
        </p:spPr>
        <p:txBody>
          <a:bodyPr vert="horz" lIns="91440" tIns="45720" rIns="91440" bIns="45720" rtlCol="0" anchor="t">
            <a:normAutofit/>
          </a:bodyPr>
          <a:lstStyle/>
          <a:p>
            <a:r>
              <a:rPr lang="en-US" cap="none" dirty="0">
                <a:solidFill>
                  <a:schemeClr val="tx1"/>
                </a:solidFill>
                <a:latin typeface="Arial"/>
                <a:cs typeface="Arial"/>
              </a:rPr>
              <a:t>Cole Elementary School</a:t>
            </a:r>
            <a:endParaRPr lang="en-US">
              <a:solidFill>
                <a:schemeClr val="tx1"/>
              </a:solidFill>
            </a:endParaRPr>
          </a:p>
          <a:p>
            <a:r>
              <a:rPr lang="en-US" cap="none" dirty="0">
                <a:solidFill>
                  <a:schemeClr val="tx1"/>
                </a:solidFill>
                <a:latin typeface="Arial"/>
                <a:cs typeface="Arial"/>
              </a:rPr>
              <a:t>August 31, 2023</a:t>
            </a:r>
            <a:endParaRPr lang="en-US">
              <a:solidFill>
                <a:schemeClr val="tx1"/>
              </a:solidFill>
            </a:endParaRPr>
          </a:p>
          <a:p>
            <a:r>
              <a:rPr lang="en-US" cap="none" dirty="0">
                <a:solidFill>
                  <a:schemeClr val="tx1"/>
                </a:solidFill>
                <a:latin typeface="Arial"/>
                <a:cs typeface="Arial"/>
              </a:rPr>
              <a:t>Principal Chad Hedgepath</a:t>
            </a:r>
            <a:endParaRPr lang="en-US" cap="none">
              <a:solidFill>
                <a:schemeClr val="tx1"/>
              </a:solidFill>
            </a:endParaRPr>
          </a:p>
        </p:txBody>
      </p:sp>
      <p:sp>
        <p:nvSpPr>
          <p:cNvPr id="4" name="TextBox 3"/>
          <p:cNvSpPr txBox="1"/>
          <p:nvPr/>
        </p:nvSpPr>
        <p:spPr>
          <a:xfrm>
            <a:off x="8581053" y="5943599"/>
            <a:ext cx="3610947" cy="369332"/>
          </a:xfrm>
          <a:prstGeom prst="rect">
            <a:avLst/>
          </a:prstGeom>
          <a:noFill/>
        </p:spPr>
        <p:txBody>
          <a:bodyPr wrap="square" lIns="91440" tIns="45720" rIns="91440" bIns="45720" rtlCol="0" anchor="t">
            <a:spAutoFit/>
          </a:bodyPr>
          <a:lstStyle/>
          <a:p>
            <a:r>
              <a:rPr lang="en-US" dirty="0">
                <a:solidFill>
                  <a:srgbClr val="FF0000"/>
                </a:solidFill>
                <a:latin typeface="Arial"/>
                <a:cs typeface="Arial"/>
              </a:rPr>
              <a:t>08/17/2023</a:t>
            </a:r>
            <a:endParaRPr lang="en-US" dirty="0"/>
          </a:p>
        </p:txBody>
      </p:sp>
    </p:spTree>
    <p:extLst>
      <p:ext uri="{BB962C8B-B14F-4D97-AF65-F5344CB8AC3E}">
        <p14:creationId xmlns:p14="http://schemas.microsoft.com/office/powerpoint/2010/main" val="304448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Any district with a Title I allocation exceeding $500,000 is required by law to set aside 1% of it’s Title I allocation for parent and family engagement.</a:t>
            </a:r>
          </a:p>
          <a:p>
            <a:r>
              <a:rPr lang="en-US" dirty="0">
                <a:solidFill>
                  <a:schemeClr val="tx1"/>
                </a:solidFill>
              </a:rPr>
              <a:t>Of that 1%, 10% may be reserved at the district for system-wide initiatives related to parent and family engagement.  The remaining 90% must be allocated to all Title I schools in the district.  </a:t>
            </a:r>
          </a:p>
          <a:p>
            <a:r>
              <a:rPr lang="en-US" dirty="0">
                <a:solidFill>
                  <a:schemeClr val="tx1"/>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66404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US" dirty="0">
                <a:solidFill>
                  <a:schemeClr val="tx1"/>
                </a:solidFill>
                <a:latin typeface="Arial"/>
                <a:cs typeface="Arial"/>
              </a:rPr>
              <a:t>In 2024 , we will receive approximately $2,000 in parent and family engagement funding. We plan to use these funds for:</a:t>
            </a:r>
          </a:p>
          <a:p>
            <a:pPr marL="966470" lvl="3">
              <a:buFont typeface="Arial" panose="020B0604020202020204" pitchFamily="34" charset="0"/>
              <a:buChar char="•"/>
            </a:pPr>
            <a:r>
              <a:rPr lang="en-US" b="1" dirty="0">
                <a:solidFill>
                  <a:schemeClr val="tx1"/>
                </a:solidFill>
                <a:latin typeface="Arial"/>
                <a:cs typeface="Arial"/>
              </a:rPr>
              <a:t>Parent and Family Engagement Meeting and Events:</a:t>
            </a:r>
            <a:endParaRPr lang="en-US" b="1">
              <a:solidFill>
                <a:schemeClr val="tx1"/>
              </a:solidFill>
              <a:latin typeface="Arial"/>
              <a:cs typeface="Arial"/>
            </a:endParaRPr>
          </a:p>
          <a:p>
            <a:pPr lvl="4">
              <a:buFont typeface="Courier New" panose="02070309020205020404" pitchFamily="49" charset="0"/>
              <a:buChar char="o"/>
            </a:pPr>
            <a:r>
              <a:rPr lang="en-US" dirty="0">
                <a:solidFill>
                  <a:schemeClr val="tx1"/>
                </a:solidFill>
                <a:latin typeface="Arial"/>
                <a:cs typeface="Arial"/>
              </a:rPr>
              <a:t>Coffee Talks- monthly</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Parent workshops </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PTO Fall Festival – October 20, 2023</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Family Math &amp; Reading night – TBD</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More to come!</a:t>
            </a:r>
            <a:endParaRPr lang="en-US">
              <a:solidFill>
                <a:schemeClr val="tx1"/>
              </a:solidFill>
            </a:endParaRPr>
          </a:p>
          <a:p>
            <a:pPr marL="920750" lvl="4" indent="0">
              <a:buNone/>
            </a:pPr>
            <a:r>
              <a:rPr lang="en-US" b="1" dirty="0">
                <a:solidFill>
                  <a:schemeClr val="tx1"/>
                </a:solidFill>
                <a:latin typeface="Arial"/>
                <a:cs typeface="Arial"/>
              </a:rPr>
              <a:t>Other Resources available:</a:t>
            </a:r>
          </a:p>
          <a:p>
            <a:pPr lvl="4">
              <a:buFont typeface="Courier New" panose="02070309020205020404" pitchFamily="49" charset="0"/>
              <a:buChar char="o"/>
            </a:pPr>
            <a:r>
              <a:rPr lang="en-US" dirty="0">
                <a:solidFill>
                  <a:schemeClr val="tx1"/>
                </a:solidFill>
                <a:latin typeface="Arial"/>
                <a:cs typeface="Arial"/>
              </a:rPr>
              <a:t>Distribution of Second Harvest Food bags</a:t>
            </a:r>
            <a:endParaRPr lang="en-US">
              <a:solidFill>
                <a:schemeClr val="tx1"/>
              </a:solidFill>
            </a:endParaRPr>
          </a:p>
          <a:p>
            <a:pPr lvl="4">
              <a:buFont typeface="Courier New" panose="02070309020205020404" pitchFamily="49" charset="0"/>
              <a:buChar char="o"/>
            </a:pPr>
            <a:r>
              <a:rPr lang="en-US" dirty="0">
                <a:solidFill>
                  <a:schemeClr val="tx1"/>
                </a:solidFill>
                <a:latin typeface="Arial"/>
                <a:cs typeface="Arial"/>
              </a:rPr>
              <a:t>Fresh food in community refrigerators</a:t>
            </a:r>
            <a:endParaRPr lang="en-US">
              <a:solidFill>
                <a:schemeClr val="tx1"/>
              </a:solidFill>
            </a:endParaRPr>
          </a:p>
          <a:p>
            <a:pPr lvl="4">
              <a:buFont typeface="Courier New" panose="02070309020205020404" pitchFamily="49" charset="0"/>
              <a:buChar char="o"/>
            </a:pPr>
            <a:r>
              <a:rPr lang="en-US" dirty="0">
                <a:solidFill>
                  <a:schemeClr val="tx1"/>
                </a:solidFill>
                <a:latin typeface="Arial"/>
                <a:cs typeface="Arial"/>
              </a:rPr>
              <a:t>Diapers</a:t>
            </a:r>
          </a:p>
          <a:p>
            <a:pPr lvl="4">
              <a:buFont typeface="Courier New" panose="02070309020205020404" pitchFamily="49" charset="0"/>
              <a:buChar char="o"/>
            </a:pPr>
            <a:r>
              <a:rPr lang="en-US" dirty="0">
                <a:solidFill>
                  <a:schemeClr val="tx1"/>
                </a:solidFill>
                <a:latin typeface="Arial"/>
                <a:cs typeface="Arial"/>
              </a:rPr>
              <a:t>Clothing closet</a:t>
            </a: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01349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a:solidFill>
                  <a:schemeClr val="tx1"/>
                </a:solidFill>
              </a:rPr>
              <a:t>how parents and families can be involved in decision-making and activities; </a:t>
            </a:r>
          </a:p>
          <a:p>
            <a:pPr lvl="3">
              <a:buFont typeface="Arial" panose="020B0604020202020204" pitchFamily="34" charset="0"/>
              <a:buChar char="•"/>
            </a:pPr>
            <a:r>
              <a:rPr lang="en-US" dirty="0">
                <a:solidFill>
                  <a:schemeClr val="tx1"/>
                </a:solidFill>
              </a:rPr>
              <a:t>how parent and family engagement funds are being used;</a:t>
            </a:r>
          </a:p>
          <a:p>
            <a:pPr lvl="3">
              <a:buFont typeface="Arial" panose="020B0604020202020204" pitchFamily="34" charset="0"/>
              <a:buChar char="•"/>
            </a:pPr>
            <a:r>
              <a:rPr lang="en-US" dirty="0">
                <a:solidFill>
                  <a:schemeClr val="tx1"/>
                </a:solidFill>
              </a:rPr>
              <a:t>how information and training will be provided to families; and </a:t>
            </a:r>
          </a:p>
          <a:p>
            <a:pPr lvl="3">
              <a:buFont typeface="Arial" panose="020B0604020202020204" pitchFamily="34" charset="0"/>
              <a:buChar char="•"/>
            </a:pPr>
            <a:r>
              <a:rPr lang="en-US" dirty="0">
                <a:solidFill>
                  <a:schemeClr val="tx1"/>
                </a:solidFill>
              </a:rPr>
              <a:t>how the school will build capacity in families and staff for strong parent and family engagement.</a:t>
            </a:r>
          </a:p>
          <a:p>
            <a:r>
              <a:rPr lang="en-US" dirty="0">
                <a:solidFill>
                  <a:schemeClr val="tx1"/>
                </a:solidFill>
              </a:rPr>
              <a:t>You, as a Title I parent or family member, have the right to be involved in the development of these plans.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11497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97280" y="286603"/>
            <a:ext cx="10058400" cy="1450757"/>
          </a:xfrm>
        </p:spPr>
        <p:txBody>
          <a:bodyPr>
            <a:normAutofit/>
          </a:bodyPr>
          <a:lstStyle/>
          <a:p>
            <a:r>
              <a:rPr lang="en-US" dirty="0"/>
              <a:t>What is a Parent and Family Engagement Policy?</a:t>
            </a:r>
          </a:p>
        </p:txBody>
      </p:sp>
      <p:cxnSp>
        <p:nvCxnSpPr>
          <p:cNvPr id="12" name="Straight Connector 1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097279" y="1845734"/>
            <a:ext cx="6454987" cy="4023360"/>
          </a:xfrm>
        </p:spPr>
        <p:txBody>
          <a:bodyPr vert="horz" lIns="0" tIns="45720" rIns="0" bIns="45720" rtlCol="0" anchor="t">
            <a:normAutofit/>
          </a:bodyPr>
          <a:lstStyle/>
          <a:p>
            <a:pPr marL="0" indent="0">
              <a:buNone/>
            </a:pPr>
            <a:endParaRPr lang="en-US"/>
          </a:p>
          <a:p>
            <a:r>
              <a:rPr lang="en-US" dirty="0">
                <a:latin typeface="Arial"/>
                <a:cs typeface="Arial"/>
              </a:rPr>
              <a:t>The Parent &amp; Family Engagement Policy will be shared tonight. </a:t>
            </a:r>
          </a:p>
          <a:p>
            <a:r>
              <a:rPr lang="en-US" dirty="0">
                <a:latin typeface="Arial"/>
                <a:cs typeface="Arial"/>
              </a:rPr>
              <a:t>In addition, the compact can be found on our website </a:t>
            </a:r>
            <a:r>
              <a:rPr lang="en-US" dirty="0">
                <a:latin typeface="Arial"/>
                <a:cs typeface="Arial"/>
                <a:hlinkClick r:id="rId2"/>
              </a:rPr>
              <a:t>www.Cole.mnps.org</a:t>
            </a:r>
            <a:endParaRPr lang="en-US"/>
          </a:p>
          <a:p>
            <a:pPr marL="569595" lvl="1"/>
            <a:endParaRPr lang="en-US" dirty="0"/>
          </a:p>
          <a:p>
            <a:pPr marL="569595" lvl="1"/>
            <a:endParaRPr lang="en-US" dirty="0"/>
          </a:p>
          <a:p>
            <a:pPr marL="569595" lvl="1"/>
            <a:endParaRPr lang="en-US" dirty="0"/>
          </a:p>
          <a:p>
            <a:pPr marL="569595" lvl="1"/>
            <a:endParaRPr lang="en-US" dirty="0"/>
          </a:p>
          <a:p>
            <a:pPr marL="569595" lvl="1"/>
            <a:endParaRPr lang="en-US" dirty="0"/>
          </a:p>
          <a:p>
            <a:endParaRPr lang="en-US" dirty="0"/>
          </a:p>
        </p:txBody>
      </p:sp>
      <p:pic>
        <p:nvPicPr>
          <p:cNvPr id="5" name="Picture 4" descr="A qr code with a few black squares&#10;&#10;Description automatically generated">
            <a:extLst>
              <a:ext uri="{FF2B5EF4-FFF2-40B4-BE49-F238E27FC236}">
                <a16:creationId xmlns:a16="http://schemas.microsoft.com/office/drawing/2014/main" id="{5587FD72-0BA0-AD5F-5EDE-576ECA3E7F5A}"/>
              </a:ext>
            </a:extLst>
          </p:cNvPr>
          <p:cNvPicPr>
            <a:picLocks noChangeAspect="1"/>
          </p:cNvPicPr>
          <p:nvPr/>
        </p:nvPicPr>
        <p:blipFill>
          <a:blip r:embed="rId3"/>
          <a:stretch>
            <a:fillRect/>
          </a:stretch>
        </p:blipFill>
        <p:spPr>
          <a:xfrm>
            <a:off x="8020570" y="2084269"/>
            <a:ext cx="3135109" cy="3135109"/>
          </a:xfrm>
          <a:prstGeom prst="rect">
            <a:avLst/>
          </a:prstGeom>
        </p:spPr>
      </p:pic>
      <p:sp>
        <p:nvSpPr>
          <p:cNvPr id="14" name="Rectangle 13">
            <a:extLst>
              <a:ext uri="{FF2B5EF4-FFF2-40B4-BE49-F238E27FC236}">
                <a16:creationId xmlns:a16="http://schemas.microsoft.com/office/drawing/2014/main" id="{BD7A74B5-8367-4A83-ABEC-0FCDDE97B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2CC184B0-C2C6-4BF0-B078-816C7AF95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p:cNvSpPr>
            <a:spLocks noGrp="1"/>
          </p:cNvSpPr>
          <p:nvPr>
            <p:ph type="sldNum" sz="quarter" idx="12"/>
          </p:nvPr>
        </p:nvSpPr>
        <p:spPr>
          <a:xfrm>
            <a:off x="9900458" y="6459785"/>
            <a:ext cx="1312025" cy="365125"/>
          </a:xfrm>
        </p:spPr>
        <p:txBody>
          <a:bodyPr>
            <a:normAutofit/>
          </a:bodyPr>
          <a:lstStyle/>
          <a:p>
            <a:pPr>
              <a:spcAft>
                <a:spcPts val="600"/>
              </a:spcAft>
            </a:pPr>
            <a:fld id="{4FAB73BC-B049-4115-A692-8D63A059BFB8}" type="slidenum">
              <a:rPr lang="en-US" smtClean="0"/>
              <a:pPr>
                <a:spcAft>
                  <a:spcPts val="600"/>
                </a:spcAft>
              </a:pPr>
              <a:t>13</a:t>
            </a:fld>
            <a:endParaRPr lang="en-US"/>
          </a:p>
        </p:txBody>
      </p:sp>
    </p:spTree>
    <p:extLst>
      <p:ext uri="{BB962C8B-B14F-4D97-AF65-F5344CB8AC3E}">
        <p14:creationId xmlns:p14="http://schemas.microsoft.com/office/powerpoint/2010/main" val="293559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fontScale="92500" lnSpcReduction="10000"/>
          </a:bodyPr>
          <a:lstStyle/>
          <a:p>
            <a:r>
              <a:rPr lang="en-US" dirty="0">
                <a:solidFill>
                  <a:schemeClr val="tx1"/>
                </a:solidFill>
              </a:rPr>
              <a:t>A school-parent compact is a written commitment that outlines how the entire school community – teachers, families, and students will share the responsibility for improved academic achievement.</a:t>
            </a:r>
          </a:p>
          <a:p>
            <a:r>
              <a:rPr lang="en-US" dirty="0">
                <a:solidFill>
                  <a:schemeClr val="tx1"/>
                </a:solidFill>
              </a:rPr>
              <a:t>The compact must describe how the school will:</a:t>
            </a:r>
          </a:p>
          <a:p>
            <a:pPr lvl="3">
              <a:buFont typeface="Arial" panose="020B0604020202020204" pitchFamily="34" charset="0"/>
              <a:buChar char="•"/>
            </a:pPr>
            <a:r>
              <a:rPr lang="en-US" dirty="0">
                <a:solidFill>
                  <a:schemeClr val="tx1"/>
                </a:solidFill>
              </a:rPr>
              <a:t>provide high-quality curriculum and instruction;</a:t>
            </a:r>
          </a:p>
          <a:p>
            <a:pPr lvl="3">
              <a:buFont typeface="Arial" panose="020B0604020202020204" pitchFamily="34" charset="0"/>
              <a:buChar char="•"/>
            </a:pPr>
            <a:r>
              <a:rPr lang="en-US" dirty="0">
                <a:solidFill>
                  <a:schemeClr val="tx1"/>
                </a:solidFill>
              </a:rPr>
              <a:t>hold parent-teacher conferences, annually in elementary schools; </a:t>
            </a:r>
          </a:p>
          <a:p>
            <a:pPr lvl="3">
              <a:buFont typeface="Arial" panose="020B0604020202020204" pitchFamily="34" charset="0"/>
              <a:buChar char="•"/>
            </a:pPr>
            <a:r>
              <a:rPr lang="en-US" dirty="0">
                <a:solidFill>
                  <a:schemeClr val="tx1"/>
                </a:solidFill>
              </a:rPr>
              <a:t>provide parents with reports on their child’s progress;</a:t>
            </a:r>
          </a:p>
          <a:p>
            <a:pPr lvl="3">
              <a:buFont typeface="Arial" panose="020B0604020202020204" pitchFamily="34" charset="0"/>
              <a:buChar char="•"/>
            </a:pPr>
            <a:r>
              <a:rPr lang="en-US" dirty="0">
                <a:solidFill>
                  <a:schemeClr val="tx1"/>
                </a:solidFill>
              </a:rPr>
              <a:t>provide parents reasonable access to staff. </a:t>
            </a:r>
          </a:p>
          <a:p>
            <a:pPr lvl="3">
              <a:buFont typeface="Arial" panose="020B0604020202020204" pitchFamily="34" charset="0"/>
              <a:buChar char="•"/>
            </a:pPr>
            <a:r>
              <a:rPr lang="en-US" dirty="0">
                <a:solidFill>
                  <a:schemeClr val="tx1"/>
                </a:solidFill>
              </a:rPr>
              <a:t>provide parents opportunities to volunteer; and</a:t>
            </a:r>
          </a:p>
          <a:p>
            <a:pPr lvl="3">
              <a:buFont typeface="Arial" panose="020B0604020202020204" pitchFamily="34" charset="0"/>
              <a:buChar char="•"/>
            </a:pPr>
            <a:r>
              <a:rPr lang="en-US" dirty="0">
                <a:solidFill>
                  <a:schemeClr val="tx1"/>
                </a:solidFill>
              </a:rPr>
              <a:t>ensure regular two-way meaningful communication between family members and staff, to the extent practicable, in a language family members can understand.</a:t>
            </a:r>
          </a:p>
          <a:p>
            <a:r>
              <a:rPr lang="en-US" dirty="0">
                <a:solidFill>
                  <a:schemeClr val="tx1"/>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6431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97280" y="286603"/>
            <a:ext cx="10058400" cy="1450757"/>
          </a:xfrm>
        </p:spPr>
        <p:txBody>
          <a:bodyPr>
            <a:normAutofit/>
          </a:bodyPr>
          <a:lstStyle/>
          <a:p>
            <a:r>
              <a:rPr lang="en-US" dirty="0"/>
              <a:t>What is a School-Parent Compact?</a:t>
            </a:r>
          </a:p>
        </p:txBody>
      </p:sp>
      <p:cxnSp>
        <p:nvCxnSpPr>
          <p:cNvPr id="12" name="Straight Connector 1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097279" y="1845734"/>
            <a:ext cx="6454987" cy="4023360"/>
          </a:xfrm>
        </p:spPr>
        <p:txBody>
          <a:bodyPr vert="horz" lIns="0" tIns="45720" rIns="0" bIns="45720" rtlCol="0" anchor="t">
            <a:normAutofit/>
          </a:bodyPr>
          <a:lstStyle/>
          <a:p>
            <a:r>
              <a:rPr lang="en-US" dirty="0">
                <a:latin typeface="Arial"/>
                <a:cs typeface="Arial"/>
              </a:rPr>
              <a:t>The school-parent compact will be shared tonight. </a:t>
            </a:r>
            <a:endParaRPr lang="en-US"/>
          </a:p>
          <a:p>
            <a:r>
              <a:rPr lang="en-US" dirty="0">
                <a:latin typeface="Arial"/>
                <a:cs typeface="Arial"/>
              </a:rPr>
              <a:t>In addition, the compact can be found on our website www.Cole.mnps.org</a:t>
            </a:r>
            <a:endParaRPr lang="en-US" dirty="0"/>
          </a:p>
          <a:p>
            <a:endParaRPr lang="en-US" dirty="0"/>
          </a:p>
          <a:p>
            <a:endParaRPr lang="en-US" dirty="0"/>
          </a:p>
          <a:p>
            <a:pPr marL="569595" lvl="1"/>
            <a:endParaRPr lang="en-US" dirty="0"/>
          </a:p>
        </p:txBody>
      </p:sp>
      <p:pic>
        <p:nvPicPr>
          <p:cNvPr id="5" name="Picture 4" descr="A qr code with a few black squares&#10;&#10;Description automatically generated">
            <a:extLst>
              <a:ext uri="{FF2B5EF4-FFF2-40B4-BE49-F238E27FC236}">
                <a16:creationId xmlns:a16="http://schemas.microsoft.com/office/drawing/2014/main" id="{C23F6C80-3BEF-26DC-A433-B04456B5E5C7}"/>
              </a:ext>
            </a:extLst>
          </p:cNvPr>
          <p:cNvPicPr>
            <a:picLocks noChangeAspect="1"/>
          </p:cNvPicPr>
          <p:nvPr/>
        </p:nvPicPr>
        <p:blipFill>
          <a:blip r:embed="rId2"/>
          <a:stretch>
            <a:fillRect/>
          </a:stretch>
        </p:blipFill>
        <p:spPr>
          <a:xfrm>
            <a:off x="8020570" y="2084269"/>
            <a:ext cx="3135109" cy="3135109"/>
          </a:xfrm>
          <a:prstGeom prst="rect">
            <a:avLst/>
          </a:prstGeom>
        </p:spPr>
      </p:pic>
      <p:sp>
        <p:nvSpPr>
          <p:cNvPr id="14" name="Rectangle 13">
            <a:extLst>
              <a:ext uri="{FF2B5EF4-FFF2-40B4-BE49-F238E27FC236}">
                <a16:creationId xmlns:a16="http://schemas.microsoft.com/office/drawing/2014/main" id="{BD7A74B5-8367-4A83-ABEC-0FCDDE97B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2CC184B0-C2C6-4BF0-B078-816C7AF95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p:cNvSpPr>
            <a:spLocks noGrp="1"/>
          </p:cNvSpPr>
          <p:nvPr>
            <p:ph type="sldNum" sz="quarter" idx="12"/>
          </p:nvPr>
        </p:nvSpPr>
        <p:spPr>
          <a:xfrm>
            <a:off x="9900458" y="6459785"/>
            <a:ext cx="1312025" cy="365125"/>
          </a:xfrm>
        </p:spPr>
        <p:txBody>
          <a:bodyPr>
            <a:normAutofit/>
          </a:bodyPr>
          <a:lstStyle/>
          <a:p>
            <a:pPr>
              <a:spcAft>
                <a:spcPts val="600"/>
              </a:spcAft>
            </a:pPr>
            <a:fld id="{4FAB73BC-B049-4115-A692-8D63A059BFB8}" type="slidenum">
              <a:rPr lang="en-US" smtClean="0"/>
              <a:pPr>
                <a:spcAft>
                  <a:spcPts val="600"/>
                </a:spcAft>
              </a:pPr>
              <a:t>15</a:t>
            </a:fld>
            <a:endParaRPr lang="en-US"/>
          </a:p>
        </p:txBody>
      </p:sp>
    </p:spTree>
    <p:extLst>
      <p:ext uri="{BB962C8B-B14F-4D97-AF65-F5344CB8AC3E}">
        <p14:creationId xmlns:p14="http://schemas.microsoft.com/office/powerpoint/2010/main" val="42743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curriculum does our school use?</a:t>
            </a:r>
          </a:p>
        </p:txBody>
      </p:sp>
      <p:sp>
        <p:nvSpPr>
          <p:cNvPr id="3" name="Content Placeholder 2"/>
          <p:cNvSpPr>
            <a:spLocks noGrp="1"/>
          </p:cNvSpPr>
          <p:nvPr>
            <p:ph idx="1"/>
          </p:nvPr>
        </p:nvSpPr>
        <p:spPr/>
        <p:txBody>
          <a:bodyPr vert="horz" lIns="0" tIns="45720" rIns="0" bIns="45720" rtlCol="0" anchor="t">
            <a:normAutofit/>
          </a:bodyPr>
          <a:lstStyle/>
          <a:p>
            <a:r>
              <a:rPr lang="en-US" dirty="0">
                <a:solidFill>
                  <a:schemeClr val="tx1"/>
                </a:solidFill>
                <a:latin typeface="Arial"/>
                <a:cs typeface="Arial"/>
              </a:rPr>
              <a:t>The Tennessee Academic Standards provide a common set of expectations for what students will know and be able to do at the end of a grade for each subject area. </a:t>
            </a: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a:cs typeface="Arial"/>
              </a:rPr>
              <a:t>Tennessee's academic standards form the framework for everything taught at Cole Elementary.</a:t>
            </a:r>
            <a:endParaRPr lang="en-US"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For more information about Tennessee’s academic standards, see:</a:t>
            </a:r>
            <a:endParaRPr lang="en-US">
              <a:solidFill>
                <a:schemeClr val="tx1"/>
              </a:solidFill>
              <a:latin typeface="Arial" panose="020B0604020202020204" pitchFamily="34" charset="0"/>
              <a:cs typeface="Arial" panose="020B0604020202020204" pitchFamily="34" charset="0"/>
            </a:endParaRPr>
          </a:p>
          <a:p>
            <a:pPr marL="597535" lvl="3" indent="0">
              <a:buNone/>
            </a:pPr>
            <a:r>
              <a:rPr lang="en-US" dirty="0">
                <a:solidFill>
                  <a:schemeClr val="tx1"/>
                </a:solidFill>
                <a:latin typeface="Arial"/>
                <a:cs typeface="Arial"/>
                <a:hlinkClick r:id="rId2">
                  <a:extLst>
                    <a:ext uri="{A12FA001-AC4F-418D-AE19-62706E023703}">
                      <ahyp:hlinkClr xmlns:ahyp="http://schemas.microsoft.com/office/drawing/2018/hyperlinkcolor" val="tx"/>
                    </a:ext>
                  </a:extLst>
                </a:hlinkClick>
              </a:rPr>
              <a:t>https://www.tn.gov/content/tn/education/instruction/academic-standards.html</a:t>
            </a:r>
            <a:r>
              <a:rPr lang="en-US" dirty="0">
                <a:solidFill>
                  <a:schemeClr val="tx1"/>
                </a:solidFill>
                <a:latin typeface="Arial"/>
                <a:cs typeface="Arial"/>
              </a:rPr>
              <a:t> </a:t>
            </a:r>
            <a:endParaRPr lang="en-US" dirty="0">
              <a:solidFill>
                <a:schemeClr val="tx1"/>
              </a:solidFill>
            </a:endParaRPr>
          </a:p>
          <a:p>
            <a:pPr>
              <a:buClrTx/>
              <a:buFont typeface="Wingdings" panose="05000000000000000000" pitchFamily="2" charset="2"/>
              <a:buChar char="§"/>
            </a:pPr>
            <a:endParaRPr lang="en-US"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32352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ea typeface="Batang" pitchFamily="18" charset="-127"/>
                <a:cs typeface="Arial" panose="020B0604020202020204" pitchFamily="34" charset="0"/>
              </a:rPr>
              <a:t>What tests will my child be taking</a:t>
            </a:r>
            <a:r>
              <a:rPr lang="en-US" sz="44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vert="horz" lIns="0" tIns="45720" rIns="0" bIns="45720" rtlCol="0" anchor="t">
            <a:normAutofit/>
          </a:bodyPr>
          <a:lstStyle/>
          <a:p>
            <a:pPr marL="342900" indent="-342900"/>
            <a:r>
              <a:rPr lang="en-US" dirty="0">
                <a:solidFill>
                  <a:schemeClr val="tx1"/>
                </a:solidFill>
                <a:latin typeface="Arial"/>
                <a:cs typeface="Arial"/>
              </a:rPr>
              <a:t>Benchmark assessments grades 3-5 for ELA, Math &amp; Science</a:t>
            </a:r>
            <a:endParaRPr lang="en-US">
              <a:solidFill>
                <a:schemeClr val="tx1"/>
              </a:solidFill>
            </a:endParaRPr>
          </a:p>
          <a:p>
            <a:r>
              <a:rPr lang="en-US" dirty="0">
                <a:solidFill>
                  <a:schemeClr val="tx1"/>
                </a:solidFill>
                <a:latin typeface="Arial"/>
                <a:cs typeface="Arial"/>
              </a:rPr>
              <a:t>Fast Bridge benchmark assessments Kindergarten-5th</a:t>
            </a:r>
          </a:p>
          <a:p>
            <a:r>
              <a:rPr lang="en-US" dirty="0">
                <a:solidFill>
                  <a:schemeClr val="tx1"/>
                </a:solidFill>
                <a:latin typeface="Arial"/>
                <a:cs typeface="Arial"/>
              </a:rPr>
              <a:t>Common assessments built into curriculum materials</a:t>
            </a:r>
          </a:p>
          <a:p>
            <a:r>
              <a:rPr lang="en-US" dirty="0">
                <a:solidFill>
                  <a:schemeClr val="tx1"/>
                </a:solidFill>
                <a:latin typeface="Arial"/>
                <a:cs typeface="Arial"/>
              </a:rPr>
              <a:t>K-5 Wit &amp; Wisdom</a:t>
            </a:r>
          </a:p>
          <a:p>
            <a:r>
              <a:rPr lang="en-US" dirty="0">
                <a:solidFill>
                  <a:schemeClr val="tx1"/>
                </a:solidFill>
                <a:latin typeface="Arial"/>
                <a:cs typeface="Arial"/>
              </a:rPr>
              <a:t>K-5 STEM scopes</a:t>
            </a:r>
          </a:p>
          <a:p>
            <a:r>
              <a:rPr lang="en-US" dirty="0">
                <a:solidFill>
                  <a:schemeClr val="tx1"/>
                </a:solidFill>
                <a:latin typeface="Arial"/>
                <a:cs typeface="Arial"/>
              </a:rPr>
              <a:t>WIDA/Access</a:t>
            </a:r>
          </a:p>
          <a:p>
            <a:r>
              <a:rPr lang="en-US" dirty="0">
                <a:solidFill>
                  <a:schemeClr val="tx1"/>
                </a:solidFill>
                <a:latin typeface="Arial"/>
                <a:cs typeface="Arial"/>
              </a:rPr>
              <a:t>TCAP 3-5</a:t>
            </a:r>
          </a:p>
          <a:p>
            <a:endParaRPr lang="en-US" dirty="0">
              <a:solidFill>
                <a:schemeClr val="tx1"/>
              </a:solidFill>
              <a:latin typeface="Arial"/>
              <a:cs typeface="Arial"/>
            </a:endParaRPr>
          </a:p>
          <a:p>
            <a:pPr marL="569595" lvl="1"/>
            <a:endParaRPr lang="en-US" dirty="0">
              <a:solidFill>
                <a:schemeClr val="tx1"/>
              </a:solidFill>
              <a:latin typeface="Arial"/>
              <a:cs typeface="Aria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4391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I contact for help?</a:t>
            </a:r>
          </a:p>
        </p:txBody>
      </p:sp>
      <p:sp>
        <p:nvSpPr>
          <p:cNvPr id="3" name="Content Placeholder 2"/>
          <p:cNvSpPr>
            <a:spLocks noGrp="1"/>
          </p:cNvSpPr>
          <p:nvPr>
            <p:ph idx="1"/>
          </p:nvPr>
        </p:nvSpPr>
        <p:spPr/>
        <p:txBody>
          <a:bodyPr vert="horz" lIns="0" tIns="45720" rIns="0" bIns="45720" rtlCol="0" anchor="t">
            <a:normAutofit/>
          </a:bodyPr>
          <a:lstStyle/>
          <a:p>
            <a:r>
              <a:rPr lang="en-US" dirty="0">
                <a:solidFill>
                  <a:schemeClr val="tx1"/>
                </a:solidFill>
                <a:latin typeface="Arial"/>
                <a:cs typeface="Arial"/>
              </a:rPr>
              <a:t>For general questions, call the front office at: (615) 333-5043</a:t>
            </a:r>
            <a:endParaRPr lang="en-US" dirty="0">
              <a:solidFill>
                <a:schemeClr val="tx1"/>
              </a:solidFill>
            </a:endParaRPr>
          </a:p>
          <a:p>
            <a:r>
              <a:rPr lang="en-US" dirty="0">
                <a:solidFill>
                  <a:schemeClr val="tx1"/>
                </a:solidFill>
                <a:latin typeface="Arial"/>
                <a:cs typeface="Arial"/>
              </a:rPr>
              <a:t>To reach the principal, Chad Hedgepath call: (615) 333-5043</a:t>
            </a:r>
          </a:p>
          <a:p>
            <a:r>
              <a:rPr lang="en-US" dirty="0">
                <a:solidFill>
                  <a:schemeClr val="tx1"/>
                </a:solidFill>
                <a:latin typeface="Arial"/>
                <a:cs typeface="Arial"/>
              </a:rPr>
              <a:t>To reach our family liaison, Sarah Nieto call: (615) 333-5043</a:t>
            </a:r>
          </a:p>
          <a:p>
            <a:pPr>
              <a:buClrTx/>
              <a:buFont typeface="Wingdings" panose="05000000000000000000" pitchFamily="2" charset="2"/>
              <a:buChar char="§"/>
            </a:pPr>
            <a:r>
              <a:rPr lang="en-US" dirty="0">
                <a:solidFill>
                  <a:schemeClr val="tx1"/>
                </a:solidFill>
                <a:latin typeface="Arial"/>
                <a:cs typeface="Arial"/>
              </a:rPr>
              <a:t>To reach your child’s teacher, call the front office or view our staff directory at: https://cole.mnps.org/</a:t>
            </a:r>
            <a:endParaRPr lang="en-US">
              <a:solidFill>
                <a:schemeClr val="tx1"/>
              </a:solidFill>
            </a:endParaRPr>
          </a:p>
          <a:p>
            <a:pPr>
              <a:buClrTx/>
              <a:buFont typeface="Wingdings" panose="05000000000000000000" pitchFamily="2" charset="2"/>
              <a:buChar char="§"/>
            </a:pPr>
            <a:endParaRPr lang="en-US" dirty="0">
              <a:solidFill>
                <a:schemeClr val="tx1"/>
              </a:solidFill>
            </a:endParaRPr>
          </a:p>
          <a:p>
            <a:pPr marL="569595" lvl="1">
              <a:buFont typeface="Wingdings" panose="05000000000000000000" pitchFamily="2" charset="2"/>
              <a:buChar char="§"/>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62113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459" y="1304790"/>
            <a:ext cx="10813986" cy="2954655"/>
          </a:xfrm>
          <a:prstGeom prst="rect">
            <a:avLst/>
          </a:prstGeom>
          <a:noFill/>
        </p:spPr>
        <p:txBody>
          <a:bodyPr wrap="none" lIns="91440" tIns="45720" rIns="91440" bIns="45720">
            <a:spAutoFit/>
          </a:bodyPr>
          <a:lstStyle/>
          <a:p>
            <a:pPr algn="ctr"/>
            <a:r>
              <a:rPr lang="en-US" sz="6600" b="1" cap="none" spc="0" dirty="0">
                <a:ln w="22225">
                  <a:solidFill>
                    <a:schemeClr val="accent2"/>
                  </a:solidFill>
                  <a:prstDash val="solid"/>
                </a:ln>
                <a:effectLst/>
                <a:latin typeface="Arial" panose="020B0604020202020204" pitchFamily="34" charset="0"/>
                <a:cs typeface="Arial" panose="020B0604020202020204" pitchFamily="34" charset="0"/>
              </a:rPr>
              <a:t>WE JUST WANT TO SAY…</a:t>
            </a:r>
          </a:p>
          <a:p>
            <a:pPr algn="ctr"/>
            <a:r>
              <a:rPr lang="en-US" sz="120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THANK YOU!</a:t>
            </a:r>
            <a:endParaRPr lang="en-US" sz="120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FAB73BC-B049-4115-A692-8D63A059BFB8}" type="slidenum">
              <a:rPr lang="en-US" dirty="0" smtClean="0"/>
              <a:pPr/>
              <a:t>19</a:t>
            </a:fld>
            <a:endParaRPr lang="en-US" dirty="0"/>
          </a:p>
        </p:txBody>
      </p:sp>
    </p:spTree>
    <p:extLst>
      <p:ext uri="{BB962C8B-B14F-4D97-AF65-F5344CB8AC3E}">
        <p14:creationId xmlns:p14="http://schemas.microsoft.com/office/powerpoint/2010/main" val="369257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solidFill>
                  <a:schemeClr val="tx1"/>
                </a:solidFill>
              </a:rPr>
              <a:t>The Every Student Succeeds Act (ESSA) requires that each Title I school hold an annual meeting of Title I families in order to:</a:t>
            </a:r>
          </a:p>
          <a:p>
            <a:pPr lvl="3">
              <a:buFont typeface="Arial" panose="020B0604020202020204" pitchFamily="34" charset="0"/>
              <a:buChar char="•"/>
            </a:pPr>
            <a:r>
              <a:rPr lang="en-US" dirty="0">
                <a:solidFill>
                  <a:schemeClr val="tx1"/>
                </a:solidFill>
              </a:rPr>
              <a:t>inform you of your school’s participation in Title I,</a:t>
            </a:r>
          </a:p>
          <a:p>
            <a:pPr lvl="3">
              <a:buFont typeface="Arial" panose="020B0604020202020204" pitchFamily="34" charset="0"/>
              <a:buChar char="•"/>
            </a:pPr>
            <a:r>
              <a:rPr lang="en-US" dirty="0">
                <a:solidFill>
                  <a:schemeClr val="tx1"/>
                </a:solidFill>
              </a:rPr>
              <a:t>explain the requirements of Title I, and</a:t>
            </a:r>
          </a:p>
          <a:p>
            <a:pPr lvl="3">
              <a:buFont typeface="Arial" panose="020B0604020202020204" pitchFamily="34" charset="0"/>
              <a:buChar char="•"/>
            </a:pPr>
            <a:r>
              <a:rPr lang="en-US" dirty="0">
                <a:solidFill>
                  <a:schemeClr val="tx1"/>
                </a:solidFill>
              </a:rPr>
              <a:t>explain your rights as parents and family members to be involved.</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902294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936010"/>
            <a:ext cx="4572000" cy="4985980"/>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Citizens and agencies are encouraged to report fraud, waste, or abuse in State and Local government.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ysClr val="windowText" lastClr="000000"/>
                </a:solidFill>
                <a:effectLst/>
                <a:uLnTx/>
                <a:uFillTx/>
                <a:latin typeface="Calibri"/>
                <a:ea typeface="+mn-ea"/>
                <a:cs typeface="+mn-cs"/>
              </a:rPr>
              <a:t>NOTICE:</a:t>
            </a: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 This agency is a recipient of taxpayer funding. If you observe an agency director or employee engaging in any activity which you consider to be illegal, improper or wasteful, please call the state Comptroller’s toll-free Hotline: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sng"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Calibri"/>
                <a:ea typeface="+mn-ea"/>
                <a:cs typeface="+mn-cs"/>
              </a:rPr>
              <a:t>1-800-232-5454</a:t>
            </a:r>
            <a:endParaRPr kumimoji="0" lang="en-US" sz="28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Notifications can also be submitted electronically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alibri"/>
                <a:ea typeface="+mn-ea"/>
                <a:cs typeface="+mn-cs"/>
              </a:rPr>
              <a:t>http://www.comptroller.tn.gov/hotline</a:t>
            </a:r>
          </a:p>
        </p:txBody>
      </p:sp>
      <p:sp>
        <p:nvSpPr>
          <p:cNvPr id="3" name="TextBox 2"/>
          <p:cNvSpPr txBox="1"/>
          <p:nvPr/>
        </p:nvSpPr>
        <p:spPr>
          <a:xfrm>
            <a:off x="2645790" y="329939"/>
            <a:ext cx="705124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Fraud, Waste, or Abuse</a:t>
            </a:r>
          </a:p>
        </p:txBody>
      </p:sp>
    </p:spTree>
    <p:extLst>
      <p:ext uri="{BB962C8B-B14F-4D97-AF65-F5344CB8AC3E}">
        <p14:creationId xmlns:p14="http://schemas.microsoft.com/office/powerpoint/2010/main" val="1212956913"/>
      </p:ext>
    </p:extLst>
  </p:cSld>
  <p:clrMapOvr>
    <a:masterClrMapping/>
  </p:clrMapOvr>
  <mc:AlternateContent xmlns:mc="http://schemas.openxmlformats.org/markup-compatibility/2006" xmlns:p14="http://schemas.microsoft.com/office/powerpoint/2010/main">
    <mc:Choice Requires="p14">
      <p:transition spd="slow" p14:dur="2000" advTm="11372"/>
    </mc:Choice>
    <mc:Fallback xmlns="">
      <p:transition spd="slow" advTm="1137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I learn?</a:t>
            </a:r>
          </a:p>
        </p:txBody>
      </p:sp>
      <p:sp>
        <p:nvSpPr>
          <p:cNvPr id="3" name="Content Placeholder 2"/>
          <p:cNvSpPr>
            <a:spLocks noGrp="1"/>
          </p:cNvSpPr>
          <p:nvPr>
            <p:ph idx="1"/>
          </p:nvPr>
        </p:nvSpPr>
        <p:spPr/>
        <p:txBody>
          <a:bodyPr vert="horz" lIns="0" tIns="45720" rIns="0" bIns="45720" numCol="2" rtlCol="0" anchor="t">
            <a:normAutofit fontScale="92500" lnSpcReduction="10000"/>
          </a:bodyPr>
          <a:lstStyle/>
          <a:p>
            <a:r>
              <a:rPr lang="en-US" dirty="0">
                <a:solidFill>
                  <a:schemeClr val="tx1"/>
                </a:solidFill>
              </a:rPr>
              <a:t>What is a Title I school?</a:t>
            </a:r>
          </a:p>
          <a:p>
            <a:r>
              <a:rPr lang="en-US" dirty="0">
                <a:solidFill>
                  <a:schemeClr val="tx1"/>
                </a:solidFill>
              </a:rPr>
              <a:t>What are my rights?</a:t>
            </a:r>
          </a:p>
          <a:p>
            <a:r>
              <a:rPr lang="en-US" dirty="0">
                <a:solidFill>
                  <a:schemeClr val="tx1"/>
                </a:solidFill>
              </a:rPr>
              <a:t>What can Title I funds be used for?</a:t>
            </a:r>
          </a:p>
          <a:p>
            <a:r>
              <a:rPr lang="en-US" dirty="0">
                <a:solidFill>
                  <a:schemeClr val="tx1"/>
                </a:solidFill>
              </a:rPr>
              <a:t>How does our school use Title I funds?</a:t>
            </a:r>
          </a:p>
          <a:p>
            <a:r>
              <a:rPr lang="en-US" dirty="0">
                <a:solidFill>
                  <a:schemeClr val="tx1"/>
                </a:solidFill>
              </a:rPr>
              <a:t>What is the SIP?</a:t>
            </a:r>
          </a:p>
          <a:p>
            <a:r>
              <a:rPr lang="en-US" dirty="0">
                <a:solidFill>
                  <a:schemeClr val="tx1"/>
                </a:solidFill>
              </a:rPr>
              <a:t>What are our schoolwide program goals?</a:t>
            </a:r>
          </a:p>
          <a:p>
            <a:r>
              <a:rPr lang="en-US" dirty="0">
                <a:solidFill>
                  <a:schemeClr val="tx1"/>
                </a:solidFill>
              </a:rPr>
              <a:t>How is parent and family engagement funded?</a:t>
            </a:r>
          </a:p>
          <a:p>
            <a:r>
              <a:rPr lang="en-US" dirty="0">
                <a:solidFill>
                  <a:schemeClr val="tx1"/>
                </a:solidFill>
              </a:rPr>
              <a:t>What is the Parent and Family Engagement Policy?</a:t>
            </a:r>
          </a:p>
          <a:p>
            <a:r>
              <a:rPr lang="en-US" dirty="0">
                <a:solidFill>
                  <a:schemeClr val="tx1"/>
                </a:solidFill>
              </a:rPr>
              <a:t>What is the School-Parent Compact?</a:t>
            </a:r>
          </a:p>
          <a:p>
            <a:r>
              <a:rPr lang="en-US" dirty="0">
                <a:solidFill>
                  <a:schemeClr val="tx1"/>
                </a:solidFill>
              </a:rPr>
              <a:t>What curriculum does our school use?</a:t>
            </a:r>
          </a:p>
          <a:p>
            <a:r>
              <a:rPr lang="en-US" dirty="0">
                <a:solidFill>
                  <a:schemeClr val="tx1"/>
                </a:solidFill>
              </a:rPr>
              <a:t>What tests will my child be taking?</a:t>
            </a:r>
          </a:p>
          <a:p>
            <a:r>
              <a:rPr lang="en-US" dirty="0">
                <a:solidFill>
                  <a:schemeClr val="tx1"/>
                </a:solidFill>
              </a:rPr>
              <a:t>How can I be involved?</a:t>
            </a:r>
          </a:p>
          <a:p>
            <a:r>
              <a:rPr lang="en-US" dirty="0">
                <a:solidFill>
                  <a:schemeClr val="tx1"/>
                </a:solidFill>
              </a:rPr>
              <a:t>Who can I contact for help?</a:t>
            </a:r>
          </a:p>
          <a:p>
            <a:endParaRPr lang="en-US" b="1" dirty="0">
              <a:solidFill>
                <a:srgbClr val="FF0000"/>
              </a:solidFill>
            </a:endParaRPr>
          </a:p>
          <a:p>
            <a:endParaRPr lang="en-US" dirty="0"/>
          </a:p>
          <a:p>
            <a:endParaRPr lang="en-US" dirty="0"/>
          </a:p>
        </p:txBody>
      </p:sp>
      <p:sp>
        <p:nvSpPr>
          <p:cNvPr id="6" name="Content Placeholder 2" descr="list" title="list"/>
          <p:cNvSpPr txBox="1">
            <a:spLocks/>
          </p:cNvSpPr>
          <p:nvPr/>
        </p:nvSpPr>
        <p:spPr>
          <a:xfrm>
            <a:off x="5961723" y="1845732"/>
            <a:ext cx="5118169" cy="439854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eorgia" panose="020405020504050203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eorgia" panose="020405020504050203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8485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Title I school?</a:t>
            </a:r>
          </a:p>
        </p:txBody>
      </p:sp>
      <p:sp>
        <p:nvSpPr>
          <p:cNvPr id="3" name="Content Placeholder 2"/>
          <p:cNvSpPr>
            <a:spLocks noGrp="1"/>
          </p:cNvSpPr>
          <p:nvPr>
            <p:ph idx="1"/>
          </p:nvPr>
        </p:nvSpPr>
        <p:spPr/>
        <p:txBody>
          <a:bodyPr>
            <a:normAutofit/>
          </a:bodyPr>
          <a:lstStyle/>
          <a:p>
            <a:r>
              <a:rPr lang="en-US" dirty="0">
                <a:solidFill>
                  <a:schemeClr val="tx1"/>
                </a:solidFill>
              </a:rPr>
              <a:t>Title I was passed in 1965 under the Elementary and Secondary Education Act (ESEA). It is the largest federal assistance program for our nation’s schools. </a:t>
            </a:r>
          </a:p>
          <a:p>
            <a:r>
              <a:rPr lang="en-US" dirty="0">
                <a:solidFill>
                  <a:schemeClr val="tx1"/>
                </a:solidFill>
              </a:rPr>
              <a:t>Title I schools receive extra funding (Title I dollars) from the federal government. These dollars are used to:</a:t>
            </a:r>
          </a:p>
          <a:p>
            <a:pPr lvl="3">
              <a:buFont typeface="Arial" panose="020B0604020202020204" pitchFamily="34" charset="0"/>
              <a:buChar char="•"/>
            </a:pPr>
            <a:r>
              <a:rPr lang="en-US" dirty="0">
                <a:solidFill>
                  <a:schemeClr val="tx1"/>
                </a:solidFill>
              </a:rPr>
              <a:t>identify students experiencing academic difficulties and provide assistance to help these students;</a:t>
            </a:r>
          </a:p>
          <a:p>
            <a:pPr lvl="3">
              <a:buFont typeface="Arial" panose="020B0604020202020204" pitchFamily="34" charset="0"/>
              <a:buChar char="•"/>
            </a:pPr>
            <a:r>
              <a:rPr lang="en-US" dirty="0">
                <a:solidFill>
                  <a:schemeClr val="tx1"/>
                </a:solidFill>
              </a:rPr>
              <a:t>purchase additional staff, programs, materials, and/or supplies; and</a:t>
            </a:r>
          </a:p>
          <a:p>
            <a:pPr lvl="3">
              <a:buFont typeface="Arial" panose="020B0604020202020204" pitchFamily="34" charset="0"/>
              <a:buChar char="•"/>
            </a:pPr>
            <a:r>
              <a:rPr lang="en-US" dirty="0">
                <a:solidFill>
                  <a:schemeClr val="tx1"/>
                </a:solidFill>
              </a:rPr>
              <a:t>conduct parent and family engagement meetings, trainings, events, and/or activities.</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77313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my rights?</a:t>
            </a:r>
          </a:p>
        </p:txBody>
      </p:sp>
      <p:sp>
        <p:nvSpPr>
          <p:cNvPr id="3" name="Content Placeholder 2"/>
          <p:cNvSpPr>
            <a:spLocks noGrp="1"/>
          </p:cNvSpPr>
          <p:nvPr>
            <p:ph idx="1"/>
          </p:nvPr>
        </p:nvSpPr>
        <p:spPr>
          <a:xfrm>
            <a:off x="535709" y="1845734"/>
            <a:ext cx="11231417" cy="4398048"/>
          </a:xfrm>
        </p:spPr>
        <p:txBody>
          <a:bodyPr vert="horz" lIns="0" tIns="45720" rIns="0" bIns="45720" rtlCol="0" anchor="t">
            <a:normAutofit/>
          </a:bodyPr>
          <a:lstStyle/>
          <a:p>
            <a:r>
              <a:rPr lang="en-US" dirty="0">
                <a:solidFill>
                  <a:schemeClr val="tx1"/>
                </a:solidFill>
              </a:rPr>
              <a:t>The families and parents of Title I students have a right, by law, to:</a:t>
            </a:r>
          </a:p>
          <a:p>
            <a:pPr marL="966470" lvl="3">
              <a:buFont typeface="Arial" panose="020B0604020202020204" pitchFamily="34" charset="0"/>
              <a:buChar char="•"/>
            </a:pPr>
            <a:r>
              <a:rPr lang="en-US" dirty="0">
                <a:solidFill>
                  <a:schemeClr val="tx1"/>
                </a:solidFill>
              </a:rPr>
              <a:t>be involved in decisions made at both the school and district level;</a:t>
            </a:r>
          </a:p>
          <a:p>
            <a:pPr marL="966470" lvl="3">
              <a:buFont typeface="Arial" panose="020B0604020202020204" pitchFamily="34" charset="0"/>
              <a:buChar char="•"/>
            </a:pPr>
            <a:endParaRPr lang="en-US" dirty="0">
              <a:solidFill>
                <a:schemeClr val="tx1"/>
              </a:solidFill>
            </a:endParaRPr>
          </a:p>
          <a:p>
            <a:pPr marL="966470" lvl="3">
              <a:buFont typeface="Arial" panose="020B0604020202020204" pitchFamily="34" charset="0"/>
              <a:buChar char="•"/>
            </a:pPr>
            <a:r>
              <a:rPr lang="en-US" dirty="0">
                <a:solidFill>
                  <a:schemeClr val="tx1"/>
                </a:solidFill>
              </a:rPr>
              <a:t>be provided with information on your child’s level of achievement on tests in reading/language arts, writing, mathematics, and science;</a:t>
            </a:r>
          </a:p>
          <a:p>
            <a:pPr marL="966470" lvl="3">
              <a:buFont typeface="Arial" panose="020B0604020202020204" pitchFamily="34" charset="0"/>
              <a:buChar char="•"/>
            </a:pPr>
            <a:endParaRPr lang="en-US" dirty="0">
              <a:solidFill>
                <a:schemeClr val="tx1"/>
              </a:solidFill>
            </a:endParaRPr>
          </a:p>
          <a:p>
            <a:pPr marL="966470" lvl="3">
              <a:buFont typeface="Arial" panose="020B0604020202020204" pitchFamily="34" charset="0"/>
              <a:buChar char="•"/>
            </a:pPr>
            <a:r>
              <a:rPr lang="en-US" dirty="0">
                <a:solidFill>
                  <a:schemeClr val="tx1"/>
                </a:solidFill>
                <a:latin typeface="Arial"/>
                <a:cs typeface="Arial"/>
              </a:rPr>
              <a:t>request and receive information on the qualifications of your child’s teacher and paraprofessionals who are working with your child</a:t>
            </a:r>
          </a:p>
          <a:p>
            <a:pPr marL="966470" lvl="3">
              <a:buFont typeface="Arial" panose="020B0604020202020204" pitchFamily="34" charset="0"/>
              <a:buChar char="•"/>
            </a:pPr>
            <a:endParaRPr lang="en-US" dirty="0">
              <a:solidFill>
                <a:schemeClr val="tx1"/>
              </a:solidFill>
            </a:endParaRPr>
          </a:p>
          <a:p>
            <a:pPr marL="966470" lvl="3">
              <a:buFont typeface="Arial" panose="020B0604020202020204" pitchFamily="34" charset="0"/>
              <a:buChar char="•"/>
            </a:pPr>
            <a:r>
              <a:rPr lang="en-US" dirty="0">
                <a:solidFill>
                  <a:schemeClr val="tx1"/>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420747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Title I funds be used for?</a:t>
            </a:r>
          </a:p>
        </p:txBody>
      </p:sp>
      <p:sp>
        <p:nvSpPr>
          <p:cNvPr id="3" name="Content Placeholder 2"/>
          <p:cNvSpPr>
            <a:spLocks noGrp="1"/>
          </p:cNvSpPr>
          <p:nvPr>
            <p:ph idx="1"/>
          </p:nvPr>
        </p:nvSpPr>
        <p:spPr/>
        <p:txBody>
          <a:bodyPr>
            <a:normAutofit/>
          </a:bodyPr>
          <a:lstStyle/>
          <a:p>
            <a:r>
              <a:rPr lang="en-US" dirty="0">
                <a:solidFill>
                  <a:schemeClr val="tx1"/>
                </a:solidFill>
              </a:rPr>
              <a:t>In general, Title I funds may be used for:</a:t>
            </a:r>
          </a:p>
          <a:p>
            <a:pPr lvl="3">
              <a:buFont typeface="Arial" panose="020B0604020202020204" pitchFamily="34" charset="0"/>
              <a:buChar char="•"/>
            </a:pPr>
            <a:r>
              <a:rPr lang="en-US" altLang="en-US" dirty="0">
                <a:solidFill>
                  <a:schemeClr val="tx1"/>
                </a:solidFill>
              </a:rPr>
              <a:t>smaller class sizes,</a:t>
            </a:r>
          </a:p>
          <a:p>
            <a:pPr lvl="3">
              <a:buFont typeface="Arial" panose="020B0604020202020204" pitchFamily="34" charset="0"/>
              <a:buChar char="•"/>
            </a:pPr>
            <a:r>
              <a:rPr lang="en-US" altLang="en-US" dirty="0">
                <a:solidFill>
                  <a:schemeClr val="tx1"/>
                </a:solidFill>
              </a:rPr>
              <a:t>additional teachers and paraprofessionals,</a:t>
            </a:r>
          </a:p>
          <a:p>
            <a:pPr lvl="3">
              <a:buFont typeface="Arial" panose="020B0604020202020204" pitchFamily="34" charset="0"/>
              <a:buChar char="•"/>
            </a:pPr>
            <a:r>
              <a:rPr lang="en-US" altLang="en-US" dirty="0">
                <a:solidFill>
                  <a:schemeClr val="tx1"/>
                </a:solidFill>
              </a:rPr>
              <a:t>additional training for school staff,</a:t>
            </a:r>
          </a:p>
          <a:p>
            <a:pPr lvl="3">
              <a:buFont typeface="Arial" panose="020B0604020202020204" pitchFamily="34" charset="0"/>
              <a:buChar char="•"/>
            </a:pPr>
            <a:r>
              <a:rPr lang="en-US" altLang="en-US" dirty="0">
                <a:solidFill>
                  <a:schemeClr val="tx1"/>
                </a:solidFill>
              </a:rPr>
              <a:t>extra time for instruction (before and/or after school programs),</a:t>
            </a:r>
          </a:p>
          <a:p>
            <a:pPr lvl="3">
              <a:buFont typeface="Arial" panose="020B0604020202020204" pitchFamily="34" charset="0"/>
              <a:buChar char="•"/>
            </a:pPr>
            <a:r>
              <a:rPr lang="en-US" altLang="en-US" dirty="0">
                <a:solidFill>
                  <a:schemeClr val="tx1"/>
                </a:solidFill>
              </a:rPr>
              <a:t>parent and family engagement activities, and/or</a:t>
            </a:r>
          </a:p>
          <a:p>
            <a:pPr lvl="3">
              <a:buFont typeface="Arial" panose="020B0604020202020204" pitchFamily="34" charset="0"/>
              <a:buChar char="•"/>
            </a:pPr>
            <a:r>
              <a:rPr lang="en-US" altLang="en-US" dirty="0">
                <a:solidFill>
                  <a:schemeClr val="tx1"/>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62274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our school use Title I funds?</a:t>
            </a:r>
          </a:p>
        </p:txBody>
      </p:sp>
      <p:sp>
        <p:nvSpPr>
          <p:cNvPr id="3" name="Content Placeholder 2"/>
          <p:cNvSpPr>
            <a:spLocks noGrp="1"/>
          </p:cNvSpPr>
          <p:nvPr>
            <p:ph idx="1"/>
          </p:nvPr>
        </p:nvSpPr>
        <p:spPr>
          <a:xfrm>
            <a:off x="637309" y="1845734"/>
            <a:ext cx="11166763" cy="4453466"/>
          </a:xfrm>
        </p:spPr>
        <p:txBody>
          <a:bodyPr vert="horz" lIns="0" tIns="45720" rIns="0" bIns="45720" rtlCol="0" anchor="t">
            <a:normAutofit fontScale="92500" lnSpcReduction="10000"/>
          </a:bodyPr>
          <a:lstStyle/>
          <a:p>
            <a:r>
              <a:rPr lang="en-US" dirty="0">
                <a:solidFill>
                  <a:schemeClr val="tx1"/>
                </a:solidFill>
                <a:latin typeface="Arial"/>
                <a:cs typeface="Arial"/>
              </a:rPr>
              <a:t>In 2024, our school was allotted approximately $236,856 in Title I funding. </a:t>
            </a:r>
            <a:endParaRPr lang="en-US" dirty="0">
              <a:solidFill>
                <a:schemeClr val="tx1"/>
              </a:solidFill>
            </a:endParaRPr>
          </a:p>
          <a:p>
            <a:r>
              <a:rPr lang="en-US" dirty="0">
                <a:solidFill>
                  <a:schemeClr val="tx1"/>
                </a:solidFill>
              </a:rPr>
              <a:t>We developed a </a:t>
            </a:r>
            <a:r>
              <a:rPr lang="en-US" b="1" dirty="0">
                <a:solidFill>
                  <a:schemeClr val="tx1"/>
                </a:solidFill>
              </a:rPr>
              <a:t>Schoolwide Program</a:t>
            </a:r>
            <a:r>
              <a:rPr lang="en-US" dirty="0">
                <a:solidFill>
                  <a:schemeClr val="tx1"/>
                </a:solidFill>
              </a:rPr>
              <a:t>, which means we plan to spend our funds on the following:</a:t>
            </a:r>
            <a:endParaRPr lang="en-US">
              <a:solidFill>
                <a:schemeClr val="tx1"/>
              </a:solidFill>
            </a:endParaRPr>
          </a:p>
          <a:p>
            <a:pPr marL="966470" lvl="3">
              <a:buFont typeface="Arial" panose="020B0604020202020204" pitchFamily="34" charset="0"/>
              <a:buChar char="•"/>
            </a:pPr>
            <a:r>
              <a:rPr lang="en-US" dirty="0">
                <a:solidFill>
                  <a:schemeClr val="tx1"/>
                </a:solidFill>
              </a:rPr>
              <a:t>Supplemental staff:</a:t>
            </a:r>
            <a:endParaRPr lang="en-US">
              <a:solidFill>
                <a:schemeClr val="tx1"/>
              </a:solidFill>
            </a:endParaRPr>
          </a:p>
          <a:p>
            <a:pPr lvl="4">
              <a:buFont typeface="Courier New" panose="02070309020205020404" pitchFamily="49" charset="0"/>
              <a:buChar char="o"/>
            </a:pPr>
            <a:r>
              <a:rPr lang="en-US" dirty="0">
                <a:solidFill>
                  <a:schemeClr val="tx1"/>
                </a:solidFill>
                <a:latin typeface="Arial"/>
                <a:cs typeface="Arial"/>
              </a:rPr>
              <a:t>EE teacher</a:t>
            </a:r>
          </a:p>
          <a:p>
            <a:pPr lvl="4">
              <a:buFont typeface="Courier New" panose="02070309020205020404" pitchFamily="49" charset="0"/>
              <a:buChar char="o"/>
            </a:pPr>
            <a:r>
              <a:rPr lang="en-US" dirty="0">
                <a:solidFill>
                  <a:schemeClr val="tx1"/>
                </a:solidFill>
                <a:latin typeface="Arial"/>
                <a:cs typeface="Arial"/>
              </a:rPr>
              <a:t>3rd grade teacher</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5th grade teacher</a:t>
            </a:r>
            <a:endParaRPr lang="en-US" dirty="0">
              <a:solidFill>
                <a:schemeClr val="tx1"/>
              </a:solidFill>
            </a:endParaRPr>
          </a:p>
          <a:p>
            <a:pPr marL="741045" lvl="2"/>
            <a:endParaRPr lang="en-US" dirty="0">
              <a:solidFill>
                <a:schemeClr val="tx1"/>
              </a:solidFill>
            </a:endParaRPr>
          </a:p>
          <a:p>
            <a:pPr marL="966470" lvl="3">
              <a:buFont typeface="Arial" panose="020B0604020202020204" pitchFamily="34" charset="0"/>
              <a:buChar char="•"/>
            </a:pPr>
            <a:r>
              <a:rPr lang="en-US" dirty="0">
                <a:solidFill>
                  <a:schemeClr val="tx1"/>
                </a:solidFill>
              </a:rPr>
              <a:t>Programs/Materials/Supplies:</a:t>
            </a:r>
            <a:endParaRPr lang="en-US">
              <a:solidFill>
                <a:schemeClr val="tx1"/>
              </a:solidFill>
            </a:endParaRPr>
          </a:p>
          <a:p>
            <a:pPr lvl="4">
              <a:buFont typeface="Courier New" panose="02070309020205020404" pitchFamily="49" charset="0"/>
              <a:buChar char="o"/>
            </a:pPr>
            <a:r>
              <a:rPr lang="en-US" dirty="0">
                <a:solidFill>
                  <a:schemeClr val="tx1"/>
                </a:solidFill>
                <a:latin typeface="Arial"/>
                <a:cs typeface="Arial"/>
              </a:rPr>
              <a:t>instructional supplies</a:t>
            </a:r>
            <a:endParaRPr lang="en-US" dirty="0">
              <a:solidFill>
                <a:schemeClr val="tx1"/>
              </a:solidFill>
            </a:endParaRPr>
          </a:p>
          <a:p>
            <a:pPr marL="741045" lvl="2"/>
            <a:endParaRPr lang="en-US" dirty="0">
              <a:solidFill>
                <a:schemeClr val="tx1"/>
              </a:solidFill>
            </a:endParaRPr>
          </a:p>
          <a:p>
            <a:pPr marL="966470" lvl="3">
              <a:buFont typeface="Arial" panose="020B0604020202020204" pitchFamily="34" charset="0"/>
              <a:buChar char="•"/>
            </a:pPr>
            <a:r>
              <a:rPr lang="en-US" dirty="0">
                <a:solidFill>
                  <a:schemeClr val="tx1"/>
                </a:solidFill>
              </a:rPr>
              <a:t>Teacher Professional Development:</a:t>
            </a:r>
            <a:endParaRPr lang="en-US">
              <a:solidFill>
                <a:schemeClr val="tx1"/>
              </a:solidFill>
            </a:endParaRPr>
          </a:p>
          <a:p>
            <a:pPr lvl="4">
              <a:buFont typeface="Courier New" panose="02070309020205020404" pitchFamily="49" charset="0"/>
              <a:buChar char="o"/>
            </a:pPr>
            <a:r>
              <a:rPr lang="en-US" dirty="0">
                <a:solidFill>
                  <a:schemeClr val="tx1"/>
                </a:solidFill>
                <a:latin typeface="Arial"/>
                <a:cs typeface="Arial"/>
              </a:rPr>
              <a:t>Leadership retreat</a:t>
            </a:r>
            <a:endParaRPr lang="en-US" dirty="0">
              <a:solidFill>
                <a:schemeClr val="tx1"/>
              </a:solidFill>
            </a:endParaRPr>
          </a:p>
          <a:p>
            <a:pPr lvl="4">
              <a:buFont typeface="Courier New" panose="02070309020205020404" pitchFamily="49" charset="0"/>
              <a:buChar char="o"/>
            </a:pPr>
            <a:r>
              <a:rPr lang="en-US" dirty="0">
                <a:solidFill>
                  <a:schemeClr val="tx1"/>
                </a:solidFill>
                <a:latin typeface="Arial"/>
                <a:cs typeface="Arial"/>
              </a:rPr>
              <a:t>After school unit planning</a:t>
            </a:r>
            <a:endParaRPr lang="en-US" dirty="0">
              <a:solidFill>
                <a:schemeClr val="tx1"/>
              </a:solidFill>
            </a:endParaRPr>
          </a:p>
          <a:p>
            <a:pPr marL="920750" lvl="4"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03811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the SIP?</a:t>
            </a:r>
            <a:endParaRPr lang="en-US" dirty="0"/>
          </a:p>
        </p:txBody>
      </p:sp>
      <p:sp>
        <p:nvSpPr>
          <p:cNvPr id="3" name="Content Placeholder 2"/>
          <p:cNvSpPr>
            <a:spLocks noGrp="1"/>
          </p:cNvSpPr>
          <p:nvPr>
            <p:ph idx="1"/>
          </p:nvPr>
        </p:nvSpPr>
        <p:spPr/>
        <p:txBody>
          <a:bodyPr vert="horz" lIns="0" tIns="45720" rIns="0" bIns="45720" rtlCol="0" anchor="t">
            <a:normAutofit/>
          </a:bodyPr>
          <a:lstStyle/>
          <a:p>
            <a:r>
              <a:rPr lang="en-US" dirty="0"/>
              <a:t>The SIP is the School Improvement Plan. It includes:</a:t>
            </a:r>
          </a:p>
          <a:p>
            <a:pPr marL="966470" lvl="3">
              <a:buFont typeface="Arial" panose="020B0604020202020204" pitchFamily="34" charset="0"/>
              <a:buChar char="•"/>
            </a:pPr>
            <a:r>
              <a:rPr lang="en-US" dirty="0"/>
              <a:t>the identification of the school planning team and how they will be engaged in the planning process;</a:t>
            </a:r>
          </a:p>
          <a:p>
            <a:pPr marL="966470" lvl="3">
              <a:buFont typeface="Arial" panose="020B0604020202020204" pitchFamily="34" charset="0"/>
              <a:buChar char="•"/>
            </a:pPr>
            <a:r>
              <a:rPr lang="en-US" dirty="0"/>
              <a:t>a needs assessment and summary of academic and non-academic data;</a:t>
            </a:r>
          </a:p>
          <a:p>
            <a:pPr marL="966470" lvl="3">
              <a:buFont typeface="Arial" panose="020B0604020202020204" pitchFamily="34" charset="0"/>
              <a:buChar char="•"/>
            </a:pPr>
            <a:r>
              <a:rPr lang="en-US" dirty="0"/>
              <a:t>prioritized goals, strategies, and action steps to help address the academic and non-academic needs of students;</a:t>
            </a:r>
          </a:p>
          <a:p>
            <a:pPr marL="966470" lvl="3">
              <a:buFont typeface="Arial" panose="020B0604020202020204" pitchFamily="34" charset="0"/>
              <a:buChar char="•"/>
            </a:pPr>
            <a:r>
              <a:rPr lang="en-US" dirty="0"/>
              <a:t>teacher and staff professional development needs; and</a:t>
            </a:r>
          </a:p>
          <a:p>
            <a:pPr marL="966470" lvl="3">
              <a:buFont typeface="Arial" panose="020B0604020202020204" pitchFamily="34" charset="0"/>
              <a:buChar char="•"/>
            </a:pPr>
            <a:r>
              <a:rPr lang="en-US" dirty="0"/>
              <a:t>budgets and the coordination of resources.</a:t>
            </a:r>
          </a:p>
          <a:p>
            <a:r>
              <a:rPr lang="en-US" dirty="0">
                <a:solidFill>
                  <a:schemeClr val="tx1"/>
                </a:solidFill>
              </a:rPr>
              <a:t>The school must include family representatives on our school planning team.</a:t>
            </a:r>
          </a:p>
          <a:p>
            <a:pPr marL="863600" lvl="4" indent="0">
              <a:buNone/>
            </a:pPr>
            <a:endParaRPr lang="en-US" sz="1800"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94027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our schoolwide program goals?</a:t>
            </a:r>
          </a:p>
        </p:txBody>
      </p:sp>
      <p:sp>
        <p:nvSpPr>
          <p:cNvPr id="3" name="Content Placeholder 2"/>
          <p:cNvSpPr>
            <a:spLocks noGrp="1"/>
          </p:cNvSpPr>
          <p:nvPr>
            <p:ph idx="1"/>
          </p:nvPr>
        </p:nvSpPr>
        <p:spPr/>
        <p:txBody>
          <a:bodyPr vert="horz" lIns="0" tIns="45720" rIns="0" bIns="45720" rtlCol="0" anchor="t">
            <a:normAutofit fontScale="92500"/>
          </a:bodyPr>
          <a:lstStyle/>
          <a:p>
            <a:r>
              <a:rPr lang="en-US" dirty="0">
                <a:latin typeface="Arial"/>
                <a:ea typeface="Open Sans"/>
                <a:cs typeface="Arial"/>
              </a:rPr>
              <a:t>Create and support engaging, rigorous, and personalized learning experiences for all students through the delivery of high-quality, relevant literacy/ELA curricula and materials. (Strategic Framework, Our Students 1)</a:t>
            </a:r>
            <a:endParaRPr lang="en-US">
              <a:solidFill>
                <a:srgbClr val="FF0000"/>
              </a:solidFill>
              <a:latin typeface="Arial"/>
              <a:cs typeface="Arial"/>
            </a:endParaRPr>
          </a:p>
          <a:p>
            <a:r>
              <a:rPr lang="en-US" dirty="0">
                <a:latin typeface="Arial"/>
                <a:ea typeface="Open Sans"/>
                <a:cs typeface="Arial"/>
              </a:rPr>
              <a:t>Create and support engaging, rigorous, and personalized learning experiences for all students through the delivery of high-quality, relevant numeracy curricula and materials. (Strategic Framework, Our Students 1) </a:t>
            </a:r>
            <a:endParaRPr lang="en-US"/>
          </a:p>
          <a:p>
            <a:r>
              <a:rPr lang="en-US" dirty="0">
                <a:latin typeface="Arial"/>
                <a:cs typeface="Arial"/>
              </a:rPr>
              <a:t>Implement a multi-tiered approach to reducing barriers to ensure each student achieves satisfactory attendance. (Strategic Framework, Our Students 3) </a:t>
            </a:r>
            <a:endParaRPr lang="en-US" dirty="0"/>
          </a:p>
          <a:p>
            <a:r>
              <a:rPr lang="en-US" dirty="0">
                <a:latin typeface="Arial"/>
                <a:cs typeface="Arial"/>
              </a:rPr>
              <a:t>Provide a positive school climate with opportunity for students to explore, understand and value others in a safe, nurturing, and diverse learning environment, with every student known, supported, and connected. (Strategic Framework, Our Students 2) </a:t>
            </a:r>
            <a:endParaRPr lang="en-US" dirty="0"/>
          </a:p>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646935380"/>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70C0"/>
      </a:hlink>
      <a:folHlink>
        <a:srgbClr val="0070C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meStamp xmlns="c6d3d2f3-2f57-4236-9cec-19a0d6d83738" xsi:nil="true"/>
    <lcf76f155ced4ddcb4097134ff3c332f xmlns="c6d3d2f3-2f57-4236-9cec-19a0d6d83738">
      <Terms xmlns="http://schemas.microsoft.com/office/infopath/2007/PartnerControls"/>
    </lcf76f155ced4ddcb4097134ff3c332f>
    <TaxCatchAll xmlns="b2c14416-9b3b-4ab9-bce7-0fcee5420287" xsi:nil="true"/>
    <_dlc_DocId xmlns="b1adb072-ad34-4e9a-ba3d-a0a0fde75b5c">FCUK4YFZPQUD-1093626495-390437</_dlc_DocId>
    <_dlc_DocIdUrl xmlns="b1adb072-ad34-4e9a-ba3d-a0a0fde75b5c">
      <Url>https://k12mnps.sharepoint.com/sites/074-TEMG-TEAM-PEFacilitators/_layouts/15/DocIdRedir.aspx?ID=FCUK4YFZPQUD-1093626495-390437</Url>
      <Description>FCUK4YFZPQUD-1093626495-390437</Description>
    </_dlc_DocIdUrl>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D865BF0ED8A4904ABC08057340046464" ma:contentTypeVersion="27" ma:contentTypeDescription="Create a new document." ma:contentTypeScope="" ma:versionID="eafa61c9d5c4bf35ff465b7e864d5f2d">
  <xsd:schema xmlns:xsd="http://www.w3.org/2001/XMLSchema" xmlns:xs="http://www.w3.org/2001/XMLSchema" xmlns:p="http://schemas.microsoft.com/office/2006/metadata/properties" xmlns:ns1="http://schemas.microsoft.com/sharepoint/v3" xmlns:ns2="b1adb072-ad34-4e9a-ba3d-a0a0fde75b5c" xmlns:ns3="c6d3d2f3-2f57-4236-9cec-19a0d6d83738" xmlns:ns4="b2c14416-9b3b-4ab9-bce7-0fcee5420287" targetNamespace="http://schemas.microsoft.com/office/2006/metadata/properties" ma:root="true" ma:fieldsID="6825c6b605aa1a86f2b5c9f90c16ea35" ns1:_="" ns2:_="" ns3:_="" ns4:_="">
    <xsd:import namespace="http://schemas.microsoft.com/sharepoint/v3"/>
    <xsd:import namespace="b1adb072-ad34-4e9a-ba3d-a0a0fde75b5c"/>
    <xsd:import namespace="c6d3d2f3-2f57-4236-9cec-19a0d6d83738"/>
    <xsd:import namespace="b2c14416-9b3b-4ab9-bce7-0fcee542028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2:SharedWithUsers" minOccurs="0"/>
                <xsd:element ref="ns2:SharedWithDetails" minOccurs="0"/>
                <xsd:element ref="ns3:TimeStamp" minOccurs="0"/>
                <xsd:element ref="ns3:MediaLengthInSeconds" minOccurs="0"/>
                <xsd:element ref="ns3:lcf76f155ced4ddcb4097134ff3c332f" minOccurs="0"/>
                <xsd:element ref="ns4:TaxCatchAll" minOccurs="0"/>
                <xsd:element ref="ns3:MediaServiceObjectDetectorVersion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9" nillable="true" ma:displayName="Unified Compliance Policy Properties" ma:hidden="true" ma:internalName="_ip_UnifiedCompliancePolicyProperties">
      <xsd:simpleType>
        <xsd:restriction base="dms:Note"/>
      </xsd:simpleType>
    </xsd:element>
    <xsd:element name="_ip_UnifiedCompliancePolicyUIAction" ma:index="3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adb072-ad34-4e9a-ba3d-a0a0fde75b5c"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d3d2f3-2f57-4236-9cec-19a0d6d8373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TimeStamp" ma:index="23" nillable="true" ma:displayName="Time Stamp" ma:format="DateOnly" ma:internalName="TimeStamp">
      <xsd:simpleType>
        <xsd:restriction base="dms:DateTime"/>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33bb345b-ff8f-4466-ba95-c87037a6f6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c14416-9b3b-4ab9-bce7-0fcee5420287"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5653f3cd-8755-46a0-8f54-1746d03e4b30}" ma:internalName="TaxCatchAll" ma:showField="CatchAllData" ma:web="b1adb072-ad34-4e9a-ba3d-a0a0fde75b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616809-5111-4C32-B442-B6E715298159}">
  <ds:schemaRefs>
    <ds:schemaRef ds:uri="http://schemas.microsoft.com/office/2006/metadata/properties"/>
    <ds:schemaRef ds:uri="http://schemas.microsoft.com/office/infopath/2007/PartnerControls"/>
    <ds:schemaRef ds:uri="c6d3d2f3-2f57-4236-9cec-19a0d6d83738"/>
    <ds:schemaRef ds:uri="b2c14416-9b3b-4ab9-bce7-0fcee5420287"/>
    <ds:schemaRef ds:uri="b1adb072-ad34-4e9a-ba3d-a0a0fde75b5c"/>
    <ds:schemaRef ds:uri="http://schemas.microsoft.com/sharepoint/v3"/>
  </ds:schemaRefs>
</ds:datastoreItem>
</file>

<file path=customXml/itemProps2.xml><?xml version="1.0" encoding="utf-8"?>
<ds:datastoreItem xmlns:ds="http://schemas.openxmlformats.org/officeDocument/2006/customXml" ds:itemID="{7658951C-04E5-470A-BA89-F73FFCD86128}">
  <ds:schemaRefs>
    <ds:schemaRef ds:uri="http://schemas.microsoft.com/sharepoint/v3/contenttype/forms"/>
  </ds:schemaRefs>
</ds:datastoreItem>
</file>

<file path=customXml/itemProps3.xml><?xml version="1.0" encoding="utf-8"?>
<ds:datastoreItem xmlns:ds="http://schemas.openxmlformats.org/officeDocument/2006/customXml" ds:itemID="{678C5182-FC8F-462A-B961-B7FA180A54E7}">
  <ds:schemaRefs>
    <ds:schemaRef ds:uri="http://schemas.microsoft.com/sharepoint/events"/>
  </ds:schemaRefs>
</ds:datastoreItem>
</file>

<file path=customXml/itemProps4.xml><?xml version="1.0" encoding="utf-8"?>
<ds:datastoreItem xmlns:ds="http://schemas.openxmlformats.org/officeDocument/2006/customXml" ds:itemID="{9540FCF9-56F8-4000-BB26-A3A686677A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1adb072-ad34-4e9a-ba3d-a0a0fde75b5c"/>
    <ds:schemaRef ds:uri="c6d3d2f3-2f57-4236-9cec-19a0d6d83738"/>
    <ds:schemaRef ds:uri="b2c14416-9b3b-4ab9-bce7-0fcee54202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5630</TotalTime>
  <Words>3822</Words>
  <Application>Microsoft Office PowerPoint</Application>
  <PresentationFormat>Widescreen</PresentationFormat>
  <Paragraphs>361</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Cole Elementary School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Who can I contact for help?</vt:lpstr>
      <vt:lpstr>PowerPoint Presentation</vt:lpstr>
      <vt:lpstr>PowerPoint Presentation</vt:lpstr>
    </vt:vector>
  </TitlesOfParts>
  <Company>State of Tennessee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SCHOOL YEAR] Annual Title I &amp; Family Engagement Meeting</dc:title>
  <dc:creator>Brinn Obermiller</dc:creator>
  <cp:lastModifiedBy>Wilson, Ernestine</cp:lastModifiedBy>
  <cp:revision>278</cp:revision>
  <dcterms:created xsi:type="dcterms:W3CDTF">2018-01-17T16:59:30Z</dcterms:created>
  <dcterms:modified xsi:type="dcterms:W3CDTF">2023-08-24T14:10:44Z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0x010100D865BF0ED8A4904ABC08057340046464</vt:lpwstr>
  </property>
  <property fmtid="{D5CDD505-2E9C-101B-9397-08002B2CF9AE}" pid="3" name="_dlc_DocIdItemGuid">
    <vt:lpwstr>d72b7978-c1d0-45d2-9698-b466235d70bc</vt:lpwstr>
  </property>
  <property fmtid="{D5CDD505-2E9C-101B-9397-08002B2CF9AE}" pid="4" name="MediaServiceImageTags">
    <vt:lpwstr/>
  </property>
</Properties>
</file>