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912" r:id="rId5"/>
  </p:sldMasterIdLst>
  <p:notesMasterIdLst>
    <p:notesMasterId r:id="rId26"/>
  </p:notesMasterIdLst>
  <p:handoutMasterIdLst>
    <p:handoutMasterId r:id="rId27"/>
  </p:handoutMasterIdLst>
  <p:sldIdLst>
    <p:sldId id="256" r:id="rId6"/>
    <p:sldId id="260" r:id="rId7"/>
    <p:sldId id="258" r:id="rId8"/>
    <p:sldId id="259" r:id="rId9"/>
    <p:sldId id="285" r:id="rId10"/>
    <p:sldId id="263" r:id="rId11"/>
    <p:sldId id="267" r:id="rId12"/>
    <p:sldId id="268" r:id="rId13"/>
    <p:sldId id="265" r:id="rId14"/>
    <p:sldId id="262" r:id="rId15"/>
    <p:sldId id="264" r:id="rId16"/>
    <p:sldId id="269" r:id="rId17"/>
    <p:sldId id="299" r:id="rId18"/>
    <p:sldId id="266" r:id="rId19"/>
    <p:sldId id="300" r:id="rId20"/>
    <p:sldId id="280" r:id="rId21"/>
    <p:sldId id="281" r:id="rId22"/>
    <p:sldId id="287" r:id="rId23"/>
    <p:sldId id="297" r:id="rId24"/>
    <p:sldId id="324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inn Obermiller" initials="BO" lastIdx="6" clrIdx="0"/>
  <p:cmAuthor id="2" name="Geneva Taylor" initials="GT" lastIdx="6" clrIdx="1"/>
  <p:cmAuthor id="3" name="Hannah McIntosh" initials="HM" lastIdx="7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A1481D-18A4-C617-82D4-7B5142A4BFA6}" v="3" dt="2023-08-24T14:08:13.799"/>
    <p1510:client id="{A906340C-C461-4F0B-9AEC-B43253E658D7}" v="2" dt="2023-08-17T18:11:55.2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7687" autoAdjust="0"/>
  </p:normalViewPr>
  <p:slideViewPr>
    <p:cSldViewPr snapToGrid="0">
      <p:cViewPr varScale="1">
        <p:scale>
          <a:sx n="58" d="100"/>
          <a:sy n="58" d="100"/>
        </p:scale>
        <p:origin x="952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82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Relationship Id="rId8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rzich, Tegan E." userId="S::teterzich@mnps.org::0d416995-9de2-4b33-b36d-78f70909002a" providerId="AD" clId="Web-{78A1481D-18A4-C617-82D4-7B5142A4BFA6}"/>
    <pc:docChg chg="modSld">
      <pc:chgData name="Terzich, Tegan E." userId="S::teterzich@mnps.org::0d416995-9de2-4b33-b36d-78f70909002a" providerId="AD" clId="Web-{78A1481D-18A4-C617-82D4-7B5142A4BFA6}" dt="2023-08-24T14:08:13.799" v="2" actId="20577"/>
      <pc:docMkLst>
        <pc:docMk/>
      </pc:docMkLst>
      <pc:sldChg chg="modSp">
        <pc:chgData name="Terzich, Tegan E." userId="S::teterzich@mnps.org::0d416995-9de2-4b33-b36d-78f70909002a" providerId="AD" clId="Web-{78A1481D-18A4-C617-82D4-7B5142A4BFA6}" dt="2023-08-24T14:08:13.799" v="2" actId="20577"/>
        <pc:sldMkLst>
          <pc:docMk/>
          <pc:sldMk cId="343912562" sldId="281"/>
        </pc:sldMkLst>
        <pc:spChg chg="mod">
          <ac:chgData name="Terzich, Tegan E." userId="S::teterzich@mnps.org::0d416995-9de2-4b33-b36d-78f70909002a" providerId="AD" clId="Web-{78A1481D-18A4-C617-82D4-7B5142A4BFA6}" dt="2023-08-24T14:08:13.799" v="2" actId="20577"/>
          <ac:spMkLst>
            <pc:docMk/>
            <pc:sldMk cId="343912562" sldId="281"/>
            <ac:spMk id="3" creationId="{00000000-0000-0000-0000-000000000000}"/>
          </ac:spMkLst>
        </pc:spChg>
      </pc:sldChg>
    </pc:docChg>
  </pc:docChgLst>
  <pc:docChgLst>
    <pc:chgData name="Terzich, Tegan E." userId="0d416995-9de2-4b33-b36d-78f70909002a" providerId="ADAL" clId="{A906340C-C461-4F0B-9AEC-B43253E658D7}"/>
    <pc:docChg chg="undo custSel delSld modSld">
      <pc:chgData name="Terzich, Tegan E." userId="0d416995-9de2-4b33-b36d-78f70909002a" providerId="ADAL" clId="{A906340C-C461-4F0B-9AEC-B43253E658D7}" dt="2023-08-24T13:56:00.436" v="300" actId="47"/>
      <pc:docMkLst>
        <pc:docMk/>
      </pc:docMkLst>
      <pc:sldChg chg="modSp mod">
        <pc:chgData name="Terzich, Tegan E." userId="0d416995-9de2-4b33-b36d-78f70909002a" providerId="ADAL" clId="{A906340C-C461-4F0B-9AEC-B43253E658D7}" dt="2023-08-24T13:33:00.607" v="211" actId="207"/>
        <pc:sldMkLst>
          <pc:docMk/>
          <pc:sldMk cId="3044486221" sldId="256"/>
        </pc:sldMkLst>
        <pc:spChg chg="mod">
          <ac:chgData name="Terzich, Tegan E." userId="0d416995-9de2-4b33-b36d-78f70909002a" providerId="ADAL" clId="{A906340C-C461-4F0B-9AEC-B43253E658D7}" dt="2023-08-24T13:33:00.607" v="211" actId="207"/>
          <ac:spMkLst>
            <pc:docMk/>
            <pc:sldMk cId="3044486221" sldId="256"/>
            <ac:spMk id="2" creationId="{00000000-0000-0000-0000-000000000000}"/>
          </ac:spMkLst>
        </pc:spChg>
        <pc:spChg chg="mod">
          <ac:chgData name="Terzich, Tegan E." userId="0d416995-9de2-4b33-b36d-78f70909002a" providerId="ADAL" clId="{A906340C-C461-4F0B-9AEC-B43253E658D7}" dt="2023-08-24T13:33:00.607" v="211" actId="207"/>
          <ac:spMkLst>
            <pc:docMk/>
            <pc:sldMk cId="3044486221" sldId="256"/>
            <ac:spMk id="3" creationId="{00000000-0000-0000-0000-000000000000}"/>
          </ac:spMkLst>
        </pc:spChg>
        <pc:spChg chg="mod">
          <ac:chgData name="Terzich, Tegan E." userId="0d416995-9de2-4b33-b36d-78f70909002a" providerId="ADAL" clId="{A906340C-C461-4F0B-9AEC-B43253E658D7}" dt="2023-08-24T13:33:00.607" v="211" actId="207"/>
          <ac:spMkLst>
            <pc:docMk/>
            <pc:sldMk cId="3044486221" sldId="256"/>
            <ac:spMk id="4" creationId="{00000000-0000-0000-0000-000000000000}"/>
          </ac:spMkLst>
        </pc:spChg>
      </pc:sldChg>
      <pc:sldChg chg="modSp mod">
        <pc:chgData name="Terzich, Tegan E." userId="0d416995-9de2-4b33-b36d-78f70909002a" providerId="ADAL" clId="{A906340C-C461-4F0B-9AEC-B43253E658D7}" dt="2023-08-17T18:08:59.908" v="13" actId="20577"/>
        <pc:sldMkLst>
          <pc:docMk/>
          <pc:sldMk cId="184857935" sldId="258"/>
        </pc:sldMkLst>
        <pc:spChg chg="mod">
          <ac:chgData name="Terzich, Tegan E." userId="0d416995-9de2-4b33-b36d-78f70909002a" providerId="ADAL" clId="{A906340C-C461-4F0B-9AEC-B43253E658D7}" dt="2023-08-17T18:08:59.908" v="13" actId="20577"/>
          <ac:spMkLst>
            <pc:docMk/>
            <pc:sldMk cId="184857935" sldId="258"/>
            <ac:spMk id="3" creationId="{00000000-0000-0000-0000-000000000000}"/>
          </ac:spMkLst>
        </pc:spChg>
      </pc:sldChg>
      <pc:sldChg chg="modSp mod">
        <pc:chgData name="Terzich, Tegan E." userId="0d416995-9de2-4b33-b36d-78f70909002a" providerId="ADAL" clId="{A906340C-C461-4F0B-9AEC-B43253E658D7}" dt="2023-08-24T13:34:33.822" v="224" actId="207"/>
        <pc:sldMkLst>
          <pc:docMk/>
          <pc:sldMk cId="3013493682" sldId="264"/>
        </pc:sldMkLst>
        <pc:spChg chg="mod">
          <ac:chgData name="Terzich, Tegan E." userId="0d416995-9de2-4b33-b36d-78f70909002a" providerId="ADAL" clId="{A906340C-C461-4F0B-9AEC-B43253E658D7}" dt="2023-08-24T13:34:33.822" v="224" actId="207"/>
          <ac:spMkLst>
            <pc:docMk/>
            <pc:sldMk cId="3013493682" sldId="264"/>
            <ac:spMk id="3" creationId="{00000000-0000-0000-0000-000000000000}"/>
          </ac:spMkLst>
        </pc:spChg>
      </pc:sldChg>
      <pc:sldChg chg="modSp mod">
        <pc:chgData name="Terzich, Tegan E." userId="0d416995-9de2-4b33-b36d-78f70909002a" providerId="ADAL" clId="{A906340C-C461-4F0B-9AEC-B43253E658D7}" dt="2023-08-17T18:10:43.181" v="173"/>
        <pc:sldMkLst>
          <pc:docMk/>
          <pc:sldMk cId="1646935380" sldId="265"/>
        </pc:sldMkLst>
        <pc:spChg chg="mod">
          <ac:chgData name="Terzich, Tegan E." userId="0d416995-9de2-4b33-b36d-78f70909002a" providerId="ADAL" clId="{A906340C-C461-4F0B-9AEC-B43253E658D7}" dt="2023-08-17T18:10:43.181" v="173"/>
          <ac:spMkLst>
            <pc:docMk/>
            <pc:sldMk cId="1646935380" sldId="265"/>
            <ac:spMk id="3" creationId="{00000000-0000-0000-0000-000000000000}"/>
          </ac:spMkLst>
        </pc:spChg>
      </pc:sldChg>
      <pc:sldChg chg="modSp mod">
        <pc:chgData name="Terzich, Tegan E." userId="0d416995-9de2-4b33-b36d-78f70909002a" providerId="ADAL" clId="{A906340C-C461-4F0B-9AEC-B43253E658D7}" dt="2023-08-24T13:33:14.149" v="212" actId="207"/>
        <pc:sldMkLst>
          <pc:docMk/>
          <pc:sldMk cId="3038112167" sldId="267"/>
        </pc:sldMkLst>
        <pc:spChg chg="mod">
          <ac:chgData name="Terzich, Tegan E." userId="0d416995-9de2-4b33-b36d-78f70909002a" providerId="ADAL" clId="{A906340C-C461-4F0B-9AEC-B43253E658D7}" dt="2023-08-24T13:33:14.149" v="212" actId="207"/>
          <ac:spMkLst>
            <pc:docMk/>
            <pc:sldMk cId="3038112167" sldId="267"/>
            <ac:spMk id="3" creationId="{00000000-0000-0000-0000-000000000000}"/>
          </ac:spMkLst>
        </pc:spChg>
      </pc:sldChg>
      <pc:sldChg chg="modSp mod">
        <pc:chgData name="Terzich, Tegan E." userId="0d416995-9de2-4b33-b36d-78f70909002a" providerId="ADAL" clId="{A906340C-C461-4F0B-9AEC-B43253E658D7}" dt="2023-08-17T18:10:30.455" v="172" actId="27636"/>
        <pc:sldMkLst>
          <pc:docMk/>
          <pc:sldMk cId="3940274524" sldId="268"/>
        </pc:sldMkLst>
        <pc:spChg chg="mod">
          <ac:chgData name="Terzich, Tegan E." userId="0d416995-9de2-4b33-b36d-78f70909002a" providerId="ADAL" clId="{A906340C-C461-4F0B-9AEC-B43253E658D7}" dt="2023-08-17T18:10:30.455" v="172" actId="27636"/>
          <ac:spMkLst>
            <pc:docMk/>
            <pc:sldMk cId="3940274524" sldId="268"/>
            <ac:spMk id="3" creationId="{00000000-0000-0000-0000-000000000000}"/>
          </ac:spMkLst>
        </pc:spChg>
      </pc:sldChg>
      <pc:sldChg chg="del">
        <pc:chgData name="Terzich, Tegan E." userId="0d416995-9de2-4b33-b36d-78f70909002a" providerId="ADAL" clId="{A906340C-C461-4F0B-9AEC-B43253E658D7}" dt="2023-08-17T18:13:08.538" v="208" actId="47"/>
        <pc:sldMkLst>
          <pc:docMk/>
          <pc:sldMk cId="1558384922" sldId="270"/>
        </pc:sldMkLst>
      </pc:sldChg>
      <pc:sldChg chg="del">
        <pc:chgData name="Terzich, Tegan E." userId="0d416995-9de2-4b33-b36d-78f70909002a" providerId="ADAL" clId="{A906340C-C461-4F0B-9AEC-B43253E658D7}" dt="2023-08-17T18:13:27.877" v="210" actId="47"/>
        <pc:sldMkLst>
          <pc:docMk/>
          <pc:sldMk cId="4022524656" sldId="276"/>
        </pc:sldMkLst>
      </pc:sldChg>
      <pc:sldChg chg="del">
        <pc:chgData name="Terzich, Tegan E." userId="0d416995-9de2-4b33-b36d-78f70909002a" providerId="ADAL" clId="{A906340C-C461-4F0B-9AEC-B43253E658D7}" dt="2023-08-17T18:13:23.240" v="209" actId="47"/>
        <pc:sldMkLst>
          <pc:docMk/>
          <pc:sldMk cId="2943749475" sldId="277"/>
        </pc:sldMkLst>
      </pc:sldChg>
      <pc:sldChg chg="modSp mod">
        <pc:chgData name="Terzich, Tegan E." userId="0d416995-9de2-4b33-b36d-78f70909002a" providerId="ADAL" clId="{A906340C-C461-4F0B-9AEC-B43253E658D7}" dt="2023-08-24T13:35:12.925" v="225" actId="207"/>
        <pc:sldMkLst>
          <pc:docMk/>
          <pc:sldMk cId="1323529419" sldId="280"/>
        </pc:sldMkLst>
        <pc:spChg chg="mod">
          <ac:chgData name="Terzich, Tegan E." userId="0d416995-9de2-4b33-b36d-78f70909002a" providerId="ADAL" clId="{A906340C-C461-4F0B-9AEC-B43253E658D7}" dt="2023-08-24T13:35:12.925" v="225" actId="207"/>
          <ac:spMkLst>
            <pc:docMk/>
            <pc:sldMk cId="1323529419" sldId="280"/>
            <ac:spMk id="3" creationId="{00000000-0000-0000-0000-000000000000}"/>
          </ac:spMkLst>
        </pc:spChg>
      </pc:sldChg>
      <pc:sldChg chg="modSp mod">
        <pc:chgData name="Terzich, Tegan E." userId="0d416995-9de2-4b33-b36d-78f70909002a" providerId="ADAL" clId="{A906340C-C461-4F0B-9AEC-B43253E658D7}" dt="2023-08-24T13:35:17.269" v="226" actId="207"/>
        <pc:sldMkLst>
          <pc:docMk/>
          <pc:sldMk cId="343912562" sldId="281"/>
        </pc:sldMkLst>
        <pc:spChg chg="mod">
          <ac:chgData name="Terzich, Tegan E." userId="0d416995-9de2-4b33-b36d-78f70909002a" providerId="ADAL" clId="{A906340C-C461-4F0B-9AEC-B43253E658D7}" dt="2023-08-24T13:35:17.269" v="226" actId="207"/>
          <ac:spMkLst>
            <pc:docMk/>
            <pc:sldMk cId="343912562" sldId="281"/>
            <ac:spMk id="3" creationId="{00000000-0000-0000-0000-000000000000}"/>
          </ac:spMkLst>
        </pc:spChg>
      </pc:sldChg>
      <pc:sldChg chg="del">
        <pc:chgData name="Terzich, Tegan E." userId="0d416995-9de2-4b33-b36d-78f70909002a" providerId="ADAL" clId="{A906340C-C461-4F0B-9AEC-B43253E658D7}" dt="2023-08-24T13:55:56.104" v="294" actId="47"/>
        <pc:sldMkLst>
          <pc:docMk/>
          <pc:sldMk cId="1741515100" sldId="283"/>
        </pc:sldMkLst>
      </pc:sldChg>
      <pc:sldChg chg="del">
        <pc:chgData name="Terzich, Tegan E." userId="0d416995-9de2-4b33-b36d-78f70909002a" providerId="ADAL" clId="{A906340C-C461-4F0B-9AEC-B43253E658D7}" dt="2023-08-24T13:55:57.081" v="295" actId="47"/>
        <pc:sldMkLst>
          <pc:docMk/>
          <pc:sldMk cId="2918587693" sldId="284"/>
        </pc:sldMkLst>
      </pc:sldChg>
      <pc:sldChg chg="modSp mod">
        <pc:chgData name="Terzich, Tegan E." userId="0d416995-9de2-4b33-b36d-78f70909002a" providerId="ADAL" clId="{A906340C-C461-4F0B-9AEC-B43253E658D7}" dt="2023-08-17T18:09:12.936" v="16" actId="20577"/>
        <pc:sldMkLst>
          <pc:docMk/>
          <pc:sldMk cId="4207471724" sldId="285"/>
        </pc:sldMkLst>
        <pc:spChg chg="mod">
          <ac:chgData name="Terzich, Tegan E." userId="0d416995-9de2-4b33-b36d-78f70909002a" providerId="ADAL" clId="{A906340C-C461-4F0B-9AEC-B43253E658D7}" dt="2023-08-17T18:09:12.936" v="16" actId="20577"/>
          <ac:spMkLst>
            <pc:docMk/>
            <pc:sldMk cId="4207471724" sldId="285"/>
            <ac:spMk id="3" creationId="{00000000-0000-0000-0000-000000000000}"/>
          </ac:spMkLst>
        </pc:spChg>
      </pc:sldChg>
      <pc:sldChg chg="modSp mod">
        <pc:chgData name="Terzich, Tegan E." userId="0d416995-9de2-4b33-b36d-78f70909002a" providerId="ADAL" clId="{A906340C-C461-4F0B-9AEC-B43253E658D7}" dt="2023-08-24T13:42:07.613" v="293" actId="207"/>
        <pc:sldMkLst>
          <pc:docMk/>
          <pc:sldMk cId="2621130425" sldId="287"/>
        </pc:sldMkLst>
        <pc:spChg chg="mod">
          <ac:chgData name="Terzich, Tegan E." userId="0d416995-9de2-4b33-b36d-78f70909002a" providerId="ADAL" clId="{A906340C-C461-4F0B-9AEC-B43253E658D7}" dt="2023-08-24T13:42:07.613" v="293" actId="207"/>
          <ac:spMkLst>
            <pc:docMk/>
            <pc:sldMk cId="2621130425" sldId="287"/>
            <ac:spMk id="3" creationId="{00000000-0000-0000-0000-000000000000}"/>
          </ac:spMkLst>
        </pc:spChg>
      </pc:sldChg>
      <pc:sldChg chg="del">
        <pc:chgData name="Terzich, Tegan E." userId="0d416995-9de2-4b33-b36d-78f70909002a" providerId="ADAL" clId="{A906340C-C461-4F0B-9AEC-B43253E658D7}" dt="2023-08-24T13:55:57.729" v="296" actId="47"/>
        <pc:sldMkLst>
          <pc:docMk/>
          <pc:sldMk cId="151476486" sldId="289"/>
        </pc:sldMkLst>
      </pc:sldChg>
      <pc:sldChg chg="del">
        <pc:chgData name="Terzich, Tegan E." userId="0d416995-9de2-4b33-b36d-78f70909002a" providerId="ADAL" clId="{A906340C-C461-4F0B-9AEC-B43253E658D7}" dt="2023-08-24T13:55:59" v="298" actId="47"/>
        <pc:sldMkLst>
          <pc:docMk/>
          <pc:sldMk cId="1142818112" sldId="290"/>
        </pc:sldMkLst>
      </pc:sldChg>
      <pc:sldChg chg="del">
        <pc:chgData name="Terzich, Tegan E." userId="0d416995-9de2-4b33-b36d-78f70909002a" providerId="ADAL" clId="{A906340C-C461-4F0B-9AEC-B43253E658D7}" dt="2023-08-24T13:55:59.709" v="299" actId="47"/>
        <pc:sldMkLst>
          <pc:docMk/>
          <pc:sldMk cId="2777107005" sldId="291"/>
        </pc:sldMkLst>
      </pc:sldChg>
      <pc:sldChg chg="del">
        <pc:chgData name="Terzich, Tegan E." userId="0d416995-9de2-4b33-b36d-78f70909002a" providerId="ADAL" clId="{A906340C-C461-4F0B-9AEC-B43253E658D7}" dt="2023-08-24T13:56:00.436" v="300" actId="47"/>
        <pc:sldMkLst>
          <pc:docMk/>
          <pc:sldMk cId="2776560650" sldId="292"/>
        </pc:sldMkLst>
      </pc:sldChg>
      <pc:sldChg chg="del">
        <pc:chgData name="Terzich, Tegan E." userId="0d416995-9de2-4b33-b36d-78f70909002a" providerId="ADAL" clId="{A906340C-C461-4F0B-9AEC-B43253E658D7}" dt="2023-08-24T13:55:58.248" v="297" actId="47"/>
        <pc:sldMkLst>
          <pc:docMk/>
          <pc:sldMk cId="2598623475" sldId="293"/>
        </pc:sldMkLst>
      </pc:sldChg>
      <pc:sldChg chg="addSp modSp mod setBg">
        <pc:chgData name="Terzich, Tegan E." userId="0d416995-9de2-4b33-b36d-78f70909002a" providerId="ADAL" clId="{A906340C-C461-4F0B-9AEC-B43253E658D7}" dt="2023-08-17T18:11:36.293" v="186" actId="26606"/>
        <pc:sldMkLst>
          <pc:docMk/>
          <pc:sldMk cId="2935590224" sldId="299"/>
        </pc:sldMkLst>
        <pc:spChg chg="mod">
          <ac:chgData name="Terzich, Tegan E." userId="0d416995-9de2-4b33-b36d-78f70909002a" providerId="ADAL" clId="{A906340C-C461-4F0B-9AEC-B43253E658D7}" dt="2023-08-17T18:11:36.293" v="186" actId="26606"/>
          <ac:spMkLst>
            <pc:docMk/>
            <pc:sldMk cId="2935590224" sldId="299"/>
            <ac:spMk id="2" creationId="{00000000-0000-0000-0000-000000000000}"/>
          </ac:spMkLst>
        </pc:spChg>
        <pc:spChg chg="mod">
          <ac:chgData name="Terzich, Tegan E." userId="0d416995-9de2-4b33-b36d-78f70909002a" providerId="ADAL" clId="{A906340C-C461-4F0B-9AEC-B43253E658D7}" dt="2023-08-17T18:11:36.293" v="186" actId="26606"/>
          <ac:spMkLst>
            <pc:docMk/>
            <pc:sldMk cId="2935590224" sldId="299"/>
            <ac:spMk id="3" creationId="{00000000-0000-0000-0000-000000000000}"/>
          </ac:spMkLst>
        </pc:spChg>
        <pc:spChg chg="mod ord">
          <ac:chgData name="Terzich, Tegan E." userId="0d416995-9de2-4b33-b36d-78f70909002a" providerId="ADAL" clId="{A906340C-C461-4F0B-9AEC-B43253E658D7}" dt="2023-08-17T18:11:36.293" v="186" actId="26606"/>
          <ac:spMkLst>
            <pc:docMk/>
            <pc:sldMk cId="2935590224" sldId="299"/>
            <ac:spMk id="4" creationId="{00000000-0000-0000-0000-000000000000}"/>
          </ac:spMkLst>
        </pc:spChg>
        <pc:spChg chg="add">
          <ac:chgData name="Terzich, Tegan E." userId="0d416995-9de2-4b33-b36d-78f70909002a" providerId="ADAL" clId="{A906340C-C461-4F0B-9AEC-B43253E658D7}" dt="2023-08-17T18:11:36.293" v="186" actId="26606"/>
          <ac:spMkLst>
            <pc:docMk/>
            <pc:sldMk cId="2935590224" sldId="299"/>
            <ac:spMk id="1031" creationId="{13BCCAE5-A35B-4B66-A4A7-E23C34A403A4}"/>
          </ac:spMkLst>
        </pc:spChg>
        <pc:spChg chg="add">
          <ac:chgData name="Terzich, Tegan E." userId="0d416995-9de2-4b33-b36d-78f70909002a" providerId="ADAL" clId="{A906340C-C461-4F0B-9AEC-B43253E658D7}" dt="2023-08-17T18:11:36.293" v="186" actId="26606"/>
          <ac:spMkLst>
            <pc:docMk/>
            <pc:sldMk cId="2935590224" sldId="299"/>
            <ac:spMk id="1035" creationId="{BD7A74B5-8367-4A83-ABEC-0FCDDE97B149}"/>
          </ac:spMkLst>
        </pc:spChg>
        <pc:spChg chg="add">
          <ac:chgData name="Terzich, Tegan E." userId="0d416995-9de2-4b33-b36d-78f70909002a" providerId="ADAL" clId="{A906340C-C461-4F0B-9AEC-B43253E658D7}" dt="2023-08-17T18:11:36.293" v="186" actId="26606"/>
          <ac:spMkLst>
            <pc:docMk/>
            <pc:sldMk cId="2935590224" sldId="299"/>
            <ac:spMk id="1037" creationId="{2CC184B0-C2C6-4BF0-B078-816C7AF95977}"/>
          </ac:spMkLst>
        </pc:spChg>
        <pc:picChg chg="add mod">
          <ac:chgData name="Terzich, Tegan E." userId="0d416995-9de2-4b33-b36d-78f70909002a" providerId="ADAL" clId="{A906340C-C461-4F0B-9AEC-B43253E658D7}" dt="2023-08-17T18:11:36.293" v="186" actId="26606"/>
          <ac:picMkLst>
            <pc:docMk/>
            <pc:sldMk cId="2935590224" sldId="299"/>
            <ac:picMk id="1026" creationId="{4F60B79E-4734-F708-3D73-F6DC57EF20F8}"/>
          </ac:picMkLst>
        </pc:picChg>
        <pc:cxnChg chg="add">
          <ac:chgData name="Terzich, Tegan E." userId="0d416995-9de2-4b33-b36d-78f70909002a" providerId="ADAL" clId="{A906340C-C461-4F0B-9AEC-B43253E658D7}" dt="2023-08-17T18:11:36.293" v="186" actId="26606"/>
          <ac:cxnSpMkLst>
            <pc:docMk/>
            <pc:sldMk cId="2935590224" sldId="299"/>
            <ac:cxnSpMk id="1033" creationId="{6987BDFB-DE64-4B56-B44F-45FAE19FA94E}"/>
          </ac:cxnSpMkLst>
        </pc:cxnChg>
      </pc:sldChg>
      <pc:sldChg chg="addSp modSp mod setBg">
        <pc:chgData name="Terzich, Tegan E." userId="0d416995-9de2-4b33-b36d-78f70909002a" providerId="ADAL" clId="{A906340C-C461-4F0B-9AEC-B43253E658D7}" dt="2023-08-17T18:11:57.363" v="189" actId="26606"/>
        <pc:sldMkLst>
          <pc:docMk/>
          <pc:sldMk cId="427438756" sldId="300"/>
        </pc:sldMkLst>
        <pc:spChg chg="mod">
          <ac:chgData name="Terzich, Tegan E." userId="0d416995-9de2-4b33-b36d-78f70909002a" providerId="ADAL" clId="{A906340C-C461-4F0B-9AEC-B43253E658D7}" dt="2023-08-17T18:11:57.363" v="189" actId="26606"/>
          <ac:spMkLst>
            <pc:docMk/>
            <pc:sldMk cId="427438756" sldId="300"/>
            <ac:spMk id="2" creationId="{00000000-0000-0000-0000-000000000000}"/>
          </ac:spMkLst>
        </pc:spChg>
        <pc:spChg chg="mod">
          <ac:chgData name="Terzich, Tegan E." userId="0d416995-9de2-4b33-b36d-78f70909002a" providerId="ADAL" clId="{A906340C-C461-4F0B-9AEC-B43253E658D7}" dt="2023-08-17T18:11:57.363" v="189" actId="26606"/>
          <ac:spMkLst>
            <pc:docMk/>
            <pc:sldMk cId="427438756" sldId="300"/>
            <ac:spMk id="3" creationId="{00000000-0000-0000-0000-000000000000}"/>
          </ac:spMkLst>
        </pc:spChg>
        <pc:spChg chg="mod ord">
          <ac:chgData name="Terzich, Tegan E." userId="0d416995-9de2-4b33-b36d-78f70909002a" providerId="ADAL" clId="{A906340C-C461-4F0B-9AEC-B43253E658D7}" dt="2023-08-17T18:11:57.363" v="189" actId="26606"/>
          <ac:spMkLst>
            <pc:docMk/>
            <pc:sldMk cId="427438756" sldId="300"/>
            <ac:spMk id="4" creationId="{00000000-0000-0000-0000-000000000000}"/>
          </ac:spMkLst>
        </pc:spChg>
        <pc:spChg chg="add">
          <ac:chgData name="Terzich, Tegan E." userId="0d416995-9de2-4b33-b36d-78f70909002a" providerId="ADAL" clId="{A906340C-C461-4F0B-9AEC-B43253E658D7}" dt="2023-08-17T18:11:57.363" v="189" actId="26606"/>
          <ac:spMkLst>
            <pc:docMk/>
            <pc:sldMk cId="427438756" sldId="300"/>
            <ac:spMk id="2055" creationId="{13BCCAE5-A35B-4B66-A4A7-E23C34A403A4}"/>
          </ac:spMkLst>
        </pc:spChg>
        <pc:spChg chg="add">
          <ac:chgData name="Terzich, Tegan E." userId="0d416995-9de2-4b33-b36d-78f70909002a" providerId="ADAL" clId="{A906340C-C461-4F0B-9AEC-B43253E658D7}" dt="2023-08-17T18:11:57.363" v="189" actId="26606"/>
          <ac:spMkLst>
            <pc:docMk/>
            <pc:sldMk cId="427438756" sldId="300"/>
            <ac:spMk id="2059" creationId="{BD7A74B5-8367-4A83-ABEC-0FCDDE97B149}"/>
          </ac:spMkLst>
        </pc:spChg>
        <pc:spChg chg="add">
          <ac:chgData name="Terzich, Tegan E." userId="0d416995-9de2-4b33-b36d-78f70909002a" providerId="ADAL" clId="{A906340C-C461-4F0B-9AEC-B43253E658D7}" dt="2023-08-17T18:11:57.363" v="189" actId="26606"/>
          <ac:spMkLst>
            <pc:docMk/>
            <pc:sldMk cId="427438756" sldId="300"/>
            <ac:spMk id="2061" creationId="{2CC184B0-C2C6-4BF0-B078-816C7AF95977}"/>
          </ac:spMkLst>
        </pc:spChg>
        <pc:picChg chg="add mod">
          <ac:chgData name="Terzich, Tegan E." userId="0d416995-9de2-4b33-b36d-78f70909002a" providerId="ADAL" clId="{A906340C-C461-4F0B-9AEC-B43253E658D7}" dt="2023-08-17T18:11:57.363" v="189" actId="26606"/>
          <ac:picMkLst>
            <pc:docMk/>
            <pc:sldMk cId="427438756" sldId="300"/>
            <ac:picMk id="2050" creationId="{8A9EDA53-1A8A-9CB7-2A02-8C12F609CF06}"/>
          </ac:picMkLst>
        </pc:picChg>
        <pc:cxnChg chg="add">
          <ac:chgData name="Terzich, Tegan E." userId="0d416995-9de2-4b33-b36d-78f70909002a" providerId="ADAL" clId="{A906340C-C461-4F0B-9AEC-B43253E658D7}" dt="2023-08-17T18:11:57.363" v="189" actId="26606"/>
          <ac:cxnSpMkLst>
            <pc:docMk/>
            <pc:sldMk cId="427438756" sldId="300"/>
            <ac:cxnSpMk id="2057" creationId="{6987BDFB-DE64-4B56-B44F-45FAE19FA94E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64E213-8F3B-44C1-AEE8-8A41C7E4574C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E967ED-20B3-4625-9C5E-14860AE89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2882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38B3F6-0CE9-41E2-A5A3-E220D8B77051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A01736-5FBA-4C56-8655-0B8383802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505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99A01736-5FBA-4C56-8655-0B838380222B}" type="slidenum">
              <a:rPr/>
              <a:t>3</a:t>
            </a:fld>
            <a:endParaRPr lang="es"/>
          </a:p>
        </p:txBody>
      </p:sp>
    </p:spTree>
    <p:extLst>
      <p:ext uri="{BB962C8B-B14F-4D97-AF65-F5344CB8AC3E}">
        <p14:creationId xmlns:p14="http://schemas.microsoft.com/office/powerpoint/2010/main" val="28958269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s" b="0" i="0" u="none" baseline="0"/>
              <a:t>Be sure to thank families for their time.</a:t>
            </a:r>
          </a:p>
          <a:p>
            <a:pPr algn="l" rtl="0"/>
            <a:r>
              <a:rPr lang="es" b="0" i="0" u="none" baseline="0"/>
              <a:t>Move this slide to the end if additional slides are added.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99A01736-5FBA-4C56-8655-0B838380222B}" type="slidenum">
              <a:rPr/>
              <a:t>19</a:t>
            </a:fld>
            <a:endParaRPr lang="es"/>
          </a:p>
        </p:txBody>
      </p:sp>
    </p:spTree>
    <p:extLst>
      <p:ext uri="{BB962C8B-B14F-4D97-AF65-F5344CB8AC3E}">
        <p14:creationId xmlns:p14="http://schemas.microsoft.com/office/powerpoint/2010/main" val="21255835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s" b="0" i="1" u="none" baseline="0"/>
              <a:t>Declaración del Departamento de Educación de Tennessee (TDOE, por sus iniciales en inglés) sobre el fraude, malgasto y abuso</a:t>
            </a:r>
            <a:endParaRPr lang="e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E96B16-510F-4265-AAA0-8E53823F1E3A}" type="slidenum">
              <a:rPr kumimoji="0" sz="1200" b="0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0989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54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6243" y="6401023"/>
            <a:ext cx="8460474" cy="365125"/>
          </a:xfrm>
        </p:spPr>
        <p:txBody>
          <a:bodyPr/>
          <a:lstStyle>
            <a:lvl1pPr>
              <a:defRPr sz="1100" b="1" i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6015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B052-2EB6-4C23-97A3-852E0D5D16D6}" type="datetime1">
              <a:rPr lang="en-US" smtClean="0"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298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9EF0-2ABF-4718-860B-25DEDE8F505F}" type="datetime1">
              <a:rPr lang="en-US" smtClean="0"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00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457200" indent="-457200">
              <a:buSzPct val="100000"/>
              <a:buFont typeface="Wingdings" panose="05000000000000000000" pitchFamily="2" charset="2"/>
              <a:buChar char="§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69913" indent="-342900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41363" indent="-285750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6788" indent="-285750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06500" indent="-285750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C1D5-2B3A-4549-AD89-056D591A9B50}" type="datetime1">
              <a:rPr lang="en-US" smtClean="0"/>
              <a:t>8/24/2023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1896243" y="6401023"/>
            <a:ext cx="84604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100" b="1" i="1" kern="1200" cap="all" baseline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908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5400" b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93961-5508-4105-9E76-048920C42FE6}" type="datetime1">
              <a:rPr lang="en-US" smtClean="0"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1896243" y="6401023"/>
            <a:ext cx="84604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100" b="1" i="1" kern="1200" cap="all" baseline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31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EF12-5C40-477E-ACB9-83FC221E3E92}" type="datetime1">
              <a:rPr lang="en-US" smtClean="0"/>
              <a:t>8/24/2023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061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728FE-7D17-4B40-8E02-FEC87CD3EBE5}" type="datetime1">
              <a:rPr lang="en-US" smtClean="0"/>
              <a:t>8/24/2023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422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D3BD5-59AB-4A34-AB26-4717B345B9A3}" type="datetime1">
              <a:rPr lang="en-US" smtClean="0"/>
              <a:t>8/24/2023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751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39923-B1D9-4489-A159-4E70B4CC19CD}" type="datetime1">
              <a:rPr lang="en-US" smtClean="0"/>
              <a:t>8/24/2023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100" b="1" i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175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2A8E0C1-420F-451F-97BF-2F3DB7AE854F}" type="datetime1">
              <a:rPr lang="en-US" smtClean="0"/>
              <a:t>8/24/2023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689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AF5B0-9B63-4822-8565-36C65C8088BC}" type="datetime1">
              <a:rPr lang="en-US" smtClean="0"/>
              <a:t>8/24/2023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982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5AAA0C0-4914-4A4C-A380-48F2C02D8E06}" type="datetime1">
              <a:rPr lang="en-US" smtClean="0"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i="1" cap="all" baseline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644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Tx/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cole.mnps.org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n.gov/content/tn/education/instruction/academic-standards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0051" y="329744"/>
            <a:ext cx="10058400" cy="3566160"/>
          </a:xfrm>
        </p:spPr>
        <p:txBody>
          <a:bodyPr>
            <a:normAutofit/>
          </a:bodyPr>
          <a:lstStyle/>
          <a:p>
            <a:pPr algn="ctr" rtl="0"/>
            <a:r>
              <a:rPr lang="es" sz="6000" b="1" i="0" u="non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2023-2024</a:t>
            </a:r>
            <a:br>
              <a:rPr lang="es" sz="6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" sz="6000" b="0" i="0" u="non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Reunión anual de Título I y de participación familiar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487979"/>
          </a:xfrm>
        </p:spPr>
        <p:txBody>
          <a:bodyPr>
            <a:normAutofit/>
          </a:bodyPr>
          <a:lstStyle/>
          <a:p>
            <a:pPr algn="l" rtl="0" fontAlgn="base"/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Cole Elementary School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August 31, 2023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Principal Chad </a:t>
            </a:r>
            <a:r>
              <a:rPr lang="en-US" sz="1800" b="0" i="0" u="none" strike="noStrike" dirty="0" err="1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Hedgepath</a:t>
            </a:r>
            <a:endParaRPr lang="en-US" b="0" i="0" dirty="0">
              <a:solidFill>
                <a:schemeClr val="tx1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81053" y="5943599"/>
            <a:ext cx="3610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s" b="0" i="0" u="none" baseline="0" dirty="0">
                <a:latin typeface="Arial" panose="020B0604020202020204" pitchFamily="34" charset="0"/>
                <a:cs typeface="Arial" panose="020B0604020202020204" pitchFamily="34" charset="0"/>
              </a:rPr>
              <a:t>08/17/2023</a:t>
            </a:r>
          </a:p>
        </p:txBody>
      </p:sp>
    </p:spTree>
    <p:extLst>
      <p:ext uri="{BB962C8B-B14F-4D97-AF65-F5344CB8AC3E}">
        <p14:creationId xmlns:p14="http://schemas.microsoft.com/office/powerpoint/2010/main" val="3044486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s" b="0" i="0" u="none" baseline="0"/>
              <a:t>¿Cómo se financia la participación de los padres y las familias?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lnSpc>
                <a:spcPct val="100000"/>
              </a:lnSpc>
            </a:pPr>
            <a:r>
              <a:rPr lang="es" b="0" i="0" u="none" baseline="0" dirty="0">
                <a:solidFill>
                  <a:schemeClr val="tx1"/>
                </a:solidFill>
              </a:rPr>
              <a:t>Por ley, se requiere que cualquier distrito con una asignación de Título I que excede $500,000 aparte el 1% de ésta para la participación de padres, tutores y familias.</a:t>
            </a:r>
          </a:p>
          <a:p>
            <a:pPr algn="l" rtl="0">
              <a:lnSpc>
                <a:spcPct val="100000"/>
              </a:lnSpc>
            </a:pPr>
            <a:r>
              <a:rPr lang="es" b="0" i="0" u="none" baseline="0" dirty="0">
                <a:solidFill>
                  <a:schemeClr val="tx1"/>
                </a:solidFill>
              </a:rPr>
              <a:t>De este 1%, se puede reservar el 10% para iniciativas de todo el distrito relacionadas con la participación familiar.  El 90% restante se debe asignar a todas las escuelas de Título I en el distrito.  </a:t>
            </a:r>
          </a:p>
          <a:p>
            <a:pPr algn="l" rtl="0">
              <a:lnSpc>
                <a:spcPct val="100000"/>
              </a:lnSpc>
            </a:pPr>
            <a:r>
              <a:rPr lang="es" b="0" i="0" u="none" baseline="0" dirty="0">
                <a:solidFill>
                  <a:schemeClr val="tx1"/>
                </a:solidFill>
              </a:rPr>
              <a:t>Ustedes, como padres, tutores y miembros de familia de Título I, tienen el derecho a participar en las decisiones sobre cómo se gasta el dinero.</a:t>
            </a:r>
          </a:p>
          <a:p>
            <a:endParaRPr lang="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4FAB73BC-B049-4115-A692-8D63A059BFB8}" type="slidenum">
              <a:rPr/>
              <a:pPr algn="r" rtl="0"/>
              <a:t>10</a:t>
            </a:fld>
            <a:endParaRPr lang="es" dirty="0"/>
          </a:p>
        </p:txBody>
      </p:sp>
    </p:spTree>
    <p:extLst>
      <p:ext uri="{BB962C8B-B14F-4D97-AF65-F5344CB8AC3E}">
        <p14:creationId xmlns:p14="http://schemas.microsoft.com/office/powerpoint/2010/main" val="664044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s" b="0" i="0" u="none" baseline="0"/>
              <a:t>¿Cómo se financia la participación de los padres y las familias?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 rtl="0">
              <a:lnSpc>
                <a:spcPct val="100000"/>
              </a:lnSpc>
            </a:pPr>
            <a:r>
              <a:rPr lang="es" b="0" i="0" u="none" baseline="0" dirty="0">
                <a:solidFill>
                  <a:schemeClr val="tx1"/>
                </a:solidFill>
              </a:rPr>
              <a:t>En el año escolar 2023-2024, recibimos aproximadamente $2,000 en fondos para la participación de los padres y las familias. Tenemos planes de usar dichos fondos para lo siguiente:</a:t>
            </a:r>
          </a:p>
          <a:p>
            <a:pPr marL="0" indent="0" algn="l" rtl="0">
              <a:lnSpc>
                <a:spcPct val="100000"/>
              </a:lnSpc>
              <a:buNone/>
            </a:pPr>
            <a:r>
              <a:rPr lang="es" b="0" i="0" u="none" baseline="0" dirty="0">
                <a:solidFill>
                  <a:schemeClr val="tx1"/>
                </a:solidFill>
              </a:rPr>
              <a:t>Reuniones y eventos de padres, tutores y familias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Coffee Talks- monthly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Parent workshops 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PTO Fall Festival – October 20, 2023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Family Math &amp; Reading night – TBD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More to come!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 algn="l" rtl="0" fontAlgn="base">
              <a:buNone/>
            </a:pPr>
            <a:r>
              <a:rPr lang="en-US" sz="1800" b="1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Other Resources available: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Distribution of Second Harvest Food bags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Fresh food in community refrigerators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Diapers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Clothing closet</a:t>
            </a: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4FAB73BC-B049-4115-A692-8D63A059BFB8}" type="slidenum">
              <a:rPr/>
              <a:pPr algn="r" rtl="0"/>
              <a:t>11</a:t>
            </a:fld>
            <a:endParaRPr lang="es" dirty="0"/>
          </a:p>
        </p:txBody>
      </p:sp>
    </p:spTree>
    <p:extLst>
      <p:ext uri="{BB962C8B-B14F-4D97-AF65-F5344CB8AC3E}">
        <p14:creationId xmlns:p14="http://schemas.microsoft.com/office/powerpoint/2010/main" val="30134936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s" b="0" i="0" u="none" baseline="0"/>
              <a:t>¿Qué es la política de participación de los padres y familias?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4873" y="1845734"/>
            <a:ext cx="11508509" cy="4023360"/>
          </a:xfrm>
        </p:spPr>
        <p:txBody>
          <a:bodyPr>
            <a:normAutofit/>
          </a:bodyPr>
          <a:lstStyle/>
          <a:p>
            <a:pPr algn="l" rtl="0">
              <a:lnSpc>
                <a:spcPct val="100000"/>
              </a:lnSpc>
            </a:pPr>
            <a:r>
              <a:rPr lang="es" b="0" i="0" u="none" baseline="0" dirty="0">
                <a:solidFill>
                  <a:schemeClr val="tx1"/>
                </a:solidFill>
              </a:rPr>
              <a:t>Estos planes plantean cómo el distrito y la escuela cumplirán con los requisitos de ESSA para la participación de los padres, tutores y la familia.  Los componentes deberán incluir:</a:t>
            </a:r>
          </a:p>
          <a:p>
            <a:pPr lvl="3" algn="l" rtl="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" b="0" i="0" u="none" baseline="0" dirty="0">
                <a:solidFill>
                  <a:schemeClr val="tx1"/>
                </a:solidFill>
              </a:rPr>
              <a:t>Cómo los padres y las familias pueden participar en la toma de decisiones y actividades </a:t>
            </a:r>
          </a:p>
          <a:p>
            <a:pPr lvl="3" algn="l" rtl="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" b="0" i="0" u="none" baseline="0" dirty="0">
                <a:solidFill>
                  <a:schemeClr val="tx1"/>
                </a:solidFill>
              </a:rPr>
              <a:t>Cómo se están utilizando los fondos de participación de los padres y las familias</a:t>
            </a:r>
          </a:p>
          <a:p>
            <a:pPr lvl="3" algn="l" rtl="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" b="0" i="0" u="none" baseline="0" dirty="0">
                <a:solidFill>
                  <a:schemeClr val="tx1"/>
                </a:solidFill>
              </a:rPr>
              <a:t>Cómo se están brindando a las familias información y entrenamiento </a:t>
            </a:r>
          </a:p>
          <a:p>
            <a:pPr lvl="3" algn="l" rtl="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" b="0" i="0" u="none" baseline="0" dirty="0">
                <a:solidFill>
                  <a:schemeClr val="tx1"/>
                </a:solidFill>
              </a:rPr>
              <a:t>Cómo la escuela capacitará a las familias y el personal para un fuerte compromiso con los padres y la familia</a:t>
            </a:r>
          </a:p>
          <a:p>
            <a:pPr algn="l" rtl="0">
              <a:lnSpc>
                <a:spcPct val="100000"/>
              </a:lnSpc>
            </a:pPr>
            <a:r>
              <a:rPr lang="es" b="0" i="0" u="none" baseline="0" dirty="0">
                <a:solidFill>
                  <a:schemeClr val="tx1"/>
                </a:solidFill>
              </a:rPr>
              <a:t>Ustedes, como padres, tutores y familias de Título I, tienen el derecho a participar en la elaboración de estos planes.</a:t>
            </a:r>
          </a:p>
          <a:p>
            <a:pPr lvl="1" algn="l" rtl="0"/>
            <a:endParaRPr lang="es" dirty="0"/>
          </a:p>
          <a:p>
            <a:pPr lvl="1" algn="l" rtl="0"/>
            <a:endParaRPr lang="es" dirty="0"/>
          </a:p>
          <a:p>
            <a:pPr lvl="1" algn="l" rtl="0"/>
            <a:endParaRPr lang="es" dirty="0"/>
          </a:p>
          <a:p>
            <a:pPr lvl="1" algn="l" rtl="0"/>
            <a:endParaRPr lang="es" dirty="0"/>
          </a:p>
          <a:p>
            <a:pPr lvl="1" algn="l" rtl="0"/>
            <a:endParaRPr lang="es" dirty="0"/>
          </a:p>
          <a:p>
            <a:endParaRPr lang="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4FAB73BC-B049-4115-A692-8D63A059BFB8}" type="slidenum">
              <a:rPr/>
              <a:pPr algn="r" rtl="0"/>
              <a:t>12</a:t>
            </a:fld>
            <a:endParaRPr lang="es" dirty="0"/>
          </a:p>
        </p:txBody>
      </p:sp>
    </p:spTree>
    <p:extLst>
      <p:ext uri="{BB962C8B-B14F-4D97-AF65-F5344CB8AC3E}">
        <p14:creationId xmlns:p14="http://schemas.microsoft.com/office/powerpoint/2010/main" val="41149730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13BCCAE5-A35B-4B66-A4A7-E23C34A40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pPr rtl="0"/>
            <a:r>
              <a:rPr lang="es" b="0" i="0" u="none" baseline="0"/>
              <a:t>¿Qué es la política de participación de los padres y familias?</a:t>
            </a:r>
          </a:p>
        </p:txBody>
      </p:sp>
      <p:cxnSp>
        <p:nvCxnSpPr>
          <p:cNvPr id="1033" name="Straight Connector 1032">
            <a:extLst>
              <a:ext uri="{FF2B5EF4-FFF2-40B4-BE49-F238E27FC236}">
                <a16:creationId xmlns:a16="http://schemas.microsoft.com/office/drawing/2014/main" id="{6987BDFB-DE64-4B56-B44F-45FAE19FA9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6454987" cy="4023360"/>
          </a:xfrm>
        </p:spPr>
        <p:txBody>
          <a:bodyPr>
            <a:normAutofit/>
          </a:bodyPr>
          <a:lstStyle/>
          <a:p>
            <a:pPr rtl="0" fontAlgn="base"/>
            <a:r>
              <a:rPr lang="en-US" b="0" i="0">
                <a:effectLst/>
                <a:latin typeface="Arial" panose="020B0604020202020204" pitchFamily="34" charset="0"/>
              </a:rPr>
              <a:t>​</a:t>
            </a:r>
            <a:endParaRPr lang="en-US" b="0" i="0">
              <a:effectLst/>
              <a:latin typeface="Segoe UI" panose="020B0502040204020203" pitchFamily="34" charset="0"/>
            </a:endParaRP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effectLst/>
                <a:latin typeface="Arial" panose="020B0604020202020204" pitchFamily="34" charset="0"/>
              </a:rPr>
              <a:t>The Parent &amp; Family Engagement Policy will be shared tonight. </a:t>
            </a:r>
            <a:r>
              <a:rPr lang="en-US" b="0" i="0">
                <a:effectLst/>
                <a:latin typeface="Arial" panose="020B0604020202020204" pitchFamily="34" charset="0"/>
              </a:rPr>
              <a:t>​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effectLst/>
                <a:latin typeface="Arial" panose="020B0604020202020204" pitchFamily="34" charset="0"/>
              </a:rPr>
              <a:t>In addition, the compact can be found on our website </a:t>
            </a:r>
            <a:r>
              <a:rPr lang="en-US" b="0" i="0" u="sng" strike="noStrike">
                <a:effectLst/>
                <a:latin typeface="Arial" panose="020B0604020202020204" pitchFamily="34" charset="0"/>
                <a:hlinkClick r:id="rId2"/>
              </a:rPr>
              <a:t>www.Cole.mnps.org</a:t>
            </a:r>
            <a:endParaRPr lang="en-US" b="0" i="0">
              <a:effectLst/>
              <a:latin typeface="Arial" panose="020B0604020202020204" pitchFamily="34" charset="0"/>
            </a:endParaRPr>
          </a:p>
          <a:p>
            <a:pPr lvl="1" rtl="0"/>
            <a:endParaRPr lang="es"/>
          </a:p>
          <a:p>
            <a:pPr lvl="1" rtl="0"/>
            <a:endParaRPr lang="es"/>
          </a:p>
          <a:p>
            <a:pPr lvl="1" rtl="0"/>
            <a:endParaRPr lang="es"/>
          </a:p>
          <a:p>
            <a:pPr lvl="1" rtl="0"/>
            <a:endParaRPr lang="es"/>
          </a:p>
          <a:p>
            <a:pPr lvl="1" rtl="0"/>
            <a:endParaRPr lang="es"/>
          </a:p>
          <a:p>
            <a:endParaRPr lang="es" dirty="0"/>
          </a:p>
        </p:txBody>
      </p:sp>
      <p:pic>
        <p:nvPicPr>
          <p:cNvPr id="1026" name="Picture 2" descr="A qr code with a few black squares&#10;&#10;Description automatically generated">
            <a:extLst>
              <a:ext uri="{FF2B5EF4-FFF2-40B4-BE49-F238E27FC236}">
                <a16:creationId xmlns:a16="http://schemas.microsoft.com/office/drawing/2014/main" id="{4F60B79E-4734-F708-3D73-F6DC57EF20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20570" y="2084269"/>
            <a:ext cx="3135109" cy="3135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5" name="Rectangle 1034">
            <a:extLst>
              <a:ext uri="{FF2B5EF4-FFF2-40B4-BE49-F238E27FC236}">
                <a16:creationId xmlns:a16="http://schemas.microsoft.com/office/drawing/2014/main" id="{BD7A74B5-8367-4A83-ABEC-0FCDDE97B1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2CC184B0-C2C6-4BF0-B078-816C7AF959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>
            <a:normAutofit/>
          </a:bodyPr>
          <a:lstStyle/>
          <a:p>
            <a:pPr rtl="0">
              <a:spcAft>
                <a:spcPts val="600"/>
              </a:spcAft>
            </a:pPr>
            <a:fld id="{4FAB73BC-B049-4115-A692-8D63A059BFB8}" type="slidenum">
              <a:rPr/>
              <a:pPr rtl="0">
                <a:spcAft>
                  <a:spcPts val="600"/>
                </a:spcAft>
              </a:pPr>
              <a:t>13</a:t>
            </a:fld>
            <a:endParaRPr lang="es"/>
          </a:p>
        </p:txBody>
      </p:sp>
    </p:spTree>
    <p:extLst>
      <p:ext uri="{BB962C8B-B14F-4D97-AF65-F5344CB8AC3E}">
        <p14:creationId xmlns:p14="http://schemas.microsoft.com/office/powerpoint/2010/main" val="29355902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s" b="0" i="0" u="none" baseline="0"/>
              <a:t>¿Qué es un convenio entre la escuela y los padres?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1845733"/>
            <a:ext cx="11772900" cy="4402667"/>
          </a:xfrm>
        </p:spPr>
        <p:txBody>
          <a:bodyPr>
            <a:normAutofit fontScale="85000" lnSpcReduction="20000"/>
          </a:bodyPr>
          <a:lstStyle/>
          <a:p>
            <a:pPr algn="l" rtl="0">
              <a:lnSpc>
                <a:spcPct val="110000"/>
              </a:lnSpc>
            </a:pPr>
            <a:r>
              <a:rPr lang="es" b="0" i="0" u="none" baseline="0" dirty="0">
                <a:solidFill>
                  <a:schemeClr val="tx1"/>
                </a:solidFill>
              </a:rPr>
              <a:t>El convenio entre la escuela y los padres es un compromiso por escrito que da un esquema de cómo la comunidad escolar completa—maestros, familias y estudiantes—comparten la responsabilidad de un mejor aprovechamiento académico.</a:t>
            </a:r>
          </a:p>
          <a:p>
            <a:pPr algn="l" rtl="0">
              <a:lnSpc>
                <a:spcPct val="110000"/>
              </a:lnSpc>
            </a:pPr>
            <a:r>
              <a:rPr lang="es" b="0" i="0" u="none" baseline="0" dirty="0">
                <a:solidFill>
                  <a:schemeClr val="tx1"/>
                </a:solidFill>
              </a:rPr>
              <a:t>El convenio debe describir cómo la escuela hará lo siguiente:</a:t>
            </a:r>
          </a:p>
          <a:p>
            <a:pPr lvl="3" algn="l" rtl="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s" b="0" i="0" u="none" baseline="0" dirty="0">
                <a:solidFill>
                  <a:schemeClr val="tx1"/>
                </a:solidFill>
              </a:rPr>
              <a:t>Proporcionar un plan de estudios y enseñanza de alta calidad</a:t>
            </a:r>
          </a:p>
          <a:p>
            <a:pPr lvl="3" algn="l" rtl="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s" b="0" i="0" u="none" baseline="0" dirty="0">
                <a:solidFill>
                  <a:schemeClr val="tx1"/>
                </a:solidFill>
              </a:rPr>
              <a:t>Convocar anualmente reuniones entre padres y maestros en las escuelas primarias </a:t>
            </a:r>
          </a:p>
          <a:p>
            <a:pPr lvl="3" algn="l" rtl="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s" b="0" i="0" u="none" baseline="0" dirty="0">
                <a:solidFill>
                  <a:schemeClr val="tx1"/>
                </a:solidFill>
              </a:rPr>
              <a:t>Proporcionar a los padres informes frecuentes sobre el progreso de su hijo.</a:t>
            </a:r>
          </a:p>
          <a:p>
            <a:pPr lvl="3" algn="l" rtl="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s" b="0" i="0" u="none" baseline="0" dirty="0">
                <a:solidFill>
                  <a:schemeClr val="tx1"/>
                </a:solidFill>
              </a:rPr>
              <a:t>Dar a los padres acceso razonable al personal </a:t>
            </a:r>
          </a:p>
          <a:p>
            <a:pPr lvl="3" algn="l" rtl="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s" b="0" i="0" u="none" baseline="0" dirty="0">
                <a:solidFill>
                  <a:schemeClr val="tx1"/>
                </a:solidFill>
              </a:rPr>
              <a:t>Brindar a los padres oportunidades de ofrecerse como voluntario</a:t>
            </a:r>
          </a:p>
          <a:p>
            <a:pPr lvl="3" algn="l" rtl="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s" b="0" i="0" u="none" baseline="0" dirty="0">
                <a:solidFill>
                  <a:schemeClr val="tx1"/>
                </a:solidFill>
              </a:rPr>
              <a:t>Asegurar la comunicación regular bidireccional y significativa entre los miembros de la familia y el personal de la escuela y, en la medida de lo posible, en un idioma que los familiares puedan entender</a:t>
            </a:r>
          </a:p>
          <a:p>
            <a:pPr algn="l" rtl="0">
              <a:lnSpc>
                <a:spcPct val="110000"/>
              </a:lnSpc>
            </a:pPr>
            <a:r>
              <a:rPr lang="es" b="0" i="0" u="none" baseline="0" dirty="0">
                <a:solidFill>
                  <a:schemeClr val="tx1"/>
                </a:solidFill>
              </a:rPr>
              <a:t>Ustedes, como padres o miembros de una familia de Título I, tienen el derecho de participar en la elaboración del convenio.</a:t>
            </a:r>
          </a:p>
          <a:p>
            <a:endParaRPr lang="es" dirty="0"/>
          </a:p>
          <a:p>
            <a:endParaRPr lang="es" dirty="0"/>
          </a:p>
          <a:p>
            <a:pPr lvl="1" algn="l" rtl="0"/>
            <a:endParaRPr lang="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4FAB73BC-B049-4115-A692-8D63A059BFB8}" type="slidenum">
              <a:rPr/>
              <a:pPr algn="r" rtl="0"/>
              <a:t>14</a:t>
            </a:fld>
            <a:endParaRPr lang="es" dirty="0"/>
          </a:p>
        </p:txBody>
      </p:sp>
    </p:spTree>
    <p:extLst>
      <p:ext uri="{BB962C8B-B14F-4D97-AF65-F5344CB8AC3E}">
        <p14:creationId xmlns:p14="http://schemas.microsoft.com/office/powerpoint/2010/main" val="6643159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13BCCAE5-A35B-4B66-A4A7-E23C34A40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pPr rtl="0"/>
            <a:r>
              <a:rPr lang="es" b="0" i="0" u="none" baseline="0"/>
              <a:t>¿Cómo es el convenio entre la escuela y los padres?</a:t>
            </a:r>
          </a:p>
        </p:txBody>
      </p:sp>
      <p:cxnSp>
        <p:nvCxnSpPr>
          <p:cNvPr id="2057" name="Straight Connector 2056">
            <a:extLst>
              <a:ext uri="{FF2B5EF4-FFF2-40B4-BE49-F238E27FC236}">
                <a16:creationId xmlns:a16="http://schemas.microsoft.com/office/drawing/2014/main" id="{6987BDFB-DE64-4B56-B44F-45FAE19FA9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6454987" cy="4023360"/>
          </a:xfrm>
        </p:spPr>
        <p:txBody>
          <a:bodyPr>
            <a:normAutofit/>
          </a:bodyPr>
          <a:lstStyle/>
          <a:p>
            <a:pPr rtl="0"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effectLst/>
                <a:latin typeface="Arial" panose="020B0604020202020204" pitchFamily="34" charset="0"/>
              </a:rPr>
              <a:t>The school-parent compact will be shared tonight. </a:t>
            </a:r>
            <a:r>
              <a:rPr lang="en-US" b="0" i="0">
                <a:effectLst/>
                <a:latin typeface="Arial" panose="020B0604020202020204" pitchFamily="34" charset="0"/>
              </a:rPr>
              <a:t>​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effectLst/>
                <a:latin typeface="Arial" panose="020B0604020202020204" pitchFamily="34" charset="0"/>
              </a:rPr>
              <a:t>In addition, the compact can be found on our website www.Cole.mnps.org</a:t>
            </a:r>
            <a:endParaRPr lang="en-US" b="0" i="0">
              <a:effectLst/>
              <a:latin typeface="Arial" panose="020B0604020202020204" pitchFamily="34" charset="0"/>
            </a:endParaRPr>
          </a:p>
          <a:p>
            <a:endParaRPr lang="es" dirty="0"/>
          </a:p>
          <a:p>
            <a:endParaRPr lang="es" dirty="0"/>
          </a:p>
          <a:p>
            <a:pPr lvl="1" rtl="0"/>
            <a:endParaRPr lang="es"/>
          </a:p>
        </p:txBody>
      </p:sp>
      <p:pic>
        <p:nvPicPr>
          <p:cNvPr id="2050" name="Picture 2" descr="A qr code with a few black squares&#10;&#10;Description automatically generated">
            <a:extLst>
              <a:ext uri="{FF2B5EF4-FFF2-40B4-BE49-F238E27FC236}">
                <a16:creationId xmlns:a16="http://schemas.microsoft.com/office/drawing/2014/main" id="{8A9EDA53-1A8A-9CB7-2A02-8C12F609CF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20570" y="2084269"/>
            <a:ext cx="3135109" cy="3135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9" name="Rectangle 2058">
            <a:extLst>
              <a:ext uri="{FF2B5EF4-FFF2-40B4-BE49-F238E27FC236}">
                <a16:creationId xmlns:a16="http://schemas.microsoft.com/office/drawing/2014/main" id="{BD7A74B5-8367-4A83-ABEC-0FCDDE97B1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61" name="Rectangle 2060">
            <a:extLst>
              <a:ext uri="{FF2B5EF4-FFF2-40B4-BE49-F238E27FC236}">
                <a16:creationId xmlns:a16="http://schemas.microsoft.com/office/drawing/2014/main" id="{2CC184B0-C2C6-4BF0-B078-816C7AF959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>
            <a:normAutofit/>
          </a:bodyPr>
          <a:lstStyle/>
          <a:p>
            <a:pPr rtl="0">
              <a:spcAft>
                <a:spcPts val="600"/>
              </a:spcAft>
            </a:pPr>
            <a:fld id="{4FAB73BC-B049-4115-A692-8D63A059BFB8}" type="slidenum">
              <a:rPr/>
              <a:pPr rtl="0">
                <a:spcAft>
                  <a:spcPts val="600"/>
                </a:spcAft>
              </a:pPr>
              <a:t>15</a:t>
            </a:fld>
            <a:endParaRPr lang="es"/>
          </a:p>
        </p:txBody>
      </p:sp>
    </p:spTree>
    <p:extLst>
      <p:ext uri="{BB962C8B-B14F-4D97-AF65-F5344CB8AC3E}">
        <p14:creationId xmlns:p14="http://schemas.microsoft.com/office/powerpoint/2010/main" val="4274387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es" b="0" i="0" u="none" baseline="0"/>
              <a:t>¿Cuál currículo utiliza nuestra escuela?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13766"/>
          </a:xfrm>
        </p:spPr>
        <p:txBody>
          <a:bodyPr>
            <a:normAutofit/>
          </a:bodyPr>
          <a:lstStyle/>
          <a:p>
            <a:pPr algn="l" rtl="0">
              <a:lnSpc>
                <a:spcPct val="100000"/>
              </a:lnSpc>
              <a:buClrTx/>
              <a:buFont typeface="Wingdings" panose="05000000000000000000" pitchFamily="2" charset="2"/>
              <a:buChar char="§"/>
            </a:pPr>
            <a:r>
              <a:rPr lang="es" b="0" i="0" u="non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Estándares Académicos de Tennessee plantean un grupo de expectativas de lo que deben saber los estudiantes y lo que deben poder hacer en cada materia al terminar un grado. </a:t>
            </a:r>
          </a:p>
          <a:p>
            <a:pPr algn="l" rtl="0">
              <a:lnSpc>
                <a:spcPct val="100000"/>
              </a:lnSpc>
              <a:buClrTx/>
              <a:buFont typeface="Wingdings" panose="05000000000000000000" pitchFamily="2" charset="2"/>
              <a:buChar char="§"/>
            </a:pPr>
            <a:r>
              <a:rPr lang="es" b="0" i="0" u="non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Dichos estándares forman los parámetros de todo lo que se enseña en Cole Elementary.</a:t>
            </a:r>
          </a:p>
          <a:p>
            <a:pPr algn="l" rtl="0">
              <a:lnSpc>
                <a:spcPct val="100000"/>
              </a:lnSpc>
              <a:buClrTx/>
              <a:buFont typeface="Wingdings" panose="05000000000000000000" pitchFamily="2" charset="2"/>
              <a:buChar char="§"/>
            </a:pPr>
            <a:r>
              <a:rPr lang="es" b="0" i="0" u="non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obtener más información acerca de los estándares académicos de Tennessee, véase:</a:t>
            </a:r>
          </a:p>
          <a:p>
            <a:pPr marL="598043" lvl="3" indent="0" algn="l" rtl="0">
              <a:lnSpc>
                <a:spcPct val="100000"/>
              </a:lnSpc>
              <a:buNone/>
            </a:pPr>
            <a:r>
              <a:rPr lang="es" b="0" i="0" u="non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https://www.tn.gov/content/tn/education/instruction/academic-standards.html</a:t>
            </a:r>
            <a:r>
              <a:rPr lang="es" b="0" i="0" u="non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l" rtl="0">
              <a:buClrTx/>
              <a:buFont typeface="Wingdings" panose="05000000000000000000" pitchFamily="2" charset="2"/>
              <a:buChar char="§"/>
            </a:pPr>
            <a:endParaRPr lang="e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4FAB73BC-B049-4115-A692-8D63A059BFB8}" type="slidenum">
              <a:rPr/>
              <a:pPr algn="r" rtl="0"/>
              <a:t>16</a:t>
            </a:fld>
            <a:endParaRPr lang="es" dirty="0"/>
          </a:p>
        </p:txBody>
      </p:sp>
    </p:spTree>
    <p:extLst>
      <p:ext uri="{BB962C8B-B14F-4D97-AF65-F5344CB8AC3E}">
        <p14:creationId xmlns:p14="http://schemas.microsoft.com/office/powerpoint/2010/main" val="13235294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es" b="0" i="0" u="none" baseline="0">
                <a:latin typeface="Arial" panose="020B0604020202020204" pitchFamily="34" charset="0"/>
                <a:ea typeface="Batang" pitchFamily="18" charset="-127"/>
                <a:cs typeface="Arial" panose="020B0604020202020204" pitchFamily="34" charset="0"/>
              </a:rPr>
              <a:t>¿Cuáles exámenes presentará mi hijo?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Benchmark assessments grades 3-5 for ELA, Math &amp; Science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Fast Bridge benchmark assessments Kindergarten-5th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/>
                <a:cs typeface="Arial"/>
              </a:rPr>
              <a:t>Common assessments built into </a:t>
            </a:r>
            <a:r>
              <a:rPr lang="en-US" sz="1800">
                <a:solidFill>
                  <a:schemeClr val="tx1"/>
                </a:solidFill>
                <a:latin typeface="Arial"/>
                <a:cs typeface="Arial"/>
              </a:rPr>
              <a:t>curriculum</a:t>
            </a: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/>
                <a:cs typeface="Arial"/>
              </a:rPr>
              <a:t> materials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/>
                <a:cs typeface="Arial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Arial"/>
              <a:cs typeface="Arial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K-5 Wit &amp; Wisdom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/>
                <a:cs typeface="Arial"/>
              </a:rPr>
              <a:t>K-5 </a:t>
            </a:r>
            <a:r>
              <a:rPr lang="en-US" sz="1800">
                <a:solidFill>
                  <a:schemeClr val="tx1"/>
                </a:solidFill>
                <a:latin typeface="Arial"/>
                <a:cs typeface="Arial"/>
              </a:rPr>
              <a:t>STEM scopes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/>
                <a:cs typeface="Arial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Arial"/>
              <a:cs typeface="Arial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/>
                <a:cs typeface="Arial"/>
              </a:rPr>
              <a:t>WIDA/</a:t>
            </a:r>
            <a:r>
              <a:rPr lang="en-US" sz="1800">
                <a:solidFill>
                  <a:schemeClr val="tx1"/>
                </a:solidFill>
                <a:latin typeface="Arial"/>
                <a:cs typeface="Arial"/>
              </a:rPr>
              <a:t>Access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/>
                <a:cs typeface="Arial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Arial"/>
              <a:cs typeface="Arial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TCAP 3-5</a:t>
            </a: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4FAB73BC-B049-4115-A692-8D63A059BFB8}" type="slidenum">
              <a:rPr/>
              <a:pPr algn="r" rtl="0"/>
              <a:t>17</a:t>
            </a:fld>
            <a:endParaRPr lang="es" dirty="0"/>
          </a:p>
        </p:txBody>
      </p:sp>
    </p:spTree>
    <p:extLst>
      <p:ext uri="{BB962C8B-B14F-4D97-AF65-F5344CB8AC3E}">
        <p14:creationId xmlns:p14="http://schemas.microsoft.com/office/powerpoint/2010/main" val="3439125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s" b="0" i="0" u="none" baseline="0"/>
              <a:t>¿Con quién puedo ponerme en contacto si necesito ayuda?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600" y="1845734"/>
            <a:ext cx="11277600" cy="4351866"/>
          </a:xfrm>
        </p:spPr>
        <p:txBody>
          <a:bodyPr>
            <a:normAutofit/>
          </a:bodyPr>
          <a:lstStyle/>
          <a:p>
            <a:pPr algn="l" rtl="0">
              <a:lnSpc>
                <a:spcPct val="100000"/>
              </a:lnSpc>
              <a:buClrTx/>
              <a:buFont typeface="Wingdings" panose="05000000000000000000" pitchFamily="2" charset="2"/>
              <a:buChar char="§"/>
            </a:pPr>
            <a:r>
              <a:rPr lang="es" b="0" i="0" u="none" baseline="0" dirty="0">
                <a:solidFill>
                  <a:schemeClr val="tx1"/>
                </a:solidFill>
              </a:rPr>
              <a:t>Para preguntas en general, llame al personal de la oficina frontal al: 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(615) 333-5043</a:t>
            </a:r>
            <a:endParaRPr lang="es" b="0" i="0" u="none" baseline="0" dirty="0">
              <a:solidFill>
                <a:schemeClr val="tx1"/>
              </a:solidFill>
            </a:endParaRPr>
          </a:p>
          <a:p>
            <a:pPr algn="l" rtl="0">
              <a:lnSpc>
                <a:spcPct val="100000"/>
              </a:lnSpc>
              <a:buClrTx/>
              <a:buFont typeface="Wingdings" panose="05000000000000000000" pitchFamily="2" charset="2"/>
              <a:buChar char="§"/>
            </a:pPr>
            <a:r>
              <a:rPr lang="es" b="0" i="0" u="none" baseline="0" dirty="0">
                <a:solidFill>
                  <a:schemeClr val="tx1"/>
                </a:solidFill>
              </a:rPr>
              <a:t>Para comunicarse con el director, Chad Hedgepath llame al: 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(615) 333-5043</a:t>
            </a:r>
          </a:p>
          <a:p>
            <a:pPr algn="l" rtl="0">
              <a:lnSpc>
                <a:spcPct val="100000"/>
              </a:lnSpc>
              <a:buClrTx/>
              <a:buFont typeface="Wingdings" panose="05000000000000000000" pitchFamily="2" charset="2"/>
              <a:buChar char="§"/>
            </a:pPr>
            <a:r>
              <a:rPr lang="es" b="0" i="0" u="none" baseline="0" dirty="0">
                <a:solidFill>
                  <a:schemeClr val="tx1"/>
                </a:solidFill>
              </a:rPr>
              <a:t>Para comunicarse con nuestro enlace familiar Sarah Nieto llame al: 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(615) 333-5043</a:t>
            </a:r>
          </a:p>
          <a:p>
            <a:pPr algn="l" rtl="0">
              <a:lnSpc>
                <a:spcPct val="100000"/>
              </a:lnSpc>
              <a:buClrTx/>
              <a:buFont typeface="Wingdings" panose="05000000000000000000" pitchFamily="2" charset="2"/>
              <a:buChar char="§"/>
            </a:pPr>
            <a:r>
              <a:rPr lang="es" b="0" i="0" u="none" baseline="0" dirty="0">
                <a:solidFill>
                  <a:schemeClr val="tx1"/>
                </a:solidFill>
              </a:rPr>
              <a:t>Para comunicarse con el maestro de su hijo, llame al personal de la oficina frontal o vea nuestro directorio del personal en: 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https://cole.mnps.org/ </a:t>
            </a:r>
          </a:p>
          <a:p>
            <a:pPr algn="l" rtl="0">
              <a:lnSpc>
                <a:spcPct val="100000"/>
              </a:lnSpc>
              <a:buClrTx/>
              <a:buFont typeface="Wingdings" panose="05000000000000000000" pitchFamily="2" charset="2"/>
              <a:buChar char="§"/>
            </a:pPr>
            <a:endParaRPr lang="es" b="0" i="0" u="none" baseline="0" dirty="0">
              <a:solidFill>
                <a:schemeClr val="tx1"/>
              </a:solidFill>
            </a:endParaRPr>
          </a:p>
          <a:p>
            <a:pPr lvl="1" algn="l" rtl="0">
              <a:buFont typeface="Wingdings" panose="05000000000000000000" pitchFamily="2" charset="2"/>
              <a:buChar char="§"/>
            </a:pPr>
            <a:endParaRPr lang="e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4FAB73BC-B049-4115-A692-8D63A059BFB8}" type="slidenum">
              <a:rPr/>
              <a:pPr algn="r" rtl="0"/>
              <a:t>18</a:t>
            </a:fld>
            <a:endParaRPr lang="es" dirty="0"/>
          </a:p>
        </p:txBody>
      </p:sp>
    </p:spTree>
    <p:extLst>
      <p:ext uri="{BB962C8B-B14F-4D97-AF65-F5344CB8AC3E}">
        <p14:creationId xmlns:p14="http://schemas.microsoft.com/office/powerpoint/2010/main" val="26211304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50416" y="1304790"/>
            <a:ext cx="8836072" cy="39703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0"/>
            <a:r>
              <a:rPr lang="es" sz="6600" b="1" i="0" u="none" cap="none" spc="0" baseline="0" dirty="0">
                <a:ln w="22225">
                  <a:solidFill>
                    <a:schemeClr val="accent2"/>
                  </a:solidFill>
                  <a:prstDash val="solid"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SOLAMENTE </a:t>
            </a:r>
          </a:p>
          <a:p>
            <a:pPr algn="ctr" rtl="0"/>
            <a:r>
              <a:rPr lang="es" sz="6600" b="1" i="0" u="none" cap="none" spc="0" baseline="0" dirty="0">
                <a:ln w="22225">
                  <a:solidFill>
                    <a:schemeClr val="accent2"/>
                  </a:solidFill>
                  <a:prstDash val="solid"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QUEREMOS DECIR…</a:t>
            </a:r>
          </a:p>
          <a:p>
            <a:pPr algn="ctr" rtl="0"/>
            <a:r>
              <a:rPr lang="es" sz="12000" b="1" i="0" u="none" baseline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¡GRACIAS!</a:t>
            </a:r>
            <a:endParaRPr lang="es" sz="12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4FAB73BC-B049-4115-A692-8D63A059BFB8}" type="slidenum">
              <a:rPr/>
              <a:pPr algn="r" rtl="0"/>
              <a:t>19</a:t>
            </a:fld>
            <a:endParaRPr lang="es" dirty="0"/>
          </a:p>
        </p:txBody>
      </p:sp>
    </p:spTree>
    <p:extLst>
      <p:ext uri="{BB962C8B-B14F-4D97-AF65-F5344CB8AC3E}">
        <p14:creationId xmlns:p14="http://schemas.microsoft.com/office/powerpoint/2010/main" val="3692570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s" b="0" i="0" u="none" baseline="0"/>
              <a:t>¿Por qué estamos aquí?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s" b="0" i="0" u="none" baseline="0">
                <a:solidFill>
                  <a:schemeClr val="tx1"/>
                </a:solidFill>
              </a:rPr>
              <a:t>La Ley Todo Estudiante Triunfa (ESSA, por sus iniciales en inglés) requiere que toda escuela de Título I realice anualmente una reunión para sus familias de Título I con el fin de:</a:t>
            </a:r>
          </a:p>
          <a:p>
            <a:pPr lvl="3" algn="l" rtl="0">
              <a:buFont typeface="Arial" panose="020B0604020202020204" pitchFamily="34" charset="0"/>
              <a:buChar char="•"/>
            </a:pPr>
            <a:r>
              <a:rPr lang="es" b="0" i="0" u="none" baseline="0">
                <a:solidFill>
                  <a:schemeClr val="tx1"/>
                </a:solidFill>
              </a:rPr>
              <a:t>Avisarles de la participación en Título I de su escuela</a:t>
            </a:r>
          </a:p>
          <a:p>
            <a:pPr lvl="3" algn="l" rtl="0">
              <a:buFont typeface="Arial" panose="020B0604020202020204" pitchFamily="34" charset="0"/>
              <a:buChar char="•"/>
            </a:pPr>
            <a:r>
              <a:rPr lang="es" b="0" i="0" u="none" baseline="0">
                <a:solidFill>
                  <a:schemeClr val="tx1"/>
                </a:solidFill>
              </a:rPr>
              <a:t>Explicar los requisitos de Título I</a:t>
            </a:r>
          </a:p>
          <a:p>
            <a:pPr lvl="3" algn="l" rtl="0">
              <a:buFont typeface="Arial" panose="020B0604020202020204" pitchFamily="34" charset="0"/>
              <a:buChar char="•"/>
            </a:pPr>
            <a:r>
              <a:rPr lang="es" b="0" i="0" u="none" baseline="0">
                <a:solidFill>
                  <a:schemeClr val="tx1"/>
                </a:solidFill>
              </a:rPr>
              <a:t>Describir sus derechos como padres y miembros de familia a participar.</a:t>
            </a:r>
          </a:p>
          <a:p>
            <a:pPr lvl="1" algn="l" rtl="0"/>
            <a:endParaRPr lang="es" dirty="0"/>
          </a:p>
          <a:p>
            <a:pPr lvl="1" algn="l" rtl="0"/>
            <a:endParaRPr lang="es" dirty="0"/>
          </a:p>
          <a:p>
            <a:endParaRPr lang="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4FAB73BC-B049-4115-A692-8D63A059BFB8}" type="slidenum">
              <a:rPr/>
              <a:pPr algn="r" rtl="0"/>
              <a:t>2</a:t>
            </a:fld>
            <a:endParaRPr lang="es" dirty="0"/>
          </a:p>
        </p:txBody>
      </p:sp>
    </p:spTree>
    <p:extLst>
      <p:ext uri="{BB962C8B-B14F-4D97-AF65-F5344CB8AC3E}">
        <p14:creationId xmlns:p14="http://schemas.microsoft.com/office/powerpoint/2010/main" val="29022948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39900" y="1012739"/>
            <a:ext cx="886968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" sz="2000" b="0" i="0" u="none" strike="noStrike" kern="120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 motiva a los ciudadanos y agencias a denunciar el fraude, malgasto o abuso en el gobierno estatal y local.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" sz="2000" b="0" i="0" u="sng" strike="noStrike" kern="120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AVISO</a:t>
            </a:r>
            <a:r>
              <a:rPr kumimoji="0" lang="es" sz="2000" b="0" i="0" u="none" strike="noStrike" kern="120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Esta agencia es recipiente del financiamiento de los contribuyentes de impuestos. Si observa a un director de agencia o empleado participando en alguna actividad que usted considera ilícita, inapropiada o derrochadora, llame la línea directa del controlador estatal al número sin cargo: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" sz="1800" b="1" i="0" u="sng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" sz="2800" b="1" i="0" u="none" strike="noStrike" kern="120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1-800-232-5454</a:t>
            </a:r>
            <a:endParaRPr kumimoji="0" lang="es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" sz="1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" sz="2000" b="0" i="0" u="none" strike="noStrike" kern="120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 pueden enviar notificaciones electrónicamente también al: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" sz="2000" b="1" i="0" u="none" strike="noStrike" kern="120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http://www.comptroller.tn.gov/hotline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45790" y="329939"/>
            <a:ext cx="7051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" sz="3600" b="0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Fraude, malgasto o abuso</a:t>
            </a:r>
          </a:p>
        </p:txBody>
      </p:sp>
    </p:spTree>
    <p:extLst>
      <p:ext uri="{BB962C8B-B14F-4D97-AF65-F5344CB8AC3E}">
        <p14:creationId xmlns:p14="http://schemas.microsoft.com/office/powerpoint/2010/main" val="1212956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372"/>
    </mc:Choice>
    <mc:Fallback xmlns="">
      <p:transition spd="slow" advTm="11372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23096"/>
          </a:xfrm>
        </p:spPr>
        <p:txBody>
          <a:bodyPr/>
          <a:lstStyle/>
          <a:p>
            <a:pPr algn="l" rtl="0"/>
            <a:r>
              <a:rPr lang="es" b="0" i="0" u="none" baseline="0" dirty="0"/>
              <a:t>¿Qué voy a aprender?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2"/>
            <a:ext cx="10058400" cy="4398547"/>
          </a:xfrm>
        </p:spPr>
        <p:txBody>
          <a:bodyPr numCol="2">
            <a:normAutofit fontScale="70000" lnSpcReduction="20000"/>
          </a:bodyPr>
          <a:lstStyle/>
          <a:p>
            <a:pPr algn="l" rtl="0">
              <a:lnSpc>
                <a:spcPct val="120000"/>
              </a:lnSpc>
            </a:pPr>
            <a:r>
              <a:rPr lang="es" sz="2600" b="0" i="0" u="none" baseline="0" dirty="0">
                <a:solidFill>
                  <a:schemeClr val="tx1"/>
                </a:solidFill>
              </a:rPr>
              <a:t>¿Qué es una escuela Título I?</a:t>
            </a:r>
          </a:p>
          <a:p>
            <a:pPr algn="l" rtl="0">
              <a:lnSpc>
                <a:spcPct val="120000"/>
              </a:lnSpc>
            </a:pPr>
            <a:r>
              <a:rPr lang="es" sz="2600" b="0" i="0" u="none" baseline="0" dirty="0">
                <a:solidFill>
                  <a:schemeClr val="tx1"/>
                </a:solidFill>
              </a:rPr>
              <a:t>¿Cuáles son mis derechos?</a:t>
            </a:r>
          </a:p>
          <a:p>
            <a:pPr algn="l" rtl="0">
              <a:lnSpc>
                <a:spcPct val="120000"/>
              </a:lnSpc>
            </a:pPr>
            <a:r>
              <a:rPr lang="es" sz="2600" b="0" i="0" u="none" baseline="0" dirty="0">
                <a:solidFill>
                  <a:schemeClr val="tx1"/>
                </a:solidFill>
              </a:rPr>
              <a:t>¿Para qué se pueden usar los fondos de Título I?</a:t>
            </a:r>
          </a:p>
          <a:p>
            <a:pPr algn="l" rtl="0">
              <a:lnSpc>
                <a:spcPct val="120000"/>
              </a:lnSpc>
            </a:pPr>
            <a:r>
              <a:rPr lang="es" sz="2600" b="0" i="0" u="none" baseline="0" dirty="0">
                <a:solidFill>
                  <a:schemeClr val="tx1"/>
                </a:solidFill>
              </a:rPr>
              <a:t>¿Cómo utiliza nuestra escuela los fondos de Título I?</a:t>
            </a:r>
          </a:p>
          <a:p>
            <a:pPr algn="l" rtl="0">
              <a:lnSpc>
                <a:spcPct val="120000"/>
              </a:lnSpc>
            </a:pPr>
            <a:r>
              <a:rPr lang="es" sz="2600" b="0" i="0" u="none" baseline="0" dirty="0">
                <a:solidFill>
                  <a:schemeClr val="tx1"/>
                </a:solidFill>
              </a:rPr>
              <a:t>¿Qué es el SIP?</a:t>
            </a:r>
          </a:p>
          <a:p>
            <a:pPr algn="l" rtl="0">
              <a:lnSpc>
                <a:spcPct val="120000"/>
              </a:lnSpc>
            </a:pPr>
            <a:r>
              <a:rPr lang="es" sz="2600" b="0" i="0" u="none" baseline="0" dirty="0">
                <a:solidFill>
                  <a:schemeClr val="tx1"/>
                </a:solidFill>
              </a:rPr>
              <a:t>¿Cuáles son los objetivos del programa para toda la escuela?</a:t>
            </a:r>
          </a:p>
          <a:p>
            <a:pPr algn="l" rtl="0">
              <a:lnSpc>
                <a:spcPct val="120000"/>
              </a:lnSpc>
            </a:pPr>
            <a:r>
              <a:rPr lang="es" sz="2600" b="0" i="0" u="none" baseline="0" dirty="0">
                <a:solidFill>
                  <a:schemeClr val="tx1"/>
                </a:solidFill>
              </a:rPr>
              <a:t>¿Cómo se financia la participación de los padres y las familias?</a:t>
            </a:r>
          </a:p>
          <a:p>
            <a:pPr algn="l" rtl="0">
              <a:lnSpc>
                <a:spcPct val="120000"/>
              </a:lnSpc>
            </a:pPr>
            <a:r>
              <a:rPr lang="es" sz="2600" b="0" i="0" u="none" baseline="0" dirty="0">
                <a:solidFill>
                  <a:schemeClr val="tx1"/>
                </a:solidFill>
              </a:rPr>
              <a:t>¿Qué es la política de participación de los padres y familias?</a:t>
            </a:r>
          </a:p>
          <a:p>
            <a:pPr algn="l" rtl="0">
              <a:lnSpc>
                <a:spcPct val="120000"/>
              </a:lnSpc>
            </a:pPr>
            <a:r>
              <a:rPr lang="es" sz="2600" b="0" i="0" u="none" baseline="0" dirty="0">
                <a:solidFill>
                  <a:schemeClr val="tx1"/>
                </a:solidFill>
              </a:rPr>
              <a:t>¿Qué es el convenio entre la escuela y los padres?</a:t>
            </a:r>
          </a:p>
          <a:p>
            <a:pPr algn="l" rtl="0">
              <a:lnSpc>
                <a:spcPct val="120000"/>
              </a:lnSpc>
            </a:pPr>
            <a:r>
              <a:rPr lang="es" sz="2600" b="0" i="0" u="none" baseline="0" dirty="0">
                <a:solidFill>
                  <a:schemeClr val="tx1"/>
                </a:solidFill>
              </a:rPr>
              <a:t>¿Cuál currículo utiliza nuestra escuela?</a:t>
            </a:r>
          </a:p>
          <a:p>
            <a:pPr algn="l" rtl="0">
              <a:lnSpc>
                <a:spcPct val="120000"/>
              </a:lnSpc>
            </a:pPr>
            <a:r>
              <a:rPr lang="es" sz="2600" b="0" i="0" u="none" baseline="0" dirty="0">
                <a:solidFill>
                  <a:schemeClr val="tx1"/>
                </a:solidFill>
              </a:rPr>
              <a:t>¿Cuáles exámenes presentará mi hijo?</a:t>
            </a:r>
          </a:p>
          <a:p>
            <a:pPr algn="l" rtl="0">
              <a:lnSpc>
                <a:spcPct val="120000"/>
              </a:lnSpc>
            </a:pPr>
            <a:r>
              <a:rPr lang="es" sz="2600" b="0" i="0" u="none" baseline="0" dirty="0">
                <a:solidFill>
                  <a:schemeClr val="tx1"/>
                </a:solidFill>
              </a:rPr>
              <a:t>¿Cómo puedo participar?</a:t>
            </a:r>
          </a:p>
          <a:p>
            <a:pPr algn="l" rtl="0">
              <a:lnSpc>
                <a:spcPct val="120000"/>
              </a:lnSpc>
            </a:pPr>
            <a:r>
              <a:rPr lang="es" sz="2600" b="0" i="0" u="none" baseline="0" dirty="0">
                <a:solidFill>
                  <a:schemeClr val="tx1"/>
                </a:solidFill>
              </a:rPr>
              <a:t>¿Con quién puedo ponerme en contacto si necesito ayuda?</a:t>
            </a:r>
          </a:p>
          <a:p>
            <a:pPr algn="l" rtl="0">
              <a:lnSpc>
                <a:spcPct val="120000"/>
              </a:lnSpc>
            </a:pPr>
            <a:endParaRPr lang="es" dirty="0"/>
          </a:p>
          <a:p>
            <a:endParaRPr lang="es" dirty="0"/>
          </a:p>
        </p:txBody>
      </p:sp>
      <p:sp>
        <p:nvSpPr>
          <p:cNvPr id="6" name="Content Placeholder 2" descr="list" title="list"/>
          <p:cNvSpPr txBox="1">
            <a:spLocks/>
          </p:cNvSpPr>
          <p:nvPr/>
        </p:nvSpPr>
        <p:spPr>
          <a:xfrm>
            <a:off x="5961723" y="1845732"/>
            <a:ext cx="5118169" cy="439854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buClrTx/>
              <a:buFont typeface="Wingdings" panose="05000000000000000000" pitchFamily="2" charset="2"/>
              <a:buChar char="§"/>
            </a:pPr>
            <a:endParaRPr lang="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4FAB73BC-B049-4115-A692-8D63A059BFB8}" type="slidenum">
              <a:rPr/>
              <a:pPr/>
              <a:t>3</a:t>
            </a:fld>
            <a:endParaRPr lang="es" dirty="0"/>
          </a:p>
        </p:txBody>
      </p:sp>
    </p:spTree>
    <p:extLst>
      <p:ext uri="{BB962C8B-B14F-4D97-AF65-F5344CB8AC3E}">
        <p14:creationId xmlns:p14="http://schemas.microsoft.com/office/powerpoint/2010/main" val="184857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s" b="0" i="0" u="none" baseline="0"/>
              <a:t>¿Qué es una escuela Título 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lnSpc>
                <a:spcPct val="100000"/>
              </a:lnSpc>
            </a:pPr>
            <a:r>
              <a:rPr lang="es" b="0" i="0" u="none" baseline="0" dirty="0">
                <a:solidFill>
                  <a:schemeClr val="tx1"/>
                </a:solidFill>
              </a:rPr>
              <a:t>Título I fue aprobado en el año 1965 bajo la Ley de Educación Primaria y Secundaria (ESEA, por sus iniciales en inglés). Es el programa federal de ayuda financiera más grande para las escuelas de nuestra nación. </a:t>
            </a:r>
          </a:p>
          <a:p>
            <a:pPr algn="l" rtl="0">
              <a:lnSpc>
                <a:spcPct val="100000"/>
              </a:lnSpc>
            </a:pPr>
            <a:r>
              <a:rPr lang="es" b="0" i="0" u="none" baseline="0" dirty="0">
                <a:solidFill>
                  <a:schemeClr val="tx1"/>
                </a:solidFill>
              </a:rPr>
              <a:t>Las escuelas de Título I reciben fondos adicionales (dólares de Título I) del gobierno federal. Estos dólares se utilizan para:</a:t>
            </a:r>
          </a:p>
          <a:p>
            <a:pPr lvl="3" algn="l" rtl="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" b="0" i="0" u="none" baseline="0" dirty="0">
                <a:solidFill>
                  <a:schemeClr val="tx1"/>
                </a:solidFill>
              </a:rPr>
              <a:t>Identificar a aquellos estudiantes que se encuentren experimentando dificultades académicas y brindar ayuda a dichos estudiantes</a:t>
            </a:r>
          </a:p>
          <a:p>
            <a:pPr lvl="3" algn="l" rtl="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" b="0" i="0" u="none" baseline="0" dirty="0">
                <a:solidFill>
                  <a:schemeClr val="tx1"/>
                </a:solidFill>
              </a:rPr>
              <a:t>Contratar personal adicional y comprar programas, materiales o útiles</a:t>
            </a:r>
          </a:p>
          <a:p>
            <a:pPr lvl="3" algn="l" rtl="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" b="0" i="0" u="none" baseline="0" dirty="0">
                <a:solidFill>
                  <a:schemeClr val="tx1"/>
                </a:solidFill>
              </a:rPr>
              <a:t>Llevar a cabo reuniones de participación de los padres y las familias, entrenamientos, eventos y actividades</a:t>
            </a:r>
          </a:p>
          <a:p>
            <a:pPr lvl="1" algn="l" rtl="0"/>
            <a:endParaRPr lang="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4FAB73BC-B049-4115-A692-8D63A059BFB8}" type="slidenum">
              <a:rPr/>
              <a:pPr algn="r" rtl="0"/>
              <a:t>4</a:t>
            </a:fld>
            <a:endParaRPr lang="es" dirty="0"/>
          </a:p>
        </p:txBody>
      </p:sp>
    </p:spTree>
    <p:extLst>
      <p:ext uri="{BB962C8B-B14F-4D97-AF65-F5344CB8AC3E}">
        <p14:creationId xmlns:p14="http://schemas.microsoft.com/office/powerpoint/2010/main" val="2773137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s" b="0" i="0" u="none" baseline="0"/>
              <a:t>¿Cuáles son mis derechos?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709" y="1845734"/>
            <a:ext cx="11231417" cy="4398048"/>
          </a:xfrm>
        </p:spPr>
        <p:txBody>
          <a:bodyPr>
            <a:normAutofit/>
          </a:bodyPr>
          <a:lstStyle/>
          <a:p>
            <a:pPr algn="l" rtl="0">
              <a:lnSpc>
                <a:spcPct val="100000"/>
              </a:lnSpc>
            </a:pPr>
            <a:r>
              <a:rPr lang="es" b="0" i="0" u="none" baseline="0" dirty="0">
                <a:solidFill>
                  <a:schemeClr val="tx1"/>
                </a:solidFill>
              </a:rPr>
              <a:t>Por ley, los padres, tutores y familias de los estudiantes de Título I tienen el derecho a:</a:t>
            </a:r>
          </a:p>
          <a:p>
            <a:pPr lvl="3" algn="l" rtl="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" b="0" i="0" u="none" baseline="0" dirty="0">
                <a:solidFill>
                  <a:schemeClr val="tx1"/>
                </a:solidFill>
              </a:rPr>
              <a:t>Participar en la toma de decisiones a nivel escolar y del distrito</a:t>
            </a:r>
          </a:p>
          <a:p>
            <a:pPr lvl="3" algn="l" rtl="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s" dirty="0">
              <a:solidFill>
                <a:schemeClr val="tx1"/>
              </a:solidFill>
            </a:endParaRPr>
          </a:p>
          <a:p>
            <a:pPr lvl="3" algn="l" rtl="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" b="0" i="0" u="none" baseline="0" dirty="0">
                <a:solidFill>
                  <a:schemeClr val="tx1"/>
                </a:solidFill>
              </a:rPr>
              <a:t>Recibir información acerca del nivel de logro de su hijo en exámenes de lectura, inglés y literatura, escritura, matemáticas y ciencias</a:t>
            </a:r>
          </a:p>
          <a:p>
            <a:pPr lvl="3" algn="l" rtl="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s" dirty="0">
              <a:solidFill>
                <a:schemeClr val="tx1"/>
              </a:solidFill>
            </a:endParaRPr>
          </a:p>
          <a:p>
            <a:pPr lvl="3" algn="l" rtl="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" b="0" i="0" u="none" baseline="0" dirty="0">
                <a:solidFill>
                  <a:schemeClr val="tx1"/>
                </a:solidFill>
              </a:rPr>
              <a:t>Pedir y recibir información respecto a las cualificaciones del maestro de su hijo y los profesionales no titulados que están trabajando con su hijo</a:t>
            </a:r>
          </a:p>
          <a:p>
            <a:pPr lvl="3" algn="l" rtl="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s" dirty="0">
              <a:solidFill>
                <a:schemeClr val="tx1"/>
              </a:solidFill>
            </a:endParaRPr>
          </a:p>
          <a:p>
            <a:pPr lvl="3" algn="l" rtl="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" b="0" i="0" u="none" baseline="0" dirty="0">
                <a:solidFill>
                  <a:schemeClr val="tx1"/>
                </a:solidFill>
              </a:rPr>
              <a:t>Pedir oportunidades de reuniones regulares para brindar sugerencias y participar, como sea apropiado, en las decisiones acerca de la educación de su hijo. Se requiere que la escuela responda a tales sugerencias lo más pronto que sea razonablemente posible.</a:t>
            </a:r>
          </a:p>
          <a:p>
            <a:endParaRPr lang="es" dirty="0"/>
          </a:p>
          <a:p>
            <a:endParaRPr lang="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4FAB73BC-B049-4115-A692-8D63A059BFB8}" type="slidenum">
              <a:rPr/>
              <a:pPr algn="r" rtl="0"/>
              <a:t>5</a:t>
            </a:fld>
            <a:endParaRPr lang="es" dirty="0"/>
          </a:p>
        </p:txBody>
      </p:sp>
    </p:spTree>
    <p:extLst>
      <p:ext uri="{BB962C8B-B14F-4D97-AF65-F5344CB8AC3E}">
        <p14:creationId xmlns:p14="http://schemas.microsoft.com/office/powerpoint/2010/main" val="4207471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s" b="0" i="0" u="none" baseline="0"/>
              <a:t>¿Para qué se pueden usar los fondos de Título 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s" b="0" i="0" u="none" baseline="0" dirty="0">
                <a:solidFill>
                  <a:schemeClr val="tx1"/>
                </a:solidFill>
              </a:rPr>
              <a:t>En general, los fondos de Título I podrían ser utilizados para:</a:t>
            </a:r>
          </a:p>
          <a:p>
            <a:pPr lvl="3" algn="l" rtl="0">
              <a:buFont typeface="Arial" panose="020B0604020202020204" pitchFamily="34" charset="0"/>
              <a:buChar char="•"/>
            </a:pPr>
            <a:r>
              <a:rPr lang="es" b="0" i="0" u="none" baseline="0" dirty="0">
                <a:solidFill>
                  <a:schemeClr val="tx1"/>
                </a:solidFill>
              </a:rPr>
              <a:t>Establecer clases en tamaños más pequeños</a:t>
            </a:r>
          </a:p>
          <a:p>
            <a:pPr lvl="3" algn="l" rtl="0">
              <a:buFont typeface="Arial" panose="020B0604020202020204" pitchFamily="34" charset="0"/>
              <a:buChar char="•"/>
            </a:pPr>
            <a:r>
              <a:rPr lang="es" b="0" i="0" u="none" baseline="0" dirty="0">
                <a:solidFill>
                  <a:schemeClr val="tx1"/>
                </a:solidFill>
              </a:rPr>
              <a:t>Maestros o profesionales no titulados adicionales</a:t>
            </a:r>
          </a:p>
          <a:p>
            <a:pPr lvl="3" algn="l" rtl="0">
              <a:buFont typeface="Arial" panose="020B0604020202020204" pitchFamily="34" charset="0"/>
              <a:buChar char="•"/>
            </a:pPr>
            <a:r>
              <a:rPr lang="es" b="0" i="0" u="none" baseline="0" dirty="0">
                <a:solidFill>
                  <a:schemeClr val="tx1"/>
                </a:solidFill>
              </a:rPr>
              <a:t>Entrenamiento adicional para el personal escolar</a:t>
            </a:r>
          </a:p>
          <a:p>
            <a:pPr lvl="3" algn="l" rtl="0">
              <a:buFont typeface="Arial" panose="020B0604020202020204" pitchFamily="34" charset="0"/>
              <a:buChar char="•"/>
            </a:pPr>
            <a:r>
              <a:rPr lang="es" b="0" i="0" u="none" baseline="0" dirty="0">
                <a:solidFill>
                  <a:schemeClr val="tx1"/>
                </a:solidFill>
              </a:rPr>
              <a:t>Tiempo adicional de instrucción (programas escolares antes o después de horas escolares)</a:t>
            </a:r>
          </a:p>
          <a:p>
            <a:pPr lvl="3" algn="l" rtl="0">
              <a:buFont typeface="Arial" panose="020B0604020202020204" pitchFamily="34" charset="0"/>
              <a:buChar char="•"/>
            </a:pPr>
            <a:r>
              <a:rPr lang="es" b="0" i="0" u="none" baseline="0" dirty="0">
                <a:solidFill>
                  <a:schemeClr val="tx1"/>
                </a:solidFill>
              </a:rPr>
              <a:t>Actividades de participación de los padres y familias</a:t>
            </a:r>
          </a:p>
          <a:p>
            <a:pPr lvl="3" algn="l" rtl="0">
              <a:buFont typeface="Arial" panose="020B0604020202020204" pitchFamily="34" charset="0"/>
              <a:buChar char="•"/>
            </a:pPr>
            <a:r>
              <a:rPr lang="es" b="0" i="0" u="none" baseline="0" dirty="0">
                <a:solidFill>
                  <a:schemeClr val="tx1"/>
                </a:solidFill>
              </a:rPr>
              <a:t>Una variedad de equipo, tecnología y materiales de enseñanza</a:t>
            </a:r>
          </a:p>
          <a:p>
            <a:pPr lvl="1" algn="l" rtl="0"/>
            <a:endParaRPr lang="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4FAB73BC-B049-4115-A692-8D63A059BFB8}" type="slidenum">
              <a:rPr/>
              <a:pPr algn="r" rtl="0"/>
              <a:t>6</a:t>
            </a:fld>
            <a:endParaRPr lang="es" dirty="0"/>
          </a:p>
        </p:txBody>
      </p:sp>
    </p:spTree>
    <p:extLst>
      <p:ext uri="{BB962C8B-B14F-4D97-AF65-F5344CB8AC3E}">
        <p14:creationId xmlns:p14="http://schemas.microsoft.com/office/powerpoint/2010/main" val="1622746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s" b="0" i="0" u="none" baseline="0"/>
              <a:t>¿Cómo utiliza nuestra escuela los fondos de Título 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309" y="1845734"/>
            <a:ext cx="11166763" cy="4453466"/>
          </a:xfrm>
        </p:spPr>
        <p:txBody>
          <a:bodyPr>
            <a:normAutofit fontScale="85000" lnSpcReduction="20000"/>
          </a:bodyPr>
          <a:lstStyle/>
          <a:p>
            <a:pPr algn="l" rtl="0">
              <a:lnSpc>
                <a:spcPct val="110000"/>
              </a:lnSpc>
            </a:pPr>
            <a:r>
              <a:rPr lang="es" b="0" i="0" u="none" baseline="0" dirty="0">
                <a:solidFill>
                  <a:schemeClr val="tx1"/>
                </a:solidFill>
              </a:rPr>
              <a:t>Para el año escolar 2023-2024, a nuestra escuela se le asignó aproximadamente $ 236,856  en fondos de Título I.</a:t>
            </a:r>
          </a:p>
          <a:p>
            <a:pPr algn="l" rtl="0">
              <a:lnSpc>
                <a:spcPct val="110000"/>
              </a:lnSpc>
            </a:pPr>
            <a:r>
              <a:rPr lang="es" b="0" i="0" u="none" baseline="0" dirty="0">
                <a:solidFill>
                  <a:schemeClr val="tx1"/>
                </a:solidFill>
              </a:rPr>
              <a:t>Elaboramos un </a:t>
            </a:r>
            <a:r>
              <a:rPr lang="es" b="1" i="0" u="none" baseline="0" dirty="0">
                <a:solidFill>
                  <a:schemeClr val="tx1"/>
                </a:solidFill>
              </a:rPr>
              <a:t>programa para toda la escuela</a:t>
            </a:r>
            <a:r>
              <a:rPr lang="es" b="0" i="0" u="none" baseline="0" dirty="0">
                <a:solidFill>
                  <a:schemeClr val="tx1"/>
                </a:solidFill>
              </a:rPr>
              <a:t>, lo cual significa que tenemos planes de utilizar nuestros fondos en lo siguiente:</a:t>
            </a:r>
          </a:p>
          <a:p>
            <a:pPr lvl="3" algn="l" rtl="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s" b="0" i="0" u="none" baseline="0" dirty="0">
                <a:solidFill>
                  <a:schemeClr val="tx1"/>
                </a:solidFill>
              </a:rPr>
              <a:t>Personal suplementario:</a:t>
            </a:r>
          </a:p>
          <a:p>
            <a:pPr lvl="4" algn="l" rtl="0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es" dirty="0">
                <a:solidFill>
                  <a:schemeClr val="tx1"/>
                </a:solidFill>
              </a:rPr>
              <a:t>EE teacher</a:t>
            </a:r>
          </a:p>
          <a:p>
            <a:pPr lvl="4" algn="l" rtl="0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es" dirty="0">
                <a:solidFill>
                  <a:schemeClr val="tx1"/>
                </a:solidFill>
              </a:rPr>
              <a:t>3rd Grade Teacher</a:t>
            </a:r>
          </a:p>
          <a:p>
            <a:pPr lvl="4" algn="l" rtl="0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es" dirty="0">
                <a:solidFill>
                  <a:schemeClr val="tx1"/>
                </a:solidFill>
              </a:rPr>
              <a:t>5th Grade Teacher</a:t>
            </a:r>
          </a:p>
          <a:p>
            <a:pPr lvl="3" algn="l" rtl="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s" b="0" i="0" u="none" baseline="0" dirty="0">
                <a:solidFill>
                  <a:schemeClr val="tx1"/>
                </a:solidFill>
              </a:rPr>
              <a:t>Programas, materiales o útiles:</a:t>
            </a:r>
          </a:p>
          <a:p>
            <a:pPr lvl="4" algn="l" rtl="0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I</a:t>
            </a:r>
            <a:r>
              <a:rPr lang="es" dirty="0">
                <a:solidFill>
                  <a:schemeClr val="tx1"/>
                </a:solidFill>
              </a:rPr>
              <a:t>nstructional supplies</a:t>
            </a:r>
          </a:p>
          <a:p>
            <a:pPr lvl="3" algn="l" rtl="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s" b="0" i="0" u="none" baseline="0" dirty="0">
                <a:solidFill>
                  <a:schemeClr val="tx1"/>
                </a:solidFill>
              </a:rPr>
              <a:t>Desarrollo profesional para maestros:</a:t>
            </a:r>
          </a:p>
          <a:p>
            <a:pPr lvl="4" algn="l" rtl="0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es" b="0" i="0" u="none" baseline="0" dirty="0">
                <a:solidFill>
                  <a:schemeClr val="tx1"/>
                </a:solidFill>
              </a:rPr>
              <a:t>Leadership Retreat</a:t>
            </a:r>
          </a:p>
          <a:p>
            <a:pPr lvl="4" algn="l" rtl="0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es" b="0" i="0" u="none" baseline="0" dirty="0">
                <a:solidFill>
                  <a:schemeClr val="tx1"/>
                </a:solidFill>
              </a:rPr>
              <a:t>After school unit planning</a:t>
            </a:r>
          </a:p>
          <a:p>
            <a:pPr marL="920750" lvl="4" indent="0" algn="l" rtl="0">
              <a:lnSpc>
                <a:spcPct val="110000"/>
              </a:lnSpc>
              <a:buNone/>
            </a:pPr>
            <a:endParaRPr lang="e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4FAB73BC-B049-4115-A692-8D63A059BFB8}" type="slidenum">
              <a:rPr/>
              <a:pPr algn="r" rtl="0"/>
              <a:t>7</a:t>
            </a:fld>
            <a:endParaRPr lang="es" dirty="0"/>
          </a:p>
        </p:txBody>
      </p:sp>
    </p:spTree>
    <p:extLst>
      <p:ext uri="{BB962C8B-B14F-4D97-AF65-F5344CB8AC3E}">
        <p14:creationId xmlns:p14="http://schemas.microsoft.com/office/powerpoint/2010/main" val="3038112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s" b="0" i="0" u="none" baseline="0"/>
              <a:t>¿Qué es el SIP?</a:t>
            </a:r>
            <a:endParaRPr lang="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900" y="1845734"/>
            <a:ext cx="11214100" cy="4262966"/>
          </a:xfrm>
        </p:spPr>
        <p:txBody>
          <a:bodyPr>
            <a:normAutofit/>
          </a:bodyPr>
          <a:lstStyle/>
          <a:p>
            <a:pPr algn="l" rtl="0">
              <a:lnSpc>
                <a:spcPct val="110000"/>
              </a:lnSpc>
            </a:pPr>
            <a:r>
              <a:rPr lang="es" b="0" i="0" u="none" baseline="0" dirty="0"/>
              <a:t>El SIP (iniciales en inglés) es el Plan de Mejoramiento Escolar. Incluye lo siguiente:</a:t>
            </a:r>
          </a:p>
          <a:p>
            <a:pPr lvl="3" algn="l" rtl="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s" b="0" i="0" u="none" baseline="0" dirty="0"/>
              <a:t>La identificación de un equipo de planificación escolar y cómo estarán involucrados en el proceso de planificación</a:t>
            </a:r>
          </a:p>
          <a:p>
            <a:pPr lvl="3" algn="l" rtl="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s" b="0" i="0" u="none" baseline="0" dirty="0"/>
              <a:t>Una evaluación de necesidades y un resumen de datos académicos y no académicos</a:t>
            </a:r>
          </a:p>
          <a:p>
            <a:pPr lvl="3" algn="l" rtl="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s" b="0" i="0" u="none" baseline="0" dirty="0"/>
              <a:t>Medidas, estrategias y metas priorizadas para ayudar a abarcar las necesidades académicas y no académicas de los estudiantes</a:t>
            </a:r>
          </a:p>
          <a:p>
            <a:pPr lvl="3" algn="l" rtl="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s" b="0" i="0" u="none" baseline="0" dirty="0"/>
              <a:t>Necesidades de desarrollo profesional para los maestros y el personal</a:t>
            </a:r>
          </a:p>
          <a:p>
            <a:pPr lvl="3" algn="l" rtl="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s" b="0" i="0" u="none" baseline="0" dirty="0"/>
              <a:t>Presupuestos y la coordinación de recursos</a:t>
            </a:r>
          </a:p>
          <a:p>
            <a:pPr algn="l" rtl="0">
              <a:lnSpc>
                <a:spcPct val="110000"/>
              </a:lnSpc>
            </a:pPr>
            <a:r>
              <a:rPr lang="es" b="0" i="0" u="none" baseline="0" dirty="0">
                <a:solidFill>
                  <a:schemeClr val="tx1"/>
                </a:solidFill>
              </a:rPr>
              <a:t>La escuela debe incluir representantes familiares en el equipo de planificación escolar.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4FAB73BC-B049-4115-A692-8D63A059BFB8}" type="slidenum">
              <a:rPr/>
              <a:pPr algn="r" rtl="0"/>
              <a:t>8</a:t>
            </a:fld>
            <a:endParaRPr lang="es" dirty="0"/>
          </a:p>
        </p:txBody>
      </p:sp>
    </p:spTree>
    <p:extLst>
      <p:ext uri="{BB962C8B-B14F-4D97-AF65-F5344CB8AC3E}">
        <p14:creationId xmlns:p14="http://schemas.microsoft.com/office/powerpoint/2010/main" val="3940274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s" b="0" i="0" u="none" baseline="0"/>
              <a:t>¿Cuáles son los objetivos del programa para toda la escuela?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Create and support engaging, rigorous, and personalized learning experiences for all students through the delivery of high-quality, relevant literacy/ELA curricula and materials. (Strategic Framework, Our Students 1)</a:t>
            </a:r>
            <a:r>
              <a:rPr lang="en-US" sz="18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Create and support engaging, rigorous, and personalized learning experiences for all students through the delivery of high-quality, relevant numeracy curricula and materials. (Strategic Framework, Our Students 1) </a:t>
            </a:r>
            <a:r>
              <a:rPr lang="en-US" sz="18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Implement a multi-tiered approach to reducing barriers to ensure each student achieves satisfactory attendance. (Strategic Framework, Our Students 3) </a:t>
            </a:r>
            <a:r>
              <a:rPr lang="en-US" sz="18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Provide a positive school climate with opportunity for students to explore, understand and value others in a safe, nurturing, and diverse learning environment, with every student known, supported, and connected. (Strategic Framework, Our Students 2) 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4FAB73BC-B049-4115-A692-8D63A059BFB8}" type="slidenum">
              <a:rPr/>
              <a:pPr algn="r" rtl="0"/>
              <a:t>9</a:t>
            </a:fld>
            <a:endParaRPr lang="es" dirty="0"/>
          </a:p>
        </p:txBody>
      </p:sp>
    </p:spTree>
    <p:extLst>
      <p:ext uri="{BB962C8B-B14F-4D97-AF65-F5344CB8AC3E}">
        <p14:creationId xmlns:p14="http://schemas.microsoft.com/office/powerpoint/2010/main" val="164693538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2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0070C0"/>
      </a:hlink>
      <a:folHlink>
        <a:srgbClr val="0070C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65BF0ED8A4904ABC08057340046464" ma:contentTypeVersion="27" ma:contentTypeDescription="Create a new document." ma:contentTypeScope="" ma:versionID="eafa61c9d5c4bf35ff465b7e864d5f2d">
  <xsd:schema xmlns:xsd="http://www.w3.org/2001/XMLSchema" xmlns:xs="http://www.w3.org/2001/XMLSchema" xmlns:p="http://schemas.microsoft.com/office/2006/metadata/properties" xmlns:ns1="http://schemas.microsoft.com/sharepoint/v3" xmlns:ns2="b1adb072-ad34-4e9a-ba3d-a0a0fde75b5c" xmlns:ns3="c6d3d2f3-2f57-4236-9cec-19a0d6d83738" xmlns:ns4="b2c14416-9b3b-4ab9-bce7-0fcee5420287" targetNamespace="http://schemas.microsoft.com/office/2006/metadata/properties" ma:root="true" ma:fieldsID="6825c6b605aa1a86f2b5c9f90c16ea35" ns1:_="" ns2:_="" ns3:_="" ns4:_="">
    <xsd:import namespace="http://schemas.microsoft.com/sharepoint/v3"/>
    <xsd:import namespace="b1adb072-ad34-4e9a-ba3d-a0a0fde75b5c"/>
    <xsd:import namespace="c6d3d2f3-2f57-4236-9cec-19a0d6d83738"/>
    <xsd:import namespace="b2c14416-9b3b-4ab9-bce7-0fcee542028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2:SharedWithUsers" minOccurs="0"/>
                <xsd:element ref="ns2:SharedWithDetails" minOccurs="0"/>
                <xsd:element ref="ns3:TimeStamp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bjectDetectorVersion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3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adb072-ad34-4e9a-ba3d-a0a0fde75b5c" elementFormDefault="qualified">
    <xsd:import namespace="http://schemas.microsoft.com/office/2006/documentManagement/types"/>
    <xsd:import namespace="http://schemas.microsoft.com/office/infopath/2007/PartnerControls"/>
    <xsd:element name="_dlc_DocId" ma:index="4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6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d3d2f3-2f57-4236-9cec-19a0d6d837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TimeStamp" ma:index="23" nillable="true" ma:displayName="Time Stamp" ma:format="DateOnly" ma:internalName="TimeStamp">
      <xsd:simpleType>
        <xsd:restriction base="dms:DateTime"/>
      </xsd:simpleType>
    </xsd:element>
    <xsd:element name="MediaLengthInSeconds" ma:index="2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33bb345b-ff8f-4466-ba95-c87037a6f6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c14416-9b3b-4ab9-bce7-0fcee5420287" elementFormDefault="qualified">
    <xsd:import namespace="http://schemas.microsoft.com/office/2006/documentManagement/types"/>
    <xsd:import namespace="http://schemas.microsoft.com/office/infopath/2007/PartnerControls"/>
    <xsd:element name="TaxCatchAll" ma:index="27" nillable="true" ma:displayName="Taxonomy Catch All Column" ma:hidden="true" ma:list="{5653f3cd-8755-46a0-8f54-1746d03e4b30}" ma:internalName="TaxCatchAll" ma:showField="CatchAllData" ma:web="b1adb072-ad34-4e9a-ba3d-a0a0fde75b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imeStamp xmlns="c6d3d2f3-2f57-4236-9cec-19a0d6d83738" xsi:nil="true"/>
    <lcf76f155ced4ddcb4097134ff3c332f xmlns="c6d3d2f3-2f57-4236-9cec-19a0d6d83738">
      <Terms xmlns="http://schemas.microsoft.com/office/infopath/2007/PartnerControls"/>
    </lcf76f155ced4ddcb4097134ff3c332f>
    <TaxCatchAll xmlns="b2c14416-9b3b-4ab9-bce7-0fcee5420287" xsi:nil="true"/>
    <_dlc_DocId xmlns="b1adb072-ad34-4e9a-ba3d-a0a0fde75b5c">FCUK4YFZPQUD-1093626495-390314</_dlc_DocId>
    <_dlc_DocIdUrl xmlns="b1adb072-ad34-4e9a-ba3d-a0a0fde75b5c">
      <Url>https://k12mnps.sharepoint.com/sites/074-TEMG-TEAM-PEFacilitators/_layouts/15/DocIdRedir.aspx?ID=FCUK4YFZPQUD-1093626495-390314</Url>
      <Description>FCUK4YFZPQUD-1093626495-390314</Description>
    </_dlc_DocIdUrl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B088FAB6-E87C-4E44-8837-F2A6784669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1adb072-ad34-4e9a-ba3d-a0a0fde75b5c"/>
    <ds:schemaRef ds:uri="c6d3d2f3-2f57-4236-9cec-19a0d6d83738"/>
    <ds:schemaRef ds:uri="b2c14416-9b3b-4ab9-bce7-0fcee542028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6CB36A9-C82A-4ED2-96E8-E443D5A81EA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6F64F45-454E-4142-9328-602891E93192}">
  <ds:schemaRefs>
    <ds:schemaRef ds:uri="http://schemas.microsoft.com/office/2006/metadata/properties"/>
    <ds:schemaRef ds:uri="http://schemas.microsoft.com/office/infopath/2007/PartnerControls"/>
    <ds:schemaRef ds:uri="c6d3d2f3-2f57-4236-9cec-19a0d6d83738"/>
    <ds:schemaRef ds:uri="b2c14416-9b3b-4ab9-bce7-0fcee5420287"/>
    <ds:schemaRef ds:uri="b1adb072-ad34-4e9a-ba3d-a0a0fde75b5c"/>
    <ds:schemaRef ds:uri="http://schemas.microsoft.com/sharepoint/v3"/>
  </ds:schemaRefs>
</ds:datastoreItem>
</file>

<file path=customXml/itemProps4.xml><?xml version="1.0" encoding="utf-8"?>
<ds:datastoreItem xmlns:ds="http://schemas.openxmlformats.org/officeDocument/2006/customXml" ds:itemID="{9E0ECE73-D7F4-4AF3-BD7E-73B117467A59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5695</TotalTime>
  <Words>1874</Words>
  <Application>Microsoft Office PowerPoint</Application>
  <PresentationFormat>Widescreen</PresentationFormat>
  <Paragraphs>179</Paragraphs>
  <Slides>20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Retrospect</vt:lpstr>
      <vt:lpstr>2023-2024 Reunión anual de Título I y de participación familiar</vt:lpstr>
      <vt:lpstr>¿Por qué estamos aquí?</vt:lpstr>
      <vt:lpstr>¿Qué voy a aprender?</vt:lpstr>
      <vt:lpstr>¿Qué es una escuela Título I?</vt:lpstr>
      <vt:lpstr>¿Cuáles son mis derechos?</vt:lpstr>
      <vt:lpstr>¿Para qué se pueden usar los fondos de Título I?</vt:lpstr>
      <vt:lpstr>¿Cómo utiliza nuestra escuela los fondos de Título I?</vt:lpstr>
      <vt:lpstr>¿Qué es el SIP?</vt:lpstr>
      <vt:lpstr>¿Cuáles son los objetivos del programa para toda la escuela?</vt:lpstr>
      <vt:lpstr>¿Cómo se financia la participación de los padres y las familias?</vt:lpstr>
      <vt:lpstr>¿Cómo se financia la participación de los padres y las familias?</vt:lpstr>
      <vt:lpstr>¿Qué es la política de participación de los padres y familias?</vt:lpstr>
      <vt:lpstr>¿Qué es la política de participación de los padres y familias?</vt:lpstr>
      <vt:lpstr>¿Qué es un convenio entre la escuela y los padres?</vt:lpstr>
      <vt:lpstr>¿Cómo es el convenio entre la escuela y los padres?</vt:lpstr>
      <vt:lpstr>¿Cuál currículo utiliza nuestra escuela?</vt:lpstr>
      <vt:lpstr>¿Cuáles exámenes presentará mi hijo?</vt:lpstr>
      <vt:lpstr>¿Con quién puedo ponerme en contacto si necesito ayuda?</vt:lpstr>
      <vt:lpstr>PowerPoint Presentation</vt:lpstr>
      <vt:lpstr>PowerPoint Presentation</vt:lpstr>
    </vt:vector>
  </TitlesOfParts>
  <Company>State of Tennessee Dept.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[INSERT SCHOOL YEAR] Annual Title I &amp; Family Engagement Meeting</dc:title>
  <dc:creator>Brinn Obermiller</dc:creator>
  <cp:lastModifiedBy>Terzich, Tegan E.</cp:lastModifiedBy>
  <cp:revision>117</cp:revision>
  <dcterms:created xsi:type="dcterms:W3CDTF">2018-01-17T16:59:30Z</dcterms:created>
  <dcterms:modified xsi:type="dcterms:W3CDTF">2023-08-24T14:08:18Z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0x010100D865BF0ED8A4904ABC08057340046464</vt:lpwstr>
  </property>
  <property fmtid="{D5CDD505-2E9C-101B-9397-08002B2CF9AE}" pid="3" name="_dlc_DocIdItemGuid">
    <vt:lpwstr>55a8e0ee-b3f1-42c0-b498-92c920b56d2c</vt:lpwstr>
  </property>
</Properties>
</file>