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9"/>
  </p:notesMasterIdLst>
  <p:sldIdLst>
    <p:sldId id="256" r:id="rId4"/>
    <p:sldId id="264" r:id="rId5"/>
    <p:sldId id="267" r:id="rId6"/>
    <p:sldId id="268" r:id="rId7"/>
    <p:sldId id="269" r:id="rId8"/>
    <p:sldId id="270" r:id="rId9"/>
    <p:sldId id="272" r:id="rId10"/>
    <p:sldId id="275" r:id="rId11"/>
    <p:sldId id="276" r:id="rId12"/>
    <p:sldId id="277" r:id="rId13"/>
    <p:sldId id="279" r:id="rId14"/>
    <p:sldId id="289" r:id="rId15"/>
    <p:sldId id="290" r:id="rId16"/>
    <p:sldId id="291" r:id="rId17"/>
    <p:sldId id="292" r:id="rId18"/>
  </p:sldIdLst>
  <p:sldSz cx="9144000" cy="5143500" type="screen16x9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Sniglet" panose="020B0604020202020204" charset="0"/>
      <p:regular r:id="rId29"/>
    </p:embeddedFont>
    <p:embeddedFont>
      <p:font typeface="Shadows Into Light" panose="020B0604020202020204" charset="0"/>
      <p:regular r:id="rId30"/>
    </p:embeddedFont>
    <p:embeddedFont>
      <p:font typeface="Varela Round" panose="020B0604020202020204" charset="-79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PD Presentation begins here. </a:t>
            </a:r>
          </a:p>
        </p:txBody>
      </p:sp>
    </p:spTree>
    <p:extLst>
      <p:ext uri="{BB962C8B-B14F-4D97-AF65-F5344CB8AC3E}">
        <p14:creationId xmlns:p14="http://schemas.microsoft.com/office/powerpoint/2010/main" val="14717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PD Presentation begins here.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A1BECC"/>
              </a:buClr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A1BECC"/>
              </a:buClr>
              <a:buSzPct val="100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414537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308287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593400" y="7813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120" name="Shape 120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+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5650848" y="1550150"/>
            <a:ext cx="2560500" cy="337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177050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935875" y="1525757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A1BECC"/>
              </a:buClr>
              <a:buSzPct val="1000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5" r:id="rId5"/>
    <p:sldLayoutId id="2147483676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app.seesaw.me/pages/shared_item?item_id=item.eaa7a75a-1f3b-4f2d-958a-0d6a3abfc321&amp;share_token=nZn_XZ2aQfO9ZwaQkiwOCg&amp;mode=share" TargetMode="External"/><Relationship Id="rId5" Type="http://schemas.openxmlformats.org/officeDocument/2006/relationships/hyperlink" Target="https://app.seesaw.me/pages/shared_item?item_id=item.a5bb1841-7f53-4e06-978a-92c532053719&amp;share_token=Mtmkdr13Q-2RVOHhK4-7pQ&amp;mode=share" TargetMode="External"/><Relationship Id="rId10" Type="http://schemas.openxmlformats.org/officeDocument/2006/relationships/image" Target="../media/image24.jpg"/><Relationship Id="rId4" Type="http://schemas.openxmlformats.org/officeDocument/2006/relationships/hyperlink" Target="https://app.seesaw.me/pages/shared_item?item_id=item.1ee6ae0b-3271-4b96-9c57-356d2f41f2cb&amp;share_token=EaaSC5UMTwSkw2YNmTRbmA&amp;mode=share" TargetMode="External"/><Relationship Id="rId9" Type="http://schemas.openxmlformats.org/officeDocument/2006/relationships/hyperlink" Target="https://app.seesaw.me/pages/shared_item?item_id=item.2596dba8-6df9-47cb-b05b-249cf3a7fea7&amp;share_token=F2g5sf1PSbSN7SCaX-EFvg&amp;mode=shar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pp.seesaw.me/pages/shared_item?item_id=item.e7a41ece-b42f-4e5e-9da9-95d7083d0a6e&amp;share_token=8PXek333QZinqDbP4C6NgA&amp;mode=share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hyperlink" Target="https://app.seesaw.me/pages/shared_item?item_id=item.9d583128-3e5e-4394-8450-dd2fb5e6f680&amp;share_token=D2yNa4JvQgOf01m5YnuXfg&amp;mode=share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app.seesaw.me/pages/shared_item?item_id=item.6ef19d41-e81b-4aad-a2fa-6c84f28f26e0&amp;share_token=Ovl8zI1NRbGViWP_IBk_JA&amp;mode=share" TargetMode="External"/><Relationship Id="rId9" Type="http://schemas.openxmlformats.org/officeDocument/2006/relationships/hyperlink" Target="https://app.seesaw.me/pages/shared_item?item_id=item.f1359f37-21e9-4a19-9505-7cec84d36450&amp;share_token=iUyqRvHjR26tQdNuJuCAPA&amp;mode=shar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seesaw.me/pages/shared_item?item_id=item.ad86128c-cde2-43e3-acf9-e6bc67ae1791&amp;share_token=Bpdf5YoYTbKyQnuRaNDIlw&amp;mode=share" TargetMode="External"/><Relationship Id="rId3" Type="http://schemas.openxmlformats.org/officeDocument/2006/relationships/hyperlink" Target="https://app.seesaw.me/pages/shared_item?item_id=item.5b61ebcd-a169-45ef-82e4-ac3108d65d89&amp;share_token=3sZYvOJsQC27SpvABG7Hyw&amp;mode=share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app.seesaw.me/pages/shared_item?item_id=item.a46b0233-86cb-4abc-956e-970910e9c9c3&amp;share_token=dM2z0EMBRuKzNZ-iMxidoQ&amp;mode=share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hyperlink" Target="http://app.seesaw.m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hyperlink" Target="http://app.seesaw.m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LbADgksW2L8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LbADgksW2L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93" y="949931"/>
            <a:ext cx="1327611" cy="81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000" y="1624895"/>
            <a:ext cx="3021991" cy="8818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73800" y="2762250"/>
            <a:ext cx="9070200" cy="6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 smtClean="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 sz="3600" dirty="0" smtClean="0">
                <a:latin typeface="Open Sans"/>
                <a:ea typeface="Open Sans"/>
                <a:cs typeface="Open Sans"/>
                <a:sym typeface="Open Sans"/>
              </a:rPr>
              <a:t>or Teachers, Parents, Students</a:t>
            </a:r>
            <a:endParaRPr lang="en" sz="36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24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3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111592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829350" y="187750"/>
            <a:ext cx="7485300" cy="7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Two options for signing-in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944525" y="1103037"/>
            <a:ext cx="33012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iPad/Android/Kindle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4812262" y="1213512"/>
            <a:ext cx="3057600" cy="41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Chromebook/Web 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000850" y="872625"/>
            <a:ext cx="27186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E8004C"/>
                </a:solidFill>
                <a:latin typeface="Nixie One"/>
                <a:ea typeface="Nixie One"/>
                <a:cs typeface="Nixie One"/>
                <a:sym typeface="Nixie One"/>
              </a:rPr>
              <a:t>app.seesaw.me</a:t>
            </a:r>
          </a:p>
        </p:txBody>
      </p:sp>
      <p:pic>
        <p:nvPicPr>
          <p:cNvPr id="501" name="Shape 501" descr="2015-03-19 07.37.25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25" y="1720126"/>
            <a:ext cx="2718600" cy="232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2" name="Shape 502" descr="Screenshot 2016-01-17 15.45.04.png"/>
          <p:cNvPicPr preferRelativeResize="0"/>
          <p:nvPr/>
        </p:nvPicPr>
        <p:blipFill rotWithShape="1">
          <a:blip r:embed="rId4">
            <a:alphaModFix/>
          </a:blip>
          <a:srcRect l="32300" t="7013" r="33655" b="9297"/>
          <a:stretch/>
        </p:blipFill>
        <p:spPr>
          <a:xfrm>
            <a:off x="5365000" y="1756424"/>
            <a:ext cx="2134024" cy="2950825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3" name="Shape 503"/>
          <p:cNvSpPr txBox="1"/>
          <p:nvPr/>
        </p:nvSpPr>
        <p:spPr>
          <a:xfrm>
            <a:off x="979450" y="4083112"/>
            <a:ext cx="33012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E8004C"/>
                </a:solidFill>
                <a:latin typeface="Nixie One"/>
                <a:ea typeface="Nixie One"/>
                <a:cs typeface="Nixie One"/>
                <a:sym typeface="Nixie One"/>
              </a:rPr>
              <a:t>Stand up and scan QR poster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358675" y="2022550"/>
            <a:ext cx="1464000" cy="6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E8004C"/>
                </a:solidFill>
                <a:latin typeface="Nixie One"/>
                <a:ea typeface="Nixie One"/>
                <a:cs typeface="Nixie One"/>
                <a:sym typeface="Nixie One"/>
              </a:rPr>
              <a:t>Scan QR poster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782750" y="2845837"/>
            <a:ext cx="531900" cy="30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or</a:t>
            </a:r>
          </a:p>
        </p:txBody>
      </p:sp>
      <p:cxnSp>
        <p:nvCxnSpPr>
          <p:cNvPr id="506" name="Shape 506"/>
          <p:cNvCxnSpPr/>
          <p:nvPr/>
        </p:nvCxnSpPr>
        <p:spPr>
          <a:xfrm flipH="1">
            <a:off x="6670575" y="2492050"/>
            <a:ext cx="839100" cy="58800"/>
          </a:xfrm>
          <a:prstGeom prst="straightConnector1">
            <a:avLst/>
          </a:prstGeom>
          <a:noFill/>
          <a:ln w="38100" cap="flat" cmpd="sng">
            <a:solidFill>
              <a:srgbClr val="E8004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7" name="Shape 507"/>
          <p:cNvSpPr txBox="1"/>
          <p:nvPr/>
        </p:nvSpPr>
        <p:spPr>
          <a:xfrm>
            <a:off x="7416950" y="3373775"/>
            <a:ext cx="998400" cy="6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E8004C"/>
                </a:solidFill>
                <a:latin typeface="Nixie One"/>
                <a:ea typeface="Nixie One"/>
                <a:cs typeface="Nixie One"/>
                <a:sym typeface="Nixie One"/>
              </a:rPr>
              <a:t>Type class code</a:t>
            </a:r>
          </a:p>
        </p:txBody>
      </p:sp>
      <p:cxnSp>
        <p:nvCxnSpPr>
          <p:cNvPr id="508" name="Shape 508"/>
          <p:cNvCxnSpPr/>
          <p:nvPr/>
        </p:nvCxnSpPr>
        <p:spPr>
          <a:xfrm rot="10800000">
            <a:off x="6536450" y="3826150"/>
            <a:ext cx="998400" cy="285300"/>
          </a:xfrm>
          <a:prstGeom prst="straightConnector1">
            <a:avLst/>
          </a:prstGeom>
          <a:noFill/>
          <a:ln w="38100" cap="flat" cmpd="sng">
            <a:solidFill>
              <a:srgbClr val="E8004C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 descr="IMG_25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325" y="1106749"/>
            <a:ext cx="4079426" cy="3059573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9" name="Shape 519" descr="Image uploaded from iOS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7076" y="990999"/>
            <a:ext cx="1850300" cy="3291074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0" name="Shape 520"/>
          <p:cNvSpPr txBox="1"/>
          <p:nvPr/>
        </p:nvSpPr>
        <p:spPr>
          <a:xfrm>
            <a:off x="1642175" y="593000"/>
            <a:ext cx="3016800" cy="36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View from iOS/web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5013275" y="122700"/>
            <a:ext cx="3501300" cy="36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View from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 mobile device</a:t>
            </a:r>
          </a:p>
        </p:txBody>
      </p:sp>
      <p:sp>
        <p:nvSpPr>
          <p:cNvPr id="522" name="Shape 522"/>
          <p:cNvSpPr/>
          <p:nvPr/>
        </p:nvSpPr>
        <p:spPr>
          <a:xfrm rot="-2255509">
            <a:off x="1772368" y="1837506"/>
            <a:ext cx="2076284" cy="549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 txBox="1"/>
          <p:nvPr/>
        </p:nvSpPr>
        <p:spPr>
          <a:xfrm>
            <a:off x="2748975" y="4376700"/>
            <a:ext cx="3711000" cy="5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Tap the green add button</a:t>
            </a:r>
          </a:p>
        </p:txBody>
      </p:sp>
      <p:sp>
        <p:nvSpPr>
          <p:cNvPr id="524" name="Shape 524"/>
          <p:cNvSpPr/>
          <p:nvPr/>
        </p:nvSpPr>
        <p:spPr>
          <a:xfrm rot="-2255509">
            <a:off x="5563568" y="1682956"/>
            <a:ext cx="2076284" cy="549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111592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615" name="Shape 615"/>
          <p:cNvSpPr txBox="1"/>
          <p:nvPr/>
        </p:nvSpPr>
        <p:spPr>
          <a:xfrm rot="-802774">
            <a:off x="894732" y="305502"/>
            <a:ext cx="2215635" cy="30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16" name="Shape 616" descr="writer's_worksh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237" y="1454230"/>
            <a:ext cx="2316674" cy="2128993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/>
          <p:nvPr/>
        </p:nvSpPr>
        <p:spPr>
          <a:xfrm>
            <a:off x="901400" y="3583225"/>
            <a:ext cx="2202300" cy="30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writer’s workshop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3603725" y="53250"/>
            <a:ext cx="2563500" cy="3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 dirty="0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5"/>
              </a:rPr>
              <a:t>Explain a math concept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6396900" y="1620800"/>
            <a:ext cx="1852500" cy="3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6"/>
              </a:rPr>
              <a:t>Science reflections</a:t>
            </a:r>
          </a:p>
        </p:txBody>
      </p:sp>
      <p:pic>
        <p:nvPicPr>
          <p:cNvPr id="620" name="Shape 620" descr="math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1937" y="496897"/>
            <a:ext cx="2563500" cy="1944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6502" y="2032400"/>
            <a:ext cx="2073322" cy="155083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 txBox="1"/>
          <p:nvPr/>
        </p:nvSpPr>
        <p:spPr>
          <a:xfrm>
            <a:off x="3687050" y="4673675"/>
            <a:ext cx="2073300" cy="59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9"/>
              </a:rPr>
              <a:t>assessment checks</a:t>
            </a:r>
          </a:p>
        </p:txBody>
      </p:sp>
      <p:pic>
        <p:nvPicPr>
          <p:cNvPr id="623" name="Shape 623"/>
          <p:cNvPicPr preferRelativeResize="0"/>
          <p:nvPr/>
        </p:nvPicPr>
        <p:blipFill rotWithShape="1">
          <a:blip r:embed="rId10">
            <a:alphaModFix/>
          </a:blip>
          <a:srcRect l="21848" r="18990"/>
          <a:stretch/>
        </p:blipFill>
        <p:spPr>
          <a:xfrm>
            <a:off x="3853165" y="2574650"/>
            <a:ext cx="1683867" cy="21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/>
        </p:nvSpPr>
        <p:spPr>
          <a:xfrm>
            <a:off x="111592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630" name="Shape 630"/>
          <p:cNvSpPr txBox="1"/>
          <p:nvPr/>
        </p:nvSpPr>
        <p:spPr>
          <a:xfrm rot="-802774">
            <a:off x="894732" y="305502"/>
            <a:ext cx="2215635" cy="30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31" name="Shape 631"/>
          <p:cNvSpPr txBox="1"/>
          <p:nvPr/>
        </p:nvSpPr>
        <p:spPr>
          <a:xfrm>
            <a:off x="3687050" y="53250"/>
            <a:ext cx="2563500" cy="3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3"/>
              </a:rPr>
              <a:t>Defining parallel lines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6396900" y="1172275"/>
            <a:ext cx="1852500" cy="3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Collaborative group predictions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3272375" y="4476400"/>
            <a:ext cx="2932800" cy="59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5"/>
              </a:rPr>
              <a:t>High school - info pics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5"/>
              </a:rPr>
              <a:t>Padlet link saved</a:t>
            </a:r>
          </a:p>
        </p:txBody>
      </p:sp>
      <p:pic>
        <p:nvPicPr>
          <p:cNvPr id="634" name="Shape 634" descr="parallel_line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9775" y="511850"/>
            <a:ext cx="2482196" cy="16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2274" y="1835025"/>
            <a:ext cx="1621749" cy="20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 descr="linking_padle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0174" y="2349790"/>
            <a:ext cx="2563500" cy="2185097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/>
          <p:nvPr/>
        </p:nvSpPr>
        <p:spPr>
          <a:xfrm>
            <a:off x="651475" y="3089925"/>
            <a:ext cx="2563500" cy="30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9"/>
              </a:rPr>
              <a:t>Reflect, document, &amp; plan during...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Project based learning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Makerspace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Genius Hour</a:t>
            </a:r>
          </a:p>
        </p:txBody>
      </p:sp>
      <p:pic>
        <p:nvPicPr>
          <p:cNvPr id="638" name="Shape 638" descr="circui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876" y="1487899"/>
            <a:ext cx="2396704" cy="163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/>
        </p:nvSpPr>
        <p:spPr>
          <a:xfrm rot="-802774">
            <a:off x="894732" y="305502"/>
            <a:ext cx="2215635" cy="30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5480825" y="692125"/>
            <a:ext cx="2563500" cy="3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3"/>
              </a:rPr>
              <a:t>Historical characters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 project</a:t>
            </a:r>
          </a:p>
        </p:txBody>
      </p:sp>
      <p:pic>
        <p:nvPicPr>
          <p:cNvPr id="645" name="Shape 645" descr="histor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8337" y="106848"/>
            <a:ext cx="2732525" cy="169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 descr="syn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99" y="1900999"/>
            <a:ext cx="2260999" cy="21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761450" y="4002975"/>
            <a:ext cx="2202300" cy="30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6"/>
              </a:rPr>
              <a:t>ELA: synonyms</a:t>
            </a:r>
          </a:p>
        </p:txBody>
      </p:sp>
      <p:pic>
        <p:nvPicPr>
          <p:cNvPr id="648" name="Shape 648" descr="writing_journa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5725" y="2205400"/>
            <a:ext cx="3693299" cy="2750266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9" name="Shape 649"/>
          <p:cNvSpPr txBox="1"/>
          <p:nvPr/>
        </p:nvSpPr>
        <p:spPr>
          <a:xfrm>
            <a:off x="6964300" y="2500425"/>
            <a:ext cx="1778700" cy="6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8"/>
              </a:rPr>
              <a:t>Journal writing 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with peer feedback</a:t>
            </a:r>
          </a:p>
        </p:txBody>
      </p:sp>
      <p:cxnSp>
        <p:nvCxnSpPr>
          <p:cNvPr id="650" name="Shape 650"/>
          <p:cNvCxnSpPr/>
          <p:nvPr/>
        </p:nvCxnSpPr>
        <p:spPr>
          <a:xfrm flipH="1">
            <a:off x="6846800" y="3490525"/>
            <a:ext cx="562200" cy="104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943" y="422818"/>
            <a:ext cx="1327611" cy="81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749" y="1105506"/>
            <a:ext cx="3021992" cy="88186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58550" y="1947775"/>
            <a:ext cx="6992400" cy="81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Open Sans"/>
                <a:ea typeface="Open Sans"/>
                <a:cs typeface="Open Sans"/>
                <a:sym typeface="Open Sans"/>
              </a:rPr>
              <a:t>Interactive </a:t>
            </a:r>
            <a:r>
              <a:rPr lang="en" sz="3600" dirty="0" smtClean="0">
                <a:latin typeface="Open Sans"/>
                <a:ea typeface="Open Sans"/>
                <a:cs typeface="Open Sans"/>
                <a:sym typeface="Open Sans"/>
              </a:rPr>
              <a:t>Learning at its Best!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app.seesaw.me</a:t>
            </a:r>
            <a:endParaRPr lang="en" sz="24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  <a:hlinkClick r:id="rId5"/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2400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ENJOY LEARNING TOGETHER!</a:t>
            </a:r>
            <a:endParaRPr sz="24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4622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1549" y="4123468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0945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7262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seesaw-class-rounded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50950" y="3024825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03597" y="4315587"/>
            <a:ext cx="1149926" cy="29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943" y="422818"/>
            <a:ext cx="1327611" cy="81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749" y="1105506"/>
            <a:ext cx="3021992" cy="88186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58550" y="1947775"/>
            <a:ext cx="6992400" cy="81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Open Sans"/>
                <a:ea typeface="Open Sans"/>
                <a:cs typeface="Open Sans"/>
                <a:sym typeface="Open Sans"/>
              </a:rPr>
              <a:t>Interactive </a:t>
            </a:r>
            <a:r>
              <a:rPr lang="en" sz="3600" dirty="0" smtClean="0"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 sz="3600" dirty="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Please download Seesaw: The Learning Journal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or go to </a:t>
            </a:r>
            <a:r>
              <a:rPr lang="en" sz="2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app.seesaw.me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4622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1549" y="4123468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0945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7262" y="4157056"/>
            <a:ext cx="683934" cy="6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seesaw-class-rounded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50950" y="3024825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03597" y="4315587"/>
            <a:ext cx="1149926" cy="29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4294967295"/>
          </p:nvPr>
        </p:nvSpPr>
        <p:spPr>
          <a:xfrm>
            <a:off x="176150" y="68000"/>
            <a:ext cx="8610900" cy="59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What is Seesaw? 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4294967295"/>
          </p:nvPr>
        </p:nvSpPr>
        <p:spPr>
          <a:xfrm>
            <a:off x="328675" y="791050"/>
            <a:ext cx="4967700" cy="419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digital portfolio that collects students’ digital and physical work in one place. Everything is organized, making assessment and conferences easier!</a:t>
            </a:r>
          </a:p>
          <a:p>
            <a:pPr lvl="0" rtl="0"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space that each student can own.  Built-in tools make it easy for students to capture their learning, reflect, and develop new skills. </a:t>
            </a:r>
          </a:p>
          <a:p>
            <a:pPr lvl="0" rtl="0"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parent communication tool that seamlessly shares what’s going on in your classroom and builds a strong school-home community.</a:t>
            </a:r>
          </a:p>
          <a:p>
            <a:pPr lvl="0" rtl="0"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625" y="2877000"/>
            <a:ext cx="2514424" cy="23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 descr="Wallace Elementary teachers and students explain the SeeSaw app and how it helps classrooms communicate with parents." title="Wallace Learning Spotlight">
            <a:hlinkClick r:id="rId4"/>
          </p:cNvPr>
          <p:cNvSpPr/>
          <p:nvPr/>
        </p:nvSpPr>
        <p:spPr>
          <a:xfrm>
            <a:off x="5677825" y="501550"/>
            <a:ext cx="3109225" cy="23319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0" name="Shape 390">
            <a:hlinkClick r:id="rId6"/>
          </p:cNvPr>
          <p:cNvSpPr/>
          <p:nvPr/>
        </p:nvSpPr>
        <p:spPr>
          <a:xfrm>
            <a:off x="7171347" y="68000"/>
            <a:ext cx="1931400" cy="1287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7391697" y="350300"/>
            <a:ext cx="1569900" cy="72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Watch the video to see how students describe Seesaw!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701350" y="2804625"/>
            <a:ext cx="2963400" cy="24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https://www.youtube.com/watch?v=LbADgksW2L8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 descr="one_word_0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526" y="118224"/>
            <a:ext cx="5884699" cy="49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120300" y="1159041"/>
            <a:ext cx="2910000" cy="29184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454050" y="1673676"/>
            <a:ext cx="2242500" cy="1964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60 teachers sharing one word that describes Seesaw!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390214" y="1539050"/>
            <a:ext cx="2539200" cy="25392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662300" y="1992525"/>
            <a:ext cx="1969200" cy="16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Empowers students to document their learning as it happens</a:t>
            </a:r>
          </a:p>
        </p:txBody>
      </p:sp>
      <p:sp>
        <p:nvSpPr>
          <p:cNvPr id="406" name="Shape 406"/>
          <p:cNvSpPr/>
          <p:nvPr/>
        </p:nvSpPr>
        <p:spPr>
          <a:xfrm>
            <a:off x="3330439" y="1558626"/>
            <a:ext cx="2539200" cy="2539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3590325" y="1902725"/>
            <a:ext cx="2045100" cy="186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Develops students’ writing skills, reflection skills and critical thinking skills</a:t>
            </a:r>
            <a:r>
              <a:rPr lang="en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08" name="Shape 408"/>
          <p:cNvSpPr/>
          <p:nvPr/>
        </p:nvSpPr>
        <p:spPr>
          <a:xfrm>
            <a:off x="6270663" y="1524575"/>
            <a:ext cx="2539200" cy="2539200"/>
          </a:xfrm>
          <a:prstGeom prst="ellipse">
            <a:avLst/>
          </a:prstGeom>
          <a:solidFill>
            <a:srgbClr val="EC6DA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/>
          <p:nvPr/>
        </p:nvSpPr>
        <p:spPr>
          <a:xfrm>
            <a:off x="958300" y="314000"/>
            <a:ext cx="7142400" cy="7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Why Teachers         Seesaw</a:t>
            </a:r>
          </a:p>
        </p:txBody>
      </p:sp>
      <p:sp>
        <p:nvSpPr>
          <p:cNvPr id="410" name="Shape 410"/>
          <p:cNvSpPr/>
          <p:nvPr/>
        </p:nvSpPr>
        <p:spPr>
          <a:xfrm>
            <a:off x="4911307" y="383800"/>
            <a:ext cx="721500" cy="621000"/>
          </a:xfrm>
          <a:prstGeom prst="heart">
            <a:avLst/>
          </a:prstGeom>
          <a:solidFill>
            <a:srgbClr val="E8004C"/>
          </a:solidFill>
          <a:ln w="19050" cap="flat" cmpd="sng">
            <a:solidFill>
              <a:srgbClr val="E8004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6514301" y="2134577"/>
            <a:ext cx="2027100" cy="1230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Develops 21st Century skills in safe, moderated environment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332401" y="1549768"/>
            <a:ext cx="2539200" cy="2539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604487" y="2058825"/>
            <a:ext cx="1969200" cy="170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Creates a strong community around learning by involving families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3331538" y="1525212"/>
            <a:ext cx="2539200" cy="2539200"/>
          </a:xfrm>
          <a:prstGeom prst="ellipse">
            <a:avLst/>
          </a:prstGeom>
          <a:solidFill>
            <a:srgbClr val="674EA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3603625" y="1976675"/>
            <a:ext cx="1969200" cy="164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Organizes and share digital creations and classroom activities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962825" y="314000"/>
            <a:ext cx="7142400" cy="7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Why Teachers         Seesaw</a:t>
            </a:r>
          </a:p>
        </p:txBody>
      </p:sp>
      <p:sp>
        <p:nvSpPr>
          <p:cNvPr id="421" name="Shape 421"/>
          <p:cNvSpPr/>
          <p:nvPr/>
        </p:nvSpPr>
        <p:spPr>
          <a:xfrm>
            <a:off x="4882057" y="383800"/>
            <a:ext cx="721500" cy="621000"/>
          </a:xfrm>
          <a:prstGeom prst="heart">
            <a:avLst/>
          </a:prstGeom>
          <a:solidFill>
            <a:srgbClr val="E8004C"/>
          </a:solidFill>
          <a:ln w="19050" cap="flat" cmpd="sng">
            <a:solidFill>
              <a:srgbClr val="E8004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6330689" y="1525225"/>
            <a:ext cx="2539200" cy="25392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6602750" y="2081375"/>
            <a:ext cx="2027100" cy="147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Saves time on </a:t>
            </a:r>
            <a:b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assessments, conferences, and newsletters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107977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829350" y="252300"/>
            <a:ext cx="7485300" cy="6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dirty="0" smtClean="0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Look at all the Tools!  </a:t>
            </a:r>
            <a:endParaRPr lang="en" sz="2400" b="1" dirty="0">
              <a:solidFill>
                <a:srgbClr val="0000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dirty="0">
              <a:solidFill>
                <a:srgbClr val="0000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1770450" y="1020587"/>
            <a:ext cx="30576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39" name="Shape 439"/>
          <p:cNvSpPr/>
          <p:nvPr/>
        </p:nvSpPr>
        <p:spPr>
          <a:xfrm>
            <a:off x="7041850" y="1749150"/>
            <a:ext cx="1645200" cy="1645200"/>
          </a:xfrm>
          <a:prstGeom prst="ellipse">
            <a:avLst/>
          </a:prstGeom>
          <a:solidFill>
            <a:srgbClr val="BBCD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7239550" y="2045700"/>
            <a:ext cx="1249800" cy="82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Camera is built-in and kid friendly</a:t>
            </a:r>
          </a:p>
        </p:txBody>
      </p:sp>
      <p:pic>
        <p:nvPicPr>
          <p:cNvPr id="441" name="Shape 441" descr="annotating_op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400" y="4227287"/>
            <a:ext cx="3924300" cy="352425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42" name="Shape 442"/>
          <p:cNvSpPr txBox="1"/>
          <p:nvPr/>
        </p:nvSpPr>
        <p:spPr>
          <a:xfrm>
            <a:off x="1133325" y="4606475"/>
            <a:ext cx="6689400" cy="35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</a:t>
            </a:r>
            <a:r>
              <a:rPr lang="en" sz="1800" b="1">
                <a:solidFill>
                  <a:srgbClr val="E8004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rotate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    </a:t>
            </a:r>
            <a:r>
              <a:rPr lang="en" sz="1800" b="1">
                <a:solidFill>
                  <a:srgbClr val="3D85C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record voice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     </a:t>
            </a:r>
            <a:r>
              <a:rPr lang="en" sz="1800" b="1">
                <a:solidFill>
                  <a:srgbClr val="ED4A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draw on it</a:t>
            </a: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    </a:t>
            </a:r>
            <a:r>
              <a:rPr lang="en" sz="1800" b="1">
                <a:solidFill>
                  <a:srgbClr val="00D1C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add caption or label</a:t>
            </a:r>
          </a:p>
        </p:txBody>
      </p:sp>
      <p:cxnSp>
        <p:nvCxnSpPr>
          <p:cNvPr id="443" name="Shape 443"/>
          <p:cNvCxnSpPr/>
          <p:nvPr/>
        </p:nvCxnSpPr>
        <p:spPr>
          <a:xfrm rot="10800000" flipH="1">
            <a:off x="2675700" y="4555825"/>
            <a:ext cx="198900" cy="18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4" name="Shape 444"/>
          <p:cNvCxnSpPr/>
          <p:nvPr/>
        </p:nvCxnSpPr>
        <p:spPr>
          <a:xfrm rot="10800000" flipH="1">
            <a:off x="3941250" y="4528650"/>
            <a:ext cx="90300" cy="235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5" name="Shape 445"/>
          <p:cNvCxnSpPr/>
          <p:nvPr/>
        </p:nvCxnSpPr>
        <p:spPr>
          <a:xfrm rot="10800000">
            <a:off x="5170750" y="4564925"/>
            <a:ext cx="99300" cy="26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6" name="Shape 446"/>
          <p:cNvCxnSpPr/>
          <p:nvPr/>
        </p:nvCxnSpPr>
        <p:spPr>
          <a:xfrm rot="10800000">
            <a:off x="6282400" y="4537900"/>
            <a:ext cx="253200" cy="21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7" name="Shape 447"/>
          <p:cNvSpPr txBox="1"/>
          <p:nvPr/>
        </p:nvSpPr>
        <p:spPr>
          <a:xfrm>
            <a:off x="1015625" y="4123525"/>
            <a:ext cx="806400" cy="1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8" name="Shape 448" descr="IMG_2509.PNG"/>
          <p:cNvPicPr preferRelativeResize="0"/>
          <p:nvPr/>
        </p:nvPicPr>
        <p:blipFill rotWithShape="1">
          <a:blip r:embed="rId4">
            <a:alphaModFix/>
          </a:blip>
          <a:srcRect t="2950"/>
          <a:stretch/>
        </p:blipFill>
        <p:spPr>
          <a:xfrm>
            <a:off x="2411362" y="876905"/>
            <a:ext cx="4442398" cy="323336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49" name="Shape 449"/>
          <p:cNvSpPr/>
          <p:nvPr/>
        </p:nvSpPr>
        <p:spPr>
          <a:xfrm>
            <a:off x="2727275" y="1092350"/>
            <a:ext cx="1164600" cy="1099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111592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829350" y="288450"/>
            <a:ext cx="7485300" cy="7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Various views depending on device</a:t>
            </a:r>
          </a:p>
        </p:txBody>
      </p:sp>
      <p:pic>
        <p:nvPicPr>
          <p:cNvPr id="474" name="Shape 474" descr="974674f7-38bc-4612-823c-e2a7b0c8d94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533" y="1720125"/>
            <a:ext cx="3356267" cy="25172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5" name="Shape 475" descr="Screenshot 2016-01-17 15.34.31.png"/>
          <p:cNvPicPr preferRelativeResize="0"/>
          <p:nvPr/>
        </p:nvPicPr>
        <p:blipFill rotWithShape="1">
          <a:blip r:embed="rId4">
            <a:alphaModFix/>
          </a:blip>
          <a:srcRect l="27072" t="8806" r="26957" b="31166"/>
          <a:stretch/>
        </p:blipFill>
        <p:spPr>
          <a:xfrm>
            <a:off x="4593987" y="1720125"/>
            <a:ext cx="3426924" cy="2517201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6" name="Shape 476"/>
          <p:cNvSpPr txBox="1"/>
          <p:nvPr/>
        </p:nvSpPr>
        <p:spPr>
          <a:xfrm>
            <a:off x="780325" y="1188325"/>
            <a:ext cx="35745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iPad/Android/Kindle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4812262" y="1213512"/>
            <a:ext cx="3057600" cy="41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Chromebook/Web </a:t>
            </a:r>
          </a:p>
        </p:txBody>
      </p:sp>
      <p:sp>
        <p:nvSpPr>
          <p:cNvPr id="478" name="Shape 478"/>
          <p:cNvSpPr/>
          <p:nvPr/>
        </p:nvSpPr>
        <p:spPr>
          <a:xfrm>
            <a:off x="1947212" y="3784175"/>
            <a:ext cx="1350900" cy="285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5631975" y="2971650"/>
            <a:ext cx="1350900" cy="285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/>
          <p:nvPr/>
        </p:nvSpPr>
        <p:spPr>
          <a:xfrm>
            <a:off x="5000850" y="872625"/>
            <a:ext cx="27186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E8004C"/>
                </a:solidFill>
                <a:latin typeface="Nixie One"/>
                <a:ea typeface="Nixie One"/>
                <a:cs typeface="Nixie One"/>
                <a:sym typeface="Nixie One"/>
              </a:rPr>
              <a:t>app.seesaw.me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1115925" y="1487900"/>
            <a:ext cx="7388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 txBox="1"/>
          <p:nvPr/>
        </p:nvSpPr>
        <p:spPr>
          <a:xfrm>
            <a:off x="422475" y="2143500"/>
            <a:ext cx="3693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pic>
        <p:nvPicPr>
          <p:cNvPr id="487" name="Shape 487" descr="0896ec5c-7577-4989-a33b-3719f6f58b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674" y="2067975"/>
            <a:ext cx="2723100" cy="20423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88" name="Shape 488" descr="Screenshot 2016-01-17 15.45.04.png"/>
          <p:cNvPicPr preferRelativeResize="0"/>
          <p:nvPr/>
        </p:nvPicPr>
        <p:blipFill rotWithShape="1">
          <a:blip r:embed="rId4">
            <a:alphaModFix/>
          </a:blip>
          <a:srcRect l="32300" t="7013" r="33655" b="9297"/>
          <a:stretch/>
        </p:blipFill>
        <p:spPr>
          <a:xfrm>
            <a:off x="5316549" y="1633225"/>
            <a:ext cx="2409051" cy="33311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9" name="Shape 489"/>
          <p:cNvSpPr txBox="1"/>
          <p:nvPr/>
        </p:nvSpPr>
        <p:spPr>
          <a:xfrm>
            <a:off x="936300" y="775675"/>
            <a:ext cx="3784200" cy="41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iPad/Android/Kindle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i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built-in QR reader</a:t>
            </a: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pops up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4628975" y="231250"/>
            <a:ext cx="3784200" cy="41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Chromebook/ Web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  <a:latin typeface="Nixie One"/>
                <a:ea typeface="Nixie One"/>
                <a:cs typeface="Nixie One"/>
                <a:sym typeface="Nixie One"/>
              </a:rPr>
              <a:t>Scan QR code, or put in class code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327</Words>
  <Application>Microsoft Office PowerPoint</Application>
  <PresentationFormat>On-screen Show (16:9)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Open Sans</vt:lpstr>
      <vt:lpstr>Calibri</vt:lpstr>
      <vt:lpstr>Nixie One</vt:lpstr>
      <vt:lpstr>Sniglet</vt:lpstr>
      <vt:lpstr>Arial</vt:lpstr>
      <vt:lpstr>Shadows Into Light</vt:lpstr>
      <vt:lpstr>Varela Round</vt:lpstr>
      <vt:lpstr>Simple Light</vt:lpstr>
      <vt:lpstr>Simple Light</vt:lpstr>
      <vt:lpstr>Puck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Hardy, Elizabeth</dc:creator>
  <cp:lastModifiedBy>Hardy, Elizabeth</cp:lastModifiedBy>
  <cp:revision>3</cp:revision>
  <dcterms:modified xsi:type="dcterms:W3CDTF">2017-09-22T15:24:27Z</dcterms:modified>
</cp:coreProperties>
</file>