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8" autoAdjust="0"/>
    <p:restoredTop sz="94660"/>
  </p:normalViewPr>
  <p:slideViewPr>
    <p:cSldViewPr snapToGrid="0">
      <p:cViewPr varScale="1">
        <p:scale>
          <a:sx n="60" d="100"/>
          <a:sy n="60" d="100"/>
        </p:scale>
        <p:origin x="2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2/23/2021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hyperlink" Target="https://www.cnbc.com/2020/05/14/how-covid-19-exacerbated-americas-racial-health-disparities.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nytimes.com/article/breonna-taylor-police.html" TargetMode="External"/><Relationship Id="rId2" Type="http://schemas.openxmlformats.org/officeDocument/2006/relationships/hyperlink" Target="https://www.nytimes.com/2020/05/31/us/george-floyd-investigation.html" TargetMode="External"/><Relationship Id="rId1" Type="http://schemas.openxmlformats.org/officeDocument/2006/relationships/slideLayout" Target="../slideLayouts/slideLayout2.xml"/><Relationship Id="rId5" Type="http://schemas.openxmlformats.org/officeDocument/2006/relationships/hyperlink" Target="https://www.cnbc.com/make-it/" TargetMode="External"/><Relationship Id="rId4" Type="http://schemas.openxmlformats.org/officeDocument/2006/relationships/hyperlink" Target="https://www.nytimes.com/article/ahmaud-arbery-shooting-georgia.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greatergood.berkeley.edu/article/item/how_the_strong_black_woman_identity_both_helps_and_hurts" TargetMode="External"/><Relationship Id="rId2" Type="http://schemas.openxmlformats.org/officeDocument/2006/relationships/hyperlink" Target="https://www.vice.com/en_us/article/qkg537/john-henryism-and-the-life-threatening-stress-affecting-black-people-in-america"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Coping with Racial Trauma</a:t>
            </a:r>
            <a:endParaRPr lang="en-US" dirty="0"/>
          </a:p>
        </p:txBody>
      </p:sp>
    </p:spTree>
    <p:extLst>
      <p:ext uri="{BB962C8B-B14F-4D97-AF65-F5344CB8AC3E}">
        <p14:creationId xmlns:p14="http://schemas.microsoft.com/office/powerpoint/2010/main" val="11388604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b="1" dirty="0" smtClean="0"/>
              <a:t>Coping </a:t>
            </a:r>
            <a:r>
              <a:rPr lang="en-US" b="1" dirty="0"/>
              <a:t>W</a:t>
            </a:r>
            <a:r>
              <a:rPr lang="en-US" b="1" dirty="0" smtClean="0"/>
              <a:t>ith </a:t>
            </a:r>
            <a:r>
              <a:rPr lang="en-US" b="1" dirty="0"/>
              <a:t>R</a:t>
            </a:r>
            <a:r>
              <a:rPr lang="en-US" b="1" dirty="0" smtClean="0"/>
              <a:t>acial </a:t>
            </a:r>
            <a:r>
              <a:rPr lang="en-US" b="1" dirty="0"/>
              <a:t>T</a:t>
            </a:r>
            <a:r>
              <a:rPr lang="en-US" b="1" dirty="0" smtClean="0"/>
              <a:t>rauma </a:t>
            </a:r>
            <a:r>
              <a:rPr lang="en-US" b="1" dirty="0"/>
              <a:t>A</a:t>
            </a:r>
            <a:r>
              <a:rPr lang="en-US" b="1" dirty="0" smtClean="0"/>
              <a:t>mid </a:t>
            </a:r>
            <a:r>
              <a:rPr lang="en-US" b="1" dirty="0"/>
              <a:t>T</a:t>
            </a:r>
            <a:r>
              <a:rPr lang="en-US" b="1" dirty="0" smtClean="0"/>
              <a:t>he </a:t>
            </a:r>
            <a:r>
              <a:rPr lang="en-US" b="1" dirty="0"/>
              <a:t>C</a:t>
            </a:r>
            <a:r>
              <a:rPr lang="en-US" b="1" dirty="0" smtClean="0"/>
              <a:t>oronavirus Pandemic</a:t>
            </a:r>
            <a:r>
              <a:rPr lang="en-US" dirty="0"/>
              <a:t/>
            </a:r>
            <a:br>
              <a:rPr lang="en-US" dirty="0"/>
            </a:br>
            <a:endParaRPr lang="en-US" dirty="0"/>
          </a:p>
        </p:txBody>
      </p:sp>
      <p:sp>
        <p:nvSpPr>
          <p:cNvPr id="4" name="Content Placeholder 3"/>
          <p:cNvSpPr>
            <a:spLocks noGrp="1"/>
          </p:cNvSpPr>
          <p:nvPr>
            <p:ph idx="1"/>
          </p:nvPr>
        </p:nvSpPr>
        <p:spPr/>
        <p:txBody>
          <a:bodyPr/>
          <a:lstStyle/>
          <a:p>
            <a:r>
              <a:rPr lang="en-US" sz="2400" dirty="0"/>
              <a:t>For the past few weeks, headlines about ongoing acts of racism, police brutality and protests have trended in the news and on social media. These stories, along with those that detail the </a:t>
            </a:r>
            <a:r>
              <a:rPr lang="en-US" sz="2400" u="sng" dirty="0">
                <a:hlinkClick r:id="rId2"/>
              </a:rPr>
              <a:t>impact of today’s pandemic</a:t>
            </a:r>
            <a:r>
              <a:rPr lang="en-US" sz="2400" dirty="0"/>
              <a:t>, have had a huge impact on our mental and emotional state at work and at home. </a:t>
            </a:r>
            <a:endParaRPr lang="en-US" sz="2400" dirty="0" smtClean="0"/>
          </a:p>
          <a:p>
            <a:r>
              <a:rPr lang="en-US" sz="2400" dirty="0"/>
              <a:t>For many black Americans, these tragic headlines often lead to ongoing mental health issues that experts categorize as racial trauma. </a:t>
            </a:r>
          </a:p>
          <a:p>
            <a:endParaRPr lang="en-US" sz="2400" dirty="0" smtClean="0"/>
          </a:p>
          <a:p>
            <a:endParaRPr lang="en-US" dirty="0"/>
          </a:p>
        </p:txBody>
      </p:sp>
    </p:spTree>
    <p:extLst>
      <p:ext uri="{BB962C8B-B14F-4D97-AF65-F5344CB8AC3E}">
        <p14:creationId xmlns:p14="http://schemas.microsoft.com/office/powerpoint/2010/main" val="34458105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lstStyle/>
          <a:p>
            <a:pPr marL="0" marR="0" algn="just">
              <a:lnSpc>
                <a:spcPct val="107000"/>
              </a:lnSpc>
              <a:spcBef>
                <a:spcPts val="0"/>
              </a:spcBef>
              <a:spcAft>
                <a:spcPts val="800"/>
              </a:spcAft>
            </a:pPr>
            <a:r>
              <a:rPr lang="en-US"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Racial trauma,” according to marriage and family therapist Dr. George James, “is the physical and psychological impact, and sometimes symptoms, on people of color who have experienced racism.” This includes seeing and hearing about the deaths of </a:t>
            </a:r>
            <a:r>
              <a:rPr lang="en-US" sz="2000" u="sng" dirty="0">
                <a:solidFill>
                  <a:srgbClr val="6258FF"/>
                </a:solidFill>
                <a:latin typeface="Helvetica" panose="020B0604020202020204" pitchFamily="34" charset="0"/>
                <a:ea typeface="Times New Roman" panose="02020603050405020304" pitchFamily="18" charset="0"/>
                <a:cs typeface="Times New Roman" panose="02020603050405020304" pitchFamily="18" charset="0"/>
                <a:hlinkClick r:id="rId2"/>
              </a:rPr>
              <a:t>George Floyd</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u="sng" dirty="0">
                <a:solidFill>
                  <a:srgbClr val="6258FF"/>
                </a:solidFill>
                <a:latin typeface="Helvetica" panose="020B0604020202020204" pitchFamily="34" charset="0"/>
                <a:ea typeface="Times New Roman" panose="02020603050405020304" pitchFamily="18" charset="0"/>
                <a:cs typeface="Times New Roman" panose="02020603050405020304" pitchFamily="18" charset="0"/>
                <a:hlinkClick r:id="rId3"/>
              </a:rPr>
              <a:t>Breonna Taylor</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u="sng" dirty="0" err="1">
                <a:solidFill>
                  <a:srgbClr val="6258FF"/>
                </a:solidFill>
                <a:latin typeface="Helvetica" panose="020B0604020202020204" pitchFamily="34" charset="0"/>
                <a:ea typeface="Times New Roman" panose="02020603050405020304" pitchFamily="18" charset="0"/>
                <a:cs typeface="Times New Roman" panose="02020603050405020304" pitchFamily="18" charset="0"/>
                <a:hlinkClick r:id="rId4"/>
              </a:rPr>
              <a:t>Ahmaud</a:t>
            </a:r>
            <a:r>
              <a:rPr lang="en-US" sz="2000" u="sng" dirty="0">
                <a:solidFill>
                  <a:srgbClr val="6258FF"/>
                </a:solidFill>
                <a:latin typeface="Helvetica" panose="020B0604020202020204" pitchFamily="34" charset="0"/>
                <a:ea typeface="Times New Roman" panose="02020603050405020304" pitchFamily="18" charset="0"/>
                <a:cs typeface="Times New Roman" panose="02020603050405020304" pitchFamily="18" charset="0"/>
                <a:hlinkClick r:id="rId4"/>
              </a:rPr>
              <a:t> </a:t>
            </a:r>
            <a:r>
              <a:rPr lang="en-US" sz="2000" u="sng" dirty="0" err="1">
                <a:solidFill>
                  <a:srgbClr val="6258FF"/>
                </a:solidFill>
                <a:latin typeface="Helvetica" panose="020B0604020202020204" pitchFamily="34" charset="0"/>
                <a:ea typeface="Times New Roman" panose="02020603050405020304" pitchFamily="18" charset="0"/>
                <a:cs typeface="Times New Roman" panose="02020603050405020304" pitchFamily="18" charset="0"/>
                <a:hlinkClick r:id="rId4"/>
              </a:rPr>
              <a:t>Arbery</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 and countless others. It also includes feeling and experiencing injustices in everyday life through the </a:t>
            </a:r>
            <a:r>
              <a:rPr lang="en-US" sz="2000" dirty="0" err="1">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microaggressions</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 black people face inside and outside of work.</a:t>
            </a:r>
            <a:r>
              <a:rPr lang="en-US" sz="2000" b="1"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 </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“An accumulation of all of this,” he tells </a:t>
            </a:r>
            <a:r>
              <a:rPr lang="en-US" sz="2000" u="sng" dirty="0">
                <a:solidFill>
                  <a:srgbClr val="6258FF"/>
                </a:solidFill>
                <a:latin typeface="Helvetica" panose="020B0604020202020204" pitchFamily="34" charset="0"/>
                <a:ea typeface="Times New Roman" panose="02020603050405020304" pitchFamily="18" charset="0"/>
                <a:cs typeface="Times New Roman" panose="02020603050405020304" pitchFamily="18" charset="0"/>
                <a:hlinkClick r:id="rId5"/>
              </a:rPr>
              <a:t>CNBC Make It</a:t>
            </a:r>
            <a:r>
              <a:rPr lang="en-US" sz="2000" dirty="0">
                <a:solidFill>
                  <a:srgbClr val="3E4855"/>
                </a:solidFill>
                <a:latin typeface="Helvetica" panose="020B0604020202020204" pitchFamily="34" charset="0"/>
                <a:ea typeface="Times New Roman" panose="02020603050405020304" pitchFamily="18" charset="0"/>
                <a:cs typeface="Times New Roman" panose="02020603050405020304" pitchFamily="18" charset="0"/>
              </a:rPr>
              <a:t>, “creates racial trauma.”</a:t>
            </a:r>
            <a:endParaRPr lang="en-US" sz="20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60865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four ways for coping with racial trauma</a:t>
            </a:r>
          </a:p>
        </p:txBody>
      </p:sp>
      <p:sp>
        <p:nvSpPr>
          <p:cNvPr id="3" name="Content Placeholder 2"/>
          <p:cNvSpPr>
            <a:spLocks noGrp="1"/>
          </p:cNvSpPr>
          <p:nvPr>
            <p:ph idx="1"/>
          </p:nvPr>
        </p:nvSpPr>
        <p:spPr/>
        <p:txBody>
          <a:bodyPr/>
          <a:lstStyle/>
          <a:p>
            <a:r>
              <a:rPr lang="en-US" sz="3200" b="1" dirty="0"/>
              <a:t>1. Recognize the personal impact of these stressors</a:t>
            </a:r>
            <a:endParaRPr lang="en-US" sz="3200" dirty="0"/>
          </a:p>
          <a:p>
            <a:r>
              <a:rPr lang="en-US" sz="3200" b="1" dirty="0"/>
              <a:t>2. Meditate</a:t>
            </a:r>
            <a:endParaRPr lang="en-US" sz="3200" dirty="0"/>
          </a:p>
          <a:p>
            <a:r>
              <a:rPr lang="en-US" sz="3200" b="1" dirty="0"/>
              <a:t>3. Be honest with others about how you’re feeling</a:t>
            </a:r>
            <a:endParaRPr lang="en-US" sz="3200" dirty="0"/>
          </a:p>
          <a:p>
            <a:r>
              <a:rPr lang="en-US" sz="3200" b="1" dirty="0"/>
              <a:t>4. Take time to unplug</a:t>
            </a:r>
            <a:endParaRPr lang="en-US" sz="3200" dirty="0"/>
          </a:p>
          <a:p>
            <a:pPr marL="0" indent="0">
              <a:buNone/>
            </a:pPr>
            <a:endParaRPr lang="en-US" dirty="0"/>
          </a:p>
        </p:txBody>
      </p:sp>
    </p:spTree>
    <p:extLst>
      <p:ext uri="{BB962C8B-B14F-4D97-AF65-F5344CB8AC3E}">
        <p14:creationId xmlns:p14="http://schemas.microsoft.com/office/powerpoint/2010/main" val="591137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Recognize the personal impact of these stressors</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One of the first steps to knowing how to cope and deal with racial trauma is </a:t>
            </a:r>
            <a:r>
              <a:rPr lang="en-US" dirty="0" smtClean="0"/>
              <a:t>to </a:t>
            </a:r>
            <a:r>
              <a:rPr lang="en-US" dirty="0"/>
              <a:t>first identify how these experiences are impacting you personally. </a:t>
            </a:r>
            <a:endParaRPr lang="en-US" dirty="0" smtClean="0"/>
          </a:p>
          <a:p>
            <a:r>
              <a:rPr lang="en-US" dirty="0"/>
              <a:t>For individuals who have emotional reactions to these experiences, such as symptoms of sadness, anger, fear, hopelessness or numbness, Nicole says</a:t>
            </a:r>
            <a:r>
              <a:rPr lang="en-US" b="1" dirty="0"/>
              <a:t> ”</a:t>
            </a:r>
            <a:r>
              <a:rPr lang="en-US" dirty="0"/>
              <a:t>talking to a loved one who will allow you to be vulnerable may be helpful.” And, James adds that talking to a spiritual mentor or therapist can also be useful. </a:t>
            </a:r>
          </a:p>
          <a:p>
            <a:r>
              <a:rPr lang="en-US" dirty="0"/>
              <a:t>For someone who has a physical reaction</a:t>
            </a:r>
            <a:r>
              <a:rPr lang="en-US" b="1" dirty="0"/>
              <a:t> </a:t>
            </a:r>
            <a:r>
              <a:rPr lang="en-US" dirty="0"/>
              <a:t>where they feel muscle tension, their heart racing or moments of fatigue, Nicole says stretching, exercising, dancing or doing some form of physical movement will help you to release energy in a healthy way. </a:t>
            </a:r>
          </a:p>
          <a:p>
            <a:endParaRPr lang="en-US" dirty="0"/>
          </a:p>
        </p:txBody>
      </p:sp>
    </p:spTree>
    <p:extLst>
      <p:ext uri="{BB962C8B-B14F-4D97-AF65-F5344CB8AC3E}">
        <p14:creationId xmlns:p14="http://schemas.microsoft.com/office/powerpoint/2010/main" val="3342301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Meditate</a:t>
            </a:r>
            <a:endParaRPr lang="en-US" dirty="0"/>
          </a:p>
        </p:txBody>
      </p:sp>
      <p:sp>
        <p:nvSpPr>
          <p:cNvPr id="3" name="Content Placeholder 2"/>
          <p:cNvSpPr>
            <a:spLocks noGrp="1"/>
          </p:cNvSpPr>
          <p:nvPr>
            <p:ph idx="1"/>
          </p:nvPr>
        </p:nvSpPr>
        <p:spPr/>
        <p:txBody>
          <a:bodyPr/>
          <a:lstStyle/>
          <a:p>
            <a:r>
              <a:rPr lang="en-US" dirty="0"/>
              <a:t>Regardless of the symptoms you develop from racial stressors, </a:t>
            </a:r>
            <a:r>
              <a:rPr lang="en-US" dirty="0" smtClean="0"/>
              <a:t>meditation </a:t>
            </a:r>
            <a:r>
              <a:rPr lang="en-US" dirty="0"/>
              <a:t>can be a great coping tool for anyone. </a:t>
            </a:r>
          </a:p>
          <a:p>
            <a:endParaRPr lang="en-US" dirty="0"/>
          </a:p>
        </p:txBody>
      </p:sp>
    </p:spTree>
    <p:extLst>
      <p:ext uri="{BB962C8B-B14F-4D97-AF65-F5344CB8AC3E}">
        <p14:creationId xmlns:p14="http://schemas.microsoft.com/office/powerpoint/2010/main" val="263474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Be honest with others about how you’re feeling</a:t>
            </a:r>
            <a:r>
              <a:rPr lang="en-US" dirty="0"/>
              <a:t/>
            </a:r>
            <a:br>
              <a:rPr lang="en-US" dirty="0"/>
            </a:br>
            <a:endParaRPr lang="en-US" dirty="0"/>
          </a:p>
        </p:txBody>
      </p:sp>
      <p:sp>
        <p:nvSpPr>
          <p:cNvPr id="3" name="Content Placeholder 2"/>
          <p:cNvSpPr>
            <a:spLocks noGrp="1"/>
          </p:cNvSpPr>
          <p:nvPr>
            <p:ph idx="1"/>
          </p:nvPr>
        </p:nvSpPr>
        <p:spPr/>
        <p:txBody>
          <a:bodyPr/>
          <a:lstStyle/>
          <a:p>
            <a:r>
              <a:rPr lang="en-US" dirty="0"/>
              <a:t>During a time like today when friends and colleagues are checking in to see how you’re coping with the current news, </a:t>
            </a:r>
            <a:r>
              <a:rPr lang="en-US" dirty="0" smtClean="0"/>
              <a:t>it’s </a:t>
            </a:r>
            <a:r>
              <a:rPr lang="en-US" dirty="0"/>
              <a:t>important for you to be honest about your feelings.</a:t>
            </a:r>
          </a:p>
          <a:p>
            <a:r>
              <a:rPr lang="en-US" dirty="0"/>
              <a:t>speaking up about how you’re feeling can also help your colleagues to realize how much of an impact certain events can have. </a:t>
            </a:r>
          </a:p>
          <a:p>
            <a:r>
              <a:rPr lang="en-US" dirty="0"/>
              <a:t>“The hard part is that sometimes people </a:t>
            </a:r>
            <a:r>
              <a:rPr lang="en-US" dirty="0" smtClean="0"/>
              <a:t>will </a:t>
            </a:r>
            <a:r>
              <a:rPr lang="en-US" dirty="0"/>
              <a:t>feel like what they are experiencing other people do not value as </a:t>
            </a:r>
            <a:r>
              <a:rPr lang="en-US" dirty="0" smtClean="0"/>
              <a:t>real.,”, </a:t>
            </a:r>
            <a:r>
              <a:rPr lang="en-US" dirty="0"/>
              <a:t>which can lead to some people feeling like they don’t have the room to take </a:t>
            </a:r>
            <a:r>
              <a:rPr lang="en-US" dirty="0" smtClean="0"/>
              <a:t>time </a:t>
            </a:r>
            <a:r>
              <a:rPr lang="en-US" dirty="0"/>
              <a:t>to heal. </a:t>
            </a:r>
          </a:p>
          <a:p>
            <a:endParaRPr lang="en-US" dirty="0"/>
          </a:p>
        </p:txBody>
      </p:sp>
    </p:spTree>
    <p:extLst>
      <p:ext uri="{BB962C8B-B14F-4D97-AF65-F5344CB8AC3E}">
        <p14:creationId xmlns:p14="http://schemas.microsoft.com/office/powerpoint/2010/main" val="426999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Take time to unplug</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p:txBody>
          <a:bodyPr/>
          <a:lstStyle/>
          <a:p>
            <a:r>
              <a:rPr lang="en-US" dirty="0"/>
              <a:t>Being </a:t>
            </a:r>
            <a:r>
              <a:rPr lang="en-US" dirty="0" smtClean="0"/>
              <a:t>flooded </a:t>
            </a:r>
            <a:r>
              <a:rPr lang="en-US" dirty="0"/>
              <a:t>with headlines about racism, violence and death can be </a:t>
            </a:r>
            <a:r>
              <a:rPr lang="en-US" dirty="0" smtClean="0"/>
              <a:t>overwhelming. It is </a:t>
            </a:r>
            <a:r>
              <a:rPr lang="en-US" dirty="0"/>
              <a:t>okay to have a social media fast or to not pay attention to the news </a:t>
            </a:r>
            <a:r>
              <a:rPr lang="en-US" dirty="0" smtClean="0"/>
              <a:t>for a </a:t>
            </a:r>
            <a:r>
              <a:rPr lang="en-US" dirty="0"/>
              <a:t>few days</a:t>
            </a:r>
            <a:r>
              <a:rPr lang="en-US" dirty="0" smtClean="0"/>
              <a:t>. </a:t>
            </a:r>
            <a:r>
              <a:rPr lang="en-US" dirty="0"/>
              <a:t>Doing </a:t>
            </a:r>
            <a:r>
              <a:rPr lang="en-US" dirty="0" smtClean="0"/>
              <a:t>this will </a:t>
            </a:r>
            <a:r>
              <a:rPr lang="en-US" dirty="0"/>
              <a:t>help to lower any stress caused by daily updates of recent events. </a:t>
            </a:r>
          </a:p>
          <a:p>
            <a:r>
              <a:rPr lang="en-US" dirty="0"/>
              <a:t>“Many black people are taught to push through no matter how they’re feeling. This is called </a:t>
            </a:r>
            <a:r>
              <a:rPr lang="en-US" u="sng" dirty="0">
                <a:hlinkClick r:id="rId2"/>
              </a:rPr>
              <a:t>John </a:t>
            </a:r>
            <a:r>
              <a:rPr lang="en-US" u="sng" dirty="0" err="1">
                <a:hlinkClick r:id="rId2"/>
              </a:rPr>
              <a:t>Henryism</a:t>
            </a:r>
            <a:r>
              <a:rPr lang="en-US" dirty="0"/>
              <a:t> or the </a:t>
            </a:r>
            <a:r>
              <a:rPr lang="en-US" u="sng" dirty="0">
                <a:hlinkClick r:id="rId3"/>
              </a:rPr>
              <a:t>Superwoman/Strong Black Woman Syndrome</a:t>
            </a:r>
            <a:r>
              <a:rPr lang="en-US" dirty="0" smtClean="0"/>
              <a:t>.” -</a:t>
            </a:r>
            <a:r>
              <a:rPr lang="en-US" dirty="0"/>
              <a:t>Dr. Candice Nicole </a:t>
            </a:r>
            <a:endParaRPr lang="en-US" dirty="0" smtClean="0"/>
          </a:p>
          <a:p>
            <a:r>
              <a:rPr lang="en-US" dirty="0"/>
              <a:t>Both of these theories point to the concept of black men and women being determined to engage and move about their day as normal as possible despite the emotional and mental toll of racial stressors. </a:t>
            </a:r>
          </a:p>
          <a:p>
            <a:endParaRPr lang="en-US" dirty="0"/>
          </a:p>
        </p:txBody>
      </p:sp>
    </p:spTree>
    <p:extLst>
      <p:ext uri="{BB962C8B-B14F-4D97-AF65-F5344CB8AC3E}">
        <p14:creationId xmlns:p14="http://schemas.microsoft.com/office/powerpoint/2010/main" val="56409436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8635</TotalTime>
  <Words>642</Words>
  <Application>Microsoft Office PowerPoint</Application>
  <PresentationFormat>Widescreen</PresentationFormat>
  <Paragraphs>24</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Century Gothic</vt:lpstr>
      <vt:lpstr>Helvetica</vt:lpstr>
      <vt:lpstr>Times New Roman</vt:lpstr>
      <vt:lpstr>Wingdings 3</vt:lpstr>
      <vt:lpstr>Wisp</vt:lpstr>
      <vt:lpstr>Coping with Racial Trauma</vt:lpstr>
      <vt:lpstr>Coping With Racial Trauma Amid The Coronavirus Pandemic </vt:lpstr>
      <vt:lpstr>PowerPoint Presentation</vt:lpstr>
      <vt:lpstr>four ways for coping with racial trauma</vt:lpstr>
      <vt:lpstr>Recognize the personal impact of these stressors </vt:lpstr>
      <vt:lpstr>Meditate</vt:lpstr>
      <vt:lpstr>Be honest with others about how you’re feeling </vt:lpstr>
      <vt:lpstr>Take time to unplug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Distressing During A Pandemic</dc:title>
  <dc:creator>Hopkins, Gerard L</dc:creator>
  <cp:lastModifiedBy>Hopkins, Gerard L</cp:lastModifiedBy>
  <cp:revision>9</cp:revision>
  <dcterms:created xsi:type="dcterms:W3CDTF">2021-02-05T18:36:47Z</dcterms:created>
  <dcterms:modified xsi:type="dcterms:W3CDTF">2021-02-23T19:53:34Z</dcterms:modified>
</cp:coreProperties>
</file>