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60" r:id="rId3"/>
    <p:sldId id="261" r:id="rId4"/>
    <p:sldId id="257" r:id="rId5"/>
    <p:sldId id="258" r:id="rId6"/>
    <p:sldId id="259" r:id="rId7"/>
    <p:sldId id="276" r:id="rId8"/>
    <p:sldId id="277" r:id="rId9"/>
    <p:sldId id="262" r:id="rId10"/>
    <p:sldId id="263" r:id="rId11"/>
    <p:sldId id="264" r:id="rId12"/>
    <p:sldId id="265" r:id="rId13"/>
    <p:sldId id="266" r:id="rId14"/>
    <p:sldId id="274" r:id="rId15"/>
    <p:sldId id="268" r:id="rId16"/>
    <p:sldId id="271" r:id="rId17"/>
    <p:sldId id="272" r:id="rId18"/>
    <p:sldId id="270" r:id="rId19"/>
    <p:sldId id="275" r:id="rId20"/>
    <p:sldId id="278" r:id="rId21"/>
    <p:sldId id="279" r:id="rId22"/>
    <p:sldId id="280" r:id="rId23"/>
    <p:sldId id="281" r:id="rId24"/>
    <p:sldId id="273" r:id="rId25"/>
  </p:sldIdLst>
  <p:sldSz cx="9144000" cy="5143500" type="screen16x9"/>
  <p:notesSz cx="6858000" cy="9144000"/>
  <p:embeddedFontLst>
    <p:embeddedFont>
      <p:font typeface="Roboto" panose="020B0604020202020204" charset="0"/>
      <p:regular r:id="rId27"/>
      <p:bold r:id="rId28"/>
      <p:italic r:id="rId29"/>
      <p:boldItalic r:id="rId30"/>
    </p:embeddedFont>
    <p:embeddedFont>
      <p:font typeface="Sitka Small" panose="02000505000000020004" pitchFamily="2" charset="0"/>
      <p:regular r:id="rId31"/>
      <p:bold r:id="rId32"/>
      <p:italic r:id="rId33"/>
      <p:boldItalic r:id="rId34"/>
    </p:embeddedFont>
    <p:embeddedFont>
      <p:font typeface="Calibri"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32"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ef2ac66f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ef2ac66f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89d5ff73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89d5ff73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Provide Executive Summary to colleagues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89d5ff73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89d5ff73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89d5ff73f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589d5ff73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f21d6da8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f21d6da8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f21d6da8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f21d6da8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f21d6da8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f21d6da8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Admin and counselor</a:t>
            </a:r>
            <a:r>
              <a:rPr lang="en-US" baseline="0" dirty="0"/>
              <a:t> relationship is crucial. Working and meeting regularly as a team improved outcomes for students.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89d5ff73f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89d5ff73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89d5ff73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89d5ff73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89d5ff73f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89d5ff73f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ef2ac66f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ef2ac66f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89d5ff7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89d5ff7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89d5ff7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89d5ff7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Provide chart with high versus low performing school counselors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1993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ef2ac66f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ef2ac66f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To meet the vision and mission of our department, we must Focus on Tier I, 2 and 3 levels.This will help increase outcomes for students. Counselors should spend most time on on tier I activities where most students are impacted.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89d5ff73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89d5ff73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Part 100(j). There must be a comprehensive school counseling program for all students in grades K - 12</a:t>
            </a:r>
            <a:r>
              <a:rPr lang="en" dirty="0" smtClean="0"/>
              <a:t>.</a:t>
            </a: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Counselors must complete an annual individual progress review for students in grades 6 -12. The review can include but not limited to academics, attendance, behavior and goal setting.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Part 80 &amp; Part 52.21 Requirements colleges and students must uphold when pursuing a degree in School Counseling</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www.rcsdk12.org/Domain/74"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Sitka Small" panose="02000505000000020004" pitchFamily="2" charset="0"/>
              </a:rPr>
              <a:t>Role of a School Counselor</a:t>
            </a:r>
            <a:endParaRPr dirty="0">
              <a:latin typeface="Sitka Small" panose="02000505000000020004" pitchFamily="2" charset="0"/>
            </a:endParaRPr>
          </a:p>
        </p:txBody>
      </p:sp>
      <p:sp>
        <p:nvSpPr>
          <p:cNvPr id="86" name="Google Shape;86;p13"/>
          <p:cNvSpPr txBox="1">
            <a:spLocks noGrp="1"/>
          </p:cNvSpPr>
          <p:nvPr>
            <p:ph type="subTitle" idx="1"/>
          </p:nvPr>
        </p:nvSpPr>
        <p:spPr>
          <a:xfrm>
            <a:off x="311700" y="3068900"/>
            <a:ext cx="8520600" cy="104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Not your average Guidance Counselor, We are School Counselors.</a:t>
            </a:r>
            <a:endParaRPr dirty="0"/>
          </a:p>
          <a:p>
            <a:pPr marL="0" lvl="0" indent="0" algn="l" rtl="0">
              <a:spcBef>
                <a:spcPts val="0"/>
              </a:spcBef>
              <a:spcAft>
                <a:spcPts val="0"/>
              </a:spcAft>
              <a:buNone/>
            </a:pPr>
            <a:r>
              <a:rPr lang="en" dirty="0"/>
              <a:t>“Every Child </a:t>
            </a:r>
            <a:r>
              <a:rPr lang="en" dirty="0">
                <a:latin typeface="Sitka Small" panose="02000505000000020004" pitchFamily="2" charset="0"/>
              </a:rPr>
              <a:t>Deserves</a:t>
            </a:r>
            <a:r>
              <a:rPr lang="en" dirty="0"/>
              <a:t> A School Counselor”</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itka Small" panose="02000505000000020004" pitchFamily="2" charset="0"/>
              </a:rPr>
              <a:t>New School Counseling Regulations</a:t>
            </a:r>
            <a:endParaRPr dirty="0">
              <a:latin typeface="Sitka Small" panose="02000505000000020004" pitchFamily="2" charset="0"/>
            </a:endParaRPr>
          </a:p>
        </p:txBody>
      </p:sp>
      <p:sp>
        <p:nvSpPr>
          <p:cNvPr id="129" name="Google Shape;129;p2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bg2"/>
                </a:solidFill>
                <a:highlight>
                  <a:srgbClr val="FFFFFF"/>
                </a:highlight>
                <a:latin typeface="Sitka Small" panose="02000505000000020004" pitchFamily="2" charset="0"/>
              </a:rPr>
              <a:t>The work of the school counselor is viewed as</a:t>
            </a:r>
            <a:r>
              <a:rPr lang="en-US" dirty="0">
                <a:solidFill>
                  <a:schemeClr val="bg2"/>
                </a:solidFill>
                <a:highlight>
                  <a:srgbClr val="FFFFFF"/>
                </a:highlight>
                <a:latin typeface="Sitka Small" panose="02000505000000020004" pitchFamily="2" charset="0"/>
              </a:rPr>
              <a:t> an</a:t>
            </a:r>
            <a:r>
              <a:rPr lang="en" dirty="0">
                <a:solidFill>
                  <a:schemeClr val="bg2"/>
                </a:solidFill>
                <a:highlight>
                  <a:srgbClr val="FFFFFF"/>
                </a:highlight>
                <a:latin typeface="Sitka Small" panose="02000505000000020004" pitchFamily="2" charset="0"/>
              </a:rPr>
              <a:t> important role for students, families, and the community at large. Evidenced by the American School Counselor Association and New York state rules and regulations that govern school counseling. </a:t>
            </a:r>
            <a:endParaRPr dirty="0">
              <a:solidFill>
                <a:schemeClr val="bg2"/>
              </a:solidFill>
              <a:latin typeface="Sitka Small" panose="02000505000000020004" pitchFamily="2" charset="0"/>
            </a:endParaRPr>
          </a:p>
          <a:p>
            <a:pPr marL="0" lvl="0" indent="0" algn="l" rtl="0">
              <a:spcBef>
                <a:spcPts val="0"/>
              </a:spcBef>
              <a:spcAft>
                <a:spcPts val="0"/>
              </a:spcAft>
              <a:buNone/>
            </a:pPr>
            <a:endParaRPr dirty="0">
              <a:latin typeface="Sitka Small" panose="02000505000000020004" pitchFamily="2" charset="0"/>
            </a:endParaRPr>
          </a:p>
          <a:p>
            <a:pPr marL="0" lvl="0" indent="0" algn="l" rtl="0">
              <a:spcBef>
                <a:spcPts val="1600"/>
              </a:spcBef>
              <a:spcAft>
                <a:spcPts val="0"/>
              </a:spcAft>
              <a:buNone/>
            </a:pPr>
            <a:r>
              <a:rPr lang="en" dirty="0">
                <a:latin typeface="Sitka Small" panose="02000505000000020004" pitchFamily="2" charset="0"/>
              </a:rPr>
              <a:t>Part 100.2(j) </a:t>
            </a:r>
            <a:endParaRPr dirty="0">
              <a:latin typeface="Sitka Small" panose="02000505000000020004" pitchFamily="2" charset="0"/>
            </a:endParaRPr>
          </a:p>
          <a:p>
            <a:pPr marL="0" lvl="0" indent="0" algn="l" rtl="0">
              <a:spcBef>
                <a:spcPts val="1600"/>
              </a:spcBef>
              <a:spcAft>
                <a:spcPts val="1600"/>
              </a:spcAft>
              <a:buNone/>
            </a:pPr>
            <a:endParaRPr dirty="0">
              <a:latin typeface="Sitka Small" panose="02000505000000020004"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311700" y="559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Sitka Small" panose="02000505000000020004" pitchFamily="2" charset="0"/>
              </a:rPr>
              <a:t>Part 100(j) - Requirements for </a:t>
            </a:r>
            <a:r>
              <a:rPr lang="en" sz="2400" dirty="0" smtClean="0">
                <a:latin typeface="Sitka Small" panose="02000505000000020004" pitchFamily="2" charset="0"/>
              </a:rPr>
              <a:t>School Counselors</a:t>
            </a:r>
            <a:endParaRPr sz="2400" dirty="0">
              <a:latin typeface="Sitka Small" panose="02000505000000020004" pitchFamily="2" charset="0"/>
            </a:endParaRPr>
          </a:p>
        </p:txBody>
      </p:sp>
      <p:pic>
        <p:nvPicPr>
          <p:cNvPr id="136" name="Google Shape;136;p21"/>
          <p:cNvPicPr preferRelativeResize="0"/>
          <p:nvPr/>
        </p:nvPicPr>
        <p:blipFill>
          <a:blip r:embed="rId3">
            <a:alphaModFix/>
          </a:blip>
          <a:stretch>
            <a:fillRect/>
          </a:stretch>
        </p:blipFill>
        <p:spPr>
          <a:xfrm>
            <a:off x="205740" y="609601"/>
            <a:ext cx="8520600" cy="4533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Sitka Small" panose="02000505000000020004" pitchFamily="2" charset="0"/>
              </a:rPr>
              <a:t>Comprehensive School Counseling Plan</a:t>
            </a:r>
            <a:endParaRPr dirty="0">
              <a:latin typeface="Sitka Small" panose="02000505000000020004" pitchFamily="2" charset="0"/>
            </a:endParaRPr>
          </a:p>
        </p:txBody>
      </p:sp>
      <p:sp>
        <p:nvSpPr>
          <p:cNvPr id="142" name="Google Shape;142;p2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Sitka Small" panose="02000505000000020004" pitchFamily="2" charset="0"/>
              </a:rPr>
              <a:t>Per NYS Mandate:</a:t>
            </a:r>
            <a:endParaRPr b="1" dirty="0">
              <a:latin typeface="Sitka Small" panose="02000505000000020004" pitchFamily="2" charset="0"/>
            </a:endParaRPr>
          </a:p>
          <a:p>
            <a:pPr marL="425450" indent="-285750">
              <a:spcBef>
                <a:spcPts val="1600"/>
              </a:spcBef>
              <a:buSzPts val="1400"/>
            </a:pPr>
            <a:r>
              <a:rPr lang="en" sz="1400" dirty="0">
                <a:latin typeface="Sitka Small" panose="02000505000000020004" pitchFamily="2" charset="0"/>
              </a:rPr>
              <a:t>Each school district must create a comprehensive school counseling plan aligned with ASCA and NYS standards. (policy adopted in July 2017).</a:t>
            </a:r>
            <a:endParaRPr sz="1400" dirty="0">
              <a:latin typeface="Sitka Small" panose="02000505000000020004" pitchFamily="2" charset="0"/>
            </a:endParaRPr>
          </a:p>
          <a:p>
            <a:pPr marL="425450" indent="-285750">
              <a:buSzPts val="1400"/>
            </a:pPr>
            <a:r>
              <a:rPr lang="en" sz="1400" dirty="0">
                <a:latin typeface="Sitka Small" panose="02000505000000020004" pitchFamily="2" charset="0"/>
              </a:rPr>
              <a:t>Plans must be completed, and available on district website by September 2022.</a:t>
            </a:r>
            <a:endParaRPr sz="1400" dirty="0">
              <a:latin typeface="Sitka Small" panose="02000505000000020004" pitchFamily="2" charset="0"/>
            </a:endParaRPr>
          </a:p>
          <a:p>
            <a:pPr marL="425450" indent="-285750">
              <a:buSzPts val="1400"/>
            </a:pPr>
            <a:r>
              <a:rPr lang="en" sz="1400" dirty="0">
                <a:latin typeface="Sitka Small" panose="02000505000000020004" pitchFamily="2" charset="0"/>
              </a:rPr>
              <a:t>Plans are utilized by all counselors to streamline duties and provide more consistency across the district.</a:t>
            </a:r>
          </a:p>
          <a:p>
            <a:pPr marL="425450" indent="-285750">
              <a:buSzPts val="1400"/>
            </a:pPr>
            <a:r>
              <a:rPr lang="en" sz="1400" dirty="0">
                <a:latin typeface="Sitka Small" panose="02000505000000020004" pitchFamily="2" charset="0"/>
              </a:rPr>
              <a:t>Plan includes using the village approach to meet the needs of all students. </a:t>
            </a:r>
            <a:endParaRPr sz="1400" dirty="0">
              <a:latin typeface="Sitka Small" panose="02000505000000020004"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itka Small" panose="02000505000000020004" pitchFamily="2" charset="0"/>
              </a:rPr>
              <a:t>RCSD Comprehensive School Counseling Plan</a:t>
            </a:r>
            <a:endParaRPr dirty="0">
              <a:latin typeface="Sitka Small" panose="02000505000000020004" pitchFamily="2" charset="0"/>
            </a:endParaRPr>
          </a:p>
        </p:txBody>
      </p:sp>
      <p:sp>
        <p:nvSpPr>
          <p:cNvPr id="148" name="Google Shape;148;p2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Sitka Small" panose="02000505000000020004" pitchFamily="2" charset="0"/>
              </a:rPr>
              <a:t>The plan will include:</a:t>
            </a:r>
            <a:endParaRPr b="1" dirty="0">
              <a:latin typeface="Sitka Small" panose="02000505000000020004" pitchFamily="2" charset="0"/>
            </a:endParaRPr>
          </a:p>
          <a:p>
            <a:pPr marL="285750" lvl="0" indent="-285750" algn="l" rtl="0">
              <a:spcBef>
                <a:spcPts val="1600"/>
              </a:spcBef>
              <a:spcAft>
                <a:spcPts val="0"/>
              </a:spcAft>
              <a:buFont typeface="Arial" panose="020B0604020202020204" pitchFamily="34" charset="0"/>
              <a:buChar char="•"/>
            </a:pPr>
            <a:r>
              <a:rPr lang="en" dirty="0">
                <a:latin typeface="Sitka Small" panose="02000505000000020004" pitchFamily="2" charset="0"/>
              </a:rPr>
              <a:t>RCSD School Counseling Mission and Vision.</a:t>
            </a:r>
            <a:endParaRPr dirty="0">
              <a:latin typeface="Sitka Small" panose="02000505000000020004" pitchFamily="2" charset="0"/>
            </a:endParaRPr>
          </a:p>
          <a:p>
            <a:pPr marL="285750" lvl="0" indent="-285750" algn="l" rtl="0">
              <a:spcBef>
                <a:spcPts val="1600"/>
              </a:spcBef>
              <a:spcAft>
                <a:spcPts val="0"/>
              </a:spcAft>
              <a:buFont typeface="Arial" panose="020B0604020202020204" pitchFamily="34" charset="0"/>
              <a:buChar char="•"/>
            </a:pPr>
            <a:r>
              <a:rPr lang="en" dirty="0">
                <a:latin typeface="Sitka Small" panose="02000505000000020004" pitchFamily="2" charset="0"/>
              </a:rPr>
              <a:t>Role and Responsibility of a School Counselor.</a:t>
            </a:r>
            <a:endParaRPr dirty="0">
              <a:latin typeface="Sitka Small" panose="02000505000000020004" pitchFamily="2" charset="0"/>
            </a:endParaRPr>
          </a:p>
          <a:p>
            <a:pPr marL="285750" lvl="0" indent="-285750" algn="l" rtl="0">
              <a:spcBef>
                <a:spcPts val="1600"/>
              </a:spcBef>
              <a:spcAft>
                <a:spcPts val="0"/>
              </a:spcAft>
              <a:buFont typeface="Arial" panose="020B0604020202020204" pitchFamily="34" charset="0"/>
              <a:buChar char="•"/>
            </a:pPr>
            <a:r>
              <a:rPr lang="en" dirty="0">
                <a:latin typeface="Sitka Small" panose="02000505000000020004" pitchFamily="2" charset="0"/>
              </a:rPr>
              <a:t>A calendar of grade specific activities and duties aligned with ASCA.</a:t>
            </a:r>
            <a:endParaRPr dirty="0">
              <a:latin typeface="Sitka Small" panose="02000505000000020004" pitchFamily="2" charset="0"/>
            </a:endParaRPr>
          </a:p>
          <a:p>
            <a:pPr marL="0" lvl="0" indent="0" algn="l" rtl="0">
              <a:spcBef>
                <a:spcPts val="1600"/>
              </a:spcBef>
              <a:spcAft>
                <a:spcPts val="1600"/>
              </a:spcAft>
              <a:buNone/>
            </a:pPr>
            <a:r>
              <a:rPr lang="en" dirty="0">
                <a:latin typeface="Sitka Small" panose="02000505000000020004" pitchFamily="2" charset="0"/>
              </a:rPr>
              <a:t>*This is a living document and can be modified throughout the year to fit the needs of students. </a:t>
            </a:r>
            <a:endParaRPr dirty="0">
              <a:latin typeface="Sitka Small" panose="02000505000000020004"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03" y="158989"/>
            <a:ext cx="8923994" cy="951286"/>
          </a:xfrm>
        </p:spPr>
        <p:txBody>
          <a:bodyPr/>
          <a:lstStyle/>
          <a:p>
            <a:r>
              <a:rPr lang="en" dirty="0">
                <a:latin typeface="Sitka Small" panose="02000505000000020004" pitchFamily="2" charset="0"/>
              </a:rPr>
              <a:t>Benefit of RCSD Comprehensive School Counselor Plan: Students</a:t>
            </a:r>
            <a:endParaRPr lang="en-US" dirty="0">
              <a:latin typeface="Sitka Small" panose="02000505000000020004" pitchFamily="2" charset="0"/>
            </a:endParaRPr>
          </a:p>
        </p:txBody>
      </p:sp>
      <p:sp>
        <p:nvSpPr>
          <p:cNvPr id="3" name="Text Placeholder 2"/>
          <p:cNvSpPr>
            <a:spLocks noGrp="1"/>
          </p:cNvSpPr>
          <p:nvPr>
            <p:ph type="body" idx="1"/>
          </p:nvPr>
        </p:nvSpPr>
        <p:spPr>
          <a:xfrm>
            <a:off x="311701" y="1229974"/>
            <a:ext cx="3999900" cy="3623225"/>
          </a:xfrm>
        </p:spPr>
        <p:txBody>
          <a:bodyPr/>
          <a:lstStyle/>
          <a:p>
            <a:pPr marL="285750" indent="-285750">
              <a:buFont typeface="Arial" panose="020B0604020202020204" pitchFamily="34" charset="0"/>
              <a:buChar char="•"/>
            </a:pPr>
            <a:r>
              <a:rPr lang="en-US" sz="1200" dirty="0">
                <a:solidFill>
                  <a:srgbClr val="000000"/>
                </a:solidFill>
                <a:latin typeface="Sitka Small" panose="02000505000000020004" pitchFamily="2" charset="0"/>
                <a:ea typeface="Arial"/>
                <a:cs typeface="Arial"/>
                <a:sym typeface="Arial"/>
              </a:rPr>
              <a:t>Prepares students for the challenges of the 21</a:t>
            </a:r>
            <a:r>
              <a:rPr lang="en-US" sz="1200" baseline="30000" dirty="0">
                <a:solidFill>
                  <a:srgbClr val="000000"/>
                </a:solidFill>
                <a:latin typeface="Sitka Small" panose="02000505000000020004" pitchFamily="2" charset="0"/>
                <a:ea typeface="Arial"/>
                <a:cs typeface="Arial"/>
                <a:sym typeface="Arial"/>
              </a:rPr>
              <a:t>st</a:t>
            </a:r>
            <a:r>
              <a:rPr lang="en-US" sz="1200" dirty="0">
                <a:solidFill>
                  <a:srgbClr val="000000"/>
                </a:solidFill>
                <a:latin typeface="Sitka Small" panose="02000505000000020004" pitchFamily="2" charset="0"/>
                <a:ea typeface="Arial"/>
                <a:cs typeface="Arial"/>
                <a:sym typeface="Arial"/>
              </a:rPr>
              <a:t> century by acquiring knowledge and skills in academic, career and personal/social development.</a:t>
            </a:r>
          </a:p>
          <a:p>
            <a:pPr marL="285750" indent="-285750">
              <a:spcBef>
                <a:spcPts val="1600"/>
              </a:spcBef>
              <a:buFont typeface="Arial" panose="020B0604020202020204" pitchFamily="34" charset="0"/>
              <a:buChar char="•"/>
            </a:pPr>
            <a:r>
              <a:rPr lang="en-US" sz="1200" dirty="0">
                <a:solidFill>
                  <a:srgbClr val="000000"/>
                </a:solidFill>
                <a:latin typeface="Sitka Small" panose="02000505000000020004" pitchFamily="2" charset="0"/>
                <a:ea typeface="Arial"/>
                <a:cs typeface="Arial"/>
                <a:sym typeface="Arial"/>
              </a:rPr>
              <a:t>Connects the educational program to future success.</a:t>
            </a:r>
          </a:p>
          <a:p>
            <a:pPr marL="285750" indent="-285750">
              <a:spcBef>
                <a:spcPts val="1600"/>
              </a:spcBef>
              <a:buFont typeface="Arial" panose="020B0604020202020204" pitchFamily="34" charset="0"/>
              <a:buChar char="•"/>
            </a:pPr>
            <a:r>
              <a:rPr lang="en-US" sz="1200" dirty="0">
                <a:solidFill>
                  <a:srgbClr val="000000"/>
                </a:solidFill>
                <a:latin typeface="Sitka Small" panose="02000505000000020004" pitchFamily="2" charset="0"/>
                <a:ea typeface="Arial"/>
                <a:cs typeface="Arial"/>
                <a:sym typeface="Arial"/>
              </a:rPr>
              <a:t>Facilitates career exploration and development.</a:t>
            </a:r>
          </a:p>
          <a:p>
            <a:pPr marL="285750" indent="-285750">
              <a:spcBef>
                <a:spcPts val="1600"/>
              </a:spcBef>
              <a:buFont typeface="Arial" panose="020B0604020202020204" pitchFamily="34" charset="0"/>
              <a:buChar char="•"/>
            </a:pPr>
            <a:r>
              <a:rPr lang="en-US" sz="1200" dirty="0">
                <a:solidFill>
                  <a:srgbClr val="000000"/>
                </a:solidFill>
                <a:latin typeface="Sitka Small" panose="02000505000000020004" pitchFamily="2" charset="0"/>
                <a:ea typeface="Arial"/>
                <a:cs typeface="Arial"/>
                <a:sym typeface="Arial"/>
              </a:rPr>
              <a:t>Develops decision making and problem solving.</a:t>
            </a:r>
          </a:p>
          <a:p>
            <a:pPr marL="285750" indent="-285750">
              <a:spcBef>
                <a:spcPts val="1600"/>
              </a:spcBef>
              <a:buFont typeface="Arial" panose="020B0604020202020204" pitchFamily="34" charset="0"/>
              <a:buChar char="•"/>
            </a:pPr>
            <a:r>
              <a:rPr lang="en-US" sz="1200" dirty="0">
                <a:solidFill>
                  <a:srgbClr val="000000"/>
                </a:solidFill>
                <a:latin typeface="Sitka Small" panose="02000505000000020004" pitchFamily="2" charset="0"/>
                <a:ea typeface="Arial"/>
                <a:cs typeface="Arial"/>
                <a:sym typeface="Arial"/>
              </a:rPr>
              <a:t>Assists in acquiring knowledge of self and others</a:t>
            </a:r>
          </a:p>
          <a:p>
            <a:pPr marL="285750" indent="-285750">
              <a:spcBef>
                <a:spcPts val="1600"/>
              </a:spcBef>
              <a:buFont typeface="Arial" panose="020B0604020202020204" pitchFamily="34" charset="0"/>
              <a:buChar char="•"/>
            </a:pPr>
            <a:r>
              <a:rPr lang="en-US" sz="1200" dirty="0">
                <a:solidFill>
                  <a:srgbClr val="000000"/>
                </a:solidFill>
                <a:latin typeface="Sitka Small" panose="02000505000000020004" pitchFamily="2" charset="0"/>
                <a:ea typeface="Arial"/>
                <a:cs typeface="Arial"/>
                <a:sym typeface="Arial"/>
              </a:rPr>
              <a:t>Enhances personal-social development.</a:t>
            </a:r>
          </a:p>
          <a:p>
            <a:endParaRPr lang="en-US" sz="1200" dirty="0">
              <a:latin typeface="Sitka Small" panose="02000505000000020004" pitchFamily="2" charset="0"/>
            </a:endParaRPr>
          </a:p>
        </p:txBody>
      </p:sp>
      <p:sp>
        <p:nvSpPr>
          <p:cNvPr id="4" name="Text Placeholder 3"/>
          <p:cNvSpPr>
            <a:spLocks noGrp="1"/>
          </p:cNvSpPr>
          <p:nvPr>
            <p:ph type="body" idx="2"/>
          </p:nvPr>
        </p:nvSpPr>
        <p:spPr>
          <a:xfrm>
            <a:off x="4832400" y="1229974"/>
            <a:ext cx="3999900" cy="3678909"/>
          </a:xfrm>
        </p:spPr>
        <p:txBody>
          <a:bodyPr/>
          <a:lstStyle/>
          <a:p>
            <a:pPr marL="285750" lvl="0" indent="-285750">
              <a:buFont typeface="Arial" panose="020B0604020202020204" pitchFamily="34" charset="0"/>
              <a:buChar char="•"/>
            </a:pPr>
            <a:r>
              <a:rPr lang="en-US" sz="1200" dirty="0">
                <a:solidFill>
                  <a:srgbClr val="000000"/>
                </a:solidFill>
                <a:latin typeface="Sitka Small" panose="02000505000000020004" pitchFamily="2" charset="0"/>
                <a:ea typeface="Arial"/>
                <a:cs typeface="Arial"/>
                <a:sym typeface="Arial"/>
              </a:rPr>
              <a:t>Assist in developing effective interpersonal relationship skills.</a:t>
            </a:r>
          </a:p>
          <a:p>
            <a:pPr marL="285750" lvl="0" indent="-285750">
              <a:spcBef>
                <a:spcPts val="1600"/>
              </a:spcBef>
              <a:buFont typeface="Arial" panose="020B0604020202020204" pitchFamily="34" charset="0"/>
              <a:buChar char="•"/>
            </a:pPr>
            <a:r>
              <a:rPr lang="en-US" sz="1200" dirty="0">
                <a:solidFill>
                  <a:srgbClr val="000000"/>
                </a:solidFill>
                <a:latin typeface="Sitka Small" panose="02000505000000020004" pitchFamily="2" charset="0"/>
                <a:ea typeface="Arial"/>
                <a:cs typeface="Arial"/>
                <a:sym typeface="Arial"/>
              </a:rPr>
              <a:t>Broadens knowledge of our changing world.</a:t>
            </a:r>
          </a:p>
          <a:p>
            <a:pPr marL="285750" lvl="0" indent="-285750">
              <a:spcBef>
                <a:spcPts val="1600"/>
              </a:spcBef>
              <a:buFont typeface="Arial" panose="020B0604020202020204" pitchFamily="34" charset="0"/>
              <a:buChar char="•"/>
            </a:pPr>
            <a:r>
              <a:rPr lang="en-US" sz="1200" dirty="0">
                <a:solidFill>
                  <a:srgbClr val="000000"/>
                </a:solidFill>
                <a:latin typeface="Sitka Small" panose="02000505000000020004" pitchFamily="2" charset="0"/>
                <a:ea typeface="Arial"/>
                <a:cs typeface="Arial"/>
                <a:sym typeface="Arial"/>
              </a:rPr>
              <a:t>Guarantees school counseling serves to every student.</a:t>
            </a:r>
          </a:p>
          <a:p>
            <a:pPr marL="285750" lvl="0" indent="-285750">
              <a:spcBef>
                <a:spcPts val="1600"/>
              </a:spcBef>
              <a:buFont typeface="Arial" panose="020B0604020202020204" pitchFamily="34" charset="0"/>
              <a:buChar char="•"/>
            </a:pPr>
            <a:r>
              <a:rPr lang="en-US" sz="1200" dirty="0">
                <a:solidFill>
                  <a:srgbClr val="000000"/>
                </a:solidFill>
                <a:latin typeface="Sitka Small" panose="02000505000000020004" pitchFamily="2" charset="0"/>
                <a:ea typeface="Arial"/>
                <a:cs typeface="Arial"/>
                <a:sym typeface="Arial"/>
              </a:rPr>
              <a:t>Increases the opportunity for counselor-student interaction</a:t>
            </a:r>
          </a:p>
          <a:p>
            <a:pPr marL="285750" lvl="0" indent="-285750">
              <a:spcBef>
                <a:spcPts val="1600"/>
              </a:spcBef>
              <a:buFont typeface="Arial" panose="020B0604020202020204" pitchFamily="34" charset="0"/>
              <a:buChar char="•"/>
            </a:pPr>
            <a:r>
              <a:rPr lang="en-US" sz="1200" dirty="0">
                <a:solidFill>
                  <a:srgbClr val="000000"/>
                </a:solidFill>
                <a:latin typeface="Sitka Small" panose="02000505000000020004" pitchFamily="2" charset="0"/>
                <a:ea typeface="Arial"/>
                <a:cs typeface="Arial"/>
                <a:sym typeface="Arial"/>
              </a:rPr>
              <a:t>Encourages facilitative, cooperative peer interaction.</a:t>
            </a:r>
          </a:p>
          <a:p>
            <a:pPr marL="285750" lvl="0" indent="-285750">
              <a:spcBef>
                <a:spcPts val="1600"/>
              </a:spcBef>
              <a:buFont typeface="Arial" panose="020B0604020202020204" pitchFamily="34" charset="0"/>
              <a:buChar char="•"/>
            </a:pPr>
            <a:r>
              <a:rPr lang="en-US" sz="1200" dirty="0">
                <a:solidFill>
                  <a:srgbClr val="000000"/>
                </a:solidFill>
                <a:latin typeface="Sitka Small" panose="02000505000000020004" pitchFamily="2" charset="0"/>
                <a:ea typeface="Times New Roman"/>
                <a:cs typeface="Times New Roman"/>
                <a:sym typeface="Times New Roman"/>
              </a:rPr>
              <a:t> </a:t>
            </a:r>
            <a:r>
              <a:rPr lang="en-US" sz="1200" dirty="0">
                <a:solidFill>
                  <a:srgbClr val="000000"/>
                </a:solidFill>
                <a:latin typeface="Sitka Small" panose="02000505000000020004" pitchFamily="2" charset="0"/>
                <a:ea typeface="Arial"/>
                <a:cs typeface="Arial"/>
                <a:sym typeface="Arial"/>
              </a:rPr>
              <a:t>Fosters resiliency factors for students.</a:t>
            </a:r>
          </a:p>
          <a:p>
            <a:endParaRPr lang="en-US" sz="1200" dirty="0">
              <a:latin typeface="Sitka Small" panose="02000505000000020004" pitchFamily="2" charset="0"/>
            </a:endParaRPr>
          </a:p>
        </p:txBody>
      </p:sp>
    </p:spTree>
    <p:extLst>
      <p:ext uri="{BB962C8B-B14F-4D97-AF65-F5344CB8AC3E}">
        <p14:creationId xmlns:p14="http://schemas.microsoft.com/office/powerpoint/2010/main" val="2444073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46139" y="70750"/>
            <a:ext cx="9051721" cy="100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Sitka Small" panose="02000505000000020004" pitchFamily="2" charset="0"/>
              </a:rPr>
              <a:t>Benefits of RCSD Comprehensive School Counseling Plan: Parents</a:t>
            </a:r>
            <a:endParaRPr dirty="0">
              <a:latin typeface="Sitka Small" panose="02000505000000020004" pitchFamily="2" charset="0"/>
            </a:endParaRPr>
          </a:p>
        </p:txBody>
      </p:sp>
      <p:sp>
        <p:nvSpPr>
          <p:cNvPr id="160" name="Google Shape;160;p25"/>
          <p:cNvSpPr txBox="1">
            <a:spLocks noGrp="1"/>
          </p:cNvSpPr>
          <p:nvPr>
            <p:ph type="body" idx="1"/>
          </p:nvPr>
        </p:nvSpPr>
        <p:spPr>
          <a:xfrm>
            <a:off x="311699" y="1204141"/>
            <a:ext cx="8520600" cy="31134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 sz="1400" dirty="0">
                <a:solidFill>
                  <a:srgbClr val="000000"/>
                </a:solidFill>
                <a:latin typeface="Sitka Small" panose="02000505000000020004" pitchFamily="2" charset="0"/>
                <a:ea typeface="Arial"/>
                <a:cs typeface="Arial"/>
                <a:sym typeface="Arial"/>
              </a:rPr>
              <a:t>Prepares their children for the challenges of the 21</a:t>
            </a:r>
            <a:r>
              <a:rPr lang="en" sz="1400" baseline="30000" dirty="0">
                <a:solidFill>
                  <a:srgbClr val="000000"/>
                </a:solidFill>
                <a:latin typeface="Sitka Small" panose="02000505000000020004" pitchFamily="2" charset="0"/>
                <a:ea typeface="Arial"/>
                <a:cs typeface="Arial"/>
                <a:sym typeface="Arial"/>
              </a:rPr>
              <a:t>st</a:t>
            </a:r>
            <a:r>
              <a:rPr lang="en" sz="1400" dirty="0">
                <a:solidFill>
                  <a:srgbClr val="000000"/>
                </a:solidFill>
                <a:latin typeface="Sitka Small" panose="02000505000000020004" pitchFamily="2" charset="0"/>
                <a:ea typeface="Arial"/>
                <a:cs typeface="Arial"/>
                <a:sym typeface="Arial"/>
              </a:rPr>
              <a:t> century through academic, career and personal/social development.</a:t>
            </a:r>
            <a:endParaRPr sz="1400" dirty="0">
              <a:solidFill>
                <a:srgbClr val="000000"/>
              </a:solidFill>
              <a:latin typeface="Sitka Small" panose="02000505000000020004" pitchFamily="2" charset="0"/>
              <a:ea typeface="Arial"/>
              <a:cs typeface="Arial"/>
              <a:sym typeface="Arial"/>
            </a:endParaRPr>
          </a:p>
          <a:p>
            <a:pPr marL="285750" lvl="0" indent="-285750" algn="l" rtl="0">
              <a:spcBef>
                <a:spcPts val="1600"/>
              </a:spcBef>
              <a:spcAft>
                <a:spcPts val="0"/>
              </a:spcAft>
              <a:buFont typeface="Arial" panose="020B0604020202020204" pitchFamily="34" charset="0"/>
              <a:buChar char="•"/>
            </a:pPr>
            <a:r>
              <a:rPr lang="en" sz="1400" dirty="0">
                <a:solidFill>
                  <a:srgbClr val="000000"/>
                </a:solidFill>
                <a:latin typeface="Sitka Small" panose="02000505000000020004" pitchFamily="2" charset="0"/>
                <a:ea typeface="Times New Roman"/>
                <a:cs typeface="Times New Roman"/>
                <a:sym typeface="Times New Roman"/>
              </a:rPr>
              <a:t> </a:t>
            </a:r>
            <a:r>
              <a:rPr lang="en-US" sz="1400" dirty="0">
                <a:solidFill>
                  <a:srgbClr val="000000"/>
                </a:solidFill>
                <a:latin typeface="Sitka Small" panose="02000505000000020004" pitchFamily="2" charset="0"/>
                <a:ea typeface="Arial"/>
                <a:cs typeface="Arial"/>
                <a:sym typeface="Arial"/>
              </a:rPr>
              <a:t>Works collaboratively and supports parents with advocating for their child’s academic, career and personal/social development. </a:t>
            </a:r>
            <a:endParaRPr sz="1400" dirty="0">
              <a:solidFill>
                <a:srgbClr val="000000"/>
              </a:solidFill>
              <a:latin typeface="Sitka Small" panose="02000505000000020004" pitchFamily="2" charset="0"/>
              <a:ea typeface="Arial"/>
              <a:cs typeface="Arial"/>
              <a:sym typeface="Arial"/>
            </a:endParaRPr>
          </a:p>
          <a:p>
            <a:pPr marL="285750" lvl="0" indent="-285750" algn="l" rtl="0">
              <a:spcBef>
                <a:spcPts val="1600"/>
              </a:spcBef>
              <a:spcAft>
                <a:spcPts val="0"/>
              </a:spcAft>
              <a:buFont typeface="Arial" panose="020B0604020202020204" pitchFamily="34" charset="0"/>
              <a:buChar char="•"/>
            </a:pPr>
            <a:r>
              <a:rPr lang="en" sz="1400" dirty="0">
                <a:solidFill>
                  <a:srgbClr val="000000"/>
                </a:solidFill>
                <a:latin typeface="Sitka Small" panose="02000505000000020004" pitchFamily="2" charset="0"/>
                <a:ea typeface="Arial"/>
                <a:cs typeface="Arial"/>
                <a:sym typeface="Arial"/>
              </a:rPr>
              <a:t> Develops a systematic approach for their child’s long-range planning and learning.</a:t>
            </a:r>
            <a:endParaRPr sz="1400" dirty="0">
              <a:solidFill>
                <a:srgbClr val="000000"/>
              </a:solidFill>
              <a:latin typeface="Sitka Small" panose="02000505000000020004" pitchFamily="2" charset="0"/>
              <a:ea typeface="Arial"/>
              <a:cs typeface="Arial"/>
              <a:sym typeface="Arial"/>
            </a:endParaRPr>
          </a:p>
          <a:p>
            <a:pPr marL="285750" lvl="0" indent="-285750" algn="l" rtl="0">
              <a:spcBef>
                <a:spcPts val="1600"/>
              </a:spcBef>
              <a:spcAft>
                <a:spcPts val="0"/>
              </a:spcAft>
              <a:buFont typeface="Arial" panose="020B0604020202020204" pitchFamily="34" charset="0"/>
              <a:buChar char="•"/>
            </a:pPr>
            <a:r>
              <a:rPr lang="en" sz="1400" dirty="0">
                <a:solidFill>
                  <a:srgbClr val="000000"/>
                </a:solidFill>
                <a:latin typeface="Sitka Small" panose="02000505000000020004" pitchFamily="2" charset="0"/>
                <a:ea typeface="Times New Roman"/>
                <a:cs typeface="Times New Roman"/>
                <a:sym typeface="Times New Roman"/>
              </a:rPr>
              <a:t> </a:t>
            </a:r>
            <a:r>
              <a:rPr lang="en" sz="1400" dirty="0">
                <a:solidFill>
                  <a:srgbClr val="000000"/>
                </a:solidFill>
                <a:latin typeface="Sitka Small" panose="02000505000000020004" pitchFamily="2" charset="0"/>
                <a:ea typeface="Arial"/>
                <a:cs typeface="Arial"/>
                <a:sym typeface="Arial"/>
              </a:rPr>
              <a:t>Increases opportunities for parent/school interaction.</a:t>
            </a:r>
            <a:endParaRPr sz="1400" dirty="0">
              <a:solidFill>
                <a:srgbClr val="000000"/>
              </a:solidFill>
              <a:latin typeface="Sitka Small" panose="02000505000000020004" pitchFamily="2" charset="0"/>
              <a:ea typeface="Arial"/>
              <a:cs typeface="Arial"/>
              <a:sym typeface="Arial"/>
            </a:endParaRPr>
          </a:p>
          <a:p>
            <a:pPr marL="285750" lvl="0" indent="-285750" algn="l" rtl="0">
              <a:spcBef>
                <a:spcPts val="1600"/>
              </a:spcBef>
              <a:spcAft>
                <a:spcPts val="0"/>
              </a:spcAft>
              <a:buFont typeface="Arial" panose="020B0604020202020204" pitchFamily="34" charset="0"/>
              <a:buChar char="•"/>
            </a:pPr>
            <a:r>
              <a:rPr lang="en" sz="1400" dirty="0">
                <a:solidFill>
                  <a:srgbClr val="000000"/>
                </a:solidFill>
                <a:latin typeface="Sitka Small" panose="02000505000000020004" pitchFamily="2" charset="0"/>
                <a:ea typeface="Arial"/>
                <a:cs typeface="Arial"/>
                <a:sym typeface="Arial"/>
              </a:rPr>
              <a:t>Enables parents to access school and community resources.</a:t>
            </a:r>
          </a:p>
          <a:p>
            <a:pPr marL="285750" lvl="0" indent="-285750" algn="l" rtl="0">
              <a:spcBef>
                <a:spcPts val="1600"/>
              </a:spcBef>
              <a:spcAft>
                <a:spcPts val="0"/>
              </a:spcAft>
              <a:buFont typeface="Arial" panose="020B0604020202020204" pitchFamily="34" charset="0"/>
              <a:buChar char="•"/>
            </a:pPr>
            <a:r>
              <a:rPr lang="en" sz="1400" dirty="0">
                <a:solidFill>
                  <a:srgbClr val="000000"/>
                </a:solidFill>
                <a:latin typeface="Sitka Small" panose="02000505000000020004" pitchFamily="2" charset="0"/>
                <a:ea typeface="Arial"/>
                <a:cs typeface="Arial"/>
                <a:sym typeface="Arial"/>
              </a:rPr>
              <a:t>Work as partners in their child’s education. </a:t>
            </a:r>
            <a:endParaRPr sz="1400" dirty="0">
              <a:solidFill>
                <a:srgbClr val="000000"/>
              </a:solidFill>
              <a:latin typeface="Sitka Small" panose="02000505000000020004" pitchFamily="2" charset="0"/>
              <a:ea typeface="Arial"/>
              <a:cs typeface="Arial"/>
              <a:sym typeface="Arial"/>
            </a:endParaRPr>
          </a:p>
          <a:p>
            <a:pPr marL="0" lvl="0" indent="0" algn="l" rtl="0">
              <a:spcBef>
                <a:spcPts val="1600"/>
              </a:spcBef>
              <a:spcAft>
                <a:spcPts val="1600"/>
              </a:spcAft>
              <a:buNone/>
            </a:pPr>
            <a:endParaRPr dirty="0">
              <a:latin typeface="Sitka Small" panose="02000505000000020004"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311700" y="410000"/>
            <a:ext cx="85206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Sitka Small" panose="02000505000000020004" pitchFamily="2" charset="0"/>
              </a:rPr>
              <a:t>Benefits of RCSD Comprehensive School Counseling Plan: Student Support Personnel</a:t>
            </a:r>
            <a:endParaRPr dirty="0">
              <a:latin typeface="Sitka Small" panose="02000505000000020004" pitchFamily="2" charset="0"/>
            </a:endParaRPr>
          </a:p>
          <a:p>
            <a:pPr marL="0" lvl="0" indent="0" algn="l" rtl="0">
              <a:spcBef>
                <a:spcPts val="0"/>
              </a:spcBef>
              <a:spcAft>
                <a:spcPts val="0"/>
              </a:spcAft>
              <a:buNone/>
            </a:pPr>
            <a:endParaRPr dirty="0">
              <a:latin typeface="Sitka Small" panose="02000505000000020004" pitchFamily="2" charset="0"/>
            </a:endParaRPr>
          </a:p>
        </p:txBody>
      </p:sp>
      <p:sp>
        <p:nvSpPr>
          <p:cNvPr id="178" name="Google Shape;178;p28"/>
          <p:cNvSpPr txBox="1">
            <a:spLocks noGrp="1"/>
          </p:cNvSpPr>
          <p:nvPr>
            <p:ph type="body" idx="1"/>
          </p:nvPr>
        </p:nvSpPr>
        <p:spPr>
          <a:xfrm>
            <a:off x="311700" y="1984796"/>
            <a:ext cx="8520600" cy="3066300"/>
          </a:xfrm>
          <a:prstGeom prst="rect">
            <a:avLst/>
          </a:prstGeom>
        </p:spPr>
        <p:txBody>
          <a:bodyPr spcFirstLastPara="1" wrap="square" lIns="91425" tIns="91425" rIns="91425" bIns="91425" anchor="t" anchorCtr="0">
            <a:noAutofit/>
          </a:bodyPr>
          <a:lstStyle/>
          <a:p>
            <a:pPr marL="781050" lvl="0" indent="-285750" algn="l" rtl="0">
              <a:spcBef>
                <a:spcPts val="1600"/>
              </a:spcBef>
              <a:spcAft>
                <a:spcPts val="0"/>
              </a:spcAft>
              <a:buFont typeface="Arial" panose="020B0604020202020204" pitchFamily="34" charset="0"/>
              <a:buChar char="•"/>
            </a:pPr>
            <a:r>
              <a:rPr lang="en" sz="1400" dirty="0">
                <a:solidFill>
                  <a:schemeClr val="bg2"/>
                </a:solidFill>
                <a:latin typeface="Sitka Small" panose="02000505000000020004" pitchFamily="2" charset="0"/>
                <a:ea typeface="Arial"/>
                <a:cs typeface="Arial"/>
                <a:sym typeface="Arial"/>
              </a:rPr>
              <a:t>Provides School Psychologists, Social Workers and other professional student services personnel with a clearly defined role of the School Counselor.</a:t>
            </a:r>
          </a:p>
          <a:p>
            <a:pPr marL="781050" indent="-285750">
              <a:spcBef>
                <a:spcPts val="1600"/>
              </a:spcBef>
              <a:buFont typeface="Arial" panose="020B0604020202020204" pitchFamily="34" charset="0"/>
              <a:buChar char="•"/>
            </a:pPr>
            <a:endParaRPr sz="1400" dirty="0">
              <a:solidFill>
                <a:schemeClr val="bg2"/>
              </a:solidFill>
              <a:latin typeface="Sitka Small" panose="02000505000000020004" pitchFamily="2" charset="0"/>
              <a:ea typeface="Arial"/>
              <a:cs typeface="Arial"/>
              <a:sym typeface="Arial"/>
            </a:endParaRPr>
          </a:p>
          <a:p>
            <a:pPr marL="781050" lvl="0" indent="-285750" algn="l" rtl="0">
              <a:spcBef>
                <a:spcPts val="0"/>
              </a:spcBef>
              <a:spcAft>
                <a:spcPts val="0"/>
              </a:spcAft>
              <a:buFont typeface="Arial" panose="020B0604020202020204" pitchFamily="34" charset="0"/>
              <a:buChar char="•"/>
            </a:pPr>
            <a:r>
              <a:rPr lang="en" sz="1400" dirty="0">
                <a:solidFill>
                  <a:schemeClr val="bg2"/>
                </a:solidFill>
                <a:latin typeface="Sitka Small" panose="02000505000000020004" pitchFamily="2" charset="0"/>
                <a:ea typeface="Arial"/>
                <a:cs typeface="Arial"/>
                <a:sym typeface="Arial"/>
              </a:rPr>
              <a:t>Clarifies areas of overlapping responsibilities.</a:t>
            </a:r>
          </a:p>
          <a:p>
            <a:pPr marL="781050" indent="-285750">
              <a:buFont typeface="Arial" panose="020B0604020202020204" pitchFamily="34" charset="0"/>
              <a:buChar char="•"/>
            </a:pPr>
            <a:endParaRPr lang="en" sz="1400" dirty="0">
              <a:solidFill>
                <a:schemeClr val="bg2"/>
              </a:solidFill>
              <a:latin typeface="Sitka Small" panose="02000505000000020004" pitchFamily="2" charset="0"/>
              <a:ea typeface="Arial"/>
              <a:cs typeface="Arial"/>
              <a:sym typeface="Arial"/>
            </a:endParaRPr>
          </a:p>
          <a:p>
            <a:pPr marL="781050" indent="-285750">
              <a:buFont typeface="Arial" panose="020B0604020202020204" pitchFamily="34" charset="0"/>
              <a:buChar char="•"/>
            </a:pPr>
            <a:endParaRPr lang="en" sz="1400" dirty="0">
              <a:solidFill>
                <a:schemeClr val="bg2"/>
              </a:solidFill>
              <a:latin typeface="Sitka Small" panose="02000505000000020004" pitchFamily="2" charset="0"/>
              <a:ea typeface="Arial"/>
              <a:cs typeface="Arial"/>
              <a:sym typeface="Arial"/>
            </a:endParaRPr>
          </a:p>
          <a:p>
            <a:pPr marL="781050" lvl="0" indent="-285750" algn="l" rtl="0">
              <a:spcBef>
                <a:spcPts val="0"/>
              </a:spcBef>
              <a:spcAft>
                <a:spcPts val="0"/>
              </a:spcAft>
              <a:buFont typeface="Arial" panose="020B0604020202020204" pitchFamily="34" charset="0"/>
              <a:buChar char="•"/>
            </a:pPr>
            <a:r>
              <a:rPr lang="en" sz="1400" dirty="0">
                <a:solidFill>
                  <a:schemeClr val="bg2"/>
                </a:solidFill>
                <a:latin typeface="Sitka Small" panose="02000505000000020004" pitchFamily="2" charset="0"/>
                <a:ea typeface="Calibri"/>
                <a:cs typeface="Calibri"/>
                <a:sym typeface="Calibri"/>
              </a:rPr>
              <a:t>Fosters a team approach to enhance cooperation.</a:t>
            </a:r>
            <a:endParaRPr sz="1400" dirty="0">
              <a:solidFill>
                <a:schemeClr val="bg2"/>
              </a:solidFill>
              <a:latin typeface="Sitka Small" panose="02000505000000020004"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9"/>
          <p:cNvSpPr txBox="1">
            <a:spLocks noGrp="1"/>
          </p:cNvSpPr>
          <p:nvPr>
            <p:ph type="title"/>
          </p:nvPr>
        </p:nvSpPr>
        <p:spPr>
          <a:xfrm>
            <a:off x="311700" y="410000"/>
            <a:ext cx="8520600" cy="100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Sitka Small" panose="02000505000000020004" pitchFamily="2" charset="0"/>
              </a:rPr>
              <a:t>Benefits of RCSD Comprehensive School Counseling Plan: Community</a:t>
            </a:r>
            <a:endParaRPr dirty="0">
              <a:latin typeface="Sitka Small" panose="02000505000000020004" pitchFamily="2" charset="0"/>
            </a:endParaRPr>
          </a:p>
        </p:txBody>
      </p:sp>
      <p:sp>
        <p:nvSpPr>
          <p:cNvPr id="184" name="Google Shape;184;p29"/>
          <p:cNvSpPr txBox="1">
            <a:spLocks noGrp="1"/>
          </p:cNvSpPr>
          <p:nvPr>
            <p:ph type="body" idx="1"/>
          </p:nvPr>
        </p:nvSpPr>
        <p:spPr>
          <a:xfrm>
            <a:off x="311700" y="1492675"/>
            <a:ext cx="8520600" cy="311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100" dirty="0">
              <a:solidFill>
                <a:srgbClr val="000000"/>
              </a:solidFill>
              <a:latin typeface="Sitka Small" panose="02000505000000020004" pitchFamily="2" charset="0"/>
              <a:ea typeface="Arial"/>
              <a:cs typeface="Arial"/>
              <a:sym typeface="Arial"/>
            </a:endParaRPr>
          </a:p>
          <a:p>
            <a:pPr marL="171450" lvl="0" indent="-171450" algn="l" rtl="0">
              <a:spcBef>
                <a:spcPts val="1600"/>
              </a:spcBef>
              <a:spcAft>
                <a:spcPts val="0"/>
              </a:spcAft>
              <a:buFont typeface="Arial" panose="020B0604020202020204" pitchFamily="34" charset="0"/>
              <a:buChar char="•"/>
            </a:pPr>
            <a:r>
              <a:rPr lang="en" sz="700" dirty="0">
                <a:solidFill>
                  <a:srgbClr val="000000"/>
                </a:solidFill>
                <a:latin typeface="Sitka Small" panose="02000505000000020004" pitchFamily="2" charset="0"/>
                <a:ea typeface="Times New Roman"/>
                <a:cs typeface="Times New Roman"/>
                <a:sym typeface="Times New Roman"/>
              </a:rPr>
              <a:t> </a:t>
            </a:r>
            <a:r>
              <a:rPr lang="en" sz="1400" dirty="0">
                <a:solidFill>
                  <a:srgbClr val="000000"/>
                </a:solidFill>
                <a:latin typeface="Sitka Small" panose="02000505000000020004" pitchFamily="2" charset="0"/>
                <a:ea typeface="Arial"/>
                <a:cs typeface="Arial"/>
                <a:sym typeface="Arial"/>
              </a:rPr>
              <a:t>Provides an increased opportunity for collaboration and participation of community members with the school program.</a:t>
            </a:r>
            <a:endParaRPr sz="1400" dirty="0">
              <a:solidFill>
                <a:srgbClr val="000000"/>
              </a:solidFill>
              <a:latin typeface="Sitka Small" panose="02000505000000020004" pitchFamily="2" charset="0"/>
              <a:ea typeface="Arial"/>
              <a:cs typeface="Arial"/>
              <a:sym typeface="Arial"/>
            </a:endParaRPr>
          </a:p>
          <a:p>
            <a:pPr marL="285750" lvl="0" indent="-285750" algn="l" rtl="0">
              <a:spcBef>
                <a:spcPts val="1600"/>
              </a:spcBef>
              <a:spcAft>
                <a:spcPts val="0"/>
              </a:spcAft>
              <a:buFont typeface="Arial" panose="020B0604020202020204" pitchFamily="34" charset="0"/>
              <a:buChar char="•"/>
            </a:pPr>
            <a:r>
              <a:rPr lang="en" sz="1400" dirty="0">
                <a:solidFill>
                  <a:srgbClr val="000000"/>
                </a:solidFill>
                <a:latin typeface="Sitka Small" panose="02000505000000020004" pitchFamily="2" charset="0"/>
                <a:ea typeface="Arial"/>
                <a:cs typeface="Arial"/>
                <a:sym typeface="Arial"/>
              </a:rPr>
              <a:t>Creates community awareness and visibility of the school counseling program.</a:t>
            </a:r>
            <a:endParaRPr sz="1400" dirty="0">
              <a:solidFill>
                <a:srgbClr val="000000"/>
              </a:solidFill>
              <a:latin typeface="Sitka Small" panose="02000505000000020004" pitchFamily="2" charset="0"/>
              <a:ea typeface="Arial"/>
              <a:cs typeface="Arial"/>
              <a:sym typeface="Arial"/>
            </a:endParaRPr>
          </a:p>
          <a:p>
            <a:pPr marL="285750" lvl="0" indent="-285750" algn="l" rtl="0">
              <a:spcBef>
                <a:spcPts val="1600"/>
              </a:spcBef>
              <a:spcAft>
                <a:spcPts val="0"/>
              </a:spcAft>
              <a:buFont typeface="Arial" panose="020B0604020202020204" pitchFamily="34" charset="0"/>
              <a:buChar char="•"/>
            </a:pPr>
            <a:r>
              <a:rPr lang="en" sz="1400" dirty="0">
                <a:solidFill>
                  <a:srgbClr val="000000"/>
                </a:solidFill>
                <a:latin typeface="Sitka Small" panose="02000505000000020004" pitchFamily="2" charset="0"/>
                <a:ea typeface="Arial"/>
                <a:cs typeface="Arial"/>
                <a:sym typeface="Arial"/>
              </a:rPr>
              <a:t>Connects the community to the needs of the school and the school to the needs of the community.</a:t>
            </a:r>
            <a:endParaRPr sz="1400" dirty="0">
              <a:solidFill>
                <a:srgbClr val="000000"/>
              </a:solidFill>
              <a:latin typeface="Sitka Small" panose="02000505000000020004" pitchFamily="2" charset="0"/>
              <a:ea typeface="Arial"/>
              <a:cs typeface="Arial"/>
              <a:sym typeface="Arial"/>
            </a:endParaRPr>
          </a:p>
          <a:p>
            <a:pPr marL="285750" lvl="0" indent="-285750" algn="l" rtl="0">
              <a:spcBef>
                <a:spcPts val="1600"/>
              </a:spcBef>
              <a:spcAft>
                <a:spcPts val="0"/>
              </a:spcAft>
              <a:buFont typeface="Arial" panose="020B0604020202020204" pitchFamily="34" charset="0"/>
              <a:buChar char="•"/>
            </a:pPr>
            <a:r>
              <a:rPr lang="en" sz="1400" dirty="0">
                <a:solidFill>
                  <a:srgbClr val="000000"/>
                </a:solidFill>
                <a:latin typeface="Sitka Small" panose="02000505000000020004" pitchFamily="2" charset="0"/>
                <a:ea typeface="Arial"/>
                <a:cs typeface="Arial"/>
                <a:sym typeface="Arial"/>
              </a:rPr>
              <a:t>Enhances economic development through quality preparation of the students for the world of work.</a:t>
            </a:r>
            <a:endParaRPr sz="1400" dirty="0">
              <a:solidFill>
                <a:srgbClr val="000000"/>
              </a:solidFill>
              <a:latin typeface="Sitka Small" panose="02000505000000020004" pitchFamily="2" charset="0"/>
              <a:ea typeface="Arial"/>
              <a:cs typeface="Arial"/>
              <a:sym typeface="Arial"/>
            </a:endParaRPr>
          </a:p>
          <a:p>
            <a:pPr marL="0" lvl="0" indent="0" algn="l" rtl="0">
              <a:spcBef>
                <a:spcPts val="1600"/>
              </a:spcBef>
              <a:spcAft>
                <a:spcPts val="1600"/>
              </a:spcAft>
              <a:buNone/>
            </a:pPr>
            <a:endParaRPr sz="1100" dirty="0">
              <a:solidFill>
                <a:srgbClr val="000000"/>
              </a:solidFill>
              <a:latin typeface="Sitka Small" panose="02000505000000020004" pitchFamily="2" charset="0"/>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311700" y="410000"/>
            <a:ext cx="8520600" cy="100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Sitka Small" panose="02000505000000020004" pitchFamily="2" charset="0"/>
              </a:rPr>
              <a:t>Benefits of RCSD Comprehensive School Counseling Plan: Administrators</a:t>
            </a:r>
            <a:endParaRPr dirty="0">
              <a:latin typeface="Sitka Small" panose="02000505000000020004" pitchFamily="2" charset="0"/>
            </a:endParaRPr>
          </a:p>
        </p:txBody>
      </p:sp>
      <p:sp>
        <p:nvSpPr>
          <p:cNvPr id="172" name="Google Shape;172;p27"/>
          <p:cNvSpPr txBox="1">
            <a:spLocks noGrp="1"/>
          </p:cNvSpPr>
          <p:nvPr>
            <p:ph type="body" idx="1"/>
          </p:nvPr>
        </p:nvSpPr>
        <p:spPr>
          <a:xfrm>
            <a:off x="311700" y="1492675"/>
            <a:ext cx="8520600" cy="3113400"/>
          </a:xfrm>
          <a:prstGeom prst="rect">
            <a:avLst/>
          </a:prstGeom>
        </p:spPr>
        <p:txBody>
          <a:bodyPr spcFirstLastPara="1" wrap="square" lIns="91425" tIns="91425" rIns="91425" bIns="91425" anchor="t" anchorCtr="0">
            <a:noAutofit/>
          </a:bodyPr>
          <a:lstStyle/>
          <a:p>
            <a:pPr marL="285750" indent="-285750"/>
            <a:r>
              <a:rPr lang="en" sz="1400" dirty="0">
                <a:solidFill>
                  <a:srgbClr val="000000"/>
                </a:solidFill>
                <a:latin typeface="Sitka Small" panose="02000505000000020004" pitchFamily="2" charset="0"/>
                <a:ea typeface="Times New Roman"/>
                <a:cs typeface="Times New Roman"/>
                <a:sym typeface="Times New Roman"/>
              </a:rPr>
              <a:t> </a:t>
            </a:r>
            <a:r>
              <a:rPr lang="en" sz="1400" dirty="0">
                <a:solidFill>
                  <a:srgbClr val="000000"/>
                </a:solidFill>
                <a:latin typeface="Sitka Small" panose="02000505000000020004" pitchFamily="2" charset="0"/>
                <a:ea typeface="Arial"/>
                <a:cs typeface="Arial"/>
                <a:sym typeface="Arial"/>
              </a:rPr>
              <a:t>Integrates school counseling with the academic mission of the school.</a:t>
            </a:r>
            <a:endParaRPr sz="1400" dirty="0">
              <a:solidFill>
                <a:srgbClr val="000000"/>
              </a:solidFill>
              <a:latin typeface="Sitka Small" panose="02000505000000020004" pitchFamily="2" charset="0"/>
              <a:ea typeface="Arial"/>
              <a:cs typeface="Arial"/>
              <a:sym typeface="Arial"/>
            </a:endParaRPr>
          </a:p>
          <a:p>
            <a:pPr marL="285750" indent="-285750">
              <a:spcBef>
                <a:spcPts val="1600"/>
              </a:spcBef>
            </a:pPr>
            <a:r>
              <a:rPr lang="en" sz="1400" dirty="0">
                <a:solidFill>
                  <a:srgbClr val="000000"/>
                </a:solidFill>
                <a:latin typeface="Sitka Small" panose="02000505000000020004" pitchFamily="2" charset="0"/>
                <a:ea typeface="Arial"/>
                <a:cs typeface="Arial"/>
                <a:sym typeface="Arial"/>
              </a:rPr>
              <a:t>Provides a program structure with specific content.</a:t>
            </a:r>
            <a:endParaRPr sz="1400" dirty="0">
              <a:solidFill>
                <a:srgbClr val="000000"/>
              </a:solidFill>
              <a:latin typeface="Sitka Small" panose="02000505000000020004" pitchFamily="2" charset="0"/>
              <a:ea typeface="Arial"/>
              <a:cs typeface="Arial"/>
              <a:sym typeface="Arial"/>
            </a:endParaRPr>
          </a:p>
          <a:p>
            <a:pPr marL="285750" indent="-285750">
              <a:spcBef>
                <a:spcPts val="1600"/>
              </a:spcBef>
            </a:pPr>
            <a:r>
              <a:rPr lang="en" sz="1400" dirty="0">
                <a:solidFill>
                  <a:srgbClr val="000000"/>
                </a:solidFill>
                <a:latin typeface="Sitka Small" panose="02000505000000020004" pitchFamily="2" charset="0"/>
                <a:ea typeface="Arial"/>
                <a:cs typeface="Arial"/>
                <a:sym typeface="Arial"/>
              </a:rPr>
              <a:t>Assists administration to use school counselors effectively to enhance learning and development for all students.</a:t>
            </a:r>
            <a:endParaRPr sz="1400" dirty="0">
              <a:solidFill>
                <a:srgbClr val="000000"/>
              </a:solidFill>
              <a:latin typeface="Sitka Small" panose="02000505000000020004" pitchFamily="2" charset="0"/>
              <a:ea typeface="Arial"/>
              <a:cs typeface="Arial"/>
              <a:sym typeface="Arial"/>
            </a:endParaRPr>
          </a:p>
          <a:p>
            <a:pPr marL="285750" indent="-285750">
              <a:spcBef>
                <a:spcPts val="1600"/>
              </a:spcBef>
            </a:pPr>
            <a:r>
              <a:rPr lang="en" sz="1400" dirty="0">
                <a:solidFill>
                  <a:srgbClr val="000000"/>
                </a:solidFill>
                <a:latin typeface="Sitka Small" panose="02000505000000020004" pitchFamily="2" charset="0"/>
                <a:ea typeface="Arial"/>
                <a:cs typeface="Arial"/>
                <a:sym typeface="Arial"/>
              </a:rPr>
              <a:t>Provides a means of evaluating the effectiveness of the school counseling program.</a:t>
            </a:r>
            <a:endParaRPr sz="1400" dirty="0">
              <a:solidFill>
                <a:srgbClr val="000000"/>
              </a:solidFill>
              <a:latin typeface="Sitka Small" panose="02000505000000020004" pitchFamily="2" charset="0"/>
              <a:ea typeface="Arial"/>
              <a:cs typeface="Arial"/>
              <a:sym typeface="Arial"/>
            </a:endParaRPr>
          </a:p>
          <a:p>
            <a:pPr marL="285750" indent="-285750">
              <a:spcBef>
                <a:spcPts val="1600"/>
              </a:spcBef>
            </a:pPr>
            <a:r>
              <a:rPr lang="en" sz="1400" dirty="0">
                <a:solidFill>
                  <a:srgbClr val="000000"/>
                </a:solidFill>
                <a:latin typeface="Sitka Small" panose="02000505000000020004" pitchFamily="2" charset="0"/>
                <a:ea typeface="Arial"/>
                <a:cs typeface="Arial"/>
                <a:sym typeface="Arial"/>
              </a:rPr>
              <a:t>Demonstrates school counseling accountability.</a:t>
            </a:r>
            <a:endParaRPr sz="1400" dirty="0">
              <a:solidFill>
                <a:srgbClr val="000000"/>
              </a:solidFill>
              <a:latin typeface="Sitka Small" panose="02000505000000020004" pitchFamily="2" charset="0"/>
              <a:ea typeface="Arial"/>
              <a:cs typeface="Arial"/>
              <a:sym typeface="Arial"/>
            </a:endParaRPr>
          </a:p>
          <a:p>
            <a:pPr marL="285750" indent="-285750">
              <a:spcBef>
                <a:spcPts val="1600"/>
              </a:spcBef>
              <a:spcAft>
                <a:spcPts val="1600"/>
              </a:spcAft>
            </a:pPr>
            <a:r>
              <a:rPr lang="en" sz="1400" dirty="0">
                <a:solidFill>
                  <a:srgbClr val="000000"/>
                </a:solidFill>
                <a:latin typeface="Sitka Small" panose="02000505000000020004" pitchFamily="2" charset="0"/>
                <a:ea typeface="Arial"/>
                <a:cs typeface="Arial"/>
                <a:sym typeface="Arial"/>
              </a:rPr>
              <a:t>Enhances community image of the school counseling program.</a:t>
            </a:r>
            <a:endParaRPr sz="1400" dirty="0">
              <a:solidFill>
                <a:srgbClr val="000000"/>
              </a:solidFill>
              <a:latin typeface="Sitka Small" panose="02000505000000020004" pitchFamily="2" charset="0"/>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93616"/>
            <a:ext cx="8520600" cy="936360"/>
          </a:xfrm>
        </p:spPr>
        <p:txBody>
          <a:bodyPr/>
          <a:lstStyle/>
          <a:p>
            <a:r>
              <a:rPr lang="en" dirty="0">
                <a:latin typeface="Sitka Small" panose="02000505000000020004" pitchFamily="2" charset="0"/>
              </a:rPr>
              <a:t>Benefits of RCSD Comprehensive School Counseling Plan: Teachers </a:t>
            </a:r>
            <a:endParaRPr lang="en-US" dirty="0">
              <a:latin typeface="Sitka Small" panose="02000505000000020004" pitchFamily="2" charset="0"/>
            </a:endParaRPr>
          </a:p>
        </p:txBody>
      </p:sp>
      <p:sp>
        <p:nvSpPr>
          <p:cNvPr id="3" name="Text Placeholder 2"/>
          <p:cNvSpPr>
            <a:spLocks noGrp="1"/>
          </p:cNvSpPr>
          <p:nvPr>
            <p:ph type="body" idx="1"/>
          </p:nvPr>
        </p:nvSpPr>
        <p:spPr>
          <a:xfrm>
            <a:off x="311700" y="1367405"/>
            <a:ext cx="3999900" cy="3201569"/>
          </a:xfrm>
        </p:spPr>
        <p:txBody>
          <a:bodyPr/>
          <a:lstStyle/>
          <a:p>
            <a:pPr marL="342900" lvl="0" indent="-342900">
              <a:buFont typeface="Arial" panose="020B0604020202020204" pitchFamily="34" charset="0"/>
              <a:buChar char="•"/>
            </a:pPr>
            <a:r>
              <a:rPr lang="en-US" dirty="0">
                <a:solidFill>
                  <a:srgbClr val="000000"/>
                </a:solidFill>
                <a:latin typeface="Sitka Small" panose="02000505000000020004" pitchFamily="2" charset="0"/>
                <a:ea typeface="Arial"/>
                <a:cs typeface="Arial"/>
                <a:sym typeface="Arial"/>
              </a:rPr>
              <a:t>Provides an interdisciplinary team effort to address student needs and educational goals.</a:t>
            </a:r>
          </a:p>
          <a:p>
            <a:pPr marL="342900" lvl="0" indent="-342900">
              <a:spcBef>
                <a:spcPts val="1600"/>
              </a:spcBef>
              <a:buFont typeface="Arial" panose="020B0604020202020204" pitchFamily="34" charset="0"/>
              <a:buChar char="•"/>
            </a:pPr>
            <a:r>
              <a:rPr lang="en-US" dirty="0">
                <a:solidFill>
                  <a:srgbClr val="000000"/>
                </a:solidFill>
                <a:latin typeface="Sitka Small" panose="02000505000000020004" pitchFamily="2" charset="0"/>
                <a:ea typeface="Arial"/>
                <a:cs typeface="Arial"/>
                <a:sym typeface="Arial"/>
              </a:rPr>
              <a:t>Provides skill development for teachers in classroom management, teaching effectiveness, and effective education.</a:t>
            </a:r>
          </a:p>
          <a:p>
            <a:pPr marL="342900" lvl="0" indent="-342900">
              <a:spcBef>
                <a:spcPts val="1600"/>
              </a:spcBef>
              <a:buFont typeface="Arial" panose="020B0604020202020204" pitchFamily="34" charset="0"/>
              <a:buChar char="•"/>
            </a:pPr>
            <a:r>
              <a:rPr lang="en-US" dirty="0">
                <a:solidFill>
                  <a:srgbClr val="000000"/>
                </a:solidFill>
                <a:latin typeface="Sitka Small" panose="02000505000000020004" pitchFamily="2" charset="0"/>
                <a:ea typeface="Arial"/>
                <a:cs typeface="Arial"/>
                <a:sym typeface="Arial"/>
              </a:rPr>
              <a:t>Provides consultant to assist teachers in their guidance and advisement role.</a:t>
            </a:r>
          </a:p>
          <a:p>
            <a:pPr marL="342900" lvl="0" indent="-342900">
              <a:spcBef>
                <a:spcPts val="1600"/>
              </a:spcBef>
              <a:buFont typeface="Arial" panose="020B0604020202020204" pitchFamily="34" charset="0"/>
              <a:buChar char="•"/>
            </a:pPr>
            <a:r>
              <a:rPr lang="en-US" dirty="0">
                <a:solidFill>
                  <a:srgbClr val="000000"/>
                </a:solidFill>
                <a:latin typeface="Sitka Small" panose="02000505000000020004" pitchFamily="2" charset="0"/>
                <a:ea typeface="Arial"/>
                <a:cs typeface="Arial"/>
                <a:sym typeface="Arial"/>
              </a:rPr>
              <a:t>Positively impacts school climate and the learning community.</a:t>
            </a:r>
          </a:p>
          <a:p>
            <a:endParaRPr lang="en-US" dirty="0">
              <a:latin typeface="Sitka Small" panose="02000505000000020004" pitchFamily="2" charset="0"/>
            </a:endParaRPr>
          </a:p>
        </p:txBody>
      </p:sp>
      <p:sp>
        <p:nvSpPr>
          <p:cNvPr id="4" name="Text Placeholder 3"/>
          <p:cNvSpPr>
            <a:spLocks noGrp="1"/>
          </p:cNvSpPr>
          <p:nvPr>
            <p:ph type="body" idx="2"/>
          </p:nvPr>
        </p:nvSpPr>
        <p:spPr/>
        <p:txBody>
          <a:bodyPr/>
          <a:lstStyle/>
          <a:p>
            <a:pPr marL="285750" lvl="0" indent="-285750">
              <a:spcBef>
                <a:spcPts val="1600"/>
              </a:spcBef>
              <a:buFont typeface="Arial" panose="020B0604020202020204" pitchFamily="34" charset="0"/>
              <a:buChar char="•"/>
            </a:pPr>
            <a:r>
              <a:rPr lang="en-US" dirty="0">
                <a:solidFill>
                  <a:srgbClr val="000000"/>
                </a:solidFill>
                <a:latin typeface="Sitka Small" panose="02000505000000020004" pitchFamily="2" charset="0"/>
                <a:ea typeface="Arial"/>
                <a:cs typeface="Arial"/>
                <a:sym typeface="Arial"/>
              </a:rPr>
              <a:t>Supports classroom Instruction.</a:t>
            </a:r>
          </a:p>
          <a:p>
            <a:pPr marL="285750" lvl="0" indent="-285750">
              <a:spcBef>
                <a:spcPts val="1600"/>
              </a:spcBef>
              <a:buFont typeface="Arial" panose="020B0604020202020204" pitchFamily="34" charset="0"/>
              <a:buChar char="•"/>
            </a:pPr>
            <a:r>
              <a:rPr lang="en-US" dirty="0">
                <a:solidFill>
                  <a:srgbClr val="000000"/>
                </a:solidFill>
                <a:latin typeface="Sitka Small" panose="02000505000000020004" pitchFamily="2" charset="0"/>
                <a:ea typeface="Arial"/>
                <a:cs typeface="Arial"/>
                <a:sym typeface="Arial"/>
              </a:rPr>
              <a:t>Encourages positive, calendared activities and supportive working relationships.</a:t>
            </a:r>
          </a:p>
          <a:p>
            <a:pPr marL="285750" lvl="0" indent="-285750">
              <a:spcBef>
                <a:spcPts val="1600"/>
              </a:spcBef>
              <a:buFont typeface="Arial" panose="020B0604020202020204" pitchFamily="34" charset="0"/>
              <a:buChar char="•"/>
            </a:pPr>
            <a:r>
              <a:rPr lang="en-US" dirty="0">
                <a:solidFill>
                  <a:srgbClr val="000000"/>
                </a:solidFill>
                <a:latin typeface="Sitka Small" panose="02000505000000020004" pitchFamily="2" charset="0"/>
                <a:ea typeface="Times New Roman"/>
                <a:cs typeface="Times New Roman"/>
                <a:sym typeface="Times New Roman"/>
              </a:rPr>
              <a:t> </a:t>
            </a:r>
            <a:r>
              <a:rPr lang="en-US" dirty="0">
                <a:solidFill>
                  <a:srgbClr val="000000"/>
                </a:solidFill>
                <a:latin typeface="Sitka Small" panose="02000505000000020004" pitchFamily="2" charset="0"/>
                <a:ea typeface="Arial"/>
                <a:cs typeface="Arial"/>
                <a:sym typeface="Arial"/>
              </a:rPr>
              <a:t>Promotes a team effort to address developmental skills and core competencies.</a:t>
            </a:r>
          </a:p>
          <a:p>
            <a:pPr marL="285750" lvl="0" indent="-285750">
              <a:spcBef>
                <a:spcPts val="1600"/>
              </a:spcBef>
              <a:spcAft>
                <a:spcPts val="1600"/>
              </a:spcAft>
              <a:buFont typeface="Arial" panose="020B0604020202020204" pitchFamily="34" charset="0"/>
              <a:buChar char="•"/>
            </a:pPr>
            <a:r>
              <a:rPr lang="en-US" dirty="0">
                <a:solidFill>
                  <a:srgbClr val="000000"/>
                </a:solidFill>
                <a:latin typeface="Sitka Small" panose="02000505000000020004" pitchFamily="2" charset="0"/>
                <a:ea typeface="Arial"/>
                <a:cs typeface="Arial"/>
                <a:sym typeface="Arial"/>
              </a:rPr>
              <a:t>Increases teacher associability to the classroom presenter and resource person.</a:t>
            </a:r>
          </a:p>
          <a:p>
            <a:endParaRPr lang="en-US" dirty="0">
              <a:latin typeface="Sitka Small" panose="02000505000000020004" pitchFamily="2" charset="0"/>
            </a:endParaRPr>
          </a:p>
        </p:txBody>
      </p:sp>
    </p:spTree>
    <p:extLst>
      <p:ext uri="{BB962C8B-B14F-4D97-AF65-F5344CB8AC3E}">
        <p14:creationId xmlns:p14="http://schemas.microsoft.com/office/powerpoint/2010/main" val="1977952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311700" y="1789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Sitka Small" panose="02000505000000020004" pitchFamily="2" charset="0"/>
              </a:rPr>
              <a:t>RCSD School Counseling Mission </a:t>
            </a:r>
            <a:endParaRPr dirty="0">
              <a:latin typeface="Sitka Small" panose="02000505000000020004" pitchFamily="2" charset="0"/>
            </a:endParaRPr>
          </a:p>
        </p:txBody>
      </p:sp>
      <p:sp>
        <p:nvSpPr>
          <p:cNvPr id="110" name="Google Shape;110;p17"/>
          <p:cNvSpPr txBox="1">
            <a:spLocks noGrp="1"/>
          </p:cNvSpPr>
          <p:nvPr>
            <p:ph type="body" idx="1"/>
          </p:nvPr>
        </p:nvSpPr>
        <p:spPr>
          <a:xfrm>
            <a:off x="311700" y="786700"/>
            <a:ext cx="8520600" cy="3339000"/>
          </a:xfrm>
          <a:prstGeom prst="rect">
            <a:avLst/>
          </a:prstGeom>
        </p:spPr>
        <p:txBody>
          <a:bodyPr spcFirstLastPara="1" wrap="square" lIns="91425" tIns="91425" rIns="91425" bIns="91425" anchor="t" anchorCtr="0">
            <a:noAutofit/>
          </a:bodyPr>
          <a:lstStyle/>
          <a:p>
            <a:pPr marL="0" indent="0">
              <a:spcAft>
                <a:spcPts val="1600"/>
              </a:spcAft>
              <a:buNone/>
            </a:pPr>
            <a:r>
              <a:rPr lang="en-US" i="1" dirty="0">
                <a:latin typeface="Sitka Small" panose="02000505000000020004" pitchFamily="2" charset="0"/>
              </a:rPr>
              <a:t>To provide a comprehensive, developmentally age-appropriate and sequential school counseling program that is aligned with the New York State Learning Standards and national (ASCA) and state (NYSSCA) standards. </a:t>
            </a:r>
          </a:p>
          <a:p>
            <a:pPr marL="0" indent="0">
              <a:spcAft>
                <a:spcPts val="1600"/>
              </a:spcAft>
              <a:buNone/>
            </a:pPr>
            <a:r>
              <a:rPr lang="en-US" i="1" dirty="0">
                <a:latin typeface="Sitka Small" panose="02000505000000020004" pitchFamily="2" charset="0"/>
              </a:rPr>
              <a:t>School Counselors address the academic, career and social-emotional development needs of students with a global perspective. School Counselors work collaboratively with families, staff, and community partners to prepare students to become effective 21st century learners, achieve success in school, and develop into contributing members of our society.</a:t>
            </a:r>
          </a:p>
          <a:p>
            <a:pPr marL="0" lvl="0" indent="0" algn="l" rtl="0">
              <a:spcBef>
                <a:spcPts val="0"/>
              </a:spcBef>
              <a:spcAft>
                <a:spcPts val="1600"/>
              </a:spcAft>
              <a:buNone/>
            </a:pPr>
            <a:endParaRPr dirty="0">
              <a:latin typeface="Sitka Small" panose="02000505000000020004" pitchFamily="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6CE545-8A12-4B6F-87DC-60B8E9968546}"/>
              </a:ext>
            </a:extLst>
          </p:cNvPr>
          <p:cNvSpPr>
            <a:spLocks noGrp="1"/>
          </p:cNvSpPr>
          <p:nvPr>
            <p:ph type="title"/>
          </p:nvPr>
        </p:nvSpPr>
        <p:spPr>
          <a:xfrm>
            <a:off x="60960" y="182880"/>
            <a:ext cx="9083040" cy="607800"/>
          </a:xfrm>
        </p:spPr>
        <p:txBody>
          <a:bodyPr/>
          <a:lstStyle/>
          <a:p>
            <a:r>
              <a:rPr lang="en-US" dirty="0">
                <a:latin typeface="Sitka Small" panose="02000505000000020004" pitchFamily="2" charset="0"/>
              </a:rPr>
              <a:t>Keys to an Effective Principal-Counselor Partnership</a:t>
            </a:r>
          </a:p>
        </p:txBody>
      </p:sp>
      <p:sp>
        <p:nvSpPr>
          <p:cNvPr id="5" name="Text Placeholder 4">
            <a:extLst>
              <a:ext uri="{FF2B5EF4-FFF2-40B4-BE49-F238E27FC236}">
                <a16:creationId xmlns:a16="http://schemas.microsoft.com/office/drawing/2014/main" id="{71E0ADB5-8472-4A75-93AB-2E36588E1B28}"/>
              </a:ext>
            </a:extLst>
          </p:cNvPr>
          <p:cNvSpPr>
            <a:spLocks noGrp="1"/>
          </p:cNvSpPr>
          <p:nvPr>
            <p:ph type="body" idx="1"/>
          </p:nvPr>
        </p:nvSpPr>
        <p:spPr>
          <a:xfrm>
            <a:off x="60960" y="1308100"/>
            <a:ext cx="8520600" cy="3524935"/>
          </a:xfrm>
        </p:spPr>
        <p:txBody>
          <a:bodyPr/>
          <a:lstStyle/>
          <a:p>
            <a:r>
              <a:rPr lang="en-US" dirty="0">
                <a:latin typeface="Sitka Small" panose="02000505000000020004" pitchFamily="2" charset="0"/>
              </a:rPr>
              <a:t>Increased communication (Identify preferred format, begin from a place of mutual trust)</a:t>
            </a:r>
          </a:p>
          <a:p>
            <a:r>
              <a:rPr lang="en-US" dirty="0">
                <a:latin typeface="Sitka Small" panose="02000505000000020004" pitchFamily="2" charset="0"/>
              </a:rPr>
              <a:t>Regular meetings (Counselors provide specific questions and concerns, principals provide support avenues)</a:t>
            </a:r>
          </a:p>
          <a:p>
            <a:r>
              <a:rPr lang="en-US" dirty="0">
                <a:latin typeface="Sitka Small" panose="02000505000000020004" pitchFamily="2" charset="0"/>
              </a:rPr>
              <a:t>Defined roles and responsibilities (Refer to ASCA appropriate tasks, find ways to align task requests to counseling standards)</a:t>
            </a:r>
          </a:p>
          <a:p>
            <a:r>
              <a:rPr lang="en-US" dirty="0">
                <a:latin typeface="Sitka Small" panose="02000505000000020004" pitchFamily="2" charset="0"/>
              </a:rPr>
              <a:t>Increased counseling department awareness (Admin play important role in raising clarity and visibility)</a:t>
            </a:r>
            <a:r>
              <a:rPr lang="en-US" dirty="0">
                <a:solidFill>
                  <a:schemeClr val="bg1"/>
                </a:solidFill>
                <a:latin typeface="Sitka Small" panose="02000505000000020004" pitchFamily="2" charset="0"/>
              </a:rPr>
              <a:t>in school culture</a:t>
            </a:r>
          </a:p>
          <a:p>
            <a:r>
              <a:rPr lang="en-US" dirty="0">
                <a:latin typeface="Sitka Small" panose="02000505000000020004" pitchFamily="2" charset="0"/>
              </a:rPr>
              <a:t>Data use for improved communication and transparency (Counselor shares results of data collection regularly)</a:t>
            </a:r>
          </a:p>
        </p:txBody>
      </p:sp>
    </p:spTree>
    <p:extLst>
      <p:ext uri="{BB962C8B-B14F-4D97-AF65-F5344CB8AC3E}">
        <p14:creationId xmlns:p14="http://schemas.microsoft.com/office/powerpoint/2010/main" val="952205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E36E52-3249-499D-9561-E2126D275A0C}"/>
              </a:ext>
            </a:extLst>
          </p:cNvPr>
          <p:cNvSpPr>
            <a:spLocks noGrp="1"/>
          </p:cNvSpPr>
          <p:nvPr>
            <p:ph type="title"/>
          </p:nvPr>
        </p:nvSpPr>
        <p:spPr/>
        <p:txBody>
          <a:bodyPr/>
          <a:lstStyle/>
          <a:p>
            <a:r>
              <a:rPr lang="en-US" dirty="0">
                <a:latin typeface="Sitka Small" panose="02000505000000020004" pitchFamily="2" charset="0"/>
              </a:rPr>
              <a:t>Responsibility Summary</a:t>
            </a:r>
          </a:p>
        </p:txBody>
      </p:sp>
      <p:sp>
        <p:nvSpPr>
          <p:cNvPr id="5" name="Subtitle 4">
            <a:extLst>
              <a:ext uri="{FF2B5EF4-FFF2-40B4-BE49-F238E27FC236}">
                <a16:creationId xmlns:a16="http://schemas.microsoft.com/office/drawing/2014/main" id="{EA4B1D55-8E2A-403A-BB69-4337FAABE39F}"/>
              </a:ext>
            </a:extLst>
          </p:cNvPr>
          <p:cNvSpPr>
            <a:spLocks noGrp="1"/>
          </p:cNvSpPr>
          <p:nvPr>
            <p:ph type="subTitle" idx="1"/>
          </p:nvPr>
        </p:nvSpPr>
        <p:spPr>
          <a:xfrm>
            <a:off x="154968" y="2799146"/>
            <a:ext cx="4045200" cy="1269300"/>
          </a:xfrm>
        </p:spPr>
        <p:txBody>
          <a:bodyPr/>
          <a:lstStyle/>
          <a:p>
            <a:r>
              <a:rPr lang="en-US" dirty="0">
                <a:latin typeface="Sitka Small" panose="02000505000000020004" pitchFamily="2" charset="0"/>
              </a:rPr>
              <a:t>Elementary</a:t>
            </a:r>
          </a:p>
        </p:txBody>
      </p:sp>
      <p:sp>
        <p:nvSpPr>
          <p:cNvPr id="6" name="Text Placeholder 5">
            <a:extLst>
              <a:ext uri="{FF2B5EF4-FFF2-40B4-BE49-F238E27FC236}">
                <a16:creationId xmlns:a16="http://schemas.microsoft.com/office/drawing/2014/main" id="{F9E0D368-5EFD-4A0B-BD8E-FAD4B32A964C}"/>
              </a:ext>
            </a:extLst>
          </p:cNvPr>
          <p:cNvSpPr>
            <a:spLocks noGrp="1"/>
          </p:cNvSpPr>
          <p:nvPr>
            <p:ph type="body" idx="2"/>
          </p:nvPr>
        </p:nvSpPr>
        <p:spPr>
          <a:xfrm>
            <a:off x="5041500" y="622092"/>
            <a:ext cx="3837000" cy="3941058"/>
          </a:xfrm>
        </p:spPr>
        <p:txBody>
          <a:bodyPr/>
          <a:lstStyle/>
          <a:p>
            <a:pPr marL="114300" indent="0">
              <a:buNone/>
            </a:pPr>
            <a:r>
              <a:rPr lang="en-US" sz="1300" dirty="0">
                <a:latin typeface="Sitka Small" panose="02000505000000020004" pitchFamily="2" charset="0"/>
              </a:rPr>
              <a:t>1: Academic</a:t>
            </a:r>
          </a:p>
          <a:p>
            <a:r>
              <a:rPr lang="en-US" sz="1300" dirty="0">
                <a:latin typeface="Sitka Small" panose="02000505000000020004" pitchFamily="2" charset="0"/>
              </a:rPr>
              <a:t>Data collection</a:t>
            </a:r>
          </a:p>
          <a:p>
            <a:r>
              <a:rPr lang="en-US" sz="1300" dirty="0">
                <a:latin typeface="Sitka Small" panose="02000505000000020004" pitchFamily="2" charset="0"/>
              </a:rPr>
              <a:t>Report card meetings/celebrations</a:t>
            </a:r>
          </a:p>
          <a:p>
            <a:r>
              <a:rPr lang="en-US" sz="1300" dirty="0">
                <a:latin typeface="Sitka Small" panose="02000505000000020004" pitchFamily="2" charset="0"/>
              </a:rPr>
              <a:t>Parent meetings/workshops</a:t>
            </a:r>
          </a:p>
          <a:p>
            <a:r>
              <a:rPr lang="en-US" sz="1300" dirty="0">
                <a:latin typeface="Sitka Small" panose="02000505000000020004" pitchFamily="2" charset="0"/>
              </a:rPr>
              <a:t>Attendance committee</a:t>
            </a:r>
          </a:p>
          <a:p>
            <a:r>
              <a:rPr lang="en-US" sz="1300" dirty="0">
                <a:latin typeface="Sitka Small" panose="02000505000000020004" pitchFamily="2" charset="0"/>
              </a:rPr>
              <a:t>RTI/MTSS/Data teams</a:t>
            </a:r>
          </a:p>
          <a:p>
            <a:pPr marL="114300" indent="0">
              <a:buNone/>
            </a:pPr>
            <a:r>
              <a:rPr lang="en-US" sz="1300" dirty="0">
                <a:latin typeface="Sitka Small" panose="02000505000000020004" pitchFamily="2" charset="0"/>
              </a:rPr>
              <a:t>2: College/Career Readiness</a:t>
            </a:r>
          </a:p>
          <a:p>
            <a:r>
              <a:rPr lang="en-US" sz="1300" dirty="0">
                <a:latin typeface="Sitka Small" panose="02000505000000020004" pitchFamily="2" charset="0"/>
              </a:rPr>
              <a:t>Presentations with community partners</a:t>
            </a:r>
          </a:p>
          <a:p>
            <a:r>
              <a:rPr lang="en-US" sz="1300" dirty="0">
                <a:latin typeface="Sitka Small" panose="02000505000000020004" pitchFamily="2" charset="0"/>
              </a:rPr>
              <a:t>College visit field trips</a:t>
            </a:r>
          </a:p>
          <a:p>
            <a:r>
              <a:rPr lang="en-US" sz="1300" dirty="0">
                <a:latin typeface="Sitka Small" panose="02000505000000020004" pitchFamily="2" charset="0"/>
              </a:rPr>
              <a:t>Financial planning workshops</a:t>
            </a:r>
          </a:p>
          <a:p>
            <a:r>
              <a:rPr lang="en-US" sz="1300" dirty="0">
                <a:latin typeface="Sitka Small" panose="02000505000000020004" pitchFamily="2" charset="0"/>
              </a:rPr>
              <a:t>Annual individual reviews</a:t>
            </a:r>
          </a:p>
          <a:p>
            <a:pPr marL="114300" indent="0">
              <a:buNone/>
            </a:pPr>
            <a:r>
              <a:rPr lang="en-US" sz="1300" dirty="0">
                <a:latin typeface="Sitka Small" panose="02000505000000020004" pitchFamily="2" charset="0"/>
              </a:rPr>
              <a:t>3: Social/Emotional</a:t>
            </a:r>
          </a:p>
          <a:p>
            <a:r>
              <a:rPr lang="en-US" sz="1300" dirty="0">
                <a:latin typeface="Sitka Small" panose="02000505000000020004" pitchFamily="2" charset="0"/>
              </a:rPr>
              <a:t>Tier 1 monthly push-ins</a:t>
            </a:r>
          </a:p>
          <a:p>
            <a:r>
              <a:rPr lang="en-US" sz="1300" dirty="0">
                <a:latin typeface="Sitka Small" panose="02000505000000020004" pitchFamily="2" charset="0"/>
              </a:rPr>
              <a:t>Group counseling</a:t>
            </a:r>
          </a:p>
          <a:p>
            <a:r>
              <a:rPr lang="en-US" sz="1300" dirty="0">
                <a:latin typeface="Sitka Small" panose="02000505000000020004" pitchFamily="2" charset="0"/>
              </a:rPr>
              <a:t>Individual counseling/check-ins</a:t>
            </a:r>
          </a:p>
          <a:p>
            <a:r>
              <a:rPr lang="en-US" sz="1300" dirty="0">
                <a:latin typeface="Sitka Small" panose="02000505000000020004" pitchFamily="2" charset="0"/>
              </a:rPr>
              <a:t>Restorative practices</a:t>
            </a:r>
          </a:p>
          <a:p>
            <a:r>
              <a:rPr lang="en-US" sz="1300" dirty="0">
                <a:latin typeface="Sitka Small" panose="02000505000000020004" pitchFamily="2" charset="0"/>
              </a:rPr>
              <a:t>Mental health checks and </a:t>
            </a:r>
            <a:r>
              <a:rPr lang="en-US" sz="1300" dirty="0" smtClean="0">
                <a:latin typeface="Sitka Small" panose="02000505000000020004" pitchFamily="2" charset="0"/>
              </a:rPr>
              <a:t>screenings, mental </a:t>
            </a:r>
            <a:r>
              <a:rPr lang="en-US" sz="1300" dirty="0">
                <a:latin typeface="Sitka Small" panose="02000505000000020004" pitchFamily="2" charset="0"/>
              </a:rPr>
              <a:t>health team/advisory</a:t>
            </a:r>
          </a:p>
          <a:p>
            <a:r>
              <a:rPr lang="en-US" sz="1300" dirty="0">
                <a:latin typeface="Sitka Small" panose="02000505000000020004" pitchFamily="2" charset="0"/>
              </a:rPr>
              <a:t>Referrals to community agencies</a:t>
            </a:r>
          </a:p>
          <a:p>
            <a:endParaRPr lang="en-US" sz="1300" dirty="0">
              <a:latin typeface="Sitka Small" panose="02000505000000020004" pitchFamily="2" charset="0"/>
            </a:endParaRPr>
          </a:p>
        </p:txBody>
      </p:sp>
    </p:spTree>
    <p:extLst>
      <p:ext uri="{BB962C8B-B14F-4D97-AF65-F5344CB8AC3E}">
        <p14:creationId xmlns:p14="http://schemas.microsoft.com/office/powerpoint/2010/main" val="2346726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E36E52-3249-499D-9561-E2126D275A0C}"/>
              </a:ext>
            </a:extLst>
          </p:cNvPr>
          <p:cNvSpPr>
            <a:spLocks noGrp="1"/>
          </p:cNvSpPr>
          <p:nvPr>
            <p:ph type="title"/>
          </p:nvPr>
        </p:nvSpPr>
        <p:spPr/>
        <p:txBody>
          <a:bodyPr/>
          <a:lstStyle/>
          <a:p>
            <a:r>
              <a:rPr lang="en-US" dirty="0">
                <a:latin typeface="Sitka Small" panose="02000505000000020004" pitchFamily="2" charset="0"/>
              </a:rPr>
              <a:t>Responsibility Summary</a:t>
            </a:r>
          </a:p>
        </p:txBody>
      </p:sp>
      <p:sp>
        <p:nvSpPr>
          <p:cNvPr id="5" name="Subtitle 4">
            <a:extLst>
              <a:ext uri="{FF2B5EF4-FFF2-40B4-BE49-F238E27FC236}">
                <a16:creationId xmlns:a16="http://schemas.microsoft.com/office/drawing/2014/main" id="{EA4B1D55-8E2A-403A-BB69-4337FAABE39F}"/>
              </a:ext>
            </a:extLst>
          </p:cNvPr>
          <p:cNvSpPr>
            <a:spLocks noGrp="1"/>
          </p:cNvSpPr>
          <p:nvPr>
            <p:ph type="subTitle" idx="1"/>
          </p:nvPr>
        </p:nvSpPr>
        <p:spPr>
          <a:xfrm>
            <a:off x="175065" y="2723100"/>
            <a:ext cx="4045200" cy="1269300"/>
          </a:xfrm>
        </p:spPr>
        <p:txBody>
          <a:bodyPr/>
          <a:lstStyle/>
          <a:p>
            <a:r>
              <a:rPr lang="en-US" dirty="0">
                <a:latin typeface="Sitka Small" panose="02000505000000020004" pitchFamily="2" charset="0"/>
              </a:rPr>
              <a:t>Middle</a:t>
            </a:r>
          </a:p>
        </p:txBody>
      </p:sp>
      <p:sp>
        <p:nvSpPr>
          <p:cNvPr id="7" name="Text Placeholder 5">
            <a:extLst>
              <a:ext uri="{FF2B5EF4-FFF2-40B4-BE49-F238E27FC236}">
                <a16:creationId xmlns:a16="http://schemas.microsoft.com/office/drawing/2014/main" id="{72335F59-92B2-4834-A4CB-1F81269FB238}"/>
              </a:ext>
            </a:extLst>
          </p:cNvPr>
          <p:cNvSpPr>
            <a:spLocks noGrp="1"/>
          </p:cNvSpPr>
          <p:nvPr>
            <p:ph type="body" idx="2"/>
          </p:nvPr>
        </p:nvSpPr>
        <p:spPr>
          <a:xfrm>
            <a:off x="5041500" y="338775"/>
            <a:ext cx="3837000" cy="4753650"/>
          </a:xfrm>
        </p:spPr>
        <p:txBody>
          <a:bodyPr/>
          <a:lstStyle/>
          <a:p>
            <a:pPr marL="114300" indent="0">
              <a:buNone/>
            </a:pPr>
            <a:r>
              <a:rPr lang="en-US" sz="1200" dirty="0">
                <a:latin typeface="Sitka Small" panose="02000505000000020004" pitchFamily="2" charset="0"/>
              </a:rPr>
              <a:t>1: Academic</a:t>
            </a:r>
          </a:p>
          <a:p>
            <a:r>
              <a:rPr lang="en-US" sz="1200" dirty="0">
                <a:latin typeface="Sitka Small" panose="02000505000000020004" pitchFamily="2" charset="0"/>
              </a:rPr>
              <a:t>Data collection</a:t>
            </a:r>
          </a:p>
          <a:p>
            <a:r>
              <a:rPr lang="en-US" sz="1200" dirty="0">
                <a:latin typeface="Sitka Small" panose="02000505000000020004" pitchFamily="2" charset="0"/>
              </a:rPr>
              <a:t>Report card meetings/celebrations</a:t>
            </a:r>
          </a:p>
          <a:p>
            <a:r>
              <a:rPr lang="en-US" sz="1200" dirty="0">
                <a:latin typeface="Sitka Small" panose="02000505000000020004" pitchFamily="2" charset="0"/>
              </a:rPr>
              <a:t>Parent meetings/workshops</a:t>
            </a:r>
          </a:p>
          <a:p>
            <a:r>
              <a:rPr lang="en-US" sz="1200" dirty="0">
                <a:latin typeface="Sitka Small" panose="02000505000000020004" pitchFamily="2" charset="0"/>
              </a:rPr>
              <a:t>Attendance committee</a:t>
            </a:r>
          </a:p>
          <a:p>
            <a:r>
              <a:rPr lang="en-US" sz="1200" dirty="0">
                <a:latin typeface="Sitka Small" panose="02000505000000020004" pitchFamily="2" charset="0"/>
              </a:rPr>
              <a:t>RTI/MTSS/Data teams</a:t>
            </a:r>
          </a:p>
          <a:p>
            <a:pPr marL="114300" indent="0">
              <a:buNone/>
            </a:pPr>
            <a:r>
              <a:rPr lang="en-US" sz="1200" dirty="0">
                <a:latin typeface="Sitka Small" panose="02000505000000020004" pitchFamily="2" charset="0"/>
              </a:rPr>
              <a:t>2: College/Career Readiness</a:t>
            </a:r>
          </a:p>
          <a:p>
            <a:r>
              <a:rPr lang="en-US" sz="1200" dirty="0">
                <a:latin typeface="Sitka Small" panose="02000505000000020004" pitchFamily="2" charset="0"/>
              </a:rPr>
              <a:t>Presentations with community partners</a:t>
            </a:r>
          </a:p>
          <a:p>
            <a:r>
              <a:rPr lang="en-US" sz="1200" dirty="0">
                <a:latin typeface="Sitka Small" panose="02000505000000020004" pitchFamily="2" charset="0"/>
              </a:rPr>
              <a:t>College visit field trips</a:t>
            </a:r>
          </a:p>
          <a:p>
            <a:r>
              <a:rPr lang="en-US" sz="1200" dirty="0">
                <a:latin typeface="Sitka Small" panose="02000505000000020004" pitchFamily="2" charset="0"/>
              </a:rPr>
              <a:t>Financial planning workshops</a:t>
            </a:r>
          </a:p>
          <a:p>
            <a:r>
              <a:rPr lang="en-US" sz="1200" dirty="0">
                <a:latin typeface="Sitka Small" panose="02000505000000020004" pitchFamily="2" charset="0"/>
              </a:rPr>
              <a:t>Annual individual reviews</a:t>
            </a:r>
          </a:p>
          <a:p>
            <a:r>
              <a:rPr lang="en-US" sz="1200" dirty="0">
                <a:latin typeface="Sitka Small" panose="02000505000000020004" pitchFamily="2" charset="0"/>
              </a:rPr>
              <a:t>Naviance presentations and activities</a:t>
            </a:r>
          </a:p>
          <a:p>
            <a:r>
              <a:rPr lang="en-US" sz="1200" dirty="0">
                <a:latin typeface="Sitka Small" panose="02000505000000020004" pitchFamily="2" charset="0"/>
              </a:rPr>
              <a:t>Work </a:t>
            </a:r>
            <a:r>
              <a:rPr lang="en-US" sz="1200" dirty="0" smtClean="0">
                <a:latin typeface="Sitka Small" panose="02000505000000020004" pitchFamily="2" charset="0"/>
              </a:rPr>
              <a:t>permits*</a:t>
            </a:r>
            <a:endParaRPr lang="en-US" sz="1200" dirty="0">
              <a:latin typeface="Sitka Small" panose="02000505000000020004" pitchFamily="2" charset="0"/>
            </a:endParaRPr>
          </a:p>
          <a:p>
            <a:pPr marL="114300" indent="0">
              <a:buNone/>
            </a:pPr>
            <a:r>
              <a:rPr lang="en-US" sz="1200" dirty="0">
                <a:latin typeface="Sitka Small" panose="02000505000000020004" pitchFamily="2" charset="0"/>
              </a:rPr>
              <a:t>3: Social/Emotional</a:t>
            </a:r>
          </a:p>
          <a:p>
            <a:r>
              <a:rPr lang="en-US" sz="1200" dirty="0">
                <a:latin typeface="Sitka Small" panose="02000505000000020004" pitchFamily="2" charset="0"/>
              </a:rPr>
              <a:t>Tier 1 monthly push-ins</a:t>
            </a:r>
          </a:p>
          <a:p>
            <a:r>
              <a:rPr lang="en-US" sz="1200" dirty="0">
                <a:latin typeface="Sitka Small" panose="02000505000000020004" pitchFamily="2" charset="0"/>
              </a:rPr>
              <a:t>Group counseling/mediations</a:t>
            </a:r>
          </a:p>
          <a:p>
            <a:r>
              <a:rPr lang="en-US" sz="1200" dirty="0">
                <a:latin typeface="Sitka Small" panose="02000505000000020004" pitchFamily="2" charset="0"/>
              </a:rPr>
              <a:t>Individual counseling/check-ins</a:t>
            </a:r>
          </a:p>
          <a:p>
            <a:r>
              <a:rPr lang="en-US" sz="1200" dirty="0">
                <a:latin typeface="Sitka Small" panose="02000505000000020004" pitchFamily="2" charset="0"/>
              </a:rPr>
              <a:t>Restorative practices</a:t>
            </a:r>
          </a:p>
          <a:p>
            <a:r>
              <a:rPr lang="en-US" sz="1200" dirty="0">
                <a:latin typeface="Sitka Small" panose="02000505000000020004" pitchFamily="2" charset="0"/>
              </a:rPr>
              <a:t>Mental health checks and screenings, mental health team/advisory</a:t>
            </a:r>
          </a:p>
          <a:p>
            <a:r>
              <a:rPr lang="en-US" sz="1200" dirty="0">
                <a:latin typeface="Sitka Small" panose="02000505000000020004" pitchFamily="2" charset="0"/>
              </a:rPr>
              <a:t>Referrals to community agencies</a:t>
            </a:r>
          </a:p>
          <a:p>
            <a:endParaRPr lang="en-US" dirty="0">
              <a:latin typeface="Sitka Small" panose="02000505000000020004" pitchFamily="2" charset="0"/>
            </a:endParaRPr>
          </a:p>
        </p:txBody>
      </p:sp>
    </p:spTree>
    <p:extLst>
      <p:ext uri="{BB962C8B-B14F-4D97-AF65-F5344CB8AC3E}">
        <p14:creationId xmlns:p14="http://schemas.microsoft.com/office/powerpoint/2010/main" val="796603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E36E52-3249-499D-9561-E2126D275A0C}"/>
              </a:ext>
            </a:extLst>
          </p:cNvPr>
          <p:cNvSpPr>
            <a:spLocks noGrp="1"/>
          </p:cNvSpPr>
          <p:nvPr>
            <p:ph type="title"/>
          </p:nvPr>
        </p:nvSpPr>
        <p:spPr/>
        <p:txBody>
          <a:bodyPr/>
          <a:lstStyle/>
          <a:p>
            <a:r>
              <a:rPr lang="en-US" dirty="0">
                <a:latin typeface="Sitka Small" panose="02000505000000020004" pitchFamily="2" charset="0"/>
              </a:rPr>
              <a:t>Responsibility Summary</a:t>
            </a:r>
          </a:p>
        </p:txBody>
      </p:sp>
      <p:sp>
        <p:nvSpPr>
          <p:cNvPr id="5" name="Subtitle 4">
            <a:extLst>
              <a:ext uri="{FF2B5EF4-FFF2-40B4-BE49-F238E27FC236}">
                <a16:creationId xmlns:a16="http://schemas.microsoft.com/office/drawing/2014/main" id="{EA4B1D55-8E2A-403A-BB69-4337FAABE39F}"/>
              </a:ext>
            </a:extLst>
          </p:cNvPr>
          <p:cNvSpPr>
            <a:spLocks noGrp="1"/>
          </p:cNvSpPr>
          <p:nvPr>
            <p:ph type="subTitle" idx="1"/>
          </p:nvPr>
        </p:nvSpPr>
        <p:spPr>
          <a:xfrm>
            <a:off x="159301" y="2715600"/>
            <a:ext cx="4045200" cy="1269300"/>
          </a:xfrm>
        </p:spPr>
        <p:txBody>
          <a:bodyPr/>
          <a:lstStyle/>
          <a:p>
            <a:r>
              <a:rPr lang="en-US" dirty="0">
                <a:latin typeface="Sitka Small" panose="02000505000000020004" pitchFamily="2" charset="0"/>
              </a:rPr>
              <a:t>High School</a:t>
            </a:r>
          </a:p>
        </p:txBody>
      </p:sp>
      <p:sp>
        <p:nvSpPr>
          <p:cNvPr id="6" name="Text Placeholder 5">
            <a:extLst>
              <a:ext uri="{FF2B5EF4-FFF2-40B4-BE49-F238E27FC236}">
                <a16:creationId xmlns:a16="http://schemas.microsoft.com/office/drawing/2014/main" id="{F9E0D368-5EFD-4A0B-BD8E-FAD4B32A964C}"/>
              </a:ext>
            </a:extLst>
          </p:cNvPr>
          <p:cNvSpPr>
            <a:spLocks noGrp="1"/>
          </p:cNvSpPr>
          <p:nvPr>
            <p:ph type="body" idx="2"/>
          </p:nvPr>
        </p:nvSpPr>
        <p:spPr>
          <a:xfrm>
            <a:off x="5041500" y="796930"/>
            <a:ext cx="3837000" cy="3695100"/>
          </a:xfrm>
        </p:spPr>
        <p:txBody>
          <a:bodyPr/>
          <a:lstStyle/>
          <a:p>
            <a:pPr marL="114300" indent="0">
              <a:buNone/>
            </a:pPr>
            <a:r>
              <a:rPr lang="en-US" sz="1100" dirty="0">
                <a:latin typeface="Sitka Small" panose="02000505000000020004" pitchFamily="2" charset="0"/>
              </a:rPr>
              <a:t>1: Academic</a:t>
            </a:r>
          </a:p>
          <a:p>
            <a:r>
              <a:rPr lang="en-US" sz="1100" dirty="0">
                <a:latin typeface="Sitka Small" panose="02000505000000020004" pitchFamily="2" charset="0"/>
              </a:rPr>
              <a:t>Data collection</a:t>
            </a:r>
          </a:p>
          <a:p>
            <a:r>
              <a:rPr lang="en-US" sz="1100" dirty="0">
                <a:latin typeface="Sitka Small" panose="02000505000000020004" pitchFamily="2" charset="0"/>
              </a:rPr>
              <a:t>Report card meetings/celebrations</a:t>
            </a:r>
          </a:p>
          <a:p>
            <a:r>
              <a:rPr lang="en-US" sz="1100" dirty="0">
                <a:latin typeface="Sitka Small" panose="02000505000000020004" pitchFamily="2" charset="0"/>
              </a:rPr>
              <a:t>Parent meetings/workshops</a:t>
            </a:r>
          </a:p>
          <a:p>
            <a:r>
              <a:rPr lang="en-US" sz="1100" dirty="0">
                <a:latin typeface="Sitka Small" panose="02000505000000020004" pitchFamily="2" charset="0"/>
              </a:rPr>
              <a:t>Attendance committee</a:t>
            </a:r>
          </a:p>
          <a:p>
            <a:r>
              <a:rPr lang="en-US" sz="1100" dirty="0">
                <a:latin typeface="Sitka Small" panose="02000505000000020004" pitchFamily="2" charset="0"/>
              </a:rPr>
              <a:t>RTI/MTSS/Data teams</a:t>
            </a:r>
          </a:p>
          <a:p>
            <a:r>
              <a:rPr lang="en-US" sz="1100" dirty="0">
                <a:latin typeface="Sitka Small" panose="02000505000000020004" pitchFamily="2" charset="0"/>
              </a:rPr>
              <a:t>Scheduling changes and maintenance</a:t>
            </a:r>
          </a:p>
          <a:p>
            <a:r>
              <a:rPr lang="en-US" sz="1100" dirty="0">
                <a:latin typeface="Sitka Small" panose="02000505000000020004" pitchFamily="2" charset="0"/>
              </a:rPr>
              <a:t>Graduation plans for all students</a:t>
            </a:r>
          </a:p>
          <a:p>
            <a:pPr marL="114300" indent="0">
              <a:buNone/>
            </a:pPr>
            <a:r>
              <a:rPr lang="en-US" sz="1100" dirty="0">
                <a:latin typeface="Sitka Small" panose="02000505000000020004" pitchFamily="2" charset="0"/>
              </a:rPr>
              <a:t>2: College/Career Readiness</a:t>
            </a:r>
          </a:p>
          <a:p>
            <a:r>
              <a:rPr lang="en-US" sz="1100" dirty="0">
                <a:latin typeface="Sitka Small" panose="02000505000000020004" pitchFamily="2" charset="0"/>
              </a:rPr>
              <a:t>Presentations with community partners, career programming</a:t>
            </a:r>
          </a:p>
          <a:p>
            <a:r>
              <a:rPr lang="en-US" sz="1100" dirty="0">
                <a:latin typeface="Sitka Small" panose="02000505000000020004" pitchFamily="2" charset="0"/>
              </a:rPr>
              <a:t>College visit field trips</a:t>
            </a:r>
          </a:p>
          <a:p>
            <a:r>
              <a:rPr lang="en-US" sz="1100" dirty="0">
                <a:latin typeface="Sitka Small" panose="02000505000000020004" pitchFamily="2" charset="0"/>
              </a:rPr>
              <a:t>Financial aid and planning workshops</a:t>
            </a:r>
          </a:p>
          <a:p>
            <a:r>
              <a:rPr lang="en-US" sz="1100" dirty="0">
                <a:latin typeface="Sitka Small" panose="02000505000000020004" pitchFamily="2" charset="0"/>
              </a:rPr>
              <a:t>Annual individual reviews</a:t>
            </a:r>
          </a:p>
          <a:p>
            <a:r>
              <a:rPr lang="en-US" sz="1100" dirty="0">
                <a:latin typeface="Sitka Small" panose="02000505000000020004" pitchFamily="2" charset="0"/>
              </a:rPr>
              <a:t>Naviance presentations and activities</a:t>
            </a:r>
          </a:p>
          <a:p>
            <a:r>
              <a:rPr lang="en-US" sz="1100" dirty="0">
                <a:latin typeface="Sitka Small" panose="02000505000000020004" pitchFamily="2" charset="0"/>
              </a:rPr>
              <a:t>Work permits</a:t>
            </a:r>
          </a:p>
          <a:p>
            <a:r>
              <a:rPr lang="en-US" sz="1100" dirty="0">
                <a:latin typeface="Sitka Small" panose="02000505000000020004" pitchFamily="2" charset="0"/>
              </a:rPr>
              <a:t>PSAT/SAT/ACT/AP/Regents Exam Support</a:t>
            </a:r>
          </a:p>
          <a:p>
            <a:pPr marL="114300" indent="0">
              <a:buNone/>
            </a:pPr>
            <a:r>
              <a:rPr lang="en-US" sz="1100" dirty="0">
                <a:latin typeface="Sitka Small" panose="02000505000000020004" pitchFamily="2" charset="0"/>
              </a:rPr>
              <a:t>3: Social/Emotional</a:t>
            </a:r>
          </a:p>
          <a:p>
            <a:r>
              <a:rPr lang="en-US" sz="1100" dirty="0">
                <a:latin typeface="Sitka Small" panose="02000505000000020004" pitchFamily="2" charset="0"/>
              </a:rPr>
              <a:t>Tier 1 monthly push-ins</a:t>
            </a:r>
          </a:p>
          <a:p>
            <a:r>
              <a:rPr lang="en-US" sz="1100" dirty="0">
                <a:latin typeface="Sitka Small" panose="02000505000000020004" pitchFamily="2" charset="0"/>
              </a:rPr>
              <a:t>Group counseling/mediations</a:t>
            </a:r>
          </a:p>
          <a:p>
            <a:r>
              <a:rPr lang="en-US" sz="1100" dirty="0">
                <a:latin typeface="Sitka Small" panose="02000505000000020004" pitchFamily="2" charset="0"/>
              </a:rPr>
              <a:t>Individual counseling/check-ins</a:t>
            </a:r>
          </a:p>
          <a:p>
            <a:r>
              <a:rPr lang="en-US" sz="1100" dirty="0">
                <a:latin typeface="Sitka Small" panose="02000505000000020004" pitchFamily="2" charset="0"/>
              </a:rPr>
              <a:t>Restorative practices</a:t>
            </a:r>
          </a:p>
          <a:p>
            <a:r>
              <a:rPr lang="en-US" sz="1100" dirty="0">
                <a:latin typeface="Sitka Small" panose="02000505000000020004" pitchFamily="2" charset="0"/>
              </a:rPr>
              <a:t>Mental health checks and screenings, mental health team/advisory</a:t>
            </a:r>
          </a:p>
          <a:p>
            <a:r>
              <a:rPr lang="en-US" sz="1100" dirty="0">
                <a:latin typeface="Sitka Small" panose="02000505000000020004" pitchFamily="2" charset="0"/>
              </a:rPr>
              <a:t>Referrals to community agencies</a:t>
            </a:r>
          </a:p>
          <a:p>
            <a:r>
              <a:rPr lang="en-US" sz="1100" dirty="0">
                <a:latin typeface="Sitka Small" panose="02000505000000020004" pitchFamily="2" charset="0"/>
              </a:rPr>
              <a:t>Town Hall meetings and activities</a:t>
            </a:r>
          </a:p>
          <a:p>
            <a:endParaRPr lang="en-US" sz="1100" dirty="0">
              <a:latin typeface="Sitka Small" panose="02000505000000020004" pitchFamily="2" charset="0"/>
            </a:endParaRPr>
          </a:p>
        </p:txBody>
      </p:sp>
    </p:spTree>
    <p:extLst>
      <p:ext uri="{BB962C8B-B14F-4D97-AF65-F5344CB8AC3E}">
        <p14:creationId xmlns:p14="http://schemas.microsoft.com/office/powerpoint/2010/main" val="698779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Sitka Small" panose="02000505000000020004" pitchFamily="2" charset="0"/>
              </a:rPr>
              <a:t>Questions, Comments &amp; Suggestions</a:t>
            </a:r>
            <a:endParaRPr dirty="0">
              <a:latin typeface="Sitka Small" panose="02000505000000020004" pitchFamily="2" charset="0"/>
            </a:endParaRPr>
          </a:p>
        </p:txBody>
      </p:sp>
      <p:sp>
        <p:nvSpPr>
          <p:cNvPr id="190" name="Google Shape;190;p3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0000"/>
              </a:solidFill>
              <a:latin typeface="Sitka Small" panose="02000505000000020004" pitchFamily="2" charset="0"/>
            </a:endParaRPr>
          </a:p>
          <a:p>
            <a:pPr marL="0" lvl="0" indent="0" algn="l" rtl="0">
              <a:spcBef>
                <a:spcPts val="1600"/>
              </a:spcBef>
              <a:spcAft>
                <a:spcPts val="0"/>
              </a:spcAft>
              <a:buNone/>
            </a:pPr>
            <a:r>
              <a:rPr lang="en" dirty="0">
                <a:solidFill>
                  <a:schemeClr val="bg2"/>
                </a:solidFill>
                <a:latin typeface="Sitka Small" panose="02000505000000020004" pitchFamily="2" charset="0"/>
              </a:rPr>
              <a:t>Please visit our School Counseling webpage for more information and insight.</a:t>
            </a:r>
          </a:p>
          <a:p>
            <a:pPr marL="0" lvl="0" indent="0">
              <a:spcBef>
                <a:spcPts val="1600"/>
              </a:spcBef>
              <a:buNone/>
            </a:pPr>
            <a:r>
              <a:rPr lang="en-US" dirty="0">
                <a:latin typeface="Sitka Small" panose="02000505000000020004" pitchFamily="2" charset="0"/>
                <a:hlinkClick r:id="rId3"/>
              </a:rPr>
              <a:t>https://www.rcsdk12.org/Domain/74</a:t>
            </a:r>
            <a:endParaRPr lang="en" dirty="0">
              <a:solidFill>
                <a:srgbClr val="FF0000"/>
              </a:solidFill>
              <a:latin typeface="Sitka Small" panose="02000505000000020004"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Sitka Small" panose="02000505000000020004" pitchFamily="2" charset="0"/>
              </a:rPr>
              <a:t>RCSD School Counselor Vision </a:t>
            </a:r>
            <a:endParaRPr dirty="0">
              <a:latin typeface="Sitka Small" panose="02000505000000020004" pitchFamily="2" charset="0"/>
            </a:endParaRPr>
          </a:p>
        </p:txBody>
      </p:sp>
      <p:sp>
        <p:nvSpPr>
          <p:cNvPr id="116" name="Google Shape;116;p1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indent="0">
              <a:spcAft>
                <a:spcPts val="1600"/>
              </a:spcAft>
              <a:buNone/>
            </a:pPr>
            <a:r>
              <a:rPr lang="en-US" i="1" dirty="0">
                <a:latin typeface="Sitka Small" panose="02000505000000020004" pitchFamily="2" charset="0"/>
              </a:rPr>
              <a:t>Every student will acquire the academic and social-emotional skills, post- secondary preparation and career exploration to reach their fullest educational potential.</a:t>
            </a:r>
          </a:p>
          <a:p>
            <a:pPr marL="0" lvl="0" indent="0" algn="l" rtl="0">
              <a:spcBef>
                <a:spcPts val="0"/>
              </a:spcBef>
              <a:spcAft>
                <a:spcPts val="1600"/>
              </a:spcAft>
              <a:buNone/>
            </a:pPr>
            <a:endParaRPr dirty="0">
              <a:latin typeface="Sitka Small" panose="02000505000000020004"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45025"/>
            <a:ext cx="8520600" cy="111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Sitka Small" panose="02000505000000020004" pitchFamily="2" charset="0"/>
              </a:rPr>
              <a:t>History</a:t>
            </a:r>
            <a:endParaRPr dirty="0">
              <a:latin typeface="Sitka Small" panose="02000505000000020004" pitchFamily="2" charset="0"/>
            </a:endParaRPr>
          </a:p>
        </p:txBody>
      </p:sp>
      <p:sp>
        <p:nvSpPr>
          <p:cNvPr id="92" name="Google Shape;92;p14"/>
          <p:cNvSpPr txBox="1">
            <a:spLocks noGrp="1"/>
          </p:cNvSpPr>
          <p:nvPr>
            <p:ph type="body" idx="1"/>
          </p:nvPr>
        </p:nvSpPr>
        <p:spPr>
          <a:xfrm>
            <a:off x="311700" y="1472600"/>
            <a:ext cx="8520600" cy="3416400"/>
          </a:xfrm>
          <a:prstGeom prst="rect">
            <a:avLst/>
          </a:prstGeom>
        </p:spPr>
        <p:txBody>
          <a:bodyPr spcFirstLastPara="1" wrap="square" lIns="91425" tIns="91425" rIns="91425" bIns="91425" anchor="t" anchorCtr="0">
            <a:noAutofit/>
          </a:bodyPr>
          <a:lstStyle/>
          <a:p>
            <a:pPr marL="425450" lvl="0" indent="-285750" algn="l" rtl="0">
              <a:spcBef>
                <a:spcPts val="0"/>
              </a:spcBef>
              <a:spcAft>
                <a:spcPts val="0"/>
              </a:spcAft>
              <a:buSzPts val="1400"/>
              <a:buFont typeface="Arial" panose="020B0604020202020204" pitchFamily="34" charset="0"/>
              <a:buChar char="•"/>
            </a:pPr>
            <a:r>
              <a:rPr lang="en" sz="1400" dirty="0">
                <a:latin typeface="Sitka Small" panose="02000505000000020004" pitchFamily="2" charset="0"/>
              </a:rPr>
              <a:t>The School Counseling framework has evolved overtime from simply guidance.</a:t>
            </a:r>
            <a:endParaRPr sz="1400" dirty="0">
              <a:latin typeface="Sitka Small" panose="02000505000000020004" pitchFamily="2" charset="0"/>
            </a:endParaRPr>
          </a:p>
          <a:p>
            <a:pPr marL="1200150" indent="-285750">
              <a:spcBef>
                <a:spcPts val="1600"/>
              </a:spcBef>
              <a:buFont typeface="Arial" panose="020B0604020202020204" pitchFamily="34" charset="0"/>
              <a:buChar char="•"/>
            </a:pPr>
            <a:endParaRPr sz="1400" dirty="0">
              <a:latin typeface="Sitka Small" panose="02000505000000020004" pitchFamily="2" charset="0"/>
            </a:endParaRPr>
          </a:p>
          <a:p>
            <a:pPr marL="425450" lvl="0" indent="-285750" algn="l" rtl="0">
              <a:spcBef>
                <a:spcPts val="1600"/>
              </a:spcBef>
              <a:spcAft>
                <a:spcPts val="0"/>
              </a:spcAft>
              <a:buSzPts val="1400"/>
              <a:buFont typeface="Arial" panose="020B0604020202020204" pitchFamily="34" charset="0"/>
              <a:buChar char="•"/>
            </a:pPr>
            <a:r>
              <a:rPr lang="en" sz="1400" dirty="0">
                <a:latin typeface="Sitka Small" panose="02000505000000020004" pitchFamily="2" charset="0"/>
              </a:rPr>
              <a:t>We are no longer Guidance Counselors, the preferred name and title based on ASCA is School Counselor.</a:t>
            </a:r>
          </a:p>
          <a:p>
            <a:pPr marL="425450" lvl="0" indent="-285750" algn="l" rtl="0">
              <a:spcBef>
                <a:spcPts val="1600"/>
              </a:spcBef>
              <a:spcAft>
                <a:spcPts val="0"/>
              </a:spcAft>
              <a:buSzPts val="1400"/>
              <a:buFont typeface="Arial" panose="020B0604020202020204" pitchFamily="34" charset="0"/>
              <a:buChar char="•"/>
            </a:pPr>
            <a:endParaRPr lang="en" sz="1400" dirty="0">
              <a:latin typeface="Sitka Small" panose="02000505000000020004" pitchFamily="2" charset="0"/>
            </a:endParaRPr>
          </a:p>
          <a:p>
            <a:pPr marL="425450" lvl="0" indent="-285750" algn="l" rtl="0">
              <a:spcBef>
                <a:spcPts val="1600"/>
              </a:spcBef>
              <a:spcAft>
                <a:spcPts val="0"/>
              </a:spcAft>
              <a:buSzPts val="1400"/>
              <a:buFont typeface="Arial" panose="020B0604020202020204" pitchFamily="34" charset="0"/>
              <a:buChar char="•"/>
            </a:pPr>
            <a:r>
              <a:rPr lang="en" sz="1400" dirty="0">
                <a:latin typeface="Sitka Small" panose="02000505000000020004" pitchFamily="2" charset="0"/>
              </a:rPr>
              <a:t>The title School Counselor encompasses the diversity and broad scope of the duties. </a:t>
            </a:r>
            <a:endParaRPr sz="1400" dirty="0">
              <a:latin typeface="Sitka Small" panose="02000505000000020004"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311700" y="254500"/>
            <a:ext cx="8520600" cy="111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Sitka Small" panose="02000505000000020004" pitchFamily="2" charset="0"/>
              </a:rPr>
              <a:t>American School Counselor Association: </a:t>
            </a:r>
            <a:endParaRPr dirty="0">
              <a:latin typeface="Sitka Small" panose="02000505000000020004" pitchFamily="2" charset="0"/>
            </a:endParaRPr>
          </a:p>
          <a:p>
            <a:pPr marL="0" lvl="0" indent="0" algn="l" rtl="0">
              <a:spcBef>
                <a:spcPts val="0"/>
              </a:spcBef>
              <a:spcAft>
                <a:spcPts val="0"/>
              </a:spcAft>
              <a:buNone/>
            </a:pPr>
            <a:r>
              <a:rPr lang="en" dirty="0">
                <a:latin typeface="Sitka Small" panose="02000505000000020004" pitchFamily="2" charset="0"/>
              </a:rPr>
              <a:t>What is a Certified School Counselor?</a:t>
            </a:r>
            <a:endParaRPr dirty="0">
              <a:latin typeface="Sitka Small" panose="02000505000000020004" pitchFamily="2" charset="0"/>
            </a:endParaRPr>
          </a:p>
        </p:txBody>
      </p:sp>
      <p:sp>
        <p:nvSpPr>
          <p:cNvPr id="98" name="Google Shape;98;p15"/>
          <p:cNvSpPr txBox="1">
            <a:spLocks noGrp="1"/>
          </p:cNvSpPr>
          <p:nvPr>
            <p:ph type="body" idx="1"/>
          </p:nvPr>
        </p:nvSpPr>
        <p:spPr>
          <a:xfrm>
            <a:off x="311700" y="13675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latin typeface="Sitka Small" panose="02000505000000020004" pitchFamily="2" charset="0"/>
              </a:rPr>
              <a:t>A Certified School Counselor is a professional that:</a:t>
            </a:r>
            <a:endParaRPr sz="1400" b="1" dirty="0">
              <a:latin typeface="Sitka Small" panose="02000505000000020004" pitchFamily="2" charset="0"/>
            </a:endParaRPr>
          </a:p>
          <a:p>
            <a:pPr marL="425450" lvl="0" indent="-285750" algn="l" rtl="0">
              <a:spcBef>
                <a:spcPts val="1600"/>
              </a:spcBef>
              <a:spcAft>
                <a:spcPts val="0"/>
              </a:spcAft>
              <a:buSzPts val="1400"/>
              <a:buFont typeface="Wingdings" panose="05000000000000000000" pitchFamily="2" charset="2"/>
              <a:buChar char="§"/>
            </a:pPr>
            <a:r>
              <a:rPr lang="en" sz="1400" dirty="0">
                <a:solidFill>
                  <a:schemeClr val="bg2"/>
                </a:solidFill>
                <a:latin typeface="Sitka Small" panose="02000505000000020004" pitchFamily="2" charset="0"/>
              </a:rPr>
              <a:t>Possesses a Master’s Degree in Counseling with a concentration in School Counseling. </a:t>
            </a:r>
          </a:p>
          <a:p>
            <a:pPr marL="425450" lvl="0" indent="-285750" algn="l" rtl="0">
              <a:spcBef>
                <a:spcPts val="1600"/>
              </a:spcBef>
              <a:spcAft>
                <a:spcPts val="0"/>
              </a:spcAft>
              <a:buSzPts val="1400"/>
              <a:buFont typeface="Wingdings" panose="05000000000000000000" pitchFamily="2" charset="2"/>
              <a:buChar char="§"/>
            </a:pPr>
            <a:endParaRPr sz="1400" dirty="0">
              <a:solidFill>
                <a:schemeClr val="bg2"/>
              </a:solidFill>
              <a:latin typeface="Sitka Small" panose="02000505000000020004" pitchFamily="2" charset="0"/>
            </a:endParaRPr>
          </a:p>
          <a:p>
            <a:pPr marL="425450" lvl="0" indent="-285750" algn="l" rtl="0">
              <a:spcBef>
                <a:spcPts val="0"/>
              </a:spcBef>
              <a:spcAft>
                <a:spcPts val="0"/>
              </a:spcAft>
              <a:buSzPts val="1400"/>
              <a:buFont typeface="Wingdings" panose="05000000000000000000" pitchFamily="2" charset="2"/>
              <a:buChar char="§"/>
            </a:pPr>
            <a:r>
              <a:rPr lang="en" sz="1400" dirty="0">
                <a:solidFill>
                  <a:schemeClr val="bg2"/>
                </a:solidFill>
                <a:latin typeface="Sitka Small" panose="02000505000000020004" pitchFamily="2" charset="0"/>
              </a:rPr>
              <a:t>Has unique theoretical and developmental training. </a:t>
            </a:r>
          </a:p>
          <a:p>
            <a:pPr marL="425450" lvl="0" indent="-285750" algn="l" rtl="0">
              <a:spcBef>
                <a:spcPts val="0"/>
              </a:spcBef>
              <a:spcAft>
                <a:spcPts val="0"/>
              </a:spcAft>
              <a:buSzPts val="1400"/>
              <a:buFont typeface="Wingdings" panose="05000000000000000000" pitchFamily="2" charset="2"/>
              <a:buChar char="§"/>
            </a:pPr>
            <a:endParaRPr sz="1400" dirty="0">
              <a:solidFill>
                <a:schemeClr val="bg2"/>
              </a:solidFill>
              <a:latin typeface="Sitka Small" panose="02000505000000020004" pitchFamily="2" charset="0"/>
            </a:endParaRPr>
          </a:p>
          <a:p>
            <a:pPr marL="425450" lvl="0" indent="-285750" algn="l" rtl="0">
              <a:lnSpc>
                <a:spcPct val="200000"/>
              </a:lnSpc>
              <a:spcBef>
                <a:spcPts val="0"/>
              </a:spcBef>
              <a:spcAft>
                <a:spcPts val="0"/>
              </a:spcAft>
              <a:buClr>
                <a:schemeClr val="dk1"/>
              </a:buClr>
              <a:buSzPts val="1400"/>
              <a:buFont typeface="Wingdings" panose="05000000000000000000" pitchFamily="2" charset="2"/>
              <a:buChar char="§"/>
            </a:pPr>
            <a:r>
              <a:rPr lang="en" sz="1400" dirty="0">
                <a:solidFill>
                  <a:schemeClr val="bg2"/>
                </a:solidFill>
                <a:highlight>
                  <a:srgbClr val="FFFFFF"/>
                </a:highlight>
                <a:latin typeface="Sitka Small" panose="02000505000000020004" pitchFamily="2" charset="0"/>
              </a:rPr>
              <a:t>Has a holistic viewpoint of children to address the forever growing and changing needs of the 21st century learner. </a:t>
            </a:r>
            <a:endParaRPr sz="1400" dirty="0">
              <a:solidFill>
                <a:schemeClr val="bg2"/>
              </a:solidFill>
              <a:highlight>
                <a:srgbClr val="FFFFFF"/>
              </a:highlight>
              <a:latin typeface="Sitka Small" panose="02000505000000020004" pitchFamily="2" charset="0"/>
            </a:endParaRPr>
          </a:p>
          <a:p>
            <a:pPr marL="425450" lvl="0" indent="-285750" algn="l" rtl="0">
              <a:lnSpc>
                <a:spcPct val="200000"/>
              </a:lnSpc>
              <a:spcBef>
                <a:spcPts val="0"/>
              </a:spcBef>
              <a:spcAft>
                <a:spcPts val="0"/>
              </a:spcAft>
              <a:buClr>
                <a:schemeClr val="dk1"/>
              </a:buClr>
              <a:buSzPts val="1400"/>
              <a:buFont typeface="Wingdings" panose="05000000000000000000" pitchFamily="2" charset="2"/>
              <a:buChar char="§"/>
            </a:pPr>
            <a:r>
              <a:rPr lang="en" sz="1400" dirty="0">
                <a:solidFill>
                  <a:schemeClr val="bg2"/>
                </a:solidFill>
                <a:highlight>
                  <a:srgbClr val="FFFFFF"/>
                </a:highlight>
                <a:latin typeface="Sitka Small" panose="02000505000000020004" pitchFamily="2" charset="0"/>
              </a:rPr>
              <a:t>Works collaboratively with key stakeholders to meet the academic, social -emotional, and post secondary needs.</a:t>
            </a:r>
            <a:endParaRPr sz="1400" dirty="0">
              <a:solidFill>
                <a:schemeClr val="bg2"/>
              </a:solidFill>
              <a:highlight>
                <a:srgbClr val="FFFFFF"/>
              </a:highlight>
              <a:latin typeface="Sitka Small" panose="02000505000000020004" pitchFamily="2" charset="0"/>
            </a:endParaRPr>
          </a:p>
          <a:p>
            <a:pPr marL="0" lvl="0" indent="0" algn="l" rtl="0">
              <a:spcBef>
                <a:spcPts val="0"/>
              </a:spcBef>
              <a:spcAft>
                <a:spcPts val="1600"/>
              </a:spcAft>
              <a:buNone/>
            </a:pPr>
            <a:endParaRPr dirty="0">
              <a:latin typeface="Sitka Small" panose="02000505000000020004"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311700" y="28942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Sitka Small" panose="02000505000000020004" pitchFamily="2" charset="0"/>
              </a:rPr>
              <a:t>The role and responsibility of a School Counselor</a:t>
            </a:r>
            <a:endParaRPr dirty="0">
              <a:latin typeface="Sitka Small" panose="02000505000000020004" pitchFamily="2" charset="0"/>
            </a:endParaRPr>
          </a:p>
        </p:txBody>
      </p:sp>
      <p:sp>
        <p:nvSpPr>
          <p:cNvPr id="104" name="Google Shape;104;p16"/>
          <p:cNvSpPr txBox="1">
            <a:spLocks noGrp="1"/>
          </p:cNvSpPr>
          <p:nvPr>
            <p:ph type="body" idx="1"/>
          </p:nvPr>
        </p:nvSpPr>
        <p:spPr>
          <a:xfrm>
            <a:off x="311700" y="1338795"/>
            <a:ext cx="8520600" cy="38478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Sitka Small" panose="02000505000000020004" pitchFamily="2" charset="0"/>
              </a:rPr>
              <a:t>As defined by ASCA and NYSCCA:</a:t>
            </a:r>
            <a:endParaRPr b="1" dirty="0">
              <a:latin typeface="Sitka Small" panose="02000505000000020004" pitchFamily="2" charset="0"/>
            </a:endParaRPr>
          </a:p>
          <a:p>
            <a:pPr marL="457200" lvl="0" indent="-304800" algn="l" rtl="0">
              <a:spcBef>
                <a:spcPts val="1600"/>
              </a:spcBef>
              <a:spcAft>
                <a:spcPts val="0"/>
              </a:spcAft>
              <a:buClr>
                <a:schemeClr val="dk1"/>
              </a:buClr>
              <a:buSzPts val="1200"/>
              <a:buFont typeface="Times New Roman"/>
              <a:buChar char="★"/>
            </a:pPr>
            <a:r>
              <a:rPr lang="en" sz="1200" dirty="0">
                <a:solidFill>
                  <a:schemeClr val="bg2"/>
                </a:solidFill>
                <a:highlight>
                  <a:srgbClr val="FFFFFF"/>
                </a:highlight>
                <a:latin typeface="Sitka Small" panose="02000505000000020004" pitchFamily="2" charset="0"/>
                <a:ea typeface="Times New Roman"/>
                <a:cs typeface="Times New Roman"/>
                <a:sym typeface="Times New Roman"/>
              </a:rPr>
              <a:t>Direct services: responsive services, crisis response, group, individual, appraisal, assessment, advisement, developing post- HS plans, and encourage parental involvement.</a:t>
            </a:r>
            <a:endParaRPr sz="1200" dirty="0">
              <a:solidFill>
                <a:schemeClr val="bg2"/>
              </a:solidFill>
              <a:highlight>
                <a:srgbClr val="FFFFFF"/>
              </a:highlight>
              <a:latin typeface="Sitka Small" panose="02000505000000020004" pitchFamily="2" charset="0"/>
              <a:ea typeface="Times New Roman"/>
              <a:cs typeface="Times New Roman"/>
              <a:sym typeface="Times New Roman"/>
            </a:endParaRPr>
          </a:p>
          <a:p>
            <a:pPr marL="457200" lvl="0" indent="0" algn="l" rtl="0">
              <a:spcBef>
                <a:spcPts val="0"/>
              </a:spcBef>
              <a:spcAft>
                <a:spcPts val="0"/>
              </a:spcAft>
              <a:buNone/>
            </a:pPr>
            <a:endParaRPr sz="1200" dirty="0">
              <a:solidFill>
                <a:schemeClr val="bg2"/>
              </a:solidFill>
              <a:highlight>
                <a:srgbClr val="FFFFFF"/>
              </a:highlight>
              <a:latin typeface="Sitka Small" panose="02000505000000020004" pitchFamily="2" charset="0"/>
              <a:ea typeface="Times New Roman"/>
              <a:cs typeface="Times New Roman"/>
              <a:sym typeface="Times New Roman"/>
            </a:endParaRPr>
          </a:p>
          <a:p>
            <a:pPr marL="457200" lvl="0" indent="-304800" algn="l" rtl="0">
              <a:spcBef>
                <a:spcPts val="0"/>
              </a:spcBef>
              <a:spcAft>
                <a:spcPts val="0"/>
              </a:spcAft>
              <a:buClr>
                <a:schemeClr val="dk1"/>
              </a:buClr>
              <a:buSzPts val="1200"/>
              <a:buFont typeface="Times New Roman"/>
              <a:buChar char="★"/>
            </a:pPr>
            <a:r>
              <a:rPr lang="en" sz="1200" dirty="0">
                <a:solidFill>
                  <a:schemeClr val="bg2"/>
                </a:solidFill>
                <a:highlight>
                  <a:srgbClr val="FFFFFF"/>
                </a:highlight>
                <a:latin typeface="Sitka Small" panose="02000505000000020004" pitchFamily="2" charset="0"/>
                <a:ea typeface="Times New Roman"/>
                <a:cs typeface="Times New Roman"/>
                <a:sym typeface="Times New Roman"/>
              </a:rPr>
              <a:t>Indirect services: collaboration, consultations, referral, leadership, advocacy and teaming. </a:t>
            </a:r>
            <a:endParaRPr sz="1200" dirty="0">
              <a:solidFill>
                <a:schemeClr val="bg2"/>
              </a:solidFill>
              <a:highlight>
                <a:srgbClr val="FFFFFF"/>
              </a:highlight>
              <a:latin typeface="Sitka Small" panose="02000505000000020004" pitchFamily="2" charset="0"/>
              <a:ea typeface="Times New Roman"/>
              <a:cs typeface="Times New Roman"/>
              <a:sym typeface="Times New Roman"/>
            </a:endParaRPr>
          </a:p>
          <a:p>
            <a:pPr marL="457200" lvl="0" indent="0" algn="l" rtl="0">
              <a:spcBef>
                <a:spcPts val="0"/>
              </a:spcBef>
              <a:spcAft>
                <a:spcPts val="0"/>
              </a:spcAft>
              <a:buNone/>
            </a:pPr>
            <a:endParaRPr sz="1200" dirty="0">
              <a:solidFill>
                <a:schemeClr val="bg2"/>
              </a:solidFill>
              <a:highlight>
                <a:srgbClr val="FFFFFF"/>
              </a:highlight>
              <a:latin typeface="Sitka Small" panose="02000505000000020004" pitchFamily="2" charset="0"/>
              <a:ea typeface="Times New Roman"/>
              <a:cs typeface="Times New Roman"/>
              <a:sym typeface="Times New Roman"/>
            </a:endParaRPr>
          </a:p>
          <a:p>
            <a:pPr marL="457200" lvl="0" indent="-304800" algn="l" rtl="0">
              <a:spcBef>
                <a:spcPts val="0"/>
              </a:spcBef>
              <a:spcAft>
                <a:spcPts val="0"/>
              </a:spcAft>
              <a:buClr>
                <a:schemeClr val="dk1"/>
              </a:buClr>
              <a:buSzPts val="1200"/>
              <a:buFont typeface="Times New Roman"/>
              <a:buChar char="★"/>
            </a:pPr>
            <a:r>
              <a:rPr lang="en" sz="1200" dirty="0">
                <a:solidFill>
                  <a:schemeClr val="bg2"/>
                </a:solidFill>
                <a:highlight>
                  <a:srgbClr val="FFFFFF"/>
                </a:highlight>
                <a:latin typeface="Sitka Small" panose="02000505000000020004" pitchFamily="2" charset="0"/>
                <a:ea typeface="Times New Roman"/>
                <a:cs typeface="Times New Roman"/>
                <a:sym typeface="Times New Roman"/>
              </a:rPr>
              <a:t>Annual student progress review: review students goals, academic, behaviors and attendance progress with grades 6-12 yearly. </a:t>
            </a:r>
            <a:endParaRPr sz="1200" dirty="0">
              <a:solidFill>
                <a:schemeClr val="bg2"/>
              </a:solidFill>
              <a:highlight>
                <a:srgbClr val="FFFFFF"/>
              </a:highlight>
              <a:latin typeface="Sitka Small" panose="02000505000000020004" pitchFamily="2" charset="0"/>
              <a:ea typeface="Times New Roman"/>
              <a:cs typeface="Times New Roman"/>
              <a:sym typeface="Times New Roman"/>
            </a:endParaRPr>
          </a:p>
          <a:p>
            <a:pPr marL="457200" lvl="0" indent="0" algn="l" rtl="0">
              <a:spcBef>
                <a:spcPts val="0"/>
              </a:spcBef>
              <a:spcAft>
                <a:spcPts val="0"/>
              </a:spcAft>
              <a:buNone/>
            </a:pPr>
            <a:endParaRPr sz="1200" dirty="0">
              <a:solidFill>
                <a:schemeClr val="bg2"/>
              </a:solidFill>
              <a:highlight>
                <a:srgbClr val="FFFFFF"/>
              </a:highlight>
              <a:latin typeface="Sitka Small" panose="02000505000000020004" pitchFamily="2" charset="0"/>
              <a:ea typeface="Times New Roman"/>
              <a:cs typeface="Times New Roman"/>
              <a:sym typeface="Times New Roman"/>
            </a:endParaRPr>
          </a:p>
          <a:p>
            <a:pPr marL="457200" lvl="0" indent="-304800" algn="l" rtl="0">
              <a:spcBef>
                <a:spcPts val="0"/>
              </a:spcBef>
              <a:spcAft>
                <a:spcPts val="0"/>
              </a:spcAft>
              <a:buClr>
                <a:schemeClr val="dk1"/>
              </a:buClr>
              <a:buSzPts val="1200"/>
              <a:buFont typeface="Times New Roman"/>
              <a:buChar char="★"/>
            </a:pPr>
            <a:r>
              <a:rPr lang="en" sz="1200" dirty="0">
                <a:solidFill>
                  <a:schemeClr val="bg2"/>
                </a:solidFill>
                <a:highlight>
                  <a:srgbClr val="FFFFFF"/>
                </a:highlight>
                <a:latin typeface="Sitka Small" panose="02000505000000020004" pitchFamily="2" charset="0"/>
                <a:ea typeface="Times New Roman"/>
                <a:cs typeface="Times New Roman"/>
                <a:sym typeface="Times New Roman"/>
              </a:rPr>
              <a:t>Core instruction and lesson plans: Provide students with classroom instruction coupled with lesson plans that are aligned with ASCA.</a:t>
            </a:r>
            <a:endParaRPr sz="1200" dirty="0">
              <a:solidFill>
                <a:schemeClr val="bg2"/>
              </a:solidFill>
              <a:highlight>
                <a:srgbClr val="FFFFFF"/>
              </a:highlight>
              <a:latin typeface="Sitka Small" panose="02000505000000020004" pitchFamily="2" charset="0"/>
              <a:ea typeface="Times New Roman"/>
              <a:cs typeface="Times New Roman"/>
              <a:sym typeface="Times New Roman"/>
            </a:endParaRPr>
          </a:p>
          <a:p>
            <a:pPr marL="457200" lvl="0" indent="0" algn="l" rtl="0">
              <a:spcBef>
                <a:spcPts val="0"/>
              </a:spcBef>
              <a:spcAft>
                <a:spcPts val="0"/>
              </a:spcAft>
              <a:buNone/>
            </a:pPr>
            <a:endParaRPr sz="1200" dirty="0">
              <a:solidFill>
                <a:schemeClr val="bg2"/>
              </a:solidFill>
              <a:highlight>
                <a:srgbClr val="FFFFFF"/>
              </a:highlight>
              <a:latin typeface="Sitka Small" panose="02000505000000020004" pitchFamily="2" charset="0"/>
              <a:ea typeface="Times New Roman"/>
              <a:cs typeface="Times New Roman"/>
              <a:sym typeface="Times New Roman"/>
            </a:endParaRPr>
          </a:p>
          <a:p>
            <a:pPr marL="457200" lvl="0" indent="-304800" algn="l" rtl="0">
              <a:spcBef>
                <a:spcPts val="0"/>
              </a:spcBef>
              <a:spcAft>
                <a:spcPts val="0"/>
              </a:spcAft>
              <a:buClr>
                <a:schemeClr val="dk1"/>
              </a:buClr>
              <a:buSzPts val="1200"/>
              <a:buFont typeface="Times New Roman"/>
              <a:buChar char="★"/>
            </a:pPr>
            <a:r>
              <a:rPr lang="en" sz="1200" dirty="0">
                <a:solidFill>
                  <a:schemeClr val="bg2"/>
                </a:solidFill>
                <a:highlight>
                  <a:srgbClr val="FFFFFF"/>
                </a:highlight>
                <a:latin typeface="Sitka Small" panose="02000505000000020004" pitchFamily="2" charset="0"/>
                <a:ea typeface="Times New Roman"/>
                <a:cs typeface="Times New Roman"/>
                <a:sym typeface="Times New Roman"/>
              </a:rPr>
              <a:t>Data Driven practices: Use of data to inform decisions, pre and post test/surveys.</a:t>
            </a:r>
            <a:endParaRPr sz="1200" dirty="0">
              <a:solidFill>
                <a:schemeClr val="bg2"/>
              </a:solidFill>
              <a:highlight>
                <a:srgbClr val="FFFFFF"/>
              </a:highlight>
              <a:latin typeface="Sitka Small" panose="02000505000000020004" pitchFamily="2" charset="0"/>
              <a:ea typeface="Times New Roman"/>
              <a:cs typeface="Times New Roman"/>
              <a:sym typeface="Times New Roman"/>
            </a:endParaRPr>
          </a:p>
          <a:p>
            <a:pPr marL="457200" lvl="0" indent="0" algn="l" rtl="0">
              <a:spcBef>
                <a:spcPts val="0"/>
              </a:spcBef>
              <a:spcAft>
                <a:spcPts val="0"/>
              </a:spcAft>
              <a:buNone/>
            </a:pPr>
            <a:endParaRPr sz="1200" dirty="0">
              <a:solidFill>
                <a:schemeClr val="bg2"/>
              </a:solidFill>
              <a:highlight>
                <a:srgbClr val="FFFFFF"/>
              </a:highlight>
              <a:latin typeface="Sitka Small" panose="02000505000000020004" pitchFamily="2" charset="0"/>
              <a:ea typeface="Times New Roman"/>
              <a:cs typeface="Times New Roman"/>
              <a:sym typeface="Times New Roman"/>
            </a:endParaRPr>
          </a:p>
          <a:p>
            <a:pPr marL="457200" lvl="0" indent="-304800" algn="l" rtl="0">
              <a:spcBef>
                <a:spcPts val="0"/>
              </a:spcBef>
              <a:spcAft>
                <a:spcPts val="0"/>
              </a:spcAft>
              <a:buClr>
                <a:schemeClr val="dk1"/>
              </a:buClr>
              <a:buSzPts val="1200"/>
              <a:buFont typeface="Times New Roman"/>
              <a:buChar char="★"/>
            </a:pPr>
            <a:r>
              <a:rPr lang="en" sz="1200" dirty="0">
                <a:solidFill>
                  <a:schemeClr val="bg2"/>
                </a:solidFill>
                <a:highlight>
                  <a:srgbClr val="FFFFFF"/>
                </a:highlight>
                <a:latin typeface="Sitka Small" panose="02000505000000020004" pitchFamily="2" charset="0"/>
                <a:ea typeface="Times New Roman"/>
                <a:cs typeface="Times New Roman"/>
                <a:sym typeface="Times New Roman"/>
              </a:rPr>
              <a:t>Has a caseload of no more than 1:250 students.</a:t>
            </a:r>
            <a:endParaRPr sz="1200" dirty="0">
              <a:solidFill>
                <a:schemeClr val="bg2"/>
              </a:solidFill>
              <a:highlight>
                <a:srgbClr val="FFFFFF"/>
              </a:highlight>
              <a:latin typeface="Sitka Small" panose="02000505000000020004" pitchFamily="2" charset="0"/>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b="1" dirty="0">
              <a:solidFill>
                <a:schemeClr val="dk1"/>
              </a:solidFill>
              <a:highlight>
                <a:srgbClr val="FFFF00"/>
              </a:highlight>
              <a:latin typeface="Sitka Small" panose="02000505000000020004" pitchFamily="2" charset="0"/>
              <a:ea typeface="Times New Roman"/>
              <a:cs typeface="Times New Roman"/>
              <a:sym typeface="Times New Roman"/>
            </a:endParaRPr>
          </a:p>
          <a:p>
            <a:pPr marL="0" lvl="0" indent="0" algn="l" rtl="0">
              <a:spcBef>
                <a:spcPts val="0"/>
              </a:spcBef>
              <a:spcAft>
                <a:spcPts val="0"/>
              </a:spcAft>
              <a:buNone/>
            </a:pPr>
            <a:endParaRPr dirty="0">
              <a:latin typeface="Sitka Small" panose="02000505000000020004" pitchFamily="2" charset="0"/>
            </a:endParaRPr>
          </a:p>
          <a:p>
            <a:pPr marL="0" lvl="0" indent="0" algn="l" rtl="0">
              <a:spcBef>
                <a:spcPts val="1600"/>
              </a:spcBef>
              <a:spcAft>
                <a:spcPts val="1600"/>
              </a:spcAft>
              <a:buNone/>
            </a:pPr>
            <a:endParaRPr dirty="0">
              <a:latin typeface="Sitka Small" panose="02000505000000020004"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52D0-8E53-4056-A4E7-4246B4936FCD}"/>
              </a:ext>
            </a:extLst>
          </p:cNvPr>
          <p:cNvSpPr>
            <a:spLocks noGrp="1"/>
          </p:cNvSpPr>
          <p:nvPr>
            <p:ph type="title"/>
          </p:nvPr>
        </p:nvSpPr>
        <p:spPr>
          <a:xfrm>
            <a:off x="311700" y="351692"/>
            <a:ext cx="8520600" cy="607800"/>
          </a:xfrm>
        </p:spPr>
        <p:txBody>
          <a:bodyPr/>
          <a:lstStyle/>
          <a:p>
            <a:pPr algn="ctr"/>
            <a:r>
              <a:rPr lang="en-US" b="1" u="sng" dirty="0">
                <a:latin typeface="Sitka Small" panose="02000505000000020004" pitchFamily="2" charset="0"/>
              </a:rPr>
              <a:t>Appropriate</a:t>
            </a:r>
            <a:r>
              <a:rPr lang="en-US" b="1" dirty="0">
                <a:latin typeface="Sitka Small" panose="02000505000000020004" pitchFamily="2" charset="0"/>
              </a:rPr>
              <a:t> Tasks for </a:t>
            </a:r>
            <a:r>
              <a:rPr lang="en-US" b="1" dirty="0" smtClean="0">
                <a:latin typeface="Sitka Small" panose="02000505000000020004" pitchFamily="2" charset="0"/>
              </a:rPr>
              <a:t>Counselors (ASCA)</a:t>
            </a:r>
            <a:endParaRPr lang="en-US" b="1" dirty="0">
              <a:latin typeface="Sitka Small" panose="02000505000000020004" pitchFamily="2" charset="0"/>
            </a:endParaRPr>
          </a:p>
        </p:txBody>
      </p:sp>
      <p:sp>
        <p:nvSpPr>
          <p:cNvPr id="4" name="Text Placeholder 3">
            <a:extLst>
              <a:ext uri="{FF2B5EF4-FFF2-40B4-BE49-F238E27FC236}">
                <a16:creationId xmlns:a16="http://schemas.microsoft.com/office/drawing/2014/main" id="{9CD7937F-83E1-4279-81DD-4FCEB12D3686}"/>
              </a:ext>
            </a:extLst>
          </p:cNvPr>
          <p:cNvSpPr>
            <a:spLocks noGrp="1"/>
          </p:cNvSpPr>
          <p:nvPr>
            <p:ph type="body" idx="1"/>
          </p:nvPr>
        </p:nvSpPr>
        <p:spPr>
          <a:xfrm>
            <a:off x="311698" y="1210701"/>
            <a:ext cx="3999900" cy="4261380"/>
          </a:xfrm>
        </p:spPr>
        <p:txBody>
          <a:bodyPr/>
          <a:lstStyle/>
          <a:p>
            <a:r>
              <a:rPr lang="en-US" sz="1200" dirty="0">
                <a:latin typeface="Sitka Small" panose="02000505000000020004" pitchFamily="2" charset="0"/>
              </a:rPr>
              <a:t>Consulting with teachers to schedule and  present school counseling curriculum lessons based on developmental needs and needs identified through data</a:t>
            </a:r>
          </a:p>
          <a:p>
            <a:r>
              <a:rPr lang="en-US" sz="1200" dirty="0">
                <a:latin typeface="Sitka Small" panose="02000505000000020004" pitchFamily="2" charset="0"/>
              </a:rPr>
              <a:t>Interpreting student records </a:t>
            </a:r>
          </a:p>
          <a:p>
            <a:r>
              <a:rPr lang="en-US" sz="1200" dirty="0">
                <a:latin typeface="Sitka Small" panose="02000505000000020004" pitchFamily="2" charset="0"/>
              </a:rPr>
              <a:t>Consulting with teachers about building  classroom connections, effective classroom  management and the role of noncognitive  factors in student success</a:t>
            </a:r>
          </a:p>
          <a:p>
            <a:r>
              <a:rPr lang="en-US" sz="1200" dirty="0">
                <a:latin typeface="Sitka Small" panose="02000505000000020004" pitchFamily="2" charset="0"/>
              </a:rPr>
              <a:t>Protecting student records and information  per state and federal regulations</a:t>
            </a:r>
          </a:p>
          <a:p>
            <a:r>
              <a:rPr lang="en-US" sz="1200" dirty="0">
                <a:latin typeface="Sitka Small" panose="02000505000000020004" pitchFamily="2" charset="0"/>
              </a:rPr>
              <a:t>Consulting with the school principal to identify and resolve student issues, needs and problems</a:t>
            </a:r>
          </a:p>
          <a:p>
            <a:r>
              <a:rPr lang="en-US" sz="1200" dirty="0">
                <a:latin typeface="Sitka Small" panose="02000505000000020004" pitchFamily="2" charset="0"/>
              </a:rPr>
              <a:t>Analyzing disaggregated schoolwide and  school counseling program data</a:t>
            </a:r>
          </a:p>
          <a:p>
            <a:endParaRPr lang="en-US" sz="1200" dirty="0">
              <a:latin typeface="Sitka Small" panose="02000505000000020004" pitchFamily="2" charset="0"/>
            </a:endParaRPr>
          </a:p>
          <a:p>
            <a:endParaRPr lang="en-US" sz="1200" dirty="0">
              <a:latin typeface="Sitka Small" panose="02000505000000020004" pitchFamily="2" charset="0"/>
            </a:endParaRPr>
          </a:p>
        </p:txBody>
      </p:sp>
      <p:sp>
        <p:nvSpPr>
          <p:cNvPr id="5" name="Text Placeholder 4">
            <a:extLst>
              <a:ext uri="{FF2B5EF4-FFF2-40B4-BE49-F238E27FC236}">
                <a16:creationId xmlns:a16="http://schemas.microsoft.com/office/drawing/2014/main" id="{F35F9683-FD06-43F3-866B-5208DB3F20D0}"/>
              </a:ext>
            </a:extLst>
          </p:cNvPr>
          <p:cNvSpPr>
            <a:spLocks noGrp="1"/>
          </p:cNvSpPr>
          <p:nvPr>
            <p:ph type="body" idx="2"/>
          </p:nvPr>
        </p:nvSpPr>
        <p:spPr>
          <a:xfrm>
            <a:off x="4427218" y="1165358"/>
            <a:ext cx="4405082" cy="4261380"/>
          </a:xfrm>
        </p:spPr>
        <p:txBody>
          <a:bodyPr/>
          <a:lstStyle/>
          <a:p>
            <a:r>
              <a:rPr lang="en-US" sz="1200" dirty="0">
                <a:latin typeface="Sitka Small" panose="02000505000000020004" pitchFamily="2" charset="0"/>
              </a:rPr>
              <a:t>A</a:t>
            </a:r>
            <a:r>
              <a:rPr lang="en-US" sz="1200" dirty="0" smtClean="0">
                <a:latin typeface="Sitka Small" panose="02000505000000020004" pitchFamily="2" charset="0"/>
              </a:rPr>
              <a:t>dvisement </a:t>
            </a:r>
            <a:r>
              <a:rPr lang="en-US" sz="1200" dirty="0">
                <a:latin typeface="Sitka Small" panose="02000505000000020004" pitchFamily="2" charset="0"/>
              </a:rPr>
              <a:t>and appraisal for academic  planning</a:t>
            </a:r>
          </a:p>
          <a:p>
            <a:r>
              <a:rPr lang="en-US" sz="1200" dirty="0">
                <a:latin typeface="Sitka Small" panose="02000505000000020004" pitchFamily="2" charset="0"/>
              </a:rPr>
              <a:t>O</a:t>
            </a:r>
            <a:r>
              <a:rPr lang="en-US" sz="1200" dirty="0" smtClean="0">
                <a:latin typeface="Sitka Small" panose="02000505000000020004" pitchFamily="2" charset="0"/>
              </a:rPr>
              <a:t>rientation</a:t>
            </a:r>
            <a:r>
              <a:rPr lang="en-US" sz="1200" dirty="0">
                <a:latin typeface="Sitka Small" panose="02000505000000020004" pitchFamily="2" charset="0"/>
              </a:rPr>
              <a:t>, coordination and academic  advising for new students</a:t>
            </a:r>
          </a:p>
          <a:p>
            <a:r>
              <a:rPr lang="en-US" sz="1200" dirty="0">
                <a:latin typeface="Sitka Small" panose="02000505000000020004" pitchFamily="2" charset="0"/>
              </a:rPr>
              <a:t>I</a:t>
            </a:r>
            <a:r>
              <a:rPr lang="en-US" sz="1200" dirty="0" smtClean="0">
                <a:latin typeface="Sitka Small" panose="02000505000000020004" pitchFamily="2" charset="0"/>
              </a:rPr>
              <a:t>nterpreting </a:t>
            </a:r>
            <a:r>
              <a:rPr lang="en-US" sz="1200" dirty="0">
                <a:latin typeface="Sitka Small" panose="02000505000000020004" pitchFamily="2" charset="0"/>
              </a:rPr>
              <a:t>cognitive, aptitude and  achievement tests</a:t>
            </a:r>
          </a:p>
          <a:p>
            <a:r>
              <a:rPr lang="en-US" sz="1200" dirty="0">
                <a:latin typeface="Sitka Small" panose="02000505000000020004" pitchFamily="2" charset="0"/>
              </a:rPr>
              <a:t>P</a:t>
            </a:r>
            <a:r>
              <a:rPr lang="en-US" sz="1200" dirty="0" smtClean="0">
                <a:latin typeface="Sitka Small" panose="02000505000000020004" pitchFamily="2" charset="0"/>
              </a:rPr>
              <a:t>roviding </a:t>
            </a:r>
            <a:r>
              <a:rPr lang="en-US" sz="1200" dirty="0">
                <a:latin typeface="Sitka Small" panose="02000505000000020004" pitchFamily="2" charset="0"/>
              </a:rPr>
              <a:t>counseling to students who are chronically tardy or absent</a:t>
            </a:r>
          </a:p>
          <a:p>
            <a:r>
              <a:rPr lang="en-US" sz="1200" dirty="0">
                <a:latin typeface="Sitka Small" panose="02000505000000020004" pitchFamily="2" charset="0"/>
              </a:rPr>
              <a:t>P</a:t>
            </a:r>
            <a:r>
              <a:rPr lang="en-US" sz="1200" dirty="0" smtClean="0">
                <a:latin typeface="Sitka Small" panose="02000505000000020004" pitchFamily="2" charset="0"/>
              </a:rPr>
              <a:t>roviding </a:t>
            </a:r>
            <a:r>
              <a:rPr lang="en-US" sz="1200" dirty="0">
                <a:latin typeface="Sitka Small" panose="02000505000000020004" pitchFamily="2" charset="0"/>
              </a:rPr>
              <a:t>counseling to students who have disciplinary problems</a:t>
            </a:r>
          </a:p>
          <a:p>
            <a:r>
              <a:rPr lang="en-US" sz="1200" dirty="0">
                <a:latin typeface="Sitka Small" panose="02000505000000020004" pitchFamily="2" charset="0"/>
              </a:rPr>
              <a:t>P</a:t>
            </a:r>
            <a:r>
              <a:rPr lang="en-US" sz="1200" dirty="0" smtClean="0">
                <a:latin typeface="Sitka Small" panose="02000505000000020004" pitchFamily="2" charset="0"/>
              </a:rPr>
              <a:t>roviding </a:t>
            </a:r>
            <a:r>
              <a:rPr lang="en-US" sz="1200" dirty="0">
                <a:latin typeface="Sitka Small" panose="02000505000000020004" pitchFamily="2" charset="0"/>
              </a:rPr>
              <a:t>short-term individual and small group counseling services to students</a:t>
            </a:r>
          </a:p>
          <a:p>
            <a:r>
              <a:rPr lang="en-US" sz="1200" dirty="0">
                <a:latin typeface="Sitka Small" panose="02000505000000020004" pitchFamily="2" charset="0"/>
              </a:rPr>
              <a:t>A</a:t>
            </a:r>
            <a:r>
              <a:rPr lang="en-US" sz="1200" dirty="0" smtClean="0">
                <a:latin typeface="Sitka Small" panose="02000505000000020004" pitchFamily="2" charset="0"/>
              </a:rPr>
              <a:t>dvocating </a:t>
            </a:r>
            <a:r>
              <a:rPr lang="en-US" sz="1200" dirty="0">
                <a:latin typeface="Sitka Small" panose="02000505000000020004" pitchFamily="2" charset="0"/>
              </a:rPr>
              <a:t>for students at individual  education plan meetings, student study  teams and school attendance review boards, as necessary</a:t>
            </a:r>
          </a:p>
          <a:p>
            <a:r>
              <a:rPr lang="en-US" sz="1200" dirty="0">
                <a:latin typeface="Sitka Small" panose="02000505000000020004" pitchFamily="2" charset="0"/>
              </a:rPr>
              <a:t>A</a:t>
            </a:r>
            <a:r>
              <a:rPr lang="en-US" sz="1200" dirty="0" smtClean="0">
                <a:latin typeface="Sitka Small" panose="02000505000000020004" pitchFamily="2" charset="0"/>
              </a:rPr>
              <a:t>nalyzing </a:t>
            </a:r>
            <a:r>
              <a:rPr lang="en-US" sz="1200" dirty="0">
                <a:latin typeface="Sitka Small" panose="02000505000000020004" pitchFamily="2" charset="0"/>
              </a:rPr>
              <a:t>grade-point averages in relationship to achievement</a:t>
            </a:r>
          </a:p>
          <a:p>
            <a:endParaRPr lang="en-US" sz="1200" dirty="0">
              <a:latin typeface="Sitka Small" panose="02000505000000020004" pitchFamily="2" charset="0"/>
            </a:endParaRPr>
          </a:p>
          <a:p>
            <a:endParaRPr lang="en-US" sz="1200" dirty="0">
              <a:latin typeface="Sitka Small" panose="02000505000000020004" pitchFamily="2" charset="0"/>
            </a:endParaRPr>
          </a:p>
        </p:txBody>
      </p:sp>
    </p:spTree>
    <p:extLst>
      <p:ext uri="{BB962C8B-B14F-4D97-AF65-F5344CB8AC3E}">
        <p14:creationId xmlns:p14="http://schemas.microsoft.com/office/powerpoint/2010/main" val="227094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52D0-8E53-4056-A4E7-4246B4936FCD}"/>
              </a:ext>
            </a:extLst>
          </p:cNvPr>
          <p:cNvSpPr>
            <a:spLocks noGrp="1"/>
          </p:cNvSpPr>
          <p:nvPr>
            <p:ph type="title"/>
          </p:nvPr>
        </p:nvSpPr>
        <p:spPr>
          <a:xfrm>
            <a:off x="311700" y="357190"/>
            <a:ext cx="8520600" cy="607800"/>
          </a:xfrm>
        </p:spPr>
        <p:txBody>
          <a:bodyPr/>
          <a:lstStyle/>
          <a:p>
            <a:pPr algn="ctr"/>
            <a:r>
              <a:rPr lang="en-US" b="1" i="1" dirty="0">
                <a:latin typeface="Sitka Small" panose="02000505000000020004" pitchFamily="2" charset="0"/>
              </a:rPr>
              <a:t>Inappropriate</a:t>
            </a:r>
            <a:r>
              <a:rPr lang="en-US" b="1" dirty="0">
                <a:latin typeface="Sitka Small" panose="02000505000000020004" pitchFamily="2" charset="0"/>
              </a:rPr>
              <a:t> Tasks for </a:t>
            </a:r>
            <a:r>
              <a:rPr lang="en-US" b="1" dirty="0" smtClean="0">
                <a:latin typeface="Sitka Small" panose="02000505000000020004" pitchFamily="2" charset="0"/>
              </a:rPr>
              <a:t>Counselors (ASCA)</a:t>
            </a:r>
            <a:endParaRPr lang="en-US" b="1" dirty="0">
              <a:latin typeface="Sitka Small" panose="02000505000000020004" pitchFamily="2" charset="0"/>
            </a:endParaRPr>
          </a:p>
        </p:txBody>
      </p:sp>
      <p:sp>
        <p:nvSpPr>
          <p:cNvPr id="7" name="Text Placeholder 6">
            <a:extLst>
              <a:ext uri="{FF2B5EF4-FFF2-40B4-BE49-F238E27FC236}">
                <a16:creationId xmlns:a16="http://schemas.microsoft.com/office/drawing/2014/main" id="{DBBCA4B8-C337-492D-B811-B2E9C70EAD18}"/>
              </a:ext>
            </a:extLst>
          </p:cNvPr>
          <p:cNvSpPr>
            <a:spLocks noGrp="1"/>
          </p:cNvSpPr>
          <p:nvPr>
            <p:ph type="body" idx="1"/>
          </p:nvPr>
        </p:nvSpPr>
        <p:spPr>
          <a:xfrm>
            <a:off x="311700" y="1143409"/>
            <a:ext cx="3999900" cy="3518531"/>
          </a:xfrm>
        </p:spPr>
        <p:txBody>
          <a:bodyPr/>
          <a:lstStyle/>
          <a:p>
            <a:r>
              <a:rPr lang="en-US" dirty="0">
                <a:latin typeface="Sitka Small" panose="02000505000000020004" pitchFamily="2" charset="0"/>
                <a:ea typeface="Roboto" panose="020B0604020202020204" charset="0"/>
              </a:rPr>
              <a:t>B</a:t>
            </a:r>
            <a:r>
              <a:rPr lang="en-US" dirty="0" smtClean="0">
                <a:latin typeface="Sitka Small" panose="02000505000000020004" pitchFamily="2" charset="0"/>
                <a:ea typeface="Roboto" panose="020B0604020202020204" charset="0"/>
              </a:rPr>
              <a:t>uilding </a:t>
            </a:r>
            <a:r>
              <a:rPr lang="en-US" dirty="0">
                <a:latin typeface="Sitka Small" panose="02000505000000020004" pitchFamily="2" charset="0"/>
                <a:ea typeface="Roboto" panose="020B0604020202020204" charset="0"/>
              </a:rPr>
              <a:t>the master </a:t>
            </a:r>
            <a:r>
              <a:rPr lang="en-US" dirty="0" smtClean="0">
                <a:latin typeface="Sitka Small" panose="02000505000000020004" pitchFamily="2" charset="0"/>
                <a:ea typeface="Roboto" panose="020B0604020202020204" charset="0"/>
              </a:rPr>
              <a:t>schedule*</a:t>
            </a:r>
            <a:endParaRPr lang="en-US" dirty="0">
              <a:latin typeface="Sitka Small" panose="02000505000000020004" pitchFamily="2" charset="0"/>
              <a:ea typeface="Roboto" panose="020B0604020202020204" charset="0"/>
            </a:endParaRPr>
          </a:p>
          <a:p>
            <a:r>
              <a:rPr lang="en-US" dirty="0">
                <a:latin typeface="Sitka Small" panose="02000505000000020004" pitchFamily="2" charset="0"/>
                <a:ea typeface="Roboto" panose="020B0604020202020204" charset="0"/>
              </a:rPr>
              <a:t>C</a:t>
            </a:r>
            <a:r>
              <a:rPr lang="en-US" dirty="0" smtClean="0">
                <a:latin typeface="Sitka Small" panose="02000505000000020004" pitchFamily="2" charset="0"/>
                <a:ea typeface="Roboto" panose="020B0604020202020204" charset="0"/>
              </a:rPr>
              <a:t>oordinating </a:t>
            </a:r>
            <a:r>
              <a:rPr lang="en-US" dirty="0">
                <a:latin typeface="Sitka Small" panose="02000505000000020004" pitchFamily="2" charset="0"/>
                <a:ea typeface="Roboto" panose="020B0604020202020204" charset="0"/>
              </a:rPr>
              <a:t>paperwork and data entry of all new students</a:t>
            </a:r>
          </a:p>
          <a:p>
            <a:r>
              <a:rPr lang="en-US" dirty="0">
                <a:latin typeface="Sitka Small" panose="02000505000000020004" pitchFamily="2" charset="0"/>
                <a:ea typeface="Roboto" panose="020B0604020202020204" charset="0"/>
              </a:rPr>
              <a:t>C</a:t>
            </a:r>
            <a:r>
              <a:rPr lang="en-US" dirty="0" smtClean="0">
                <a:latin typeface="Sitka Small" panose="02000505000000020004" pitchFamily="2" charset="0"/>
                <a:ea typeface="Roboto" panose="020B0604020202020204" charset="0"/>
              </a:rPr>
              <a:t>oordinating </a:t>
            </a:r>
            <a:r>
              <a:rPr lang="en-US" dirty="0">
                <a:latin typeface="Sitka Small" panose="02000505000000020004" pitchFamily="2" charset="0"/>
                <a:ea typeface="Roboto" panose="020B0604020202020204" charset="0"/>
              </a:rPr>
              <a:t>cognitive, aptitude and  achievement testing programs</a:t>
            </a:r>
          </a:p>
          <a:p>
            <a:r>
              <a:rPr lang="en-US" dirty="0">
                <a:latin typeface="Sitka Small" panose="02000505000000020004" pitchFamily="2" charset="0"/>
                <a:ea typeface="Roboto" panose="020B0604020202020204" charset="0"/>
              </a:rPr>
              <a:t>S</a:t>
            </a:r>
            <a:r>
              <a:rPr lang="en-US" dirty="0" smtClean="0">
                <a:latin typeface="Sitka Small" panose="02000505000000020004" pitchFamily="2" charset="0"/>
                <a:ea typeface="Roboto" panose="020B0604020202020204" charset="0"/>
              </a:rPr>
              <a:t>igning </a:t>
            </a:r>
            <a:r>
              <a:rPr lang="en-US" dirty="0">
                <a:latin typeface="Sitka Small" panose="02000505000000020004" pitchFamily="2" charset="0"/>
                <a:ea typeface="Roboto" panose="020B0604020202020204" charset="0"/>
              </a:rPr>
              <a:t>excuses for students who are tardy or  absent</a:t>
            </a:r>
          </a:p>
          <a:p>
            <a:r>
              <a:rPr lang="en-US" dirty="0">
                <a:latin typeface="Sitka Small" panose="02000505000000020004" pitchFamily="2" charset="0"/>
                <a:ea typeface="Roboto" panose="020B0604020202020204" charset="0"/>
              </a:rPr>
              <a:t>P</a:t>
            </a:r>
            <a:r>
              <a:rPr lang="en-US" dirty="0" smtClean="0">
                <a:latin typeface="Sitka Small" panose="02000505000000020004" pitchFamily="2" charset="0"/>
                <a:ea typeface="Roboto" panose="020B0604020202020204" charset="0"/>
              </a:rPr>
              <a:t>erforming </a:t>
            </a:r>
            <a:r>
              <a:rPr lang="en-US" dirty="0">
                <a:latin typeface="Sitka Small" panose="02000505000000020004" pitchFamily="2" charset="0"/>
                <a:ea typeface="Roboto" panose="020B0604020202020204" charset="0"/>
              </a:rPr>
              <a:t>disciplinary actions or assigning discipline consequences</a:t>
            </a:r>
          </a:p>
          <a:p>
            <a:r>
              <a:rPr lang="en-US" dirty="0">
                <a:latin typeface="Sitka Small" panose="02000505000000020004" pitchFamily="2" charset="0"/>
                <a:ea typeface="Roboto" panose="020B0604020202020204" charset="0"/>
              </a:rPr>
              <a:t>C</a:t>
            </a:r>
            <a:r>
              <a:rPr lang="en-US" dirty="0" smtClean="0">
                <a:latin typeface="Sitka Small" panose="02000505000000020004" pitchFamily="2" charset="0"/>
                <a:ea typeface="Roboto" panose="020B0604020202020204" charset="0"/>
              </a:rPr>
              <a:t>oordinating </a:t>
            </a:r>
            <a:r>
              <a:rPr lang="en-US" dirty="0">
                <a:latin typeface="Sitka Small" panose="02000505000000020004" pitchFamily="2" charset="0"/>
                <a:ea typeface="Roboto" panose="020B0604020202020204" charset="0"/>
              </a:rPr>
              <a:t>schoolwide individual education  plans, student study teams, response to intervention plans, MTSS and school  attendance review boards</a:t>
            </a:r>
          </a:p>
          <a:p>
            <a:endParaRPr lang="en-US" dirty="0">
              <a:latin typeface="Sitka Small" panose="02000505000000020004" pitchFamily="2" charset="0"/>
              <a:ea typeface="Roboto" panose="020B0604020202020204" charset="0"/>
            </a:endParaRPr>
          </a:p>
          <a:p>
            <a:endParaRPr lang="en-US" dirty="0">
              <a:latin typeface="Sitka Small" panose="02000505000000020004" pitchFamily="2" charset="0"/>
              <a:ea typeface="Roboto" panose="020B0604020202020204" charset="0"/>
            </a:endParaRPr>
          </a:p>
          <a:p>
            <a:endParaRPr lang="en-US" dirty="0">
              <a:latin typeface="Sitka Small" panose="02000505000000020004" pitchFamily="2" charset="0"/>
              <a:ea typeface="Roboto" panose="020B0604020202020204" charset="0"/>
            </a:endParaRPr>
          </a:p>
        </p:txBody>
      </p:sp>
      <p:sp>
        <p:nvSpPr>
          <p:cNvPr id="8" name="Text Placeholder 7">
            <a:extLst>
              <a:ext uri="{FF2B5EF4-FFF2-40B4-BE49-F238E27FC236}">
                <a16:creationId xmlns:a16="http://schemas.microsoft.com/office/drawing/2014/main" id="{14BBBDA5-1DE2-48B0-A6D5-76B9150F5B81}"/>
              </a:ext>
            </a:extLst>
          </p:cNvPr>
          <p:cNvSpPr>
            <a:spLocks noGrp="1"/>
          </p:cNvSpPr>
          <p:nvPr>
            <p:ph type="body" idx="2"/>
          </p:nvPr>
        </p:nvSpPr>
        <p:spPr>
          <a:xfrm>
            <a:off x="4572000" y="1143410"/>
            <a:ext cx="3999900" cy="3660938"/>
          </a:xfrm>
        </p:spPr>
        <p:txBody>
          <a:bodyPr/>
          <a:lstStyle/>
          <a:p>
            <a:r>
              <a:rPr lang="en-US" dirty="0">
                <a:latin typeface="Sitka Small" panose="02000505000000020004" pitchFamily="2" charset="0"/>
                <a:ea typeface="Roboto" panose="020B0604020202020204" charset="0"/>
              </a:rPr>
              <a:t>C</a:t>
            </a:r>
            <a:r>
              <a:rPr lang="en-US" dirty="0" smtClean="0">
                <a:latin typeface="Sitka Small" panose="02000505000000020004" pitchFamily="2" charset="0"/>
                <a:ea typeface="Roboto" panose="020B0604020202020204" charset="0"/>
              </a:rPr>
              <a:t>overing </a:t>
            </a:r>
            <a:r>
              <a:rPr lang="en-US" dirty="0">
                <a:latin typeface="Sitka Small" panose="02000505000000020004" pitchFamily="2" charset="0"/>
                <a:ea typeface="Roboto" panose="020B0604020202020204" charset="0"/>
              </a:rPr>
              <a:t>classes when teachers are absent or to create teacher planning time</a:t>
            </a:r>
          </a:p>
          <a:p>
            <a:r>
              <a:rPr lang="en-US" dirty="0">
                <a:latin typeface="Sitka Small" panose="02000505000000020004" pitchFamily="2" charset="0"/>
                <a:ea typeface="Roboto" panose="020B0604020202020204" charset="0"/>
              </a:rPr>
              <a:t>M</a:t>
            </a:r>
            <a:r>
              <a:rPr lang="en-US" dirty="0" smtClean="0">
                <a:latin typeface="Sitka Small" panose="02000505000000020004" pitchFamily="2" charset="0"/>
                <a:ea typeface="Roboto" panose="020B0604020202020204" charset="0"/>
              </a:rPr>
              <a:t>aintaining </a:t>
            </a:r>
            <a:r>
              <a:rPr lang="en-US" dirty="0">
                <a:latin typeface="Sitka Small" panose="02000505000000020004" pitchFamily="2" charset="0"/>
                <a:ea typeface="Roboto" panose="020B0604020202020204" charset="0"/>
              </a:rPr>
              <a:t>student </a:t>
            </a:r>
            <a:r>
              <a:rPr lang="en-US" dirty="0" smtClean="0">
                <a:latin typeface="Sitka Small" panose="02000505000000020004" pitchFamily="2" charset="0"/>
                <a:ea typeface="Roboto" panose="020B0604020202020204" charset="0"/>
              </a:rPr>
              <a:t>records*</a:t>
            </a:r>
            <a:endParaRPr lang="en-US" dirty="0">
              <a:latin typeface="Sitka Small" panose="02000505000000020004" pitchFamily="2" charset="0"/>
              <a:ea typeface="Roboto" panose="020B0604020202020204" charset="0"/>
            </a:endParaRPr>
          </a:p>
          <a:p>
            <a:r>
              <a:rPr lang="en-US" dirty="0">
                <a:latin typeface="Sitka Small" panose="02000505000000020004" pitchFamily="2" charset="0"/>
                <a:ea typeface="Roboto" panose="020B0604020202020204" charset="0"/>
              </a:rPr>
              <a:t>C</a:t>
            </a:r>
            <a:r>
              <a:rPr lang="en-US" dirty="0" smtClean="0">
                <a:latin typeface="Sitka Small" panose="02000505000000020004" pitchFamily="2" charset="0"/>
                <a:ea typeface="Roboto" panose="020B0604020202020204" charset="0"/>
              </a:rPr>
              <a:t>omputing </a:t>
            </a:r>
            <a:r>
              <a:rPr lang="en-US" dirty="0">
                <a:latin typeface="Sitka Small" panose="02000505000000020004" pitchFamily="2" charset="0"/>
                <a:ea typeface="Roboto" panose="020B0604020202020204" charset="0"/>
              </a:rPr>
              <a:t>grade-point </a:t>
            </a:r>
            <a:r>
              <a:rPr lang="en-US" dirty="0" smtClean="0">
                <a:latin typeface="Sitka Small" panose="02000505000000020004" pitchFamily="2" charset="0"/>
                <a:ea typeface="Roboto" panose="020B0604020202020204" charset="0"/>
              </a:rPr>
              <a:t>averages*</a:t>
            </a:r>
            <a:endParaRPr lang="en-US" dirty="0">
              <a:latin typeface="Sitka Small" panose="02000505000000020004" pitchFamily="2" charset="0"/>
              <a:ea typeface="Roboto" panose="020B0604020202020204" charset="0"/>
            </a:endParaRPr>
          </a:p>
          <a:p>
            <a:r>
              <a:rPr lang="en-US" dirty="0">
                <a:latin typeface="Sitka Small" panose="02000505000000020004" pitchFamily="2" charset="0"/>
                <a:ea typeface="Roboto" panose="020B0604020202020204" charset="0"/>
              </a:rPr>
              <a:t>S</a:t>
            </a:r>
            <a:r>
              <a:rPr lang="en-US" dirty="0" smtClean="0">
                <a:latin typeface="Sitka Small" panose="02000505000000020004" pitchFamily="2" charset="0"/>
                <a:ea typeface="Roboto" panose="020B0604020202020204" charset="0"/>
              </a:rPr>
              <a:t>upervising </a:t>
            </a:r>
            <a:r>
              <a:rPr lang="en-US" dirty="0">
                <a:latin typeface="Sitka Small" panose="02000505000000020004" pitchFamily="2" charset="0"/>
                <a:ea typeface="Roboto" panose="020B0604020202020204" charset="0"/>
              </a:rPr>
              <a:t>classrooms or common areas</a:t>
            </a:r>
          </a:p>
          <a:p>
            <a:r>
              <a:rPr lang="en-US" dirty="0">
                <a:latin typeface="Sitka Small" panose="02000505000000020004" pitchFamily="2" charset="0"/>
                <a:ea typeface="Roboto" panose="020B0604020202020204" charset="0"/>
              </a:rPr>
              <a:t>K</a:t>
            </a:r>
            <a:r>
              <a:rPr lang="en-US" dirty="0" smtClean="0">
                <a:latin typeface="Sitka Small" panose="02000505000000020004" pitchFamily="2" charset="0"/>
                <a:ea typeface="Roboto" panose="020B0604020202020204" charset="0"/>
              </a:rPr>
              <a:t>eeping </a:t>
            </a:r>
            <a:r>
              <a:rPr lang="en-US" dirty="0">
                <a:latin typeface="Sitka Small" panose="02000505000000020004" pitchFamily="2" charset="0"/>
                <a:ea typeface="Roboto" panose="020B0604020202020204" charset="0"/>
              </a:rPr>
              <a:t>clerical records</a:t>
            </a:r>
          </a:p>
          <a:p>
            <a:r>
              <a:rPr lang="en-US" dirty="0" smtClean="0">
                <a:latin typeface="Sitka Small" panose="02000505000000020004" pitchFamily="2" charset="0"/>
                <a:ea typeface="Roboto" panose="020B0604020202020204" charset="0"/>
              </a:rPr>
              <a:t>Assisting </a:t>
            </a:r>
            <a:r>
              <a:rPr lang="en-US" dirty="0">
                <a:latin typeface="Sitka Small" panose="02000505000000020004" pitchFamily="2" charset="0"/>
                <a:ea typeface="Roboto" panose="020B0604020202020204" charset="0"/>
              </a:rPr>
              <a:t>with duties in the principal’s office</a:t>
            </a:r>
          </a:p>
          <a:p>
            <a:r>
              <a:rPr lang="en-US" dirty="0">
                <a:latin typeface="Sitka Small" panose="02000505000000020004" pitchFamily="2" charset="0"/>
                <a:ea typeface="Roboto" panose="020B0604020202020204" charset="0"/>
              </a:rPr>
              <a:t>P</a:t>
            </a:r>
            <a:r>
              <a:rPr lang="en-US" dirty="0" smtClean="0">
                <a:latin typeface="Sitka Small" panose="02000505000000020004" pitchFamily="2" charset="0"/>
                <a:ea typeface="Roboto" panose="020B0604020202020204" charset="0"/>
              </a:rPr>
              <a:t>roviding </a:t>
            </a:r>
            <a:r>
              <a:rPr lang="en-US" dirty="0">
                <a:latin typeface="Sitka Small" panose="02000505000000020004" pitchFamily="2" charset="0"/>
                <a:ea typeface="Roboto" panose="020B0604020202020204" charset="0"/>
              </a:rPr>
              <a:t>long-term counseling in schools to  address psychological disorders</a:t>
            </a:r>
          </a:p>
          <a:p>
            <a:r>
              <a:rPr lang="en-US" dirty="0">
                <a:latin typeface="Sitka Small" panose="02000505000000020004" pitchFamily="2" charset="0"/>
                <a:ea typeface="Roboto" panose="020B0604020202020204" charset="0"/>
              </a:rPr>
              <a:t>S</a:t>
            </a:r>
            <a:r>
              <a:rPr lang="en-US" dirty="0" smtClean="0">
                <a:latin typeface="Sitka Small" panose="02000505000000020004" pitchFamily="2" charset="0"/>
                <a:ea typeface="Roboto" panose="020B0604020202020204" charset="0"/>
              </a:rPr>
              <a:t>erving </a:t>
            </a:r>
            <a:r>
              <a:rPr lang="en-US" dirty="0">
                <a:latin typeface="Sitka Small" panose="02000505000000020004" pitchFamily="2" charset="0"/>
                <a:ea typeface="Roboto" panose="020B0604020202020204" charset="0"/>
              </a:rPr>
              <a:t>as a data entry clerk</a:t>
            </a:r>
          </a:p>
          <a:p>
            <a:pPr marL="139700" indent="0">
              <a:buNone/>
            </a:pPr>
            <a:endParaRPr lang="en-US" dirty="0">
              <a:latin typeface="Sitka Small" panose="02000505000000020004" pitchFamily="2" charset="0"/>
            </a:endParaRPr>
          </a:p>
        </p:txBody>
      </p:sp>
    </p:spTree>
    <p:extLst>
      <p:ext uri="{BB962C8B-B14F-4D97-AF65-F5344CB8AC3E}">
        <p14:creationId xmlns:p14="http://schemas.microsoft.com/office/powerpoint/2010/main" val="1275066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role and responsibility of School Counselor</a:t>
            </a:r>
            <a:endParaRPr dirty="0"/>
          </a:p>
        </p:txBody>
      </p:sp>
      <p:sp>
        <p:nvSpPr>
          <p:cNvPr id="122" name="Google Shape;122;p1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chemeClr val="dk1"/>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1200" dirty="0">
              <a:solidFill>
                <a:schemeClr val="dk1"/>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b="1" dirty="0">
              <a:solidFill>
                <a:schemeClr val="dk1"/>
              </a:solidFill>
              <a:highlight>
                <a:srgbClr val="FFFF00"/>
              </a:highlight>
              <a:latin typeface="Times New Roman"/>
              <a:ea typeface="Times New Roman"/>
              <a:cs typeface="Times New Roman"/>
              <a:sym typeface="Times New Roman"/>
            </a:endParaRPr>
          </a:p>
          <a:p>
            <a:pPr marL="0" lvl="0" indent="0" algn="l" rtl="0">
              <a:spcBef>
                <a:spcPts val="0"/>
              </a:spcBef>
              <a:spcAft>
                <a:spcPts val="0"/>
              </a:spcAft>
              <a:buNone/>
            </a:pPr>
            <a:endParaRPr dirty="0"/>
          </a:p>
          <a:p>
            <a:pPr marL="0" lvl="0" indent="0" algn="l" rtl="0">
              <a:spcBef>
                <a:spcPts val="1600"/>
              </a:spcBef>
              <a:spcAft>
                <a:spcPts val="1600"/>
              </a:spcAft>
              <a:buNone/>
            </a:pPr>
            <a:endParaRPr dirty="0"/>
          </a:p>
        </p:txBody>
      </p:sp>
      <p:pic>
        <p:nvPicPr>
          <p:cNvPr id="123" name="Google Shape;123;p19"/>
          <p:cNvPicPr preferRelativeResize="0"/>
          <p:nvPr/>
        </p:nvPicPr>
        <p:blipFill>
          <a:blip r:embed="rId3">
            <a:alphaModFix/>
          </a:blip>
          <a:stretch>
            <a:fillRect/>
          </a:stretch>
        </p:blipFill>
        <p:spPr>
          <a:xfrm>
            <a:off x="340614" y="0"/>
            <a:ext cx="8462772" cy="5143500"/>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5738</TotalTime>
  <Words>1820</Words>
  <Application>Microsoft Office PowerPoint</Application>
  <PresentationFormat>On-screen Show (16:9)</PresentationFormat>
  <Paragraphs>226</Paragraphs>
  <Slides>24</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Roboto</vt:lpstr>
      <vt:lpstr>Sitka Small</vt:lpstr>
      <vt:lpstr>Calibri</vt:lpstr>
      <vt:lpstr>Arial</vt:lpstr>
      <vt:lpstr>Wingdings</vt:lpstr>
      <vt:lpstr>Times New Roman</vt:lpstr>
      <vt:lpstr>Geometric</vt:lpstr>
      <vt:lpstr>Role of a School Counselor</vt:lpstr>
      <vt:lpstr>RCSD School Counseling Mission </vt:lpstr>
      <vt:lpstr>RCSD School Counselor Vision </vt:lpstr>
      <vt:lpstr>History</vt:lpstr>
      <vt:lpstr>American School Counselor Association:  What is a Certified School Counselor?</vt:lpstr>
      <vt:lpstr>The role and responsibility of a School Counselor</vt:lpstr>
      <vt:lpstr>Appropriate Tasks for Counselors (ASCA)</vt:lpstr>
      <vt:lpstr>Inappropriate Tasks for Counselors (ASCA)</vt:lpstr>
      <vt:lpstr>The role and responsibility of School Counselor</vt:lpstr>
      <vt:lpstr>New School Counseling Regulations</vt:lpstr>
      <vt:lpstr>Part 100(j) - Requirements for School Counselors</vt:lpstr>
      <vt:lpstr>Comprehensive School Counseling Plan</vt:lpstr>
      <vt:lpstr>RCSD Comprehensive School Counseling Plan</vt:lpstr>
      <vt:lpstr>Benefit of RCSD Comprehensive School Counselor Plan: Students</vt:lpstr>
      <vt:lpstr>Benefits of RCSD Comprehensive School Counseling Plan: Parents</vt:lpstr>
      <vt:lpstr>Benefits of RCSD Comprehensive School Counseling Plan: Student Support Personnel </vt:lpstr>
      <vt:lpstr>Benefits of RCSD Comprehensive School Counseling Plan: Community</vt:lpstr>
      <vt:lpstr>Benefits of RCSD Comprehensive School Counseling Plan: Administrators</vt:lpstr>
      <vt:lpstr>Benefits of RCSD Comprehensive School Counseling Plan: Teachers </vt:lpstr>
      <vt:lpstr>Keys to an Effective Principal-Counselor Partnership</vt:lpstr>
      <vt:lpstr>Responsibility Summary</vt:lpstr>
      <vt:lpstr>Responsibility Summary</vt:lpstr>
      <vt:lpstr>Responsibility Summary</vt:lpstr>
      <vt:lpstr>Questions, Comments &amp; Suggestions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a School Counselor</dc:title>
  <dc:creator>Clark, Crystal</dc:creator>
  <cp:lastModifiedBy>Clark, Crystal</cp:lastModifiedBy>
  <cp:revision>24</cp:revision>
  <dcterms:modified xsi:type="dcterms:W3CDTF">2022-08-22T15:37:57Z</dcterms:modified>
</cp:coreProperties>
</file>