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34"/>
  </p:notesMasterIdLst>
  <p:sldIdLst>
    <p:sldId id="256" r:id="rId3"/>
    <p:sldId id="356" r:id="rId4"/>
    <p:sldId id="258" r:id="rId5"/>
    <p:sldId id="265" r:id="rId6"/>
    <p:sldId id="359" r:id="rId7"/>
    <p:sldId id="360" r:id="rId8"/>
    <p:sldId id="361" r:id="rId9"/>
    <p:sldId id="259" r:id="rId10"/>
    <p:sldId id="261" r:id="rId11"/>
    <p:sldId id="260" r:id="rId12"/>
    <p:sldId id="262" r:id="rId13"/>
    <p:sldId id="337" r:id="rId14"/>
    <p:sldId id="355" r:id="rId15"/>
    <p:sldId id="373" r:id="rId16"/>
    <p:sldId id="358" r:id="rId17"/>
    <p:sldId id="263" r:id="rId18"/>
    <p:sldId id="362" r:id="rId19"/>
    <p:sldId id="308" r:id="rId20"/>
    <p:sldId id="364" r:id="rId21"/>
    <p:sldId id="363" r:id="rId22"/>
    <p:sldId id="365" r:id="rId23"/>
    <p:sldId id="366" r:id="rId24"/>
    <p:sldId id="367" r:id="rId25"/>
    <p:sldId id="357" r:id="rId26"/>
    <p:sldId id="368" r:id="rId27"/>
    <p:sldId id="371" r:id="rId28"/>
    <p:sldId id="341" r:id="rId29"/>
    <p:sldId id="348" r:id="rId30"/>
    <p:sldId id="350" r:id="rId31"/>
    <p:sldId id="372" r:id="rId32"/>
    <p:sldId id="278" r:id="rId33"/>
  </p:sldIdLst>
  <p:sldSz cx="9144000" cy="5143500" type="screen16x9"/>
  <p:notesSz cx="6858000" cy="9144000"/>
  <p:embeddedFontLst>
    <p:embeddedFont>
      <p:font typeface="Abril Fatface" panose="02000503000000020003" pitchFamily="2" charset="0"/>
      <p:regular r:id="rId35"/>
    </p:embeddedFont>
    <p:embeddedFont>
      <p:font typeface="Barlow Condensed" panose="00000506000000000000" pitchFamily="2"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Corbel" panose="020B0503020204020204" pitchFamily="34" charset="0"/>
      <p:regular r:id="rId48"/>
      <p:bold r:id="rId49"/>
      <p:italic r:id="rId50"/>
      <p:boldItalic r:id="rId51"/>
    </p:embeddedFont>
    <p:embeddedFont>
      <p:font typeface="Footlight MT Light" panose="0204060206030A020304" pitchFamily="18" charset="0"/>
      <p:regular r:id="rId52"/>
    </p:embeddedFont>
    <p:embeddedFont>
      <p:font typeface="Georgia" panose="02040502050405020303" pitchFamily="18" charset="0"/>
      <p:regular r:id="rId53"/>
      <p:bold r:id="rId54"/>
      <p:italic r:id="rId55"/>
      <p:boldItalic r:id="rId56"/>
    </p:embeddedFont>
    <p:embeddedFont>
      <p:font typeface="Lato" panose="020F0502020204030203" pitchFamily="34" charset="0"/>
      <p:regular r:id="rId57"/>
      <p:bold r:id="rId58"/>
      <p:italic r:id="rId59"/>
      <p:boldItalic r:id="rId60"/>
    </p:embeddedFont>
    <p:embeddedFont>
      <p:font typeface="Palatino Linotype" panose="02040502050505030304" pitchFamily="18" charset="0"/>
      <p:regular r:id="rId61"/>
      <p:bold r:id="rId62"/>
      <p:italic r:id="rId63"/>
      <p:boldItalic r:id="rId64"/>
    </p:embeddedFont>
    <p:embeddedFont>
      <p:font typeface="Quattrocento" panose="02020502030000000404" pitchFamily="18" charset="0"/>
      <p:regular r:id="rId65"/>
      <p:bold r:id="rId66"/>
    </p:embeddedFont>
    <p:embeddedFont>
      <p:font typeface="Quattrocento Sans" panose="020B0502050000020003" pitchFamily="34" charset="0"/>
      <p:regular r:id="rId67"/>
      <p:bold r:id="rId68"/>
      <p:italic r:id="rId69"/>
      <p:boldItalic r:id="rId70"/>
    </p:embeddedFont>
    <p:embeddedFont>
      <p:font typeface="Segoe UI" panose="020B0502040204020203"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8E29EA-216D-476C-BEED-6F0147E3D76D}" v="10" dt="2024-01-08T23:37:27.357"/>
  </p1510:revLst>
</p1510:revInfo>
</file>

<file path=ppt/tableStyles.xml><?xml version="1.0" encoding="utf-8"?>
<a:tblStyleLst xmlns:a="http://schemas.openxmlformats.org/drawingml/2006/main" def="{258AA5F8-0B24-4DB1-9D4B-E0D44D11B13C}">
  <a:tblStyle styleId="{258AA5F8-0B24-4DB1-9D4B-E0D44D11B1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74" Type="http://schemas.openxmlformats.org/officeDocument/2006/relationships/font" Target="fonts/font40.fntdata"/><Relationship Id="rId79"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7.fntdata"/><Relationship Id="rId72" Type="http://schemas.openxmlformats.org/officeDocument/2006/relationships/font" Target="fonts/font3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font" Target="fonts/font39.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document/d/143hLUS31ct8EnW-thtUqkTpbJ66GqEvs4taWkzMnMW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Start Music at 3:49 pm</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567f1015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567f1015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55f7497ef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55f7497ef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Consistent feedback that this is one of the most challenging parts of the Mentoring role. </a:t>
            </a:r>
          </a:p>
        </p:txBody>
      </p:sp>
    </p:spTree>
    <p:extLst>
      <p:ext uri="{BB962C8B-B14F-4D97-AF65-F5344CB8AC3E}">
        <p14:creationId xmlns:p14="http://schemas.microsoft.com/office/powerpoint/2010/main" val="758546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Poll?</a:t>
            </a:r>
          </a:p>
        </p:txBody>
      </p:sp>
    </p:spTree>
    <p:extLst>
      <p:ext uri="{BB962C8B-B14F-4D97-AF65-F5344CB8AC3E}">
        <p14:creationId xmlns:p14="http://schemas.microsoft.com/office/powerpoint/2010/main" val="376940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https://drive.google.com/drive/folders/11KkS6BanVm7wMiwWxrcc-vAB_cFi_4-R?usp=sharing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00000"/>
                </a:solidFill>
                <a:effectLst/>
                <a:latin typeface="Segoe UI" panose="020B0502040204020203" pitchFamily="34" charset="0"/>
              </a:rPr>
              <a:t>What are some of the characteristics in these samples that make them valuable (for Interns and for the CIT Panel)? </a:t>
            </a:r>
          </a:p>
          <a:p>
            <a:pPr marL="158750" indent="0">
              <a:buNone/>
            </a:pPr>
            <a:endParaRPr lang="en-US" dirty="0"/>
          </a:p>
        </p:txBody>
      </p:sp>
    </p:spTree>
    <p:extLst>
      <p:ext uri="{BB962C8B-B14F-4D97-AF65-F5344CB8AC3E}">
        <p14:creationId xmlns:p14="http://schemas.microsoft.com/office/powerpoint/2010/main" val="3669167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94d679034e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94d679034e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https://rcsdk12-my.sharepoint.com/:wb:/g/personal/1266650_rcsdk12_org/EfrT2KvaKTxJsSmg91AfR8MBat7dQFWsJvz7EKnpTYjbsg?e=4V0ZM7</a:t>
            </a:r>
            <a:endParaRPr dirty="0"/>
          </a:p>
        </p:txBody>
      </p:sp>
    </p:spTree>
    <p:extLst>
      <p:ext uri="{BB962C8B-B14F-4D97-AF65-F5344CB8AC3E}">
        <p14:creationId xmlns:p14="http://schemas.microsoft.com/office/powerpoint/2010/main" val="326715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https://docs.google.com/document/d/1KEzmnSDKxSC7R-LvfaP9n8JsIXXGgN3N/edit?usp=sharing&amp;ouid=106959346899243899716&amp;rtpof=true&amp;sd=true</a:t>
            </a:r>
          </a:p>
        </p:txBody>
      </p:sp>
    </p:spTree>
    <p:extLst>
      <p:ext uri="{BB962C8B-B14F-4D97-AF65-F5344CB8AC3E}">
        <p14:creationId xmlns:p14="http://schemas.microsoft.com/office/powerpoint/2010/main" val="2287664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https://www.rcsdk12.org/site/handlers/filedownload.ashx?moduleinstanceid=85464&amp;dataid=97571&amp;FileName=Breakout%20Rooms%20and%20Instructions%201.8.2024.docx </a:t>
            </a:r>
          </a:p>
        </p:txBody>
      </p:sp>
    </p:spTree>
    <p:extLst>
      <p:ext uri="{BB962C8B-B14F-4D97-AF65-F5344CB8AC3E}">
        <p14:creationId xmlns:p14="http://schemas.microsoft.com/office/powerpoint/2010/main" val="29953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94d679034e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94d679034e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https://www.rcsdk12.org/site/handlers/filedownload.ashx?moduleinstanceid=85464&amp;dataid=97571&amp;FileName=Breakout%20Rooms%20and%20Instructions%201.8.2024.docx</a:t>
            </a:r>
            <a:endParaRPr dirty="0"/>
          </a:p>
        </p:txBody>
      </p:sp>
    </p:spTree>
    <p:extLst>
      <p:ext uri="{BB962C8B-B14F-4D97-AF65-F5344CB8AC3E}">
        <p14:creationId xmlns:p14="http://schemas.microsoft.com/office/powerpoint/2010/main" val="287623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94d679034e_0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194d679034e_0_451:notes"/>
          <p:cNvSpPr txBox="1">
            <a:spLocks noGrp="1"/>
          </p:cNvSpPr>
          <p:nvPr>
            <p:ph type="body" idx="1"/>
          </p:nvPr>
        </p:nvSpPr>
        <p:spPr>
          <a:xfrm>
            <a:off x="685800" y="4400550"/>
            <a:ext cx="54864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100"/>
              <a:buFont typeface="Arial"/>
              <a:buNone/>
            </a:pPr>
            <a:r>
              <a:rPr lang="en"/>
              <a:t>Paste in Chat:</a:t>
            </a:r>
            <a:endParaRPr/>
          </a:p>
          <a:p>
            <a:pPr marL="0" lvl="0" indent="0" algn="l" rtl="0">
              <a:spcBef>
                <a:spcPts val="0"/>
              </a:spcBef>
              <a:spcAft>
                <a:spcPts val="0"/>
              </a:spcAft>
              <a:buClr>
                <a:schemeClr val="dk1"/>
              </a:buClr>
              <a:buSzPts val="1100"/>
              <a:buFont typeface="Arial"/>
              <a:buNone/>
            </a:pPr>
            <a:r>
              <a:rPr lang="en"/>
              <a:t>How was the discussion process for you? Did you find common issues? Consensus? Any surprises?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447" name="Google Shape;447;g194d679034e_0_451:notes"/>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387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864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01206955e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01206955e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94d679034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94d679034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c832ab1a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c832ab1a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0c286fdeab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0c286fdeab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21c67eb5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21c67eb5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917b33ddc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917b33ddc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items from page 11,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fc6eb2c7a0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fc6eb2c7a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 Self-care Resources: </a:t>
            </a:r>
            <a:r>
              <a:rPr lang="en" sz="1200" u="sng">
                <a:solidFill>
                  <a:schemeClr val="hlink"/>
                </a:solidFill>
                <a:hlinkClick r:id="rId3"/>
              </a:rPr>
              <a:t>https://docs.google.com/document/d/143hLUS31ct8EnW-thtUqkTpbJ66GqEvs4taWkzMnMW4</a:t>
            </a:r>
            <a:r>
              <a:rPr lang="en" sz="1200">
                <a:solidFill>
                  <a:schemeClr val="dk1"/>
                </a:solidFil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01206955e4_0_1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01206955e4_0_1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 name="Google Shape;11;p2"/>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2" name="Google Shape;12;p2"/>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3" name="Google Shape;13;p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rot="5400000">
            <a:off x="5463749" y="1371628"/>
            <a:ext cx="4388700" cy="20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2"/>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9" name="Google Shape;69;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70" name="Google Shape;70;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71" name="Google Shape;71;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Google Shape;73;p13"/>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txBox="1">
            <a:spLocks noGrp="1"/>
          </p:cNvSpPr>
          <p:nvPr>
            <p:ph type="title"/>
          </p:nvPr>
        </p:nvSpPr>
        <p:spPr>
          <a:xfrm>
            <a:off x="311700" y="445025"/>
            <a:ext cx="8520600" cy="707400"/>
          </a:xfrm>
          <a:prstGeom prst="rect">
            <a:avLst/>
          </a:prstGeom>
        </p:spPr>
        <p:txBody>
          <a:bodyPr spcFirstLastPara="1" wrap="square" lIns="91425" tIns="45700" rIns="91425" bIns="45700" anchor="ctr" anchorCtr="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p13"/>
          <p:cNvSpPr txBox="1">
            <a:spLocks noGrp="1"/>
          </p:cNvSpPr>
          <p:nvPr>
            <p:ph type="body" idx="1"/>
          </p:nvPr>
        </p:nvSpPr>
        <p:spPr>
          <a:xfrm>
            <a:off x="311700" y="1266325"/>
            <a:ext cx="8520600" cy="33027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76" name="Google Shape;7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14"/>
          <p:cNvSpPr txBox="1">
            <a:spLocks noGrp="1"/>
          </p:cNvSpPr>
          <p:nvPr>
            <p:ph type="body" idx="1"/>
          </p:nvPr>
        </p:nvSpPr>
        <p:spPr>
          <a:xfrm>
            <a:off x="311700" y="4230575"/>
            <a:ext cx="5998800" cy="605100"/>
          </a:xfrm>
          <a:prstGeom prst="rect">
            <a:avLst/>
          </a:prstGeom>
        </p:spPr>
        <p:txBody>
          <a:bodyPr spcFirstLastPara="1" wrap="square" lIns="91425" tIns="45700" rIns="91425" bIns="45700" anchor="ctr" anchorCtr="0">
            <a:normAutofit/>
          </a:bodyPr>
          <a:lstStyle>
            <a:lvl1pPr marL="457200" lvl="0" indent="-228600" rtl="0">
              <a:lnSpc>
                <a:spcPct val="100000"/>
              </a:lnSpc>
              <a:spcBef>
                <a:spcPts val="560"/>
              </a:spcBef>
              <a:spcAft>
                <a:spcPts val="0"/>
              </a:spcAft>
              <a:buSzPts val="2800"/>
              <a:buNone/>
              <a:defRPr/>
            </a:lvl1pPr>
          </a:lstStyle>
          <a:p>
            <a:endParaRPr/>
          </a:p>
        </p:txBody>
      </p:sp>
      <p:sp>
        <p:nvSpPr>
          <p:cNvPr id="79" name="Google Shape;7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CUSTOM_10">
    <p:spTree>
      <p:nvGrpSpPr>
        <p:cNvPr id="1" name="Shape 80"/>
        <p:cNvGrpSpPr/>
        <p:nvPr/>
      </p:nvGrpSpPr>
      <p:grpSpPr>
        <a:xfrm>
          <a:off x="0" y="0"/>
          <a:ext cx="0" cy="0"/>
          <a:chOff x="0" y="0"/>
          <a:chExt cx="0" cy="0"/>
        </a:xfrm>
      </p:grpSpPr>
      <p:sp>
        <p:nvSpPr>
          <p:cNvPr id="81" name="Google Shape;81;p15"/>
          <p:cNvSpPr txBox="1">
            <a:spLocks noGrp="1"/>
          </p:cNvSpPr>
          <p:nvPr>
            <p:ph type="body" idx="1"/>
          </p:nvPr>
        </p:nvSpPr>
        <p:spPr>
          <a:xfrm>
            <a:off x="1763513" y="1152481"/>
            <a:ext cx="6261000" cy="34164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sz="2400"/>
            </a:lvl2pPr>
            <a:lvl3pPr marL="1371600" lvl="2" indent="-381000" rtl="0">
              <a:spcBef>
                <a:spcPts val="400"/>
              </a:spcBef>
              <a:spcAft>
                <a:spcPts val="0"/>
              </a:spcAft>
              <a:buSzPts val="2400"/>
              <a:buChar char="•"/>
              <a:defRPr sz="2400"/>
            </a:lvl3pPr>
            <a:lvl4pPr marL="1828800" lvl="3" indent="-381000" rtl="0">
              <a:spcBef>
                <a:spcPts val="360"/>
              </a:spcBef>
              <a:spcAft>
                <a:spcPts val="0"/>
              </a:spcAft>
              <a:buSzPts val="2400"/>
              <a:buChar char="–"/>
              <a:defRPr sz="2400"/>
            </a:lvl4pPr>
            <a:lvl5pPr marL="2286000" lvl="4" indent="-381000" rtl="0">
              <a:spcBef>
                <a:spcPts val="36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82" name="Google Shape;82;p15"/>
          <p:cNvSpPr txBox="1">
            <a:spLocks noGrp="1"/>
          </p:cNvSpPr>
          <p:nvPr>
            <p:ph type="sldNum" idx="12"/>
          </p:nvPr>
        </p:nvSpPr>
        <p:spPr>
          <a:xfrm>
            <a:off x="8472458" y="4663217"/>
            <a:ext cx="548700" cy="3936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15"/>
          <p:cNvSpPr txBox="1">
            <a:spLocks noGrp="1"/>
          </p:cNvSpPr>
          <p:nvPr>
            <p:ph type="title"/>
          </p:nvPr>
        </p:nvSpPr>
        <p:spPr>
          <a:xfrm>
            <a:off x="1763513" y="445031"/>
            <a:ext cx="6261000" cy="5727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1pPr>
            <a:lvl2pPr lvl="1"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2pPr>
            <a:lvl3pPr lvl="2"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3pPr>
            <a:lvl4pPr lvl="3"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4pPr>
            <a:lvl5pPr lvl="4"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5pPr>
            <a:lvl6pPr lvl="5"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6pPr>
            <a:lvl7pPr lvl="6"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7pPr>
            <a:lvl8pPr lvl="7"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8pPr>
            <a:lvl9pPr lvl="8" rtl="0">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9pPr>
          </a:lstStyle>
          <a:p>
            <a:endParaRPr/>
          </a:p>
        </p:txBody>
      </p:sp>
      <p:sp>
        <p:nvSpPr>
          <p:cNvPr id="84" name="Google Shape;84;p15"/>
          <p:cNvSpPr/>
          <p:nvPr/>
        </p:nvSpPr>
        <p:spPr>
          <a:xfrm rot="-5400000" flipH="1">
            <a:off x="-1640444" y="-1595151"/>
            <a:ext cx="3190200" cy="3190200"/>
          </a:xfrm>
          <a:prstGeom prst="pie">
            <a:avLst>
              <a:gd name="adj1" fmla="val 0"/>
              <a:gd name="adj2" fmla="val 5456402"/>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15"/>
          <p:cNvSpPr/>
          <p:nvPr/>
        </p:nvSpPr>
        <p:spPr>
          <a:xfrm flipH="1">
            <a:off x="958720" y="-37"/>
            <a:ext cx="60000" cy="540000"/>
          </a:xfrm>
          <a:prstGeom prst="rect">
            <a:avLst/>
          </a:prstGeom>
          <a:solidFill>
            <a:srgbClr val="FEF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6" name="Google Shape;86;p15"/>
          <p:cNvSpPr/>
          <p:nvPr/>
        </p:nvSpPr>
        <p:spPr>
          <a:xfrm flipH="1">
            <a:off x="846187" y="-37"/>
            <a:ext cx="60000" cy="540000"/>
          </a:xfrm>
          <a:prstGeom prst="rect">
            <a:avLst/>
          </a:prstGeom>
          <a:solidFill>
            <a:srgbClr val="FEF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7" name="Google Shape;87;p15"/>
          <p:cNvSpPr/>
          <p:nvPr/>
        </p:nvSpPr>
        <p:spPr>
          <a:xfrm flipH="1">
            <a:off x="733655" y="-37"/>
            <a:ext cx="60000" cy="540000"/>
          </a:xfrm>
          <a:prstGeom prst="rect">
            <a:avLst/>
          </a:prstGeom>
          <a:solidFill>
            <a:srgbClr val="FEF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8" name="Google Shape;88;p15"/>
          <p:cNvSpPr/>
          <p:nvPr/>
        </p:nvSpPr>
        <p:spPr>
          <a:xfrm>
            <a:off x="-887143" y="1017660"/>
            <a:ext cx="1683600" cy="1683600"/>
          </a:xfrm>
          <a:prstGeom prst="pie">
            <a:avLst>
              <a:gd name="adj1" fmla="val 0"/>
              <a:gd name="adj2" fmla="val 5364633"/>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15"/>
          <p:cNvSpPr/>
          <p:nvPr/>
        </p:nvSpPr>
        <p:spPr>
          <a:xfrm rot="-5400000">
            <a:off x="-887143" y="2701404"/>
            <a:ext cx="1683600" cy="1683600"/>
          </a:xfrm>
          <a:prstGeom prst="pie">
            <a:avLst>
              <a:gd name="adj1" fmla="val 0"/>
              <a:gd name="adj2" fmla="val 5456402"/>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15"/>
          <p:cNvSpPr/>
          <p:nvPr/>
        </p:nvSpPr>
        <p:spPr>
          <a:xfrm rot="5400000">
            <a:off x="971615" y="4295909"/>
            <a:ext cx="307110" cy="1122654"/>
          </a:xfrm>
          <a:custGeom>
            <a:avLst/>
            <a:gdLst/>
            <a:ahLst/>
            <a:cxnLst/>
            <a:rect l="l" t="t" r="r" b="b"/>
            <a:pathLst>
              <a:path w="410850" h="1501878" extrusionOk="0">
                <a:moveTo>
                  <a:pt x="364520" y="1478716"/>
                </a:moveTo>
                <a:cubicBezTo>
                  <a:pt x="364520" y="1465923"/>
                  <a:pt x="374892" y="1455553"/>
                  <a:pt x="387688" y="1455553"/>
                </a:cubicBezTo>
                <a:cubicBezTo>
                  <a:pt x="400481" y="1455553"/>
                  <a:pt x="410850" y="1465923"/>
                  <a:pt x="410850" y="1478716"/>
                </a:cubicBezTo>
                <a:cubicBezTo>
                  <a:pt x="410850" y="1491509"/>
                  <a:pt x="400481" y="1501878"/>
                  <a:pt x="387688" y="1501878"/>
                </a:cubicBezTo>
                <a:cubicBezTo>
                  <a:pt x="374892" y="1501878"/>
                  <a:pt x="364520" y="1491509"/>
                  <a:pt x="364520" y="1478716"/>
                </a:cubicBezTo>
                <a:close/>
                <a:moveTo>
                  <a:pt x="362457" y="751977"/>
                </a:moveTo>
                <a:cubicBezTo>
                  <a:pt x="362457" y="739182"/>
                  <a:pt x="372828" y="728810"/>
                  <a:pt x="385624" y="728810"/>
                </a:cubicBezTo>
                <a:cubicBezTo>
                  <a:pt x="398417" y="728810"/>
                  <a:pt x="408787" y="739182"/>
                  <a:pt x="408787" y="751977"/>
                </a:cubicBezTo>
                <a:cubicBezTo>
                  <a:pt x="408787" y="764771"/>
                  <a:pt x="398417" y="775143"/>
                  <a:pt x="385624" y="775143"/>
                </a:cubicBezTo>
                <a:cubicBezTo>
                  <a:pt x="372828" y="775143"/>
                  <a:pt x="362457" y="764771"/>
                  <a:pt x="362457" y="751977"/>
                </a:cubicBezTo>
                <a:close/>
                <a:moveTo>
                  <a:pt x="360392" y="923339"/>
                </a:moveTo>
                <a:cubicBezTo>
                  <a:pt x="360392" y="910547"/>
                  <a:pt x="370763" y="900174"/>
                  <a:pt x="383559" y="900174"/>
                </a:cubicBezTo>
                <a:cubicBezTo>
                  <a:pt x="396353" y="900174"/>
                  <a:pt x="406723" y="910547"/>
                  <a:pt x="406723" y="923339"/>
                </a:cubicBezTo>
                <a:cubicBezTo>
                  <a:pt x="406723" y="936134"/>
                  <a:pt x="396353" y="946506"/>
                  <a:pt x="383559" y="946506"/>
                </a:cubicBezTo>
                <a:cubicBezTo>
                  <a:pt x="370763" y="946506"/>
                  <a:pt x="360392" y="936134"/>
                  <a:pt x="360392" y="923339"/>
                </a:cubicBezTo>
                <a:close/>
                <a:moveTo>
                  <a:pt x="360391" y="1115348"/>
                </a:moveTo>
                <a:cubicBezTo>
                  <a:pt x="360391" y="1102553"/>
                  <a:pt x="370763" y="1092182"/>
                  <a:pt x="383558" y="1092182"/>
                </a:cubicBezTo>
                <a:cubicBezTo>
                  <a:pt x="396353" y="1092182"/>
                  <a:pt x="406723" y="1102553"/>
                  <a:pt x="406723" y="1115348"/>
                </a:cubicBezTo>
                <a:cubicBezTo>
                  <a:pt x="406723" y="1128143"/>
                  <a:pt x="396353" y="1138515"/>
                  <a:pt x="383558" y="1138515"/>
                </a:cubicBezTo>
                <a:cubicBezTo>
                  <a:pt x="370763" y="1138515"/>
                  <a:pt x="360391" y="1128143"/>
                  <a:pt x="360391" y="1115348"/>
                </a:cubicBezTo>
                <a:close/>
                <a:moveTo>
                  <a:pt x="358329" y="23166"/>
                </a:moveTo>
                <a:cubicBezTo>
                  <a:pt x="358329" y="10372"/>
                  <a:pt x="368702" y="0"/>
                  <a:pt x="381496" y="0"/>
                </a:cubicBezTo>
                <a:cubicBezTo>
                  <a:pt x="394291" y="0"/>
                  <a:pt x="404661" y="10372"/>
                  <a:pt x="404661" y="23166"/>
                </a:cubicBezTo>
                <a:cubicBezTo>
                  <a:pt x="404661" y="35960"/>
                  <a:pt x="394291" y="46332"/>
                  <a:pt x="381496" y="46332"/>
                </a:cubicBezTo>
                <a:cubicBezTo>
                  <a:pt x="368702" y="46332"/>
                  <a:pt x="358329" y="35960"/>
                  <a:pt x="358329" y="23166"/>
                </a:cubicBezTo>
                <a:close/>
                <a:moveTo>
                  <a:pt x="358325" y="1286711"/>
                </a:moveTo>
                <a:cubicBezTo>
                  <a:pt x="358325" y="1273917"/>
                  <a:pt x="368698" y="1263547"/>
                  <a:pt x="381492" y="1263547"/>
                </a:cubicBezTo>
                <a:cubicBezTo>
                  <a:pt x="394287" y="1263547"/>
                  <a:pt x="404657" y="1273917"/>
                  <a:pt x="404657" y="1286711"/>
                </a:cubicBezTo>
                <a:cubicBezTo>
                  <a:pt x="404657" y="1299507"/>
                  <a:pt x="394287" y="1309877"/>
                  <a:pt x="381492" y="1309877"/>
                </a:cubicBezTo>
                <a:cubicBezTo>
                  <a:pt x="368698" y="1309877"/>
                  <a:pt x="358325" y="1299507"/>
                  <a:pt x="358325" y="1286711"/>
                </a:cubicBezTo>
                <a:close/>
                <a:moveTo>
                  <a:pt x="356265" y="194529"/>
                </a:moveTo>
                <a:cubicBezTo>
                  <a:pt x="356265" y="181735"/>
                  <a:pt x="366637" y="171363"/>
                  <a:pt x="379431" y="171363"/>
                </a:cubicBezTo>
                <a:cubicBezTo>
                  <a:pt x="392227" y="171363"/>
                  <a:pt x="402597" y="181735"/>
                  <a:pt x="402597" y="194529"/>
                </a:cubicBezTo>
                <a:cubicBezTo>
                  <a:pt x="402597" y="207323"/>
                  <a:pt x="392227" y="217695"/>
                  <a:pt x="379431" y="217695"/>
                </a:cubicBezTo>
                <a:cubicBezTo>
                  <a:pt x="366637" y="217695"/>
                  <a:pt x="356265" y="207323"/>
                  <a:pt x="356265" y="194529"/>
                </a:cubicBezTo>
                <a:close/>
                <a:moveTo>
                  <a:pt x="356264" y="386541"/>
                </a:moveTo>
                <a:cubicBezTo>
                  <a:pt x="356264" y="373746"/>
                  <a:pt x="366637" y="363375"/>
                  <a:pt x="379431" y="363375"/>
                </a:cubicBezTo>
                <a:cubicBezTo>
                  <a:pt x="392226" y="363375"/>
                  <a:pt x="402597" y="373746"/>
                  <a:pt x="402597" y="386541"/>
                </a:cubicBezTo>
                <a:cubicBezTo>
                  <a:pt x="402597" y="399334"/>
                  <a:pt x="392226" y="409706"/>
                  <a:pt x="379431" y="409706"/>
                </a:cubicBezTo>
                <a:cubicBezTo>
                  <a:pt x="366637" y="409706"/>
                  <a:pt x="356264" y="399334"/>
                  <a:pt x="356264" y="386541"/>
                </a:cubicBezTo>
                <a:close/>
                <a:moveTo>
                  <a:pt x="354199" y="557904"/>
                </a:moveTo>
                <a:cubicBezTo>
                  <a:pt x="354199" y="545110"/>
                  <a:pt x="364572" y="534738"/>
                  <a:pt x="377366" y="534738"/>
                </a:cubicBezTo>
                <a:cubicBezTo>
                  <a:pt x="390162" y="534738"/>
                  <a:pt x="400532" y="545110"/>
                  <a:pt x="400532" y="557904"/>
                </a:cubicBezTo>
                <a:cubicBezTo>
                  <a:pt x="400532" y="570697"/>
                  <a:pt x="390162" y="581069"/>
                  <a:pt x="377366" y="581069"/>
                </a:cubicBezTo>
                <a:cubicBezTo>
                  <a:pt x="364572" y="581069"/>
                  <a:pt x="354199" y="570697"/>
                  <a:pt x="354199" y="557904"/>
                </a:cubicBezTo>
                <a:close/>
                <a:moveTo>
                  <a:pt x="187418" y="1478716"/>
                </a:moveTo>
                <a:cubicBezTo>
                  <a:pt x="187418" y="1465923"/>
                  <a:pt x="197790" y="1455553"/>
                  <a:pt x="210584" y="1455553"/>
                </a:cubicBezTo>
                <a:cubicBezTo>
                  <a:pt x="223378" y="1455553"/>
                  <a:pt x="233750" y="1465923"/>
                  <a:pt x="233750" y="1478716"/>
                </a:cubicBezTo>
                <a:cubicBezTo>
                  <a:pt x="233750" y="1491509"/>
                  <a:pt x="223378" y="1501878"/>
                  <a:pt x="210584" y="1501878"/>
                </a:cubicBezTo>
                <a:cubicBezTo>
                  <a:pt x="197790" y="1501878"/>
                  <a:pt x="187418" y="1491509"/>
                  <a:pt x="187418" y="1478716"/>
                </a:cubicBezTo>
                <a:close/>
                <a:moveTo>
                  <a:pt x="185354" y="751977"/>
                </a:moveTo>
                <a:cubicBezTo>
                  <a:pt x="185354" y="739182"/>
                  <a:pt x="195726" y="728810"/>
                  <a:pt x="208520" y="728810"/>
                </a:cubicBezTo>
                <a:cubicBezTo>
                  <a:pt x="221314" y="728810"/>
                  <a:pt x="231686" y="739182"/>
                  <a:pt x="231686" y="751977"/>
                </a:cubicBezTo>
                <a:cubicBezTo>
                  <a:pt x="231686" y="764771"/>
                  <a:pt x="221314" y="775143"/>
                  <a:pt x="208520" y="775143"/>
                </a:cubicBezTo>
                <a:cubicBezTo>
                  <a:pt x="195726" y="775143"/>
                  <a:pt x="185354" y="764771"/>
                  <a:pt x="185354" y="751977"/>
                </a:cubicBezTo>
                <a:close/>
                <a:moveTo>
                  <a:pt x="183290" y="923339"/>
                </a:moveTo>
                <a:cubicBezTo>
                  <a:pt x="183290" y="910547"/>
                  <a:pt x="193662" y="900174"/>
                  <a:pt x="206456" y="900174"/>
                </a:cubicBezTo>
                <a:cubicBezTo>
                  <a:pt x="219249" y="900174"/>
                  <a:pt x="229621" y="910547"/>
                  <a:pt x="229621" y="923339"/>
                </a:cubicBezTo>
                <a:cubicBezTo>
                  <a:pt x="229621" y="936134"/>
                  <a:pt x="219249" y="946506"/>
                  <a:pt x="206456" y="946506"/>
                </a:cubicBezTo>
                <a:cubicBezTo>
                  <a:pt x="193662" y="946506"/>
                  <a:pt x="183290" y="936134"/>
                  <a:pt x="183290" y="923339"/>
                </a:cubicBezTo>
                <a:close/>
                <a:moveTo>
                  <a:pt x="183289" y="1115348"/>
                </a:moveTo>
                <a:cubicBezTo>
                  <a:pt x="183289" y="1102553"/>
                  <a:pt x="193661" y="1092182"/>
                  <a:pt x="206455" y="1092182"/>
                </a:cubicBezTo>
                <a:cubicBezTo>
                  <a:pt x="219249" y="1092182"/>
                  <a:pt x="229621" y="1102553"/>
                  <a:pt x="229621" y="1115348"/>
                </a:cubicBezTo>
                <a:cubicBezTo>
                  <a:pt x="229621" y="1128143"/>
                  <a:pt x="219249" y="1138515"/>
                  <a:pt x="206455" y="1138515"/>
                </a:cubicBezTo>
                <a:cubicBezTo>
                  <a:pt x="193661" y="1138515"/>
                  <a:pt x="183289" y="1128143"/>
                  <a:pt x="183289" y="1115348"/>
                </a:cubicBezTo>
                <a:close/>
                <a:moveTo>
                  <a:pt x="181228" y="23166"/>
                </a:moveTo>
                <a:cubicBezTo>
                  <a:pt x="181228" y="10372"/>
                  <a:pt x="191600" y="0"/>
                  <a:pt x="204394" y="0"/>
                </a:cubicBezTo>
                <a:cubicBezTo>
                  <a:pt x="217188" y="0"/>
                  <a:pt x="227560" y="10372"/>
                  <a:pt x="227560" y="23166"/>
                </a:cubicBezTo>
                <a:cubicBezTo>
                  <a:pt x="227560" y="35960"/>
                  <a:pt x="217188" y="46332"/>
                  <a:pt x="204394" y="46332"/>
                </a:cubicBezTo>
                <a:cubicBezTo>
                  <a:pt x="191600" y="46332"/>
                  <a:pt x="181228" y="35960"/>
                  <a:pt x="181228" y="23166"/>
                </a:cubicBezTo>
                <a:close/>
                <a:moveTo>
                  <a:pt x="181225" y="1286711"/>
                </a:moveTo>
                <a:cubicBezTo>
                  <a:pt x="181225" y="1273917"/>
                  <a:pt x="191597" y="1263547"/>
                  <a:pt x="204391" y="1263547"/>
                </a:cubicBezTo>
                <a:cubicBezTo>
                  <a:pt x="217185" y="1263547"/>
                  <a:pt x="227557" y="1273917"/>
                  <a:pt x="227557" y="1286711"/>
                </a:cubicBezTo>
                <a:cubicBezTo>
                  <a:pt x="227557" y="1299507"/>
                  <a:pt x="217185" y="1309877"/>
                  <a:pt x="204391" y="1309877"/>
                </a:cubicBezTo>
                <a:cubicBezTo>
                  <a:pt x="191597" y="1309877"/>
                  <a:pt x="181225" y="1299507"/>
                  <a:pt x="181225" y="1286711"/>
                </a:cubicBezTo>
                <a:close/>
                <a:moveTo>
                  <a:pt x="179162" y="194529"/>
                </a:moveTo>
                <a:cubicBezTo>
                  <a:pt x="179162" y="181735"/>
                  <a:pt x="189534" y="171363"/>
                  <a:pt x="202328" y="171363"/>
                </a:cubicBezTo>
                <a:cubicBezTo>
                  <a:pt x="215122" y="171363"/>
                  <a:pt x="225494" y="181735"/>
                  <a:pt x="225494" y="194529"/>
                </a:cubicBezTo>
                <a:cubicBezTo>
                  <a:pt x="225494" y="207323"/>
                  <a:pt x="215122" y="217695"/>
                  <a:pt x="202328" y="217695"/>
                </a:cubicBezTo>
                <a:cubicBezTo>
                  <a:pt x="189534" y="217695"/>
                  <a:pt x="179162" y="207323"/>
                  <a:pt x="179162" y="194529"/>
                </a:cubicBezTo>
                <a:close/>
                <a:moveTo>
                  <a:pt x="179162" y="386541"/>
                </a:moveTo>
                <a:cubicBezTo>
                  <a:pt x="179162" y="373746"/>
                  <a:pt x="189534" y="363375"/>
                  <a:pt x="202328" y="363375"/>
                </a:cubicBezTo>
                <a:cubicBezTo>
                  <a:pt x="215122" y="363375"/>
                  <a:pt x="225494" y="373746"/>
                  <a:pt x="225494" y="386541"/>
                </a:cubicBezTo>
                <a:cubicBezTo>
                  <a:pt x="225494" y="399334"/>
                  <a:pt x="215122" y="409706"/>
                  <a:pt x="202328" y="409706"/>
                </a:cubicBezTo>
                <a:cubicBezTo>
                  <a:pt x="189534" y="409706"/>
                  <a:pt x="179162" y="399334"/>
                  <a:pt x="179162" y="386541"/>
                </a:cubicBezTo>
                <a:close/>
                <a:moveTo>
                  <a:pt x="177098" y="557904"/>
                </a:moveTo>
                <a:cubicBezTo>
                  <a:pt x="177098" y="545110"/>
                  <a:pt x="187470" y="534738"/>
                  <a:pt x="200263" y="534738"/>
                </a:cubicBezTo>
                <a:cubicBezTo>
                  <a:pt x="213057" y="534738"/>
                  <a:pt x="223429" y="545110"/>
                  <a:pt x="223429" y="557904"/>
                </a:cubicBezTo>
                <a:cubicBezTo>
                  <a:pt x="223429" y="570697"/>
                  <a:pt x="213057" y="581069"/>
                  <a:pt x="200263" y="581069"/>
                </a:cubicBezTo>
                <a:cubicBezTo>
                  <a:pt x="187470" y="581069"/>
                  <a:pt x="177098" y="570697"/>
                  <a:pt x="177098" y="557904"/>
                </a:cubicBezTo>
                <a:close/>
                <a:moveTo>
                  <a:pt x="10320" y="1478716"/>
                </a:moveTo>
                <a:cubicBezTo>
                  <a:pt x="10320" y="1465923"/>
                  <a:pt x="20692" y="1455553"/>
                  <a:pt x="33486" y="1455553"/>
                </a:cubicBezTo>
                <a:cubicBezTo>
                  <a:pt x="46280" y="1455553"/>
                  <a:pt x="56652" y="1465923"/>
                  <a:pt x="56652" y="1478716"/>
                </a:cubicBezTo>
                <a:cubicBezTo>
                  <a:pt x="56652" y="1491509"/>
                  <a:pt x="46280" y="1501878"/>
                  <a:pt x="33486" y="1501878"/>
                </a:cubicBezTo>
                <a:cubicBezTo>
                  <a:pt x="20692" y="1501878"/>
                  <a:pt x="10320" y="1491509"/>
                  <a:pt x="10320" y="1478716"/>
                </a:cubicBezTo>
                <a:close/>
                <a:moveTo>
                  <a:pt x="8256" y="751977"/>
                </a:moveTo>
                <a:cubicBezTo>
                  <a:pt x="8256" y="739182"/>
                  <a:pt x="18628" y="728810"/>
                  <a:pt x="31422" y="728810"/>
                </a:cubicBezTo>
                <a:cubicBezTo>
                  <a:pt x="44216" y="728810"/>
                  <a:pt x="54588" y="739182"/>
                  <a:pt x="54588" y="751977"/>
                </a:cubicBezTo>
                <a:cubicBezTo>
                  <a:pt x="54588" y="764771"/>
                  <a:pt x="44216" y="775143"/>
                  <a:pt x="31422" y="775143"/>
                </a:cubicBezTo>
                <a:cubicBezTo>
                  <a:pt x="18628" y="775143"/>
                  <a:pt x="8256" y="764771"/>
                  <a:pt x="8256" y="751977"/>
                </a:cubicBezTo>
                <a:close/>
                <a:moveTo>
                  <a:pt x="6192" y="923339"/>
                </a:moveTo>
                <a:cubicBezTo>
                  <a:pt x="6192" y="910547"/>
                  <a:pt x="16564" y="900174"/>
                  <a:pt x="29357" y="900174"/>
                </a:cubicBezTo>
                <a:cubicBezTo>
                  <a:pt x="42151" y="900174"/>
                  <a:pt x="52523" y="910547"/>
                  <a:pt x="52523" y="923339"/>
                </a:cubicBezTo>
                <a:cubicBezTo>
                  <a:pt x="52523" y="936134"/>
                  <a:pt x="42151" y="946506"/>
                  <a:pt x="29357" y="946506"/>
                </a:cubicBezTo>
                <a:cubicBezTo>
                  <a:pt x="16564" y="946506"/>
                  <a:pt x="6192" y="936134"/>
                  <a:pt x="6192" y="923339"/>
                </a:cubicBezTo>
                <a:close/>
                <a:moveTo>
                  <a:pt x="6191" y="1115348"/>
                </a:moveTo>
                <a:cubicBezTo>
                  <a:pt x="6191" y="1102553"/>
                  <a:pt x="16563" y="1092182"/>
                  <a:pt x="29357" y="1092182"/>
                </a:cubicBezTo>
                <a:cubicBezTo>
                  <a:pt x="42151" y="1092182"/>
                  <a:pt x="52523" y="1102553"/>
                  <a:pt x="52523" y="1115348"/>
                </a:cubicBezTo>
                <a:cubicBezTo>
                  <a:pt x="52523" y="1128143"/>
                  <a:pt x="42151" y="1138515"/>
                  <a:pt x="29357" y="1138515"/>
                </a:cubicBezTo>
                <a:cubicBezTo>
                  <a:pt x="16563" y="1138515"/>
                  <a:pt x="6191" y="1128143"/>
                  <a:pt x="6191" y="1115348"/>
                </a:cubicBezTo>
                <a:close/>
                <a:moveTo>
                  <a:pt x="4130" y="23166"/>
                </a:moveTo>
                <a:cubicBezTo>
                  <a:pt x="4130" y="10372"/>
                  <a:pt x="14502" y="0"/>
                  <a:pt x="27296" y="0"/>
                </a:cubicBezTo>
                <a:cubicBezTo>
                  <a:pt x="40090" y="0"/>
                  <a:pt x="50462" y="10372"/>
                  <a:pt x="50462" y="23166"/>
                </a:cubicBezTo>
                <a:cubicBezTo>
                  <a:pt x="50462" y="35960"/>
                  <a:pt x="40090" y="46332"/>
                  <a:pt x="27296" y="46332"/>
                </a:cubicBezTo>
                <a:cubicBezTo>
                  <a:pt x="14502" y="46332"/>
                  <a:pt x="4130" y="35960"/>
                  <a:pt x="4130" y="23166"/>
                </a:cubicBezTo>
                <a:close/>
                <a:moveTo>
                  <a:pt x="4127" y="1286711"/>
                </a:moveTo>
                <a:cubicBezTo>
                  <a:pt x="4127" y="1273917"/>
                  <a:pt x="14499" y="1263547"/>
                  <a:pt x="27292" y="1263547"/>
                </a:cubicBezTo>
                <a:cubicBezTo>
                  <a:pt x="40086" y="1263547"/>
                  <a:pt x="50458" y="1273917"/>
                  <a:pt x="50458" y="1286711"/>
                </a:cubicBezTo>
                <a:cubicBezTo>
                  <a:pt x="50458" y="1299507"/>
                  <a:pt x="40086" y="1309879"/>
                  <a:pt x="27292" y="1309879"/>
                </a:cubicBezTo>
                <a:cubicBezTo>
                  <a:pt x="14499" y="1309879"/>
                  <a:pt x="4127" y="1299507"/>
                  <a:pt x="4127" y="1286711"/>
                </a:cubicBezTo>
                <a:close/>
                <a:moveTo>
                  <a:pt x="2064" y="194529"/>
                </a:moveTo>
                <a:cubicBezTo>
                  <a:pt x="2064" y="181735"/>
                  <a:pt x="12436" y="171363"/>
                  <a:pt x="25230" y="171363"/>
                </a:cubicBezTo>
                <a:cubicBezTo>
                  <a:pt x="38024" y="171363"/>
                  <a:pt x="48396" y="181735"/>
                  <a:pt x="48396" y="194529"/>
                </a:cubicBezTo>
                <a:cubicBezTo>
                  <a:pt x="48396" y="207323"/>
                  <a:pt x="38024" y="217695"/>
                  <a:pt x="25230" y="217695"/>
                </a:cubicBezTo>
                <a:cubicBezTo>
                  <a:pt x="12436" y="217695"/>
                  <a:pt x="2064" y="207323"/>
                  <a:pt x="2064" y="194529"/>
                </a:cubicBezTo>
                <a:close/>
                <a:moveTo>
                  <a:pt x="2064" y="386541"/>
                </a:moveTo>
                <a:cubicBezTo>
                  <a:pt x="2064" y="373746"/>
                  <a:pt x="12436" y="363375"/>
                  <a:pt x="25230" y="363375"/>
                </a:cubicBezTo>
                <a:cubicBezTo>
                  <a:pt x="38024" y="363375"/>
                  <a:pt x="48396" y="373746"/>
                  <a:pt x="48396" y="386541"/>
                </a:cubicBezTo>
                <a:cubicBezTo>
                  <a:pt x="48396" y="399334"/>
                  <a:pt x="38024" y="409706"/>
                  <a:pt x="25230" y="409706"/>
                </a:cubicBezTo>
                <a:cubicBezTo>
                  <a:pt x="12436" y="409706"/>
                  <a:pt x="2064" y="399334"/>
                  <a:pt x="2064" y="386541"/>
                </a:cubicBezTo>
                <a:close/>
                <a:moveTo>
                  <a:pt x="0" y="557904"/>
                </a:moveTo>
                <a:cubicBezTo>
                  <a:pt x="0" y="545110"/>
                  <a:pt x="10371" y="534738"/>
                  <a:pt x="23165" y="534738"/>
                </a:cubicBezTo>
                <a:cubicBezTo>
                  <a:pt x="35959" y="534738"/>
                  <a:pt x="46331" y="545110"/>
                  <a:pt x="46331" y="557904"/>
                </a:cubicBezTo>
                <a:cubicBezTo>
                  <a:pt x="46331" y="570697"/>
                  <a:pt x="35959" y="581069"/>
                  <a:pt x="23165" y="581069"/>
                </a:cubicBezTo>
                <a:cubicBezTo>
                  <a:pt x="10371" y="581069"/>
                  <a:pt x="0" y="570697"/>
                  <a:pt x="0" y="557904"/>
                </a:cubicBezTo>
                <a:close/>
              </a:path>
            </a:pathLst>
          </a:custGeom>
          <a:solidFill>
            <a:srgbClr val="4242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 name="Google Shape;91;p15"/>
          <p:cNvSpPr/>
          <p:nvPr/>
        </p:nvSpPr>
        <p:spPr>
          <a:xfrm flipH="1">
            <a:off x="7455882" y="3443869"/>
            <a:ext cx="1698974" cy="1702152"/>
          </a:xfrm>
          <a:custGeom>
            <a:avLst/>
            <a:gdLst/>
            <a:ahLst/>
            <a:cxnLst/>
            <a:rect l="l" t="t" r="r" b="b"/>
            <a:pathLst>
              <a:path w="1270261" h="1270263" extrusionOk="0">
                <a:moveTo>
                  <a:pt x="0" y="0"/>
                </a:moveTo>
                <a:lnTo>
                  <a:pt x="129876" y="6558"/>
                </a:lnTo>
                <a:cubicBezTo>
                  <a:pt x="770413" y="71609"/>
                  <a:pt x="1270261" y="612563"/>
                  <a:pt x="1270261" y="1270262"/>
                </a:cubicBezTo>
                <a:lnTo>
                  <a:pt x="1270261" y="1270263"/>
                </a:lnTo>
                <a:lnTo>
                  <a:pt x="635130" y="1270263"/>
                </a:lnTo>
                <a:lnTo>
                  <a:pt x="635130" y="1270262"/>
                </a:lnTo>
                <a:cubicBezTo>
                  <a:pt x="635130" y="963336"/>
                  <a:pt x="417419" y="707258"/>
                  <a:pt x="128000" y="648035"/>
                </a:cubicBezTo>
                <a:lnTo>
                  <a:pt x="0" y="63513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15"/>
          <p:cNvSpPr/>
          <p:nvPr/>
        </p:nvSpPr>
        <p:spPr>
          <a:xfrm flipH="1">
            <a:off x="8126128" y="168144"/>
            <a:ext cx="839438" cy="1126409"/>
          </a:xfrm>
          <a:custGeom>
            <a:avLst/>
            <a:gdLst/>
            <a:ahLst/>
            <a:cxnLst/>
            <a:rect l="l" t="t" r="r" b="b"/>
            <a:pathLst>
              <a:path w="1119251" h="1501878" extrusionOk="0">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 name="Google Shape;93;p15"/>
          <p:cNvSpPr/>
          <p:nvPr/>
        </p:nvSpPr>
        <p:spPr>
          <a:xfrm rot="5400000">
            <a:off x="7127962" y="3845953"/>
            <a:ext cx="896400" cy="896400"/>
          </a:xfrm>
          <a:prstGeom prst="pie">
            <a:avLst>
              <a:gd name="adj1" fmla="val 16185610"/>
              <a:gd name="adj2" fmla="val 5357911"/>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15"/>
          <p:cNvSpPr txBox="1"/>
          <p:nvPr/>
        </p:nvSpPr>
        <p:spPr>
          <a:xfrm rot="5400000">
            <a:off x="-509475" y="456788"/>
            <a:ext cx="11847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_11">
    <p:spTree>
      <p:nvGrpSpPr>
        <p:cNvPr id="1" name="Shape 95"/>
        <p:cNvGrpSpPr/>
        <p:nvPr/>
      </p:nvGrpSpPr>
      <p:grpSpPr>
        <a:xfrm>
          <a:off x="0" y="0"/>
          <a:ext cx="0" cy="0"/>
          <a:chOff x="0" y="0"/>
          <a:chExt cx="0" cy="0"/>
        </a:xfrm>
      </p:grpSpPr>
      <p:graphicFrame>
        <p:nvGraphicFramePr>
          <p:cNvPr id="96" name="Google Shape;96;p16"/>
          <p:cNvGraphicFramePr/>
          <p:nvPr/>
        </p:nvGraphicFramePr>
        <p:xfrm>
          <a:off x="194808" y="1083750"/>
          <a:ext cx="3000000" cy="3000000"/>
        </p:xfrm>
        <a:graphic>
          <a:graphicData uri="http://schemas.openxmlformats.org/drawingml/2006/table">
            <a:tbl>
              <a:tblPr>
                <a:noFill/>
                <a:tableStyleId>{258AA5F8-0B24-4DB1-9D4B-E0D44D11B13C}</a:tableStyleId>
              </a:tblPr>
              <a:tblGrid>
                <a:gridCol w="2958375">
                  <a:extLst>
                    <a:ext uri="{9D8B030D-6E8A-4147-A177-3AD203B41FA5}">
                      <a16:colId xmlns:a16="http://schemas.microsoft.com/office/drawing/2014/main" val="20000"/>
                    </a:ext>
                  </a:extLst>
                </a:gridCol>
                <a:gridCol w="2958375">
                  <a:extLst>
                    <a:ext uri="{9D8B030D-6E8A-4147-A177-3AD203B41FA5}">
                      <a16:colId xmlns:a16="http://schemas.microsoft.com/office/drawing/2014/main" val="20001"/>
                    </a:ext>
                  </a:extLst>
                </a:gridCol>
                <a:gridCol w="2958375">
                  <a:extLst>
                    <a:ext uri="{9D8B030D-6E8A-4147-A177-3AD203B41FA5}">
                      <a16:colId xmlns:a16="http://schemas.microsoft.com/office/drawing/2014/main" val="20002"/>
                    </a:ext>
                  </a:extLst>
                </a:gridCol>
              </a:tblGrid>
              <a:tr h="712050">
                <a:tc>
                  <a:txBody>
                    <a:bodyPr/>
                    <a:lstStyle/>
                    <a:p>
                      <a:pPr marL="0" lvl="0" indent="0" algn="ctr" rtl="0">
                        <a:spcBef>
                          <a:spcPts val="0"/>
                        </a:spcBef>
                        <a:spcAft>
                          <a:spcPts val="0"/>
                        </a:spcAft>
                        <a:buNone/>
                      </a:pPr>
                      <a:r>
                        <a:rPr lang="en" sz="1900">
                          <a:solidFill>
                            <a:srgbClr val="980000"/>
                          </a:solidFill>
                        </a:rPr>
                        <a:t>Acknowledge and Clarify</a:t>
                      </a:r>
                      <a:endParaRPr sz="1900">
                        <a:solidFill>
                          <a:srgbClr val="980000"/>
                        </a:solidFill>
                      </a:endParaRPr>
                    </a:p>
                  </a:txBody>
                  <a:tcPr marL="91425" marR="91425" marT="91425" marB="91425" anchor="ctr">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900">
                          <a:solidFill>
                            <a:srgbClr val="980000"/>
                          </a:solidFill>
                        </a:rPr>
                        <a:t>Summarize and Organize</a:t>
                      </a:r>
                      <a:endParaRPr sz="1900">
                        <a:solidFill>
                          <a:srgbClr val="980000"/>
                        </a:solidFill>
                      </a:endParaRPr>
                    </a:p>
                  </a:txBody>
                  <a:tcPr marL="91425" marR="91425" marT="91425" marB="91425" anchor="ctr">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900">
                          <a:solidFill>
                            <a:srgbClr val="980000"/>
                          </a:solidFill>
                        </a:rPr>
                        <a:t>Shift Level Abstraction </a:t>
                      </a:r>
                      <a:endParaRPr sz="1900">
                        <a:solidFill>
                          <a:srgbClr val="980000"/>
                        </a:solidFill>
                      </a:endParaRPr>
                    </a:p>
                    <a:p>
                      <a:pPr marL="0" lvl="0" indent="0" algn="ctr" rtl="0">
                        <a:spcBef>
                          <a:spcPts val="0"/>
                        </a:spcBef>
                        <a:spcAft>
                          <a:spcPts val="0"/>
                        </a:spcAft>
                        <a:buNone/>
                      </a:pPr>
                      <a:r>
                        <a:rPr lang="en" sz="1900">
                          <a:solidFill>
                            <a:srgbClr val="980000"/>
                          </a:solidFill>
                        </a:rPr>
                        <a:t>Up or Down</a:t>
                      </a:r>
                      <a:endParaRPr sz="1900">
                        <a:solidFill>
                          <a:srgbClr val="980000"/>
                        </a:solidFill>
                      </a:endParaRPr>
                    </a:p>
                  </a:txBody>
                  <a:tcPr marL="91425" marR="91425" marT="91425" marB="91425" anchor="ctr">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81195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81195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81195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811950">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bl>
          </a:graphicData>
        </a:graphic>
      </p:graphicFrame>
      <p:sp>
        <p:nvSpPr>
          <p:cNvPr id="97" name="Google Shape;97;p16"/>
          <p:cNvSpPr txBox="1"/>
          <p:nvPr/>
        </p:nvSpPr>
        <p:spPr>
          <a:xfrm>
            <a:off x="186577" y="99900"/>
            <a:ext cx="8770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CRAFT A PARAPHRASE OF EACH TYPE IN RESPONSE TO THE PRESENTING STATEMENT FROM THE VIDEO CLIP</a:t>
            </a:r>
            <a:endParaRPr/>
          </a:p>
          <a:p>
            <a:pPr marL="0" lvl="0" indent="0" algn="ctr" rtl="0">
              <a:spcBef>
                <a:spcPts val="0"/>
              </a:spcBef>
              <a:spcAft>
                <a:spcPts val="0"/>
              </a:spcAft>
              <a:buNone/>
            </a:pPr>
            <a:endParaRPr sz="500"/>
          </a:p>
          <a:p>
            <a:pPr marL="0" lvl="0" indent="0" algn="l" rtl="0">
              <a:spcBef>
                <a:spcPts val="0"/>
              </a:spcBef>
              <a:spcAft>
                <a:spcPts val="0"/>
              </a:spcAft>
              <a:buNone/>
            </a:pPr>
            <a:r>
              <a:rPr lang="en" sz="1300" i="1">
                <a:solidFill>
                  <a:srgbClr val="200B7F"/>
                </a:solidFill>
              </a:rPr>
              <a:t>My challenge is trying to figure out how to keep, how to support the students that need it and enrich the students that have the knowledge and be able to keep them growing so that they stay engaged and challenged throughout the school year.</a:t>
            </a:r>
            <a:endParaRPr sz="1300" i="1">
              <a:solidFill>
                <a:srgbClr val="200B7F"/>
              </a:solidFill>
            </a:endParaRPr>
          </a:p>
        </p:txBody>
      </p:sp>
      <p:sp>
        <p:nvSpPr>
          <p:cNvPr id="98" name="Google Shape;98;p16"/>
          <p:cNvSpPr txBox="1">
            <a:spLocks noGrp="1"/>
          </p:cNvSpPr>
          <p:nvPr>
            <p:ph type="body" idx="1"/>
          </p:nvPr>
        </p:nvSpPr>
        <p:spPr>
          <a:xfrm>
            <a:off x="241500" y="1869425"/>
            <a:ext cx="2886900" cy="7563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99" name="Google Shape;99;p16"/>
          <p:cNvSpPr txBox="1">
            <a:spLocks noGrp="1"/>
          </p:cNvSpPr>
          <p:nvPr>
            <p:ph type="body" idx="2"/>
          </p:nvPr>
        </p:nvSpPr>
        <p:spPr>
          <a:xfrm>
            <a:off x="3216308" y="1883675"/>
            <a:ext cx="2810100" cy="7563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0" name="Google Shape;100;p16"/>
          <p:cNvSpPr txBox="1">
            <a:spLocks noGrp="1"/>
          </p:cNvSpPr>
          <p:nvPr>
            <p:ph type="body" idx="3"/>
          </p:nvPr>
        </p:nvSpPr>
        <p:spPr>
          <a:xfrm>
            <a:off x="6114269" y="1869425"/>
            <a:ext cx="2886900" cy="7563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1" name="Google Shape;101;p16"/>
          <p:cNvSpPr txBox="1">
            <a:spLocks noGrp="1"/>
          </p:cNvSpPr>
          <p:nvPr>
            <p:ph type="body" idx="4"/>
          </p:nvPr>
        </p:nvSpPr>
        <p:spPr>
          <a:xfrm>
            <a:off x="252481" y="2697100"/>
            <a:ext cx="2810100" cy="6708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2" name="Google Shape;102;p16"/>
          <p:cNvSpPr txBox="1">
            <a:spLocks noGrp="1"/>
          </p:cNvSpPr>
          <p:nvPr>
            <p:ph type="body" idx="5"/>
          </p:nvPr>
        </p:nvSpPr>
        <p:spPr>
          <a:xfrm>
            <a:off x="241500" y="3510500"/>
            <a:ext cx="2886900" cy="6849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3" name="Google Shape;103;p16"/>
          <p:cNvSpPr txBox="1">
            <a:spLocks noGrp="1"/>
          </p:cNvSpPr>
          <p:nvPr>
            <p:ph type="body" idx="6"/>
          </p:nvPr>
        </p:nvSpPr>
        <p:spPr>
          <a:xfrm>
            <a:off x="252481" y="4309650"/>
            <a:ext cx="2886900" cy="7563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4" name="Google Shape;104;p16"/>
          <p:cNvSpPr txBox="1">
            <a:spLocks noGrp="1"/>
          </p:cNvSpPr>
          <p:nvPr>
            <p:ph type="body" idx="7"/>
          </p:nvPr>
        </p:nvSpPr>
        <p:spPr>
          <a:xfrm>
            <a:off x="3227288" y="2682825"/>
            <a:ext cx="2810100" cy="6849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5" name="Google Shape;105;p16"/>
          <p:cNvSpPr txBox="1">
            <a:spLocks noGrp="1"/>
          </p:cNvSpPr>
          <p:nvPr>
            <p:ph type="body" idx="8"/>
          </p:nvPr>
        </p:nvSpPr>
        <p:spPr>
          <a:xfrm>
            <a:off x="3216308" y="3524775"/>
            <a:ext cx="2810100" cy="6708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6" name="Google Shape;106;p16"/>
          <p:cNvSpPr txBox="1">
            <a:spLocks noGrp="1"/>
          </p:cNvSpPr>
          <p:nvPr>
            <p:ph type="body" idx="9"/>
          </p:nvPr>
        </p:nvSpPr>
        <p:spPr>
          <a:xfrm>
            <a:off x="3227288" y="4338175"/>
            <a:ext cx="2744400" cy="7563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7" name="Google Shape;107;p16"/>
          <p:cNvSpPr txBox="1">
            <a:spLocks noGrp="1"/>
          </p:cNvSpPr>
          <p:nvPr>
            <p:ph type="body" idx="13"/>
          </p:nvPr>
        </p:nvSpPr>
        <p:spPr>
          <a:xfrm>
            <a:off x="6169173" y="2682825"/>
            <a:ext cx="2886900" cy="6849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8" name="Google Shape;108;p16"/>
          <p:cNvSpPr txBox="1">
            <a:spLocks noGrp="1"/>
          </p:cNvSpPr>
          <p:nvPr>
            <p:ph type="body" idx="14"/>
          </p:nvPr>
        </p:nvSpPr>
        <p:spPr>
          <a:xfrm>
            <a:off x="6169173" y="3524775"/>
            <a:ext cx="2810100" cy="6849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9" name="Google Shape;109;p16"/>
          <p:cNvSpPr txBox="1">
            <a:spLocks noGrp="1"/>
          </p:cNvSpPr>
          <p:nvPr>
            <p:ph type="body" idx="15"/>
          </p:nvPr>
        </p:nvSpPr>
        <p:spPr>
          <a:xfrm>
            <a:off x="6169173" y="4309650"/>
            <a:ext cx="2810100" cy="756300"/>
          </a:xfrm>
          <a:prstGeom prst="rect">
            <a:avLst/>
          </a:prstGeom>
        </p:spPr>
        <p:txBody>
          <a:bodyPr spcFirstLastPara="1" wrap="square" lIns="91425" tIns="45700" rIns="91425" bIns="45700" anchor="t" anchorCtr="0">
            <a:normAutofit/>
          </a:bodyPr>
          <a:lstStyle>
            <a:lvl1pPr marL="457200" lvl="0" indent="-406400" rtl="0">
              <a:spcBef>
                <a:spcPts val="560"/>
              </a:spcBef>
              <a:spcAft>
                <a:spcPts val="0"/>
              </a:spcAft>
              <a:buSzPts val="2800"/>
              <a:buChar char="•"/>
              <a:defRPr/>
            </a:lvl1pPr>
            <a:lvl2pPr marL="914400" lvl="1" indent="-381000" rtl="0">
              <a:spcBef>
                <a:spcPts val="480"/>
              </a:spcBef>
              <a:spcAft>
                <a:spcPts val="0"/>
              </a:spcAft>
              <a:buSzPts val="24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57" name="Google Shape;57;p14"/>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58" name="Google Shape;58;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9" name="Google Shape;59;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69246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9545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Quattrocento Sans"/>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8"/>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3" name="Google Shape;83;p1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4" name="Google Shape;84;p1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5" name="Google Shape;85;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03196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p2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8" name="Google Shape;98;p2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9" name="Google Shape;99;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60347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2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2" name="Google Shape;102;p2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3" name="Google Shape;103;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1205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560"/>
              </a:spcBef>
              <a:spcAft>
                <a:spcPts val="0"/>
              </a:spcAft>
              <a:buClr>
                <a:srgbClr val="888888"/>
              </a:buClr>
              <a:buSzPts val="2800"/>
              <a:buNone/>
              <a:defRPr>
                <a:solidFill>
                  <a:srgbClr val="888888"/>
                </a:solidFill>
              </a:defRPr>
            </a:lvl1pPr>
            <a:lvl2pPr lvl="1" algn="ctr" rtl="0">
              <a:lnSpc>
                <a:spcPct val="100000"/>
              </a:lnSpc>
              <a:spcBef>
                <a:spcPts val="480"/>
              </a:spcBef>
              <a:spcAft>
                <a:spcPts val="0"/>
              </a:spcAft>
              <a:buClr>
                <a:srgbClr val="888888"/>
              </a:buClr>
              <a:buSzPts val="2400"/>
              <a:buNone/>
              <a:defRPr>
                <a:solidFill>
                  <a:srgbClr val="888888"/>
                </a:solidFill>
              </a:defRPr>
            </a:lvl2pPr>
            <a:lvl3pPr lvl="2" algn="ctr" rtl="0">
              <a:lnSpc>
                <a:spcPct val="100000"/>
              </a:lnSpc>
              <a:spcBef>
                <a:spcPts val="400"/>
              </a:spcBef>
              <a:spcAft>
                <a:spcPts val="0"/>
              </a:spcAft>
              <a:buClr>
                <a:srgbClr val="888888"/>
              </a:buClr>
              <a:buSzPts val="2000"/>
              <a:buNone/>
              <a:defRPr>
                <a:solidFill>
                  <a:srgbClr val="888888"/>
                </a:solidFill>
              </a:defRPr>
            </a:lvl3pPr>
            <a:lvl4pPr lvl="3" algn="ctr" rtl="0">
              <a:lnSpc>
                <a:spcPct val="100000"/>
              </a:lnSpc>
              <a:spcBef>
                <a:spcPts val="360"/>
              </a:spcBef>
              <a:spcAft>
                <a:spcPts val="0"/>
              </a:spcAft>
              <a:buClr>
                <a:srgbClr val="888888"/>
              </a:buClr>
              <a:buSzPts val="1800"/>
              <a:buNone/>
              <a:defRPr>
                <a:solidFill>
                  <a:srgbClr val="888888"/>
                </a:solidFill>
              </a:defRPr>
            </a:lvl4pPr>
            <a:lvl5pPr lvl="4" algn="ctr" rtl="0">
              <a:lnSpc>
                <a:spcPct val="100000"/>
              </a:lnSpc>
              <a:spcBef>
                <a:spcPts val="360"/>
              </a:spcBef>
              <a:spcAft>
                <a:spcPts val="0"/>
              </a:spcAft>
              <a:buClr>
                <a:srgbClr val="888888"/>
              </a:buClr>
              <a:buSzPts val="18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Quattrocento Sans"/>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p22"/>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Clr>
                <a:schemeClr val="dk1"/>
              </a:buClr>
              <a:buSzPts val="3200"/>
              <a:buChar char="•"/>
              <a:defRPr sz="3200"/>
            </a:lvl1pPr>
            <a:lvl2pPr marL="914400" lvl="1" indent="-406400" algn="l" rtl="0">
              <a:lnSpc>
                <a:spcPct val="100000"/>
              </a:lnSpc>
              <a:spcBef>
                <a:spcPts val="560"/>
              </a:spcBef>
              <a:spcAft>
                <a:spcPts val="0"/>
              </a:spcAft>
              <a:buClr>
                <a:schemeClr val="dk1"/>
              </a:buClr>
              <a:buSzPts val="2800"/>
              <a:buChar char="–"/>
              <a:defRPr sz="2800"/>
            </a:lvl2pPr>
            <a:lvl3pPr marL="1371600" lvl="2" indent="-381000" algn="l" rtl="0">
              <a:lnSpc>
                <a:spcPct val="100000"/>
              </a:lnSpc>
              <a:spcBef>
                <a:spcPts val="480"/>
              </a:spcBef>
              <a:spcAft>
                <a:spcPts val="0"/>
              </a:spcAft>
              <a:buClr>
                <a:schemeClr val="dk1"/>
              </a:buClr>
              <a:buSzPts val="2400"/>
              <a:buChar char="•"/>
              <a:defRPr sz="2400"/>
            </a:lvl3pPr>
            <a:lvl4pPr marL="1828800" lvl="3" indent="-355600" algn="l" rtl="0">
              <a:lnSpc>
                <a:spcPct val="100000"/>
              </a:lnSpc>
              <a:spcBef>
                <a:spcPts val="400"/>
              </a:spcBef>
              <a:spcAft>
                <a:spcPts val="0"/>
              </a:spcAft>
              <a:buClr>
                <a:schemeClr val="dk1"/>
              </a:buClr>
              <a:buSzPts val="2000"/>
              <a:buChar char="–"/>
              <a:defRPr sz="2000"/>
            </a:lvl4pPr>
            <a:lvl5pPr marL="2286000" lvl="4" indent="-355600" algn="l" rtl="0">
              <a:lnSpc>
                <a:spcPct val="100000"/>
              </a:lnSpc>
              <a:spcBef>
                <a:spcPts val="400"/>
              </a:spcBef>
              <a:spcAft>
                <a:spcPts val="0"/>
              </a:spcAft>
              <a:buClr>
                <a:schemeClr val="dk1"/>
              </a:buClr>
              <a:buSzPts val="2000"/>
              <a:buChar char="»"/>
              <a:defRPr sz="20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07" name="Google Shape;107;p22"/>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08" name="Google Shape;108;p2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9" name="Google Shape;109;p2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10" name="Google Shape;110;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74991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Quattrocento Sans"/>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p23"/>
          <p:cNvSpPr>
            <a:spLocks noGrp="1"/>
          </p:cNvSpPr>
          <p:nvPr>
            <p:ph type="pic" idx="2"/>
          </p:nvPr>
        </p:nvSpPr>
        <p:spPr>
          <a:xfrm>
            <a:off x="1792288" y="459581"/>
            <a:ext cx="5486400" cy="3086100"/>
          </a:xfrm>
          <a:prstGeom prst="rect">
            <a:avLst/>
          </a:prstGeom>
          <a:noFill/>
          <a:ln>
            <a:noFill/>
          </a:ln>
        </p:spPr>
      </p:sp>
      <p:sp>
        <p:nvSpPr>
          <p:cNvPr id="114" name="Google Shape;114;p23"/>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15" name="Google Shape;115;p2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16" name="Google Shape;116;p2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17" name="Google Shape;117;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74554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24"/>
          <p:cNvSpPr txBox="1">
            <a:spLocks noGrp="1"/>
          </p:cNvSpPr>
          <p:nvPr>
            <p:ph type="body" idx="1"/>
          </p:nvPr>
        </p:nvSpPr>
        <p:spPr>
          <a:xfrm rot="5400000">
            <a:off x="2874749"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1" name="Google Shape;121;p2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22" name="Google Shape;122;p2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23" name="Google Shape;123;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97601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rot="5400000">
            <a:off x="5463749" y="1371628"/>
            <a:ext cx="4388700" cy="20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25"/>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7" name="Google Shape;127;p2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28" name="Google Shape;128;p2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29" name="Google Shape;129;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4257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sp>
        <p:nvSpPr>
          <p:cNvPr id="136" name="Google Shape;136;p27"/>
          <p:cNvSpPr txBox="1">
            <a:spLocks noGrp="1"/>
          </p:cNvSpPr>
          <p:nvPr>
            <p:ph type="body" idx="1"/>
          </p:nvPr>
        </p:nvSpPr>
        <p:spPr>
          <a:xfrm>
            <a:off x="311700" y="4230575"/>
            <a:ext cx="5998800" cy="605100"/>
          </a:xfrm>
          <a:prstGeom prst="rect">
            <a:avLst/>
          </a:prstGeom>
        </p:spPr>
        <p:txBody>
          <a:bodyPr spcFirstLastPara="1" wrap="square" lIns="91425" tIns="45700" rIns="91425" bIns="45700" anchor="ctr" anchorCtr="0">
            <a:normAutofit/>
          </a:bodyPr>
          <a:lstStyle>
            <a:lvl1pPr marL="457200" lvl="0" indent="-228600" rtl="0">
              <a:lnSpc>
                <a:spcPct val="100000"/>
              </a:lnSpc>
              <a:spcBef>
                <a:spcPts val="560"/>
              </a:spcBef>
              <a:spcAft>
                <a:spcPts val="0"/>
              </a:spcAft>
              <a:buSzPts val="2800"/>
              <a:buNone/>
              <a:defRPr/>
            </a:lvl1pPr>
          </a:lstStyle>
          <a:p>
            <a:endParaRPr/>
          </a:p>
        </p:txBody>
      </p:sp>
      <p:sp>
        <p:nvSpPr>
          <p:cNvPr id="137" name="Google Shape;13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71451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490250" y="526350"/>
            <a:ext cx="5613600" cy="4090800"/>
          </a:xfrm>
          <a:prstGeom prst="rect">
            <a:avLst/>
          </a:prstGeom>
        </p:spPr>
        <p:txBody>
          <a:bodyPr spcFirstLastPara="1" wrap="square" lIns="91425" tIns="45700" rIns="91425" bIns="45700" anchor="ctr" anchorCtr="0">
            <a:normAutofit/>
          </a:bodyPr>
          <a:lstStyle>
            <a:lvl1pPr lvl="0" rtl="0">
              <a:spcBef>
                <a:spcPts val="0"/>
              </a:spcBef>
              <a:spcAft>
                <a:spcPts val="0"/>
              </a:spcAft>
              <a:buClr>
                <a:schemeClr val="dk2"/>
              </a:buClr>
              <a:buSzPts val="5400"/>
              <a:buNone/>
              <a:defRPr sz="5400" b="0">
                <a:solidFill>
                  <a:schemeClr val="dk2"/>
                </a:solidFill>
              </a:defRPr>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140" name="Google Shape;140;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8275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Quattrocento Sans"/>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5" name="Google Shape;25;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6" name="Google Shape;26;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7" name="Google Shape;27;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4" name="Google Shape;4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5" name="Google Shape;4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Quattrocento Sans"/>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Clr>
                <a:schemeClr val="dk1"/>
              </a:buClr>
              <a:buSzPts val="3200"/>
              <a:buChar char="•"/>
              <a:defRPr sz="3200"/>
            </a:lvl1pPr>
            <a:lvl2pPr marL="914400" lvl="1" indent="-406400" algn="l" rtl="0">
              <a:lnSpc>
                <a:spcPct val="100000"/>
              </a:lnSpc>
              <a:spcBef>
                <a:spcPts val="560"/>
              </a:spcBef>
              <a:spcAft>
                <a:spcPts val="0"/>
              </a:spcAft>
              <a:buClr>
                <a:schemeClr val="dk1"/>
              </a:buClr>
              <a:buSzPts val="2800"/>
              <a:buChar char="–"/>
              <a:defRPr sz="2800"/>
            </a:lvl2pPr>
            <a:lvl3pPr marL="1371600" lvl="2" indent="-381000" algn="l" rtl="0">
              <a:lnSpc>
                <a:spcPct val="100000"/>
              </a:lnSpc>
              <a:spcBef>
                <a:spcPts val="480"/>
              </a:spcBef>
              <a:spcAft>
                <a:spcPts val="0"/>
              </a:spcAft>
              <a:buClr>
                <a:schemeClr val="dk1"/>
              </a:buClr>
              <a:buSzPts val="2400"/>
              <a:buChar char="•"/>
              <a:defRPr sz="2400"/>
            </a:lvl3pPr>
            <a:lvl4pPr marL="1828800" lvl="3" indent="-355600" algn="l" rtl="0">
              <a:lnSpc>
                <a:spcPct val="100000"/>
              </a:lnSpc>
              <a:spcBef>
                <a:spcPts val="400"/>
              </a:spcBef>
              <a:spcAft>
                <a:spcPts val="0"/>
              </a:spcAft>
              <a:buClr>
                <a:schemeClr val="dk1"/>
              </a:buClr>
              <a:buSzPts val="2000"/>
              <a:buChar char="–"/>
              <a:defRPr sz="2000"/>
            </a:lvl4pPr>
            <a:lvl5pPr marL="2286000" lvl="4" indent="-355600" algn="l" rtl="0">
              <a:lnSpc>
                <a:spcPct val="100000"/>
              </a:lnSpc>
              <a:spcBef>
                <a:spcPts val="400"/>
              </a:spcBef>
              <a:spcAft>
                <a:spcPts val="0"/>
              </a:spcAft>
              <a:buClr>
                <a:schemeClr val="dk1"/>
              </a:buClr>
              <a:buSzPts val="2000"/>
              <a:buChar char="»"/>
              <a:defRPr sz="20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49" name="Google Shape;49;p9"/>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50" name="Google Shape;50;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1" name="Google Shape;51;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2" name="Google Shape;52;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Quattrocento Sans"/>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0"/>
          <p:cNvSpPr>
            <a:spLocks noGrp="1"/>
          </p:cNvSpPr>
          <p:nvPr>
            <p:ph type="pic" idx="2"/>
          </p:nvPr>
        </p:nvSpPr>
        <p:spPr>
          <a:xfrm>
            <a:off x="1792288" y="459581"/>
            <a:ext cx="5486400" cy="3086100"/>
          </a:xfrm>
          <a:prstGeom prst="rect">
            <a:avLst/>
          </a:prstGeom>
          <a:noFill/>
          <a:ln>
            <a:noFill/>
          </a:ln>
        </p:spPr>
      </p:sp>
      <p:sp>
        <p:nvSpPr>
          <p:cNvPr id="56" name="Google Shape;56;p10"/>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57" name="Google Shape;57;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8" name="Google Shape;58;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9" name="Google Shape;59;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11"/>
          <p:cNvSpPr txBox="1">
            <a:spLocks noGrp="1"/>
          </p:cNvSpPr>
          <p:nvPr>
            <p:ph type="body" idx="1"/>
          </p:nvPr>
        </p:nvSpPr>
        <p:spPr>
          <a:xfrm rot="5400000">
            <a:off x="2874749"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 name="Google Shape;63;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64" name="Google Shape;64;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65" name="Google Shape;65;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6">
            <a:alphaModFix/>
          </a:blip>
          <a:srcRect l="14864" t="19309" r="14822" b="25679"/>
          <a:stretch/>
        </p:blipFill>
        <p:spPr>
          <a:xfrm>
            <a:off x="0" y="0"/>
            <a:ext cx="9144000" cy="5142177"/>
          </a:xfrm>
          <a:prstGeom prst="rect">
            <a:avLst/>
          </a:prstGeom>
          <a:noFill/>
          <a:ln>
            <a:noFill/>
          </a:ln>
        </p:spPr>
      </p:pic>
      <p:sp>
        <p:nvSpPr>
          <p:cNvPr id="7" name="Google Shape;7;p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Quattrocento Sans"/>
              <a:buNone/>
              <a:defRPr sz="40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13">
            <a:alphaModFix/>
          </a:blip>
          <a:srcRect l="14864" t="19309" r="14822" b="25679"/>
          <a:stretch/>
        </p:blipFill>
        <p:spPr>
          <a:xfrm>
            <a:off x="0" y="0"/>
            <a:ext cx="9144000" cy="5142177"/>
          </a:xfrm>
          <a:prstGeom prst="rect">
            <a:avLst/>
          </a:prstGeom>
          <a:noFill/>
          <a:ln>
            <a:noFill/>
          </a:ln>
        </p:spPr>
      </p:pic>
      <p:sp>
        <p:nvSpPr>
          <p:cNvPr id="52" name="Google Shape;52;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Quattrocento Sans"/>
              <a:buNone/>
              <a:defRPr sz="40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4680633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na.Leone-Tobar@rcsdk12.org" TargetMode="External"/><Relationship Id="rId7" Type="http://schemas.openxmlformats.org/officeDocument/2006/relationships/hyperlink" Target="https://creativecommons.org/licenses/by-sa/3.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en.wikipedia.org/wiki/File:Buffalo_Bills_logo.sv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nytimes.com/2021/12/14/learning/48-pieces-of-advice-from-educators-on-how-to-survive-this-challenging-time.html#link-5943fe1n"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rcsdk12.org/CIT/StaffDevelopment" TargetMode="External"/><Relationship Id="rId5" Type="http://schemas.openxmlformats.org/officeDocument/2006/relationships/hyperlink" Target="https://rcsdk12.truenorthlogic.com" TargetMode="Externa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hyperlink" Target="https://www.rcsdk12.org/Page/58854"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csdk12.org/Page/58854"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www.rcsdk12.org/CI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http://www.rcsdk12.org/CIT/Resource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hyperlink" Target="mailto:Wendy.Underhill@rcsdk12.org" TargetMode="Externa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hyperlink" Target="https://www.rcsdk12.org/Page/50046"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Anna.Leone-Tobar@rcsdk12.org" TargetMode="External"/><Relationship Id="rId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en.wikipedia.org/wiki/File:Buffalo_Bills_logo.sv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docs.google.com/document/d/1wmq32YgGRPuUjjJzUGQuRrc-zzgWJ3Qz7OLGI27744k/view"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hyperlink" Target="https://www.rcsdk12.org/Page/5004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csdk12.org/Page/50046" TargetMode="External"/><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drive/folders/11KkS6BanVm7wMiwWxrcc-vAB_cFi_4-R?usp=sharin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hyperlink" Target="https://rcsdk12-my.sharepoint.com/:wb:/g/personal/1266650_rcsdk12_org/EfrT2KvaKTxJsSmg91AfR8MBat7dQFWsJvz7EKnpTYjbsg?e=4V0ZM7"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s://docs.google.com/document/d/1KEzmnSDKxSC7R-LvfaP9n8JsIXXGgN3N/edi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www.rcsdk12.org/CIT/Resourc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npbea.org/psel/"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67.jpeg"/><Relationship Id="rId7" Type="http://schemas.openxmlformats.org/officeDocument/2006/relationships/hyperlink" Target="https://en.wikipedia.org/wiki/File:Buffalo_Bills_logo.sv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hyperlink" Target="https://www.rcsdk12.org/Page/5885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www.youtube.com/channel/UCbMB07r4lmGnIxEkQYMRuCw" TargetMode="External"/><Relationship Id="rId4" Type="http://schemas.openxmlformats.org/officeDocument/2006/relationships/hyperlink" Target="https://www.rcsdk12.org/CIT/Intern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rcsdk12.org/CIT/Applicatio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hyperlink" Target="mailto:stefan.cohen@rcsdk12.org" TargetMode="External"/><Relationship Id="rId2" Type="http://schemas.openxmlformats.org/officeDocument/2006/relationships/hyperlink" Target="mailto:CIT@rcsdk12.org"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dweek.org/teaching-learning/the-teaching-profession-in-2023-in-charts/2023/12?utm_source=nl&amp;utm_medium=eml&amp;utm_campaign=tu&amp;M=8682034&amp;UUID=7061e64a9da19a6079ee1b089071644a&amp;T=11500526" TargetMode="Externa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p:nvPr/>
        </p:nvSpPr>
        <p:spPr>
          <a:xfrm>
            <a:off x="528088" y="1067499"/>
            <a:ext cx="4265197" cy="1754296"/>
          </a:xfrm>
          <a:prstGeom prst="rect">
            <a:avLst/>
          </a:prstGeom>
          <a:solidFill>
            <a:srgbClr val="B3F7F7"/>
          </a:solid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2200" b="1" dirty="0">
                <a:solidFill>
                  <a:srgbClr val="9900FF"/>
                </a:solidFill>
                <a:latin typeface="Palatino Linotype"/>
                <a:ea typeface="Palatino Linotype"/>
                <a:cs typeface="Palatino Linotype"/>
                <a:sym typeface="Palatino Linotype"/>
              </a:rPr>
              <a:t>Share in “Chat:”</a:t>
            </a:r>
            <a:endParaRPr sz="2200" b="1" dirty="0">
              <a:solidFill>
                <a:srgbClr val="9900FF"/>
              </a:solidFill>
              <a:latin typeface="Palatino Linotype"/>
              <a:ea typeface="Palatino Linotype"/>
              <a:cs typeface="Palatino Linotype"/>
              <a:sym typeface="Palatino Linotype"/>
            </a:endParaRPr>
          </a:p>
          <a:p>
            <a:pPr marL="0" lvl="0" indent="0" algn="ctr" rtl="0">
              <a:spcBef>
                <a:spcPts val="0"/>
              </a:spcBef>
              <a:spcAft>
                <a:spcPts val="0"/>
              </a:spcAft>
              <a:buNone/>
            </a:pPr>
            <a:r>
              <a:rPr lang="en-US" sz="1800" b="1" dirty="0">
                <a:solidFill>
                  <a:srgbClr val="9900FF"/>
                </a:solidFill>
                <a:latin typeface="Palatino Linotype"/>
                <a:ea typeface="Palatino Linotype"/>
                <a:cs typeface="Palatino Linotype"/>
                <a:sym typeface="Palatino Linotype"/>
              </a:rPr>
              <a:t>What is the most important message for the teacher/service provider you are supporting to hear in the new year?</a:t>
            </a:r>
            <a:endParaRPr sz="1800" b="1" dirty="0">
              <a:solidFill>
                <a:srgbClr val="9900FF"/>
              </a:solidFill>
              <a:latin typeface="Palatino Linotype"/>
              <a:ea typeface="Palatino Linotype"/>
              <a:cs typeface="Palatino Linotype"/>
              <a:sym typeface="Palatino Linotype"/>
            </a:endParaRPr>
          </a:p>
          <a:p>
            <a:pPr marL="0" marR="0" lvl="0" indent="0" algn="ctr" rtl="0">
              <a:spcBef>
                <a:spcPts val="0"/>
              </a:spcBef>
              <a:spcAft>
                <a:spcPts val="0"/>
              </a:spcAft>
              <a:buClr>
                <a:schemeClr val="dk1"/>
              </a:buClr>
              <a:buSzPts val="1100"/>
              <a:buFont typeface="Arial"/>
              <a:buNone/>
            </a:pPr>
            <a:r>
              <a:rPr lang="en" sz="1300" i="1" dirty="0">
                <a:solidFill>
                  <a:srgbClr val="9900FF"/>
                </a:solidFill>
                <a:latin typeface="Palatino Linotype"/>
                <a:ea typeface="Palatino Linotype"/>
                <a:cs typeface="Palatino Linotype"/>
                <a:sym typeface="Palatino Linotype"/>
              </a:rPr>
              <a:t>We will share the responses (with names removed) after today’s meeting.</a:t>
            </a:r>
            <a:endParaRPr sz="1800" b="1" dirty="0">
              <a:solidFill>
                <a:srgbClr val="9900FF"/>
              </a:solidFill>
              <a:latin typeface="Palatino Linotype"/>
              <a:ea typeface="Palatino Linotype"/>
              <a:cs typeface="Palatino Linotype"/>
              <a:sym typeface="Palatino Linotype"/>
            </a:endParaRPr>
          </a:p>
        </p:txBody>
      </p:sp>
      <p:sp>
        <p:nvSpPr>
          <p:cNvPr id="207" name="Google Shape;207;p33"/>
          <p:cNvSpPr txBox="1">
            <a:spLocks noGrp="1"/>
          </p:cNvSpPr>
          <p:nvPr>
            <p:ph type="title"/>
          </p:nvPr>
        </p:nvSpPr>
        <p:spPr>
          <a:xfrm>
            <a:off x="308400" y="205975"/>
            <a:ext cx="8580000" cy="682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990"/>
              <a:buFont typeface="Arial"/>
              <a:buNone/>
            </a:pPr>
            <a:r>
              <a:rPr lang="en" sz="2642" b="1" dirty="0">
                <a:solidFill>
                  <a:srgbClr val="0000FF"/>
                </a:solidFill>
                <a:latin typeface="Palatino Linotype"/>
                <a:ea typeface="Palatino Linotype"/>
                <a:cs typeface="Palatino Linotype"/>
                <a:sym typeface="Palatino Linotype"/>
              </a:rPr>
              <a:t>Happy New Year CIT Mentor Forum, January 8, 2024</a:t>
            </a:r>
            <a:endParaRPr sz="3200" dirty="0">
              <a:solidFill>
                <a:srgbClr val="0000FF"/>
              </a:solidFill>
              <a:latin typeface="Palatino Linotype"/>
              <a:ea typeface="Palatino Linotype"/>
              <a:cs typeface="Palatino Linotype"/>
              <a:sym typeface="Palatino Linotype"/>
            </a:endParaRPr>
          </a:p>
        </p:txBody>
      </p:sp>
      <p:sp>
        <p:nvSpPr>
          <p:cNvPr id="209" name="Google Shape;209;p33"/>
          <p:cNvSpPr txBox="1"/>
          <p:nvPr/>
        </p:nvSpPr>
        <p:spPr>
          <a:xfrm>
            <a:off x="528087" y="2914855"/>
            <a:ext cx="4265197" cy="6823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1" dirty="0">
                <a:solidFill>
                  <a:srgbClr val="1155CC"/>
                </a:solidFill>
                <a:latin typeface="Century Gothic"/>
                <a:ea typeface="Century Gothic"/>
                <a:cs typeface="Century Gothic"/>
                <a:sym typeface="Century Gothic"/>
              </a:rPr>
              <a:t>Tech issues with Microsoft Teams? Please email </a:t>
            </a:r>
            <a:r>
              <a:rPr lang="en" sz="1600" b="1" u="sng" dirty="0">
                <a:solidFill>
                  <a:srgbClr val="1155CC"/>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Anna.Leone-Tobar@rcsdk12.org</a:t>
            </a:r>
            <a:r>
              <a:rPr lang="en" sz="1600" b="1" dirty="0">
                <a:solidFill>
                  <a:srgbClr val="1155CC"/>
                </a:solidFill>
                <a:latin typeface="Century Gothic"/>
                <a:ea typeface="Century Gothic"/>
                <a:cs typeface="Century Gothic"/>
                <a:sym typeface="Century Gothic"/>
              </a:rPr>
              <a:t> .</a:t>
            </a:r>
            <a:endParaRPr sz="1600" b="1" dirty="0">
              <a:solidFill>
                <a:srgbClr val="1155CC"/>
              </a:solidFill>
              <a:latin typeface="Century Gothic"/>
              <a:ea typeface="Century Gothic"/>
              <a:cs typeface="Century Gothic"/>
              <a:sym typeface="Century Gothic"/>
            </a:endParaRPr>
          </a:p>
        </p:txBody>
      </p:sp>
      <p:pic>
        <p:nvPicPr>
          <p:cNvPr id="7" name="Picture 6" descr="A cartoon of a person and person standing on a rock&#10;&#10;Description automatically generated">
            <a:extLst>
              <a:ext uri="{FF2B5EF4-FFF2-40B4-BE49-F238E27FC236}">
                <a16:creationId xmlns:a16="http://schemas.microsoft.com/office/drawing/2014/main" id="{AF868C3F-F449-FDCD-8F10-33FE1282A5C6}"/>
              </a:ext>
            </a:extLst>
          </p:cNvPr>
          <p:cNvPicPr>
            <a:picLocks noChangeAspect="1"/>
          </p:cNvPicPr>
          <p:nvPr/>
        </p:nvPicPr>
        <p:blipFill>
          <a:blip r:embed="rId4"/>
          <a:stretch>
            <a:fillRect/>
          </a:stretch>
        </p:blipFill>
        <p:spPr>
          <a:xfrm>
            <a:off x="5248800" y="1256499"/>
            <a:ext cx="3316712" cy="3316712"/>
          </a:xfrm>
          <a:prstGeom prst="rect">
            <a:avLst/>
          </a:prstGeom>
        </p:spPr>
      </p:pic>
      <p:pic>
        <p:nvPicPr>
          <p:cNvPr id="3" name="Picture 2" descr="A blue and red buffalo logo&#10;&#10;Description automatically generated">
            <a:extLst>
              <a:ext uri="{FF2B5EF4-FFF2-40B4-BE49-F238E27FC236}">
                <a16:creationId xmlns:a16="http://schemas.microsoft.com/office/drawing/2014/main" id="{088D58DC-9652-E101-07DD-FD50F513CCC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38354" y="3597215"/>
            <a:ext cx="1318169" cy="878436"/>
          </a:xfrm>
          <a:prstGeom prst="rect">
            <a:avLst/>
          </a:prstGeom>
        </p:spPr>
      </p:pic>
      <p:sp>
        <p:nvSpPr>
          <p:cNvPr id="4" name="TextBox 3">
            <a:extLst>
              <a:ext uri="{FF2B5EF4-FFF2-40B4-BE49-F238E27FC236}">
                <a16:creationId xmlns:a16="http://schemas.microsoft.com/office/drawing/2014/main" id="{C72B2FBA-A178-38FC-5324-73BB5B675AF5}"/>
              </a:ext>
            </a:extLst>
          </p:cNvPr>
          <p:cNvSpPr txBox="1"/>
          <p:nvPr/>
        </p:nvSpPr>
        <p:spPr>
          <a:xfrm>
            <a:off x="114608" y="5393821"/>
            <a:ext cx="713528" cy="1061829"/>
          </a:xfrm>
          <a:prstGeom prst="rect">
            <a:avLst/>
          </a:prstGeom>
          <a:noFill/>
        </p:spPr>
        <p:txBody>
          <a:bodyPr wrap="square" rtlCol="0">
            <a:spAutoFit/>
          </a:bodyPr>
          <a:lstStyle/>
          <a:p>
            <a:r>
              <a:rPr lang="en-US" sz="900">
                <a:hlinkClick r:id="rId6" tooltip="https://en.wikipedia.org/wiki/File:Buffalo_Bills_logo.svg"/>
              </a:rPr>
              <a:t>This Photo</a:t>
            </a:r>
            <a:r>
              <a:rPr lang="en-US" sz="900"/>
              <a:t> by Unknown Author is licensed under </a:t>
            </a:r>
            <a:r>
              <a:rPr lang="en-US" sz="900">
                <a:hlinkClick r:id="rId7" tooltip="https://creativecommons.org/licenses/by-sa/3.0/"/>
              </a:rPr>
              <a:t>CC BY-SA</a:t>
            </a:r>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grpId="0" nodeType="withEffect">
                                  <p:stCondLst>
                                    <p:cond delay="0"/>
                                  </p:stCondLst>
                                  <p:childTnLst>
                                    <p:animMotion origin="layout" path="M -2.5E-6 -1.85185E-6 L 0.25 -1.85185E-6 " pathEditMode="relative" rAng="0" ptsTypes="AA">
                                      <p:cBhvr>
                                        <p:cTn id="6" dur="3000" fill="hold"/>
                                        <p:tgtEl>
                                          <p:spTgt spid="4"/>
                                        </p:tgtEl>
                                        <p:attrNameLst>
                                          <p:attrName>ppt_x</p:attrName>
                                          <p:attrName>ppt_y</p:attrName>
                                        </p:attrNameLst>
                                      </p:cBhvr>
                                      <p:rCtr x="12500" y="0"/>
                                    </p:animMotion>
                                  </p:childTnLst>
                                </p:cTn>
                              </p:par>
                              <p:par>
                                <p:cTn id="7" presetID="63" presetClass="path" presetSubtype="0" repeatCount="indefinite" accel="50000" decel="50000" fill="hold" nodeType="withEffect">
                                  <p:stCondLst>
                                    <p:cond delay="0"/>
                                  </p:stCondLst>
                                  <p:childTnLst>
                                    <p:animMotion origin="layout" path="M -2.77778E-7 2.09877E-6 L 0.33177 2.09877E-6 " pathEditMode="relative" rAng="0" ptsTypes="AA">
                                      <p:cBhvr>
                                        <p:cTn id="8" dur="5000" fill="hold"/>
                                        <p:tgtEl>
                                          <p:spTgt spid="3"/>
                                        </p:tgtEl>
                                        <p:attrNameLst>
                                          <p:attrName>ppt_x</p:attrName>
                                          <p:attrName>ppt_y</p:attrName>
                                        </p:attrNameLst>
                                      </p:cBhvr>
                                      <p:rCtr x="1658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38050" y="183775"/>
            <a:ext cx="4575900" cy="561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SzPts val="891"/>
              <a:buNone/>
            </a:pPr>
            <a:r>
              <a:rPr lang="en" sz="3070" b="1">
                <a:solidFill>
                  <a:schemeClr val="accent2"/>
                </a:solidFill>
              </a:rPr>
              <a:t>Taking Care of Ourselves</a:t>
            </a:r>
            <a:endParaRPr sz="3070" b="1">
              <a:solidFill>
                <a:schemeClr val="accent2"/>
              </a:solidFill>
            </a:endParaRPr>
          </a:p>
        </p:txBody>
      </p:sp>
      <p:sp>
        <p:nvSpPr>
          <p:cNvPr id="249" name="Google Shape;249;p37"/>
          <p:cNvSpPr txBox="1"/>
          <p:nvPr/>
        </p:nvSpPr>
        <p:spPr>
          <a:xfrm>
            <a:off x="3916750" y="2571750"/>
            <a:ext cx="4919700" cy="2201100"/>
          </a:xfrm>
          <a:prstGeom prst="rect">
            <a:avLst/>
          </a:prstGeom>
          <a:solidFill>
            <a:srgbClr val="D9D2E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latin typeface="Lato"/>
                <a:ea typeface="Lato"/>
                <a:cs typeface="Lato"/>
                <a:sym typeface="Lato"/>
              </a:rPr>
              <a:t>From 2020-2021, SUGGESTIONS INCLUDED . . . </a:t>
            </a:r>
            <a:endParaRPr sz="1700" b="1">
              <a:latin typeface="Lato"/>
              <a:ea typeface="Lato"/>
              <a:cs typeface="Lato"/>
              <a:sym typeface="Lato"/>
            </a:endParaRPr>
          </a:p>
          <a:p>
            <a:pPr marL="457200" lvl="0" indent="-349250" algn="l" rtl="0">
              <a:spcBef>
                <a:spcPts val="0"/>
              </a:spcBef>
              <a:spcAft>
                <a:spcPts val="0"/>
              </a:spcAft>
              <a:buSzPts val="1900"/>
              <a:buFont typeface="Lato"/>
              <a:buChar char="●"/>
            </a:pPr>
            <a:r>
              <a:rPr lang="en" sz="1900" b="1">
                <a:latin typeface="Lato"/>
                <a:ea typeface="Lato"/>
                <a:cs typeface="Lato"/>
                <a:sym typeface="Lato"/>
              </a:rPr>
              <a:t>Talk openly about mental health issues, </a:t>
            </a:r>
            <a:br>
              <a:rPr lang="en" sz="1900" b="1">
                <a:latin typeface="Lato"/>
                <a:ea typeface="Lato"/>
                <a:cs typeface="Lato"/>
                <a:sym typeface="Lato"/>
              </a:rPr>
            </a:br>
            <a:r>
              <a:rPr lang="en" sz="1900" b="1">
                <a:latin typeface="Lato"/>
                <a:ea typeface="Lato"/>
                <a:cs typeface="Lato"/>
                <a:sym typeface="Lato"/>
              </a:rPr>
              <a:t>including your own.</a:t>
            </a:r>
            <a:endParaRPr sz="1900" b="1">
              <a:latin typeface="Lato"/>
              <a:ea typeface="Lato"/>
              <a:cs typeface="Lato"/>
              <a:sym typeface="Lato"/>
            </a:endParaRPr>
          </a:p>
          <a:p>
            <a:pPr marL="457200" lvl="0" indent="-349250" algn="l" rtl="0">
              <a:spcBef>
                <a:spcPts val="0"/>
              </a:spcBef>
              <a:spcAft>
                <a:spcPts val="0"/>
              </a:spcAft>
              <a:buSzPts val="1900"/>
              <a:buFont typeface="Lato"/>
              <a:buChar char="●"/>
            </a:pPr>
            <a:r>
              <a:rPr lang="en" sz="1900" b="1">
                <a:latin typeface="Lato"/>
                <a:ea typeface="Lato"/>
                <a:cs typeface="Lato"/>
                <a:sym typeface="Lato"/>
              </a:rPr>
              <a:t>Learn to spot early signs of </a:t>
            </a:r>
            <a:br>
              <a:rPr lang="en" sz="1900" b="1">
                <a:latin typeface="Lato"/>
                <a:ea typeface="Lato"/>
                <a:cs typeface="Lato"/>
                <a:sym typeface="Lato"/>
              </a:rPr>
            </a:br>
            <a:r>
              <a:rPr lang="en" sz="1900" b="1">
                <a:latin typeface="Lato"/>
                <a:ea typeface="Lato"/>
                <a:cs typeface="Lato"/>
                <a:sym typeface="Lato"/>
              </a:rPr>
              <a:t>mental health struggles.</a:t>
            </a:r>
            <a:endParaRPr sz="1900" b="1">
              <a:latin typeface="Lato"/>
              <a:ea typeface="Lato"/>
              <a:cs typeface="Lato"/>
              <a:sym typeface="Lato"/>
            </a:endParaRPr>
          </a:p>
          <a:p>
            <a:pPr marL="457200" lvl="0" indent="-349250" algn="l" rtl="0">
              <a:spcBef>
                <a:spcPts val="0"/>
              </a:spcBef>
              <a:spcAft>
                <a:spcPts val="0"/>
              </a:spcAft>
              <a:buSzPts val="1900"/>
              <a:buFont typeface="Lato"/>
              <a:buChar char="●"/>
            </a:pPr>
            <a:r>
              <a:rPr lang="en" sz="1900" b="1">
                <a:latin typeface="Lato"/>
                <a:ea typeface="Lato"/>
                <a:cs typeface="Lato"/>
                <a:sym typeface="Lato"/>
              </a:rPr>
              <a:t>Create ongoing systems of support.</a:t>
            </a:r>
            <a:endParaRPr sz="1900" b="1">
              <a:latin typeface="Lato"/>
              <a:ea typeface="Lato"/>
              <a:cs typeface="Lato"/>
              <a:sym typeface="Lato"/>
            </a:endParaRPr>
          </a:p>
          <a:p>
            <a:pPr marL="457200" lvl="0" indent="-349250" algn="l" rtl="0">
              <a:spcBef>
                <a:spcPts val="0"/>
              </a:spcBef>
              <a:spcAft>
                <a:spcPts val="0"/>
              </a:spcAft>
              <a:buSzPts val="1900"/>
              <a:buFont typeface="Lato"/>
              <a:buChar char="●"/>
            </a:pPr>
            <a:r>
              <a:rPr lang="en" sz="1900" b="1">
                <a:latin typeface="Lato"/>
                <a:ea typeface="Lato"/>
                <a:cs typeface="Lato"/>
                <a:sym typeface="Lato"/>
              </a:rPr>
              <a:t>Build a culture of check-ins.</a:t>
            </a:r>
            <a:endParaRPr sz="1600" b="1">
              <a:latin typeface="Lato"/>
              <a:ea typeface="Lato"/>
              <a:cs typeface="Lato"/>
              <a:sym typeface="Lato"/>
            </a:endParaRPr>
          </a:p>
        </p:txBody>
      </p:sp>
      <p:pic>
        <p:nvPicPr>
          <p:cNvPr id="250" name="Google Shape;250;p37"/>
          <p:cNvPicPr preferRelativeResize="0"/>
          <p:nvPr/>
        </p:nvPicPr>
        <p:blipFill>
          <a:blip r:embed="rId3">
            <a:alphaModFix/>
          </a:blip>
          <a:stretch>
            <a:fillRect/>
          </a:stretch>
        </p:blipFill>
        <p:spPr>
          <a:xfrm>
            <a:off x="572913" y="2784413"/>
            <a:ext cx="2876226" cy="1839076"/>
          </a:xfrm>
          <a:prstGeom prst="rect">
            <a:avLst/>
          </a:prstGeom>
          <a:noFill/>
          <a:ln>
            <a:noFill/>
          </a:ln>
        </p:spPr>
      </p:pic>
      <p:pic>
        <p:nvPicPr>
          <p:cNvPr id="251" name="Google Shape;251;p37"/>
          <p:cNvPicPr preferRelativeResize="0"/>
          <p:nvPr/>
        </p:nvPicPr>
        <p:blipFill>
          <a:blip r:embed="rId4">
            <a:alphaModFix/>
          </a:blip>
          <a:stretch>
            <a:fillRect/>
          </a:stretch>
        </p:blipFill>
        <p:spPr>
          <a:xfrm>
            <a:off x="5072025" y="315600"/>
            <a:ext cx="3347550" cy="2027476"/>
          </a:xfrm>
          <a:prstGeom prst="rect">
            <a:avLst/>
          </a:prstGeom>
          <a:noFill/>
          <a:ln>
            <a:noFill/>
          </a:ln>
        </p:spPr>
      </p:pic>
      <p:pic>
        <p:nvPicPr>
          <p:cNvPr id="252" name="Google Shape;252;p37"/>
          <p:cNvPicPr preferRelativeResize="0"/>
          <p:nvPr/>
        </p:nvPicPr>
        <p:blipFill>
          <a:blip r:embed="rId5">
            <a:alphaModFix/>
          </a:blip>
          <a:stretch>
            <a:fillRect/>
          </a:stretch>
        </p:blipFill>
        <p:spPr>
          <a:xfrm>
            <a:off x="5879550" y="1324541"/>
            <a:ext cx="3075300" cy="346735"/>
          </a:xfrm>
          <a:prstGeom prst="rect">
            <a:avLst/>
          </a:prstGeom>
          <a:noFill/>
          <a:ln w="9525" cap="flat" cmpd="sng">
            <a:solidFill>
              <a:schemeClr val="dk2"/>
            </a:solidFill>
            <a:prstDash val="solid"/>
            <a:round/>
            <a:headEnd type="none" w="sm" len="sm"/>
            <a:tailEnd type="none" w="sm" len="sm"/>
          </a:ln>
          <a:effectLst>
            <a:outerShdw blurRad="57150" dist="142875" dir="1200000" algn="bl" rotWithShape="0">
              <a:schemeClr val="dk2">
                <a:alpha val="50000"/>
              </a:schemeClr>
            </a:outerShdw>
          </a:effectLst>
        </p:spPr>
      </p:pic>
      <p:sp>
        <p:nvSpPr>
          <p:cNvPr id="253" name="Google Shape;253;p37"/>
          <p:cNvSpPr txBox="1"/>
          <p:nvPr/>
        </p:nvSpPr>
        <p:spPr>
          <a:xfrm>
            <a:off x="338050" y="793750"/>
            <a:ext cx="4127100" cy="1739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i="1">
                <a:solidFill>
                  <a:srgbClr val="333333"/>
                </a:solidFill>
                <a:highlight>
                  <a:srgbClr val="FFFFFF"/>
                </a:highlight>
                <a:latin typeface="Georgia"/>
                <a:ea typeface="Georgia"/>
                <a:cs typeface="Georgia"/>
                <a:sym typeface="Georgia"/>
              </a:rPr>
              <a:t>NY Times: The Learning Network</a:t>
            </a:r>
            <a:endParaRPr sz="1100" i="1">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None/>
            </a:pPr>
            <a:r>
              <a:rPr lang="en" sz="1100" b="1">
                <a:solidFill>
                  <a:srgbClr val="333333"/>
                </a:solidFill>
                <a:highlight>
                  <a:srgbClr val="FFFFFF"/>
                </a:highlight>
                <a:latin typeface="Georgia"/>
                <a:ea typeface="Georgia"/>
                <a:cs typeface="Georgia"/>
                <a:sym typeface="Georgia"/>
              </a:rPr>
              <a:t>Pieces of Advice From Educators on How to Survive This Challenging Time: Taking Care of Yourself</a:t>
            </a:r>
            <a:endParaRPr sz="1100" b="1">
              <a:solidFill>
                <a:srgbClr val="333333"/>
              </a:solidFill>
              <a:highlight>
                <a:srgbClr val="FFFFFF"/>
              </a:highlight>
              <a:latin typeface="Georgia"/>
              <a:ea typeface="Georgia"/>
              <a:cs typeface="Georgia"/>
              <a:sym typeface="Georgia"/>
            </a:endParaRPr>
          </a:p>
          <a:p>
            <a:pPr marL="342900" lvl="0" indent="-247650" algn="l" rtl="0">
              <a:spcBef>
                <a:spcPts val="0"/>
              </a:spcBef>
              <a:spcAft>
                <a:spcPts val="0"/>
              </a:spcAft>
              <a:buSzPts val="1200"/>
              <a:buFont typeface="Quattrocento Sans"/>
              <a:buChar char="●"/>
            </a:pPr>
            <a:r>
              <a:rPr lang="en" sz="1300">
                <a:solidFill>
                  <a:srgbClr val="333333"/>
                </a:solidFill>
                <a:highlight>
                  <a:srgbClr val="FFFFFF"/>
                </a:highlight>
                <a:latin typeface="Georgia"/>
                <a:ea typeface="Georgia"/>
                <a:cs typeface="Georgia"/>
                <a:sym typeface="Georgia"/>
              </a:rPr>
              <a:t>Set boundaries around work</a:t>
            </a:r>
            <a:endParaRPr sz="1300">
              <a:solidFill>
                <a:srgbClr val="333333"/>
              </a:solidFill>
              <a:highlight>
                <a:srgbClr val="FFFFFF"/>
              </a:highlight>
              <a:latin typeface="Georgia"/>
              <a:ea typeface="Georgia"/>
              <a:cs typeface="Georgia"/>
              <a:sym typeface="Georgia"/>
            </a:endParaRPr>
          </a:p>
          <a:p>
            <a:pPr marL="342900" lvl="0" indent="-247650" algn="l" rtl="0">
              <a:spcBef>
                <a:spcPts val="0"/>
              </a:spcBef>
              <a:spcAft>
                <a:spcPts val="0"/>
              </a:spcAft>
              <a:buSzPts val="1200"/>
              <a:buFont typeface="Quattrocento Sans"/>
              <a:buChar char="●"/>
            </a:pPr>
            <a:r>
              <a:rPr lang="en" sz="1300">
                <a:solidFill>
                  <a:srgbClr val="333333"/>
                </a:solidFill>
                <a:highlight>
                  <a:srgbClr val="FFFFFF"/>
                </a:highlight>
                <a:latin typeface="Georgia"/>
                <a:ea typeface="Georgia"/>
                <a:cs typeface="Georgia"/>
                <a:sym typeface="Georgia"/>
              </a:rPr>
              <a:t>Do things you enjoy</a:t>
            </a:r>
            <a:endParaRPr sz="1300">
              <a:solidFill>
                <a:srgbClr val="333333"/>
              </a:solidFill>
              <a:highlight>
                <a:srgbClr val="FFFFFF"/>
              </a:highlight>
              <a:latin typeface="Georgia"/>
              <a:ea typeface="Georgia"/>
              <a:cs typeface="Georgia"/>
              <a:sym typeface="Georgia"/>
            </a:endParaRPr>
          </a:p>
          <a:p>
            <a:pPr marL="342900" lvl="0" indent="-247650" algn="l" rtl="0">
              <a:spcBef>
                <a:spcPts val="0"/>
              </a:spcBef>
              <a:spcAft>
                <a:spcPts val="0"/>
              </a:spcAft>
              <a:buSzPts val="1200"/>
              <a:buFont typeface="Quattrocento Sans"/>
              <a:buChar char="●"/>
            </a:pPr>
            <a:r>
              <a:rPr lang="en" sz="1300">
                <a:solidFill>
                  <a:srgbClr val="333333"/>
                </a:solidFill>
                <a:highlight>
                  <a:srgbClr val="FFFFFF"/>
                </a:highlight>
                <a:latin typeface="Georgia"/>
                <a:ea typeface="Georgia"/>
                <a:cs typeface="Georgia"/>
                <a:sym typeface="Georgia"/>
              </a:rPr>
              <a:t>Connect with your educator community</a:t>
            </a:r>
            <a:endParaRPr sz="1300">
              <a:solidFill>
                <a:srgbClr val="333333"/>
              </a:solidFill>
              <a:highlight>
                <a:srgbClr val="FFFFFF"/>
              </a:highlight>
              <a:latin typeface="Georgia"/>
              <a:ea typeface="Georgia"/>
              <a:cs typeface="Georgia"/>
              <a:sym typeface="Georgia"/>
            </a:endParaRPr>
          </a:p>
          <a:p>
            <a:pPr marL="342900" lvl="0" indent="-247650" algn="l" rtl="0">
              <a:spcBef>
                <a:spcPts val="0"/>
              </a:spcBef>
              <a:spcAft>
                <a:spcPts val="0"/>
              </a:spcAft>
              <a:buSzPts val="1200"/>
              <a:buFont typeface="Quattrocento Sans"/>
              <a:buChar char="●"/>
            </a:pPr>
            <a:r>
              <a:rPr lang="en" sz="1300">
                <a:solidFill>
                  <a:srgbClr val="333333"/>
                </a:solidFill>
                <a:highlight>
                  <a:srgbClr val="FFFFFF"/>
                </a:highlight>
                <a:latin typeface="Georgia"/>
                <a:ea typeface="Georgia"/>
                <a:cs typeface="Georgia"/>
                <a:sym typeface="Georgia"/>
              </a:rPr>
              <a:t>Step back and think about the big picture</a:t>
            </a:r>
            <a:endParaRPr sz="1300">
              <a:solidFill>
                <a:srgbClr val="333333"/>
              </a:solidFill>
              <a:highlight>
                <a:srgbClr val="FFFFFF"/>
              </a:highlight>
              <a:latin typeface="Georgia"/>
              <a:ea typeface="Georgia"/>
              <a:cs typeface="Georgia"/>
              <a:sym typeface="Georgia"/>
            </a:endParaRPr>
          </a:p>
          <a:p>
            <a:pPr marL="0" lvl="0" indent="0" algn="l" rtl="0">
              <a:spcBef>
                <a:spcPts val="0"/>
              </a:spcBef>
              <a:spcAft>
                <a:spcPts val="0"/>
              </a:spcAft>
              <a:buNone/>
            </a:pPr>
            <a:r>
              <a:rPr lang="en" sz="800" u="sng">
                <a:solidFill>
                  <a:schemeClr val="hlink"/>
                </a:solidFill>
                <a:highlight>
                  <a:srgbClr val="FFFFFF"/>
                </a:highlight>
                <a:latin typeface="Calibri"/>
                <a:ea typeface="Calibri"/>
                <a:cs typeface="Calibri"/>
                <a:sym typeface="Calibri"/>
                <a:hlinkClick r:id="rId6"/>
              </a:rPr>
              <a:t>https://www.nytimes.com/2021/12/14/learning/48-pieces-of-advice-from-educators-on-how-to-survive-this-challenging-time.html#link-5943fe1n</a:t>
            </a:r>
            <a:r>
              <a:rPr lang="en" sz="800">
                <a:solidFill>
                  <a:srgbClr val="333333"/>
                </a:solidFill>
                <a:highlight>
                  <a:srgbClr val="FFFFFF"/>
                </a:highlight>
                <a:latin typeface="Calibri"/>
                <a:ea typeface="Calibri"/>
                <a:cs typeface="Calibri"/>
                <a:sym typeface="Calibri"/>
              </a:rPr>
              <a:t> </a:t>
            </a:r>
            <a:endParaRPr sz="800">
              <a:solidFill>
                <a:srgbClr val="333333"/>
              </a:solidFill>
              <a:highlight>
                <a:srgbClr val="FFFFFF"/>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53">
                                            <p:txEl>
                                              <p:pRg st="0" end="0"/>
                                            </p:txEl>
                                          </p:spTgt>
                                        </p:tgtEl>
                                        <p:attrNameLst>
                                          <p:attrName>style.visibility</p:attrName>
                                        </p:attrNameLst>
                                      </p:cBhvr>
                                      <p:to>
                                        <p:strVal val="visible"/>
                                      </p:to>
                                    </p:set>
                                    <p:animEffect transition="in" filter="fade">
                                      <p:cBhvr>
                                        <p:cTn id="10" dur="1000"/>
                                        <p:tgtEl>
                                          <p:spTgt spid="253">
                                            <p:txEl>
                                              <p:pRg st="0" end="0"/>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53">
                                            <p:txEl>
                                              <p:pRg st="1" end="1"/>
                                            </p:txEl>
                                          </p:spTgt>
                                        </p:tgtEl>
                                        <p:attrNameLst>
                                          <p:attrName>style.visibility</p:attrName>
                                        </p:attrNameLst>
                                      </p:cBhvr>
                                      <p:to>
                                        <p:strVal val="visible"/>
                                      </p:to>
                                    </p:set>
                                    <p:animEffect transition="in" filter="fade">
                                      <p:cBhvr>
                                        <p:cTn id="14" dur="1000"/>
                                        <p:tgtEl>
                                          <p:spTgt spid="253">
                                            <p:txEl>
                                              <p:pRg st="1" end="1"/>
                                            </p:txEl>
                                          </p:spTgt>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53">
                                            <p:txEl>
                                              <p:pRg st="2" end="2"/>
                                            </p:txEl>
                                          </p:spTgt>
                                        </p:tgtEl>
                                        <p:attrNameLst>
                                          <p:attrName>style.visibility</p:attrName>
                                        </p:attrNameLst>
                                      </p:cBhvr>
                                      <p:to>
                                        <p:strVal val="visible"/>
                                      </p:to>
                                    </p:set>
                                    <p:animEffect transition="in" filter="fade">
                                      <p:cBhvr>
                                        <p:cTn id="18" dur="1000"/>
                                        <p:tgtEl>
                                          <p:spTgt spid="253">
                                            <p:txEl>
                                              <p:pRg st="2" end="2"/>
                                            </p:txEl>
                                          </p:spTgt>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253">
                                            <p:txEl>
                                              <p:pRg st="3" end="3"/>
                                            </p:txEl>
                                          </p:spTgt>
                                        </p:tgtEl>
                                        <p:attrNameLst>
                                          <p:attrName>style.visibility</p:attrName>
                                        </p:attrNameLst>
                                      </p:cBhvr>
                                      <p:to>
                                        <p:strVal val="visible"/>
                                      </p:to>
                                    </p:set>
                                    <p:animEffect transition="in" filter="fade">
                                      <p:cBhvr>
                                        <p:cTn id="22" dur="1000"/>
                                        <p:tgtEl>
                                          <p:spTgt spid="253">
                                            <p:txEl>
                                              <p:pRg st="3" end="3"/>
                                            </p:txEl>
                                          </p:spTgt>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253">
                                            <p:txEl>
                                              <p:pRg st="4" end="4"/>
                                            </p:txEl>
                                          </p:spTgt>
                                        </p:tgtEl>
                                        <p:attrNameLst>
                                          <p:attrName>style.visibility</p:attrName>
                                        </p:attrNameLst>
                                      </p:cBhvr>
                                      <p:to>
                                        <p:strVal val="visible"/>
                                      </p:to>
                                    </p:set>
                                    <p:animEffect transition="in" filter="fade">
                                      <p:cBhvr>
                                        <p:cTn id="26" dur="1000"/>
                                        <p:tgtEl>
                                          <p:spTgt spid="253">
                                            <p:txEl>
                                              <p:pRg st="4" end="4"/>
                                            </p:txEl>
                                          </p:spTgt>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253">
                                            <p:txEl>
                                              <p:pRg st="5" end="5"/>
                                            </p:txEl>
                                          </p:spTgt>
                                        </p:tgtEl>
                                        <p:attrNameLst>
                                          <p:attrName>style.visibility</p:attrName>
                                        </p:attrNameLst>
                                      </p:cBhvr>
                                      <p:to>
                                        <p:strVal val="visible"/>
                                      </p:to>
                                    </p:set>
                                    <p:animEffect transition="in" filter="fade">
                                      <p:cBhvr>
                                        <p:cTn id="30" dur="1000"/>
                                        <p:tgtEl>
                                          <p:spTgt spid="253">
                                            <p:txEl>
                                              <p:pRg st="5" end="5"/>
                                            </p:txEl>
                                          </p:spTgt>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253">
                                            <p:txEl>
                                              <p:pRg st="6" end="6"/>
                                            </p:txEl>
                                          </p:spTgt>
                                        </p:tgtEl>
                                        <p:attrNameLst>
                                          <p:attrName>style.visibility</p:attrName>
                                        </p:attrNameLst>
                                      </p:cBhvr>
                                      <p:to>
                                        <p:strVal val="visible"/>
                                      </p:to>
                                    </p:set>
                                    <p:animEffect transition="in" filter="fade">
                                      <p:cBhvr>
                                        <p:cTn id="34" dur="1000"/>
                                        <p:tgtEl>
                                          <p:spTgt spid="253">
                                            <p:txEl>
                                              <p:pRg st="6" end="6"/>
                                            </p:txEl>
                                          </p:spTgt>
                                        </p:tgtEl>
                                      </p:cBhvr>
                                    </p:animEffect>
                                  </p:childTnLst>
                                </p:cTn>
                              </p:par>
                            </p:childTnLst>
                          </p:cTn>
                        </p:par>
                        <p:par>
                          <p:cTn id="35" fill="hold">
                            <p:stCondLst>
                              <p:cond delay="8000"/>
                            </p:stCondLst>
                            <p:childTnLst>
                              <p:par>
                                <p:cTn id="36" presetID="10" presetClass="entr" presetSubtype="0" fill="hold" nodeType="afterEffect">
                                  <p:stCondLst>
                                    <p:cond delay="0"/>
                                  </p:stCondLst>
                                  <p:childTnLst>
                                    <p:set>
                                      <p:cBhvr>
                                        <p:cTn id="37" dur="1" fill="hold">
                                          <p:stCondLst>
                                            <p:cond delay="0"/>
                                          </p:stCondLst>
                                        </p:cTn>
                                        <p:tgtEl>
                                          <p:spTgt spid="249"/>
                                        </p:tgtEl>
                                        <p:attrNameLst>
                                          <p:attrName>style.visibility</p:attrName>
                                        </p:attrNameLst>
                                      </p:cBhvr>
                                      <p:to>
                                        <p:strVal val="visible"/>
                                      </p:to>
                                    </p:set>
                                    <p:animEffect transition="in" filter="fade">
                                      <p:cBhvr>
                                        <p:cTn id="38" dur="1000"/>
                                        <p:tgtEl>
                                          <p:spTgt spid="249"/>
                                        </p:tgtEl>
                                      </p:cBhvr>
                                    </p:animEffect>
                                  </p:childTnLst>
                                </p:cTn>
                              </p:par>
                            </p:childTnLst>
                          </p:cTn>
                        </p:par>
                        <p:par>
                          <p:cTn id="39" fill="hold">
                            <p:stCondLst>
                              <p:cond delay="9000"/>
                            </p:stCondLst>
                            <p:childTnLst>
                              <p:par>
                                <p:cTn id="40" presetID="10" presetClass="entr" presetSubtype="0" fill="hold" nodeType="afterEffect">
                                  <p:stCondLst>
                                    <p:cond delay="0"/>
                                  </p:stCondLst>
                                  <p:childTnLst>
                                    <p:set>
                                      <p:cBhvr>
                                        <p:cTn id="41" dur="1" fill="hold">
                                          <p:stCondLst>
                                            <p:cond delay="0"/>
                                          </p:stCondLst>
                                        </p:cTn>
                                        <p:tgtEl>
                                          <p:spTgt spid="250"/>
                                        </p:tgtEl>
                                        <p:attrNameLst>
                                          <p:attrName>style.visibility</p:attrName>
                                        </p:attrNameLst>
                                      </p:cBhvr>
                                      <p:to>
                                        <p:strVal val="visible"/>
                                      </p:to>
                                    </p:set>
                                    <p:animEffect transition="in" filter="fade">
                                      <p:cBhvr>
                                        <p:cTn id="42" dur="1000"/>
                                        <p:tgtEl>
                                          <p:spTgt spid="250"/>
                                        </p:tgtEl>
                                      </p:cBhvr>
                                    </p:animEffect>
                                  </p:childTnLst>
                                </p:cTn>
                              </p:par>
                            </p:childTnLst>
                          </p:cTn>
                        </p:par>
                        <p:par>
                          <p:cTn id="43" fill="hold">
                            <p:stCondLst>
                              <p:cond delay="10000"/>
                            </p:stCondLst>
                            <p:childTnLst>
                              <p:par>
                                <p:cTn id="44" presetID="2" presetClass="entr" presetSubtype="1" fill="hold" nodeType="afterEffect">
                                  <p:stCondLst>
                                    <p:cond delay="0"/>
                                  </p:stCondLst>
                                  <p:childTnLst>
                                    <p:set>
                                      <p:cBhvr>
                                        <p:cTn id="45" dur="1" fill="hold">
                                          <p:stCondLst>
                                            <p:cond delay="0"/>
                                          </p:stCondLst>
                                        </p:cTn>
                                        <p:tgtEl>
                                          <p:spTgt spid="251"/>
                                        </p:tgtEl>
                                        <p:attrNameLst>
                                          <p:attrName>style.visibility</p:attrName>
                                        </p:attrNameLst>
                                      </p:cBhvr>
                                      <p:to>
                                        <p:strVal val="visible"/>
                                      </p:to>
                                    </p:set>
                                    <p:anim calcmode="lin" valueType="num">
                                      <p:cBhvr additive="base">
                                        <p:cTn id="46" dur="1000"/>
                                        <p:tgtEl>
                                          <p:spTgt spid="251"/>
                                        </p:tgtEl>
                                        <p:attrNameLst>
                                          <p:attrName>ppt_y</p:attrName>
                                        </p:attrNameLst>
                                      </p:cBhvr>
                                      <p:tavLst>
                                        <p:tav tm="0">
                                          <p:val>
                                            <p:strVal val="#ppt_y-1"/>
                                          </p:val>
                                        </p:tav>
                                        <p:tav tm="100000">
                                          <p:val>
                                            <p:strVal val="#ppt_y"/>
                                          </p:val>
                                        </p:tav>
                                      </p:tavLst>
                                    </p:anim>
                                  </p:childTnLst>
                                </p:cTn>
                              </p:par>
                            </p:childTnLst>
                          </p:cTn>
                        </p:par>
                        <p:par>
                          <p:cTn id="47" fill="hold">
                            <p:stCondLst>
                              <p:cond delay="11000"/>
                            </p:stCondLst>
                            <p:childTnLst>
                              <p:par>
                                <p:cTn id="48" presetID="23" presetClass="entr" presetSubtype="16" fill="hold" nodeType="afterEffect">
                                  <p:stCondLst>
                                    <p:cond delay="0"/>
                                  </p:stCondLst>
                                  <p:childTnLst>
                                    <p:set>
                                      <p:cBhvr>
                                        <p:cTn id="49" dur="1" fill="hold">
                                          <p:stCondLst>
                                            <p:cond delay="0"/>
                                          </p:stCondLst>
                                        </p:cTn>
                                        <p:tgtEl>
                                          <p:spTgt spid="252"/>
                                        </p:tgtEl>
                                        <p:attrNameLst>
                                          <p:attrName>style.visibility</p:attrName>
                                        </p:attrNameLst>
                                      </p:cBhvr>
                                      <p:to>
                                        <p:strVal val="visible"/>
                                      </p:to>
                                    </p:set>
                                    <p:anim calcmode="lin" valueType="num">
                                      <p:cBhvr additive="base">
                                        <p:cTn id="50" dur="1000"/>
                                        <p:tgtEl>
                                          <p:spTgt spid="252"/>
                                        </p:tgtEl>
                                        <p:attrNameLst>
                                          <p:attrName>ppt_w</p:attrName>
                                        </p:attrNameLst>
                                      </p:cBhvr>
                                      <p:tavLst>
                                        <p:tav tm="0">
                                          <p:val>
                                            <p:strVal val="0"/>
                                          </p:val>
                                        </p:tav>
                                        <p:tav tm="100000">
                                          <p:val>
                                            <p:strVal val="#ppt_w"/>
                                          </p:val>
                                        </p:tav>
                                      </p:tavLst>
                                    </p:anim>
                                    <p:anim calcmode="lin" valueType="num">
                                      <p:cBhvr additive="base">
                                        <p:cTn id="51" dur="1000"/>
                                        <p:tgtEl>
                                          <p:spTgt spid="2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457200" y="205976"/>
            <a:ext cx="8229600" cy="735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Professional Learning</a:t>
            </a:r>
            <a:endParaRPr/>
          </a:p>
        </p:txBody>
      </p:sp>
      <p:pic>
        <p:nvPicPr>
          <p:cNvPr id="271" name="Google Shape;271;p39"/>
          <p:cNvPicPr preferRelativeResize="0"/>
          <p:nvPr/>
        </p:nvPicPr>
        <p:blipFill>
          <a:blip r:embed="rId3">
            <a:alphaModFix/>
          </a:blip>
          <a:stretch>
            <a:fillRect/>
          </a:stretch>
        </p:blipFill>
        <p:spPr>
          <a:xfrm>
            <a:off x="598000" y="1341506"/>
            <a:ext cx="3723126" cy="3041751"/>
          </a:xfrm>
          <a:prstGeom prst="rect">
            <a:avLst/>
          </a:prstGeom>
          <a:noFill/>
          <a:ln>
            <a:noFill/>
          </a:ln>
        </p:spPr>
      </p:pic>
      <p:pic>
        <p:nvPicPr>
          <p:cNvPr id="272" name="Google Shape;272;p39"/>
          <p:cNvPicPr preferRelativeResize="0"/>
          <p:nvPr/>
        </p:nvPicPr>
        <p:blipFill>
          <a:blip r:embed="rId4">
            <a:alphaModFix/>
          </a:blip>
          <a:stretch>
            <a:fillRect/>
          </a:stretch>
        </p:blipFill>
        <p:spPr>
          <a:xfrm>
            <a:off x="5804199" y="1055013"/>
            <a:ext cx="743850" cy="472775"/>
          </a:xfrm>
          <a:prstGeom prst="rect">
            <a:avLst/>
          </a:prstGeom>
          <a:noFill/>
          <a:ln>
            <a:noFill/>
          </a:ln>
        </p:spPr>
      </p:pic>
      <p:sp>
        <p:nvSpPr>
          <p:cNvPr id="273" name="Google Shape;273;p39"/>
          <p:cNvSpPr txBox="1"/>
          <p:nvPr/>
        </p:nvSpPr>
        <p:spPr>
          <a:xfrm>
            <a:off x="5548575" y="1543625"/>
            <a:ext cx="3241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hlink"/>
                </a:solidFill>
                <a:hlinkClick r:id="rId5"/>
              </a:rPr>
              <a:t>https://rcsdk12.truenorthlogic.com</a:t>
            </a:r>
            <a:r>
              <a:rPr lang="en" sz="1600"/>
              <a:t> </a:t>
            </a:r>
            <a:endParaRPr sz="1600"/>
          </a:p>
        </p:txBody>
      </p:sp>
      <p:sp>
        <p:nvSpPr>
          <p:cNvPr id="274" name="Google Shape;274;p39"/>
          <p:cNvSpPr txBox="1"/>
          <p:nvPr/>
        </p:nvSpPr>
        <p:spPr>
          <a:xfrm>
            <a:off x="6548049" y="1020425"/>
            <a:ext cx="2242026"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t>Rochester Teacher Academy</a:t>
            </a:r>
            <a:endParaRPr sz="1100" b="1" dirty="0"/>
          </a:p>
          <a:p>
            <a:pPr marL="0" lvl="0" indent="0" algn="l" rtl="0">
              <a:spcBef>
                <a:spcPts val="0"/>
              </a:spcBef>
              <a:spcAft>
                <a:spcPts val="0"/>
              </a:spcAft>
              <a:buNone/>
            </a:pPr>
            <a:r>
              <a:rPr lang="en" sz="1100" b="1" dirty="0"/>
              <a:t>Rochester Teacher Center</a:t>
            </a:r>
            <a:endParaRPr sz="1100" b="1" dirty="0"/>
          </a:p>
        </p:txBody>
      </p:sp>
      <p:sp>
        <p:nvSpPr>
          <p:cNvPr id="275" name="Google Shape;275;p39"/>
          <p:cNvSpPr txBox="1"/>
          <p:nvPr/>
        </p:nvSpPr>
        <p:spPr>
          <a:xfrm>
            <a:off x="543700" y="848900"/>
            <a:ext cx="4776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u="sng">
                <a:solidFill>
                  <a:schemeClr val="hlink"/>
                </a:solidFill>
                <a:latin typeface="Calibri"/>
                <a:ea typeface="Calibri"/>
                <a:cs typeface="Calibri"/>
                <a:sym typeface="Calibri"/>
                <a:hlinkClick r:id="rId6"/>
              </a:rPr>
              <a:t>www.rcsdk12.org/CIT/StaffDevelopment</a:t>
            </a:r>
            <a:r>
              <a:rPr lang="en" sz="2000">
                <a:solidFill>
                  <a:schemeClr val="dk1"/>
                </a:solidFill>
                <a:latin typeface="Calibri"/>
                <a:ea typeface="Calibri"/>
                <a:cs typeface="Calibri"/>
                <a:sym typeface="Calibri"/>
              </a:rPr>
              <a:t> </a:t>
            </a:r>
            <a:endParaRPr sz="2300"/>
          </a:p>
        </p:txBody>
      </p:sp>
      <p:pic>
        <p:nvPicPr>
          <p:cNvPr id="276" name="Google Shape;276;p39"/>
          <p:cNvPicPr preferRelativeResize="0"/>
          <p:nvPr/>
        </p:nvPicPr>
        <p:blipFill>
          <a:blip r:embed="rId7">
            <a:alphaModFix/>
          </a:blip>
          <a:stretch>
            <a:fillRect/>
          </a:stretch>
        </p:blipFill>
        <p:spPr>
          <a:xfrm>
            <a:off x="5180925" y="2048075"/>
            <a:ext cx="3665926" cy="2311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72"/>
                                        </p:tgtEl>
                                        <p:attrNameLst>
                                          <p:attrName>style.visibility</p:attrName>
                                        </p:attrNameLst>
                                      </p:cBhvr>
                                      <p:to>
                                        <p:strVal val="visible"/>
                                      </p:to>
                                    </p:set>
                                    <p:anim calcmode="lin" valueType="num">
                                      <p:cBhvr additive="base">
                                        <p:cTn id="12" dur="1000"/>
                                        <p:tgtEl>
                                          <p:spTgt spid="272"/>
                                        </p:tgtEl>
                                        <p:attrNameLst>
                                          <p:attrName>ppt_y</p:attrName>
                                        </p:attrNameLst>
                                      </p:cBhvr>
                                      <p:tavLst>
                                        <p:tav tm="0">
                                          <p:val>
                                            <p:strVal val="#ppt_y-1"/>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74"/>
                                        </p:tgtEl>
                                        <p:attrNameLst>
                                          <p:attrName>style.visibility</p:attrName>
                                        </p:attrNameLst>
                                      </p:cBhvr>
                                      <p:to>
                                        <p:strVal val="visible"/>
                                      </p:to>
                                    </p:set>
                                    <p:anim calcmode="lin" valueType="num">
                                      <p:cBhvr additive="base">
                                        <p:cTn id="15" dur="1000"/>
                                        <p:tgtEl>
                                          <p:spTgt spid="274"/>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3"/>
                                        </p:tgtEl>
                                        <p:attrNameLst>
                                          <p:attrName>style.visibility</p:attrName>
                                        </p:attrNameLst>
                                      </p:cBhvr>
                                      <p:to>
                                        <p:strVal val="visible"/>
                                      </p:to>
                                    </p:set>
                                    <p:animEffect transition="in" filter="fade">
                                      <p:cBhvr>
                                        <p:cTn id="20" dur="1000"/>
                                        <p:tgtEl>
                                          <p:spTgt spid="27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6"/>
                                        </p:tgtEl>
                                        <p:attrNameLst>
                                          <p:attrName>style.visibility</p:attrName>
                                        </p:attrNameLst>
                                      </p:cBhvr>
                                      <p:to>
                                        <p:strVal val="visible"/>
                                      </p:to>
                                    </p:set>
                                    <p:anim calcmode="lin" valueType="num">
                                      <p:cBhvr additive="base">
                                        <p:cTn id="25" dur="1000"/>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9E5E-7084-2EB5-414A-02FDC7A1B475}"/>
              </a:ext>
            </a:extLst>
          </p:cNvPr>
          <p:cNvSpPr>
            <a:spLocks noGrp="1"/>
          </p:cNvSpPr>
          <p:nvPr>
            <p:ph type="title"/>
          </p:nvPr>
        </p:nvSpPr>
        <p:spPr/>
        <p:txBody>
          <a:bodyPr>
            <a:noAutofit/>
          </a:bodyPr>
          <a:lstStyle/>
          <a:p>
            <a:r>
              <a:rPr lang="en-US" sz="3200" b="1" dirty="0">
                <a:solidFill>
                  <a:schemeClr val="accent5">
                    <a:lumMod val="50000"/>
                  </a:schemeClr>
                </a:solidFill>
              </a:rPr>
              <a:t>September’s Frequently Asked Questions*</a:t>
            </a:r>
            <a:br>
              <a:rPr lang="en-US" sz="3200" b="1" dirty="0">
                <a:solidFill>
                  <a:schemeClr val="accent5">
                    <a:lumMod val="50000"/>
                  </a:schemeClr>
                </a:solidFill>
              </a:rPr>
            </a:br>
            <a:r>
              <a:rPr kumimoji="0" lang="en-US" sz="2000" b="1" i="0" u="none" strike="noStrike" kern="0" cap="none" spc="0" normalizeH="0" baseline="0" noProof="0" dirty="0">
                <a:ln>
                  <a:noFill/>
                </a:ln>
                <a:solidFill>
                  <a:srgbClr val="4BACC6">
                    <a:lumMod val="50000"/>
                  </a:srgbClr>
                </a:solidFill>
                <a:effectLst/>
                <a:uLnTx/>
                <a:uFillTx/>
                <a:latin typeface="Quattrocento Sans"/>
                <a:sym typeface="Quattrocento Sans"/>
              </a:rPr>
              <a:t>*Information may not be current! Double-check when appropriate.</a:t>
            </a:r>
            <a:endParaRPr lang="en-US" sz="3200" b="1" dirty="0">
              <a:solidFill>
                <a:schemeClr val="accent5">
                  <a:lumMod val="50000"/>
                </a:schemeClr>
              </a:solidFill>
            </a:endParaRPr>
          </a:p>
        </p:txBody>
      </p:sp>
      <p:sp>
        <p:nvSpPr>
          <p:cNvPr id="3" name="Text Placeholder 2">
            <a:extLst>
              <a:ext uri="{FF2B5EF4-FFF2-40B4-BE49-F238E27FC236}">
                <a16:creationId xmlns:a16="http://schemas.microsoft.com/office/drawing/2014/main" id="{9A557D5C-A0A9-F10C-0EB4-50339BD6B61C}"/>
              </a:ext>
            </a:extLst>
          </p:cNvPr>
          <p:cNvSpPr>
            <a:spLocks noGrp="1"/>
          </p:cNvSpPr>
          <p:nvPr>
            <p:ph type="body" idx="1"/>
          </p:nvPr>
        </p:nvSpPr>
        <p:spPr>
          <a:xfrm>
            <a:off x="228600" y="1063378"/>
            <a:ext cx="8686800" cy="3166651"/>
          </a:xfrm>
        </p:spPr>
        <p:txBody>
          <a:bodyPr>
            <a:normAutofit fontScale="85000" lnSpcReduction="20000"/>
          </a:bodyPr>
          <a:lstStyle/>
          <a:p>
            <a:pPr marL="1435100" indent="-1320800">
              <a:spcAft>
                <a:spcPts val="600"/>
              </a:spcAft>
              <a:buNone/>
            </a:pPr>
            <a:r>
              <a:rPr lang="en-US" b="1" i="0" u="none" strike="noStrike" dirty="0">
                <a:solidFill>
                  <a:schemeClr val="accent5">
                    <a:lumMod val="50000"/>
                  </a:schemeClr>
                </a:solidFill>
                <a:effectLst/>
                <a:latin typeface="Quattrocento Sans" panose="020B0502050000020003" pitchFamily="34" charset="0"/>
              </a:rPr>
              <a:t>FAQ #1: What happens when an Intern is Uncertified?</a:t>
            </a:r>
          </a:p>
          <a:p>
            <a:pPr marL="1435100" indent="-1320800">
              <a:spcAft>
                <a:spcPts val="600"/>
              </a:spcAft>
              <a:buNone/>
            </a:pPr>
            <a:r>
              <a:rPr lang="en-US" b="1" dirty="0">
                <a:solidFill>
                  <a:schemeClr val="accent5">
                    <a:lumMod val="50000"/>
                  </a:schemeClr>
                </a:solidFill>
              </a:rPr>
              <a:t>FAQ #2: What if the “CIT Intern” already has significant teaching experience elsewhere?</a:t>
            </a:r>
          </a:p>
          <a:p>
            <a:pPr marL="1435100" indent="-1320800">
              <a:spcAft>
                <a:spcPts val="600"/>
              </a:spcAft>
              <a:buNone/>
            </a:pPr>
            <a:r>
              <a:rPr lang="en-US" sz="2800" b="1" dirty="0">
                <a:solidFill>
                  <a:schemeClr val="accent5">
                    <a:lumMod val="50000"/>
                  </a:schemeClr>
                </a:solidFill>
              </a:rPr>
              <a:t>FAQ #3: What’s the deal with the “New Educator Orientation Requirement?”</a:t>
            </a:r>
          </a:p>
          <a:p>
            <a:pPr marL="1435100" indent="-1320800">
              <a:spcAft>
                <a:spcPts val="600"/>
              </a:spcAft>
              <a:buNone/>
            </a:pPr>
            <a:r>
              <a:rPr lang="en-US" sz="2800" b="1" dirty="0">
                <a:solidFill>
                  <a:schemeClr val="accent5">
                    <a:lumMod val="50000"/>
                  </a:schemeClr>
                </a:solidFill>
              </a:rPr>
              <a:t>FAQ #4: What’s going to happen with this dramatic district reconfiguration?</a:t>
            </a:r>
          </a:p>
          <a:p>
            <a:pPr marL="1435100" indent="-1320800">
              <a:spcAft>
                <a:spcPts val="600"/>
              </a:spcAft>
              <a:buNone/>
            </a:pPr>
            <a:r>
              <a:rPr lang="en-US" sz="2800" b="1" dirty="0">
                <a:solidFill>
                  <a:schemeClr val="accent5">
                    <a:lumMod val="50000"/>
                  </a:schemeClr>
                </a:solidFill>
              </a:rPr>
              <a:t>FAQ #5: Show me the Money?</a:t>
            </a:r>
          </a:p>
        </p:txBody>
      </p:sp>
      <p:sp>
        <p:nvSpPr>
          <p:cNvPr id="5" name="TextBox 4">
            <a:extLst>
              <a:ext uri="{FF2B5EF4-FFF2-40B4-BE49-F238E27FC236}">
                <a16:creationId xmlns:a16="http://schemas.microsoft.com/office/drawing/2014/main" id="{5C998F06-AEED-79D3-DFA1-6A695329F38F}"/>
              </a:ext>
            </a:extLst>
          </p:cNvPr>
          <p:cNvSpPr txBox="1"/>
          <p:nvPr/>
        </p:nvSpPr>
        <p:spPr>
          <a:xfrm>
            <a:off x="2363637" y="4230029"/>
            <a:ext cx="4572000" cy="369332"/>
          </a:xfrm>
          <a:prstGeom prst="rect">
            <a:avLst/>
          </a:prstGeom>
          <a:noFill/>
        </p:spPr>
        <p:txBody>
          <a:bodyPr wrap="square">
            <a:spAutoFit/>
          </a:bodyPr>
          <a:lstStyle/>
          <a:p>
            <a:r>
              <a:rPr lang="en-US" sz="1800" dirty="0">
                <a:latin typeface="Quattrocento Sans" panose="020B0502050000020003" pitchFamily="34" charset="0"/>
                <a:hlinkClick r:id="rId2"/>
              </a:rPr>
              <a:t>https://www.rcsdk12.org/Page/58854</a:t>
            </a:r>
            <a:r>
              <a:rPr lang="en-US" sz="1800" dirty="0">
                <a:latin typeface="Quattrocento Sans" panose="020B0502050000020003" pitchFamily="34" charset="0"/>
              </a:rPr>
              <a:t> </a:t>
            </a:r>
          </a:p>
        </p:txBody>
      </p:sp>
    </p:spTree>
    <p:extLst>
      <p:ext uri="{BB962C8B-B14F-4D97-AF65-F5344CB8AC3E}">
        <p14:creationId xmlns:p14="http://schemas.microsoft.com/office/powerpoint/2010/main" val="129578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90">
                                          <p:stCondLst>
                                            <p:cond delay="0"/>
                                          </p:stCondLst>
                                        </p:cTn>
                                        <p:tgtEl>
                                          <p:spTgt spid="3">
                                            <p:txEl>
                                              <p:pRg st="0" end="0"/>
                                            </p:txEl>
                                          </p:spTgt>
                                        </p:tgtEl>
                                      </p:cBhvr>
                                    </p:animEffect>
                                    <p:anim calcmode="lin" valueType="num">
                                      <p:cBhvr>
                                        <p:cTn id="8" dur="911"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xEl>
                                              <p:pRg st="0" end="0"/>
                                            </p:txEl>
                                          </p:spTgt>
                                        </p:tgtEl>
                                      </p:cBhvr>
                                      <p:to x="100000" y="60000"/>
                                    </p:animScale>
                                    <p:animScale>
                                      <p:cBhvr>
                                        <p:cTn id="14" dur="83" decel="50000">
                                          <p:stCondLst>
                                            <p:cond delay="338"/>
                                          </p:stCondLst>
                                        </p:cTn>
                                        <p:tgtEl>
                                          <p:spTgt spid="3">
                                            <p:txEl>
                                              <p:pRg st="0" end="0"/>
                                            </p:txEl>
                                          </p:spTgt>
                                        </p:tgtEl>
                                      </p:cBhvr>
                                      <p:to x="100000" y="100000"/>
                                    </p:animScale>
                                    <p:animScale>
                                      <p:cBhvr>
                                        <p:cTn id="15" dur="13">
                                          <p:stCondLst>
                                            <p:cond delay="656"/>
                                          </p:stCondLst>
                                        </p:cTn>
                                        <p:tgtEl>
                                          <p:spTgt spid="3">
                                            <p:txEl>
                                              <p:pRg st="0" end="0"/>
                                            </p:txEl>
                                          </p:spTgt>
                                        </p:tgtEl>
                                      </p:cBhvr>
                                      <p:to x="100000" y="80000"/>
                                    </p:animScale>
                                    <p:animScale>
                                      <p:cBhvr>
                                        <p:cTn id="16" dur="83" decel="50000">
                                          <p:stCondLst>
                                            <p:cond delay="669"/>
                                          </p:stCondLst>
                                        </p:cTn>
                                        <p:tgtEl>
                                          <p:spTgt spid="3">
                                            <p:txEl>
                                              <p:pRg st="0" end="0"/>
                                            </p:txEl>
                                          </p:spTgt>
                                        </p:tgtEl>
                                      </p:cBhvr>
                                      <p:to x="100000" y="100000"/>
                                    </p:animScale>
                                    <p:animScale>
                                      <p:cBhvr>
                                        <p:cTn id="17" dur="13">
                                          <p:stCondLst>
                                            <p:cond delay="821"/>
                                          </p:stCondLst>
                                        </p:cTn>
                                        <p:tgtEl>
                                          <p:spTgt spid="3">
                                            <p:txEl>
                                              <p:pRg st="0" end="0"/>
                                            </p:txEl>
                                          </p:spTgt>
                                        </p:tgtEl>
                                      </p:cBhvr>
                                      <p:to x="100000" y="90000"/>
                                    </p:animScale>
                                    <p:animScale>
                                      <p:cBhvr>
                                        <p:cTn id="18" dur="83" decel="50000">
                                          <p:stCondLst>
                                            <p:cond delay="834"/>
                                          </p:stCondLst>
                                        </p:cTn>
                                        <p:tgtEl>
                                          <p:spTgt spid="3">
                                            <p:txEl>
                                              <p:pRg st="0" end="0"/>
                                            </p:txEl>
                                          </p:spTgt>
                                        </p:tgtEl>
                                      </p:cBhvr>
                                      <p:to x="100000" y="100000"/>
                                    </p:animScale>
                                    <p:animScale>
                                      <p:cBhvr>
                                        <p:cTn id="19" dur="13">
                                          <p:stCondLst>
                                            <p:cond delay="904"/>
                                          </p:stCondLst>
                                        </p:cTn>
                                        <p:tgtEl>
                                          <p:spTgt spid="3">
                                            <p:txEl>
                                              <p:pRg st="0" end="0"/>
                                            </p:txEl>
                                          </p:spTgt>
                                        </p:tgtEl>
                                      </p:cBhvr>
                                      <p:to x="100000" y="95000"/>
                                    </p:animScale>
                                    <p:animScale>
                                      <p:cBhvr>
                                        <p:cTn id="20" dur="83" decel="50000">
                                          <p:stCondLst>
                                            <p:cond delay="917"/>
                                          </p:stCondLst>
                                        </p:cTn>
                                        <p:tgtEl>
                                          <p:spTgt spid="3">
                                            <p:txEl>
                                              <p:pRg st="0" end="0"/>
                                            </p:txEl>
                                          </p:spTgt>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290">
                                          <p:stCondLst>
                                            <p:cond delay="0"/>
                                          </p:stCondLst>
                                        </p:cTn>
                                        <p:tgtEl>
                                          <p:spTgt spid="3">
                                            <p:txEl>
                                              <p:pRg st="1" end="1"/>
                                            </p:txEl>
                                          </p:spTgt>
                                        </p:tgtEl>
                                      </p:cBhvr>
                                    </p:animEffect>
                                    <p:anim calcmode="lin" valueType="num">
                                      <p:cBhvr>
                                        <p:cTn id="25" dur="911"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3">
                                            <p:txEl>
                                              <p:pRg st="1" end="1"/>
                                            </p:txEl>
                                          </p:spTgt>
                                        </p:tgtEl>
                                        <p:attrNameLst>
                                          <p:attrName>ppt_y</p:attrName>
                                        </p:attrNameLst>
                                      </p:cBhvr>
                                      <p:tavLst>
                                        <p:tav tm="0" fmla="#ppt_y-sin(pi*$)/81">
                                          <p:val>
                                            <p:fltVal val="0"/>
                                          </p:val>
                                        </p:tav>
                                        <p:tav tm="100000">
                                          <p:val>
                                            <p:fltVal val="1"/>
                                          </p:val>
                                        </p:tav>
                                      </p:tavLst>
                                    </p:anim>
                                    <p:animScale>
                                      <p:cBhvr>
                                        <p:cTn id="30" dur="13">
                                          <p:stCondLst>
                                            <p:cond delay="325"/>
                                          </p:stCondLst>
                                        </p:cTn>
                                        <p:tgtEl>
                                          <p:spTgt spid="3">
                                            <p:txEl>
                                              <p:pRg st="1" end="1"/>
                                            </p:txEl>
                                          </p:spTgt>
                                        </p:tgtEl>
                                      </p:cBhvr>
                                      <p:to x="100000" y="60000"/>
                                    </p:animScale>
                                    <p:animScale>
                                      <p:cBhvr>
                                        <p:cTn id="31" dur="83" decel="50000">
                                          <p:stCondLst>
                                            <p:cond delay="338"/>
                                          </p:stCondLst>
                                        </p:cTn>
                                        <p:tgtEl>
                                          <p:spTgt spid="3">
                                            <p:txEl>
                                              <p:pRg st="1" end="1"/>
                                            </p:txEl>
                                          </p:spTgt>
                                        </p:tgtEl>
                                      </p:cBhvr>
                                      <p:to x="100000" y="100000"/>
                                    </p:animScale>
                                    <p:animScale>
                                      <p:cBhvr>
                                        <p:cTn id="32" dur="13">
                                          <p:stCondLst>
                                            <p:cond delay="656"/>
                                          </p:stCondLst>
                                        </p:cTn>
                                        <p:tgtEl>
                                          <p:spTgt spid="3">
                                            <p:txEl>
                                              <p:pRg st="1" end="1"/>
                                            </p:txEl>
                                          </p:spTgt>
                                        </p:tgtEl>
                                      </p:cBhvr>
                                      <p:to x="100000" y="80000"/>
                                    </p:animScale>
                                    <p:animScale>
                                      <p:cBhvr>
                                        <p:cTn id="33" dur="83" decel="50000">
                                          <p:stCondLst>
                                            <p:cond delay="669"/>
                                          </p:stCondLst>
                                        </p:cTn>
                                        <p:tgtEl>
                                          <p:spTgt spid="3">
                                            <p:txEl>
                                              <p:pRg st="1" end="1"/>
                                            </p:txEl>
                                          </p:spTgt>
                                        </p:tgtEl>
                                      </p:cBhvr>
                                      <p:to x="100000" y="100000"/>
                                    </p:animScale>
                                    <p:animScale>
                                      <p:cBhvr>
                                        <p:cTn id="34" dur="13">
                                          <p:stCondLst>
                                            <p:cond delay="821"/>
                                          </p:stCondLst>
                                        </p:cTn>
                                        <p:tgtEl>
                                          <p:spTgt spid="3">
                                            <p:txEl>
                                              <p:pRg st="1" end="1"/>
                                            </p:txEl>
                                          </p:spTgt>
                                        </p:tgtEl>
                                      </p:cBhvr>
                                      <p:to x="100000" y="90000"/>
                                    </p:animScale>
                                    <p:animScale>
                                      <p:cBhvr>
                                        <p:cTn id="35" dur="83" decel="50000">
                                          <p:stCondLst>
                                            <p:cond delay="834"/>
                                          </p:stCondLst>
                                        </p:cTn>
                                        <p:tgtEl>
                                          <p:spTgt spid="3">
                                            <p:txEl>
                                              <p:pRg st="1" end="1"/>
                                            </p:txEl>
                                          </p:spTgt>
                                        </p:tgtEl>
                                      </p:cBhvr>
                                      <p:to x="100000" y="100000"/>
                                    </p:animScale>
                                    <p:animScale>
                                      <p:cBhvr>
                                        <p:cTn id="36" dur="13">
                                          <p:stCondLst>
                                            <p:cond delay="904"/>
                                          </p:stCondLst>
                                        </p:cTn>
                                        <p:tgtEl>
                                          <p:spTgt spid="3">
                                            <p:txEl>
                                              <p:pRg st="1" end="1"/>
                                            </p:txEl>
                                          </p:spTgt>
                                        </p:tgtEl>
                                      </p:cBhvr>
                                      <p:to x="100000" y="95000"/>
                                    </p:animScale>
                                    <p:animScale>
                                      <p:cBhvr>
                                        <p:cTn id="37" dur="83" decel="50000">
                                          <p:stCondLst>
                                            <p:cond delay="917"/>
                                          </p:stCondLst>
                                        </p:cTn>
                                        <p:tgtEl>
                                          <p:spTgt spid="3">
                                            <p:txEl>
                                              <p:pRg st="1" end="1"/>
                                            </p:txEl>
                                          </p:spTgt>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290">
                                          <p:stCondLst>
                                            <p:cond delay="0"/>
                                          </p:stCondLst>
                                        </p:cTn>
                                        <p:tgtEl>
                                          <p:spTgt spid="3">
                                            <p:txEl>
                                              <p:pRg st="2" end="2"/>
                                            </p:txEl>
                                          </p:spTgt>
                                        </p:tgtEl>
                                      </p:cBhvr>
                                    </p:animEffect>
                                    <p:anim calcmode="lin" valueType="num">
                                      <p:cBhvr>
                                        <p:cTn id="42" dur="911"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13">
                                          <p:stCondLst>
                                            <p:cond delay="325"/>
                                          </p:stCondLst>
                                        </p:cTn>
                                        <p:tgtEl>
                                          <p:spTgt spid="3">
                                            <p:txEl>
                                              <p:pRg st="2" end="2"/>
                                            </p:txEl>
                                          </p:spTgt>
                                        </p:tgtEl>
                                      </p:cBhvr>
                                      <p:to x="100000" y="60000"/>
                                    </p:animScale>
                                    <p:animScale>
                                      <p:cBhvr>
                                        <p:cTn id="48" dur="83" decel="50000">
                                          <p:stCondLst>
                                            <p:cond delay="338"/>
                                          </p:stCondLst>
                                        </p:cTn>
                                        <p:tgtEl>
                                          <p:spTgt spid="3">
                                            <p:txEl>
                                              <p:pRg st="2" end="2"/>
                                            </p:txEl>
                                          </p:spTgt>
                                        </p:tgtEl>
                                      </p:cBhvr>
                                      <p:to x="100000" y="100000"/>
                                    </p:animScale>
                                    <p:animScale>
                                      <p:cBhvr>
                                        <p:cTn id="49" dur="13">
                                          <p:stCondLst>
                                            <p:cond delay="656"/>
                                          </p:stCondLst>
                                        </p:cTn>
                                        <p:tgtEl>
                                          <p:spTgt spid="3">
                                            <p:txEl>
                                              <p:pRg st="2" end="2"/>
                                            </p:txEl>
                                          </p:spTgt>
                                        </p:tgtEl>
                                      </p:cBhvr>
                                      <p:to x="100000" y="80000"/>
                                    </p:animScale>
                                    <p:animScale>
                                      <p:cBhvr>
                                        <p:cTn id="50" dur="83" decel="50000">
                                          <p:stCondLst>
                                            <p:cond delay="669"/>
                                          </p:stCondLst>
                                        </p:cTn>
                                        <p:tgtEl>
                                          <p:spTgt spid="3">
                                            <p:txEl>
                                              <p:pRg st="2" end="2"/>
                                            </p:txEl>
                                          </p:spTgt>
                                        </p:tgtEl>
                                      </p:cBhvr>
                                      <p:to x="100000" y="100000"/>
                                    </p:animScale>
                                    <p:animScale>
                                      <p:cBhvr>
                                        <p:cTn id="51" dur="13">
                                          <p:stCondLst>
                                            <p:cond delay="821"/>
                                          </p:stCondLst>
                                        </p:cTn>
                                        <p:tgtEl>
                                          <p:spTgt spid="3">
                                            <p:txEl>
                                              <p:pRg st="2" end="2"/>
                                            </p:txEl>
                                          </p:spTgt>
                                        </p:tgtEl>
                                      </p:cBhvr>
                                      <p:to x="100000" y="90000"/>
                                    </p:animScale>
                                    <p:animScale>
                                      <p:cBhvr>
                                        <p:cTn id="52" dur="83" decel="50000">
                                          <p:stCondLst>
                                            <p:cond delay="834"/>
                                          </p:stCondLst>
                                        </p:cTn>
                                        <p:tgtEl>
                                          <p:spTgt spid="3">
                                            <p:txEl>
                                              <p:pRg st="2" end="2"/>
                                            </p:txEl>
                                          </p:spTgt>
                                        </p:tgtEl>
                                      </p:cBhvr>
                                      <p:to x="100000" y="100000"/>
                                    </p:animScale>
                                    <p:animScale>
                                      <p:cBhvr>
                                        <p:cTn id="53" dur="13">
                                          <p:stCondLst>
                                            <p:cond delay="904"/>
                                          </p:stCondLst>
                                        </p:cTn>
                                        <p:tgtEl>
                                          <p:spTgt spid="3">
                                            <p:txEl>
                                              <p:pRg st="2" end="2"/>
                                            </p:txEl>
                                          </p:spTgt>
                                        </p:tgtEl>
                                      </p:cBhvr>
                                      <p:to x="100000" y="95000"/>
                                    </p:animScale>
                                    <p:animScale>
                                      <p:cBhvr>
                                        <p:cTn id="54" dur="83" decel="50000">
                                          <p:stCondLst>
                                            <p:cond delay="917"/>
                                          </p:stCondLst>
                                        </p:cTn>
                                        <p:tgtEl>
                                          <p:spTgt spid="3">
                                            <p:txEl>
                                              <p:pRg st="2" end="2"/>
                                            </p:txEl>
                                          </p:spTgt>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Effect transition="in" filter="wipe(down)">
                                      <p:cBhvr>
                                        <p:cTn id="58" dur="290">
                                          <p:stCondLst>
                                            <p:cond delay="0"/>
                                          </p:stCondLst>
                                        </p:cTn>
                                        <p:tgtEl>
                                          <p:spTgt spid="3">
                                            <p:txEl>
                                              <p:pRg st="3" end="3"/>
                                            </p:txEl>
                                          </p:spTgt>
                                        </p:tgtEl>
                                      </p:cBhvr>
                                    </p:animEffect>
                                    <p:anim calcmode="lin" valueType="num">
                                      <p:cBhvr>
                                        <p:cTn id="59" dur="911"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3">
                                            <p:txEl>
                                              <p:pRg st="3" end="3"/>
                                            </p:txEl>
                                          </p:spTgt>
                                        </p:tgtEl>
                                        <p:attrNameLst>
                                          <p:attrName>ppt_y</p:attrName>
                                        </p:attrNameLst>
                                      </p:cBhvr>
                                      <p:tavLst>
                                        <p:tav tm="0" fmla="#ppt_y-sin(pi*$)/81">
                                          <p:val>
                                            <p:fltVal val="0"/>
                                          </p:val>
                                        </p:tav>
                                        <p:tav tm="100000">
                                          <p:val>
                                            <p:fltVal val="1"/>
                                          </p:val>
                                        </p:tav>
                                      </p:tavLst>
                                    </p:anim>
                                    <p:animScale>
                                      <p:cBhvr>
                                        <p:cTn id="64" dur="13">
                                          <p:stCondLst>
                                            <p:cond delay="325"/>
                                          </p:stCondLst>
                                        </p:cTn>
                                        <p:tgtEl>
                                          <p:spTgt spid="3">
                                            <p:txEl>
                                              <p:pRg st="3" end="3"/>
                                            </p:txEl>
                                          </p:spTgt>
                                        </p:tgtEl>
                                      </p:cBhvr>
                                      <p:to x="100000" y="60000"/>
                                    </p:animScale>
                                    <p:animScale>
                                      <p:cBhvr>
                                        <p:cTn id="65" dur="83" decel="50000">
                                          <p:stCondLst>
                                            <p:cond delay="338"/>
                                          </p:stCondLst>
                                        </p:cTn>
                                        <p:tgtEl>
                                          <p:spTgt spid="3">
                                            <p:txEl>
                                              <p:pRg st="3" end="3"/>
                                            </p:txEl>
                                          </p:spTgt>
                                        </p:tgtEl>
                                      </p:cBhvr>
                                      <p:to x="100000" y="100000"/>
                                    </p:animScale>
                                    <p:animScale>
                                      <p:cBhvr>
                                        <p:cTn id="66" dur="13">
                                          <p:stCondLst>
                                            <p:cond delay="656"/>
                                          </p:stCondLst>
                                        </p:cTn>
                                        <p:tgtEl>
                                          <p:spTgt spid="3">
                                            <p:txEl>
                                              <p:pRg st="3" end="3"/>
                                            </p:txEl>
                                          </p:spTgt>
                                        </p:tgtEl>
                                      </p:cBhvr>
                                      <p:to x="100000" y="80000"/>
                                    </p:animScale>
                                    <p:animScale>
                                      <p:cBhvr>
                                        <p:cTn id="67" dur="83" decel="50000">
                                          <p:stCondLst>
                                            <p:cond delay="669"/>
                                          </p:stCondLst>
                                        </p:cTn>
                                        <p:tgtEl>
                                          <p:spTgt spid="3">
                                            <p:txEl>
                                              <p:pRg st="3" end="3"/>
                                            </p:txEl>
                                          </p:spTgt>
                                        </p:tgtEl>
                                      </p:cBhvr>
                                      <p:to x="100000" y="100000"/>
                                    </p:animScale>
                                    <p:animScale>
                                      <p:cBhvr>
                                        <p:cTn id="68" dur="13">
                                          <p:stCondLst>
                                            <p:cond delay="821"/>
                                          </p:stCondLst>
                                        </p:cTn>
                                        <p:tgtEl>
                                          <p:spTgt spid="3">
                                            <p:txEl>
                                              <p:pRg st="3" end="3"/>
                                            </p:txEl>
                                          </p:spTgt>
                                        </p:tgtEl>
                                      </p:cBhvr>
                                      <p:to x="100000" y="90000"/>
                                    </p:animScale>
                                    <p:animScale>
                                      <p:cBhvr>
                                        <p:cTn id="69" dur="83" decel="50000">
                                          <p:stCondLst>
                                            <p:cond delay="834"/>
                                          </p:stCondLst>
                                        </p:cTn>
                                        <p:tgtEl>
                                          <p:spTgt spid="3">
                                            <p:txEl>
                                              <p:pRg st="3" end="3"/>
                                            </p:txEl>
                                          </p:spTgt>
                                        </p:tgtEl>
                                      </p:cBhvr>
                                      <p:to x="100000" y="100000"/>
                                    </p:animScale>
                                    <p:animScale>
                                      <p:cBhvr>
                                        <p:cTn id="70" dur="13">
                                          <p:stCondLst>
                                            <p:cond delay="904"/>
                                          </p:stCondLst>
                                        </p:cTn>
                                        <p:tgtEl>
                                          <p:spTgt spid="3">
                                            <p:txEl>
                                              <p:pRg st="3" end="3"/>
                                            </p:txEl>
                                          </p:spTgt>
                                        </p:tgtEl>
                                      </p:cBhvr>
                                      <p:to x="100000" y="95000"/>
                                    </p:animScale>
                                    <p:animScale>
                                      <p:cBhvr>
                                        <p:cTn id="71" dur="83" decel="50000">
                                          <p:stCondLst>
                                            <p:cond delay="917"/>
                                          </p:stCondLst>
                                        </p:cTn>
                                        <p:tgtEl>
                                          <p:spTgt spid="3">
                                            <p:txEl>
                                              <p:pRg st="3" end="3"/>
                                            </p:txEl>
                                          </p:spTgt>
                                        </p:tgtEl>
                                      </p:cBhvr>
                                      <p:to x="100000" y="100000"/>
                                    </p:animScale>
                                  </p:childTnLst>
                                </p:cTn>
                              </p:par>
                            </p:childTnLst>
                          </p:cTn>
                        </p:par>
                        <p:par>
                          <p:cTn id="72" fill="hold">
                            <p:stCondLst>
                              <p:cond delay="4000"/>
                            </p:stCondLst>
                            <p:childTnLst>
                              <p:par>
                                <p:cTn id="73" presetID="26" presetClass="entr" presetSubtype="0" fill="hold" nodeType="after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wipe(down)">
                                      <p:cBhvr>
                                        <p:cTn id="75" dur="290">
                                          <p:stCondLst>
                                            <p:cond delay="0"/>
                                          </p:stCondLst>
                                        </p:cTn>
                                        <p:tgtEl>
                                          <p:spTgt spid="3">
                                            <p:txEl>
                                              <p:pRg st="4" end="4"/>
                                            </p:txEl>
                                          </p:spTgt>
                                        </p:tgtEl>
                                      </p:cBhvr>
                                    </p:animEffect>
                                    <p:anim calcmode="lin" valueType="num">
                                      <p:cBhvr>
                                        <p:cTn id="76" dur="911"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3">
                                            <p:txEl>
                                              <p:pRg st="4" end="4"/>
                                            </p:txEl>
                                          </p:spTgt>
                                        </p:tgtEl>
                                        <p:attrNameLst>
                                          <p:attrName>ppt_y</p:attrName>
                                        </p:attrNameLst>
                                      </p:cBhvr>
                                      <p:tavLst>
                                        <p:tav tm="0" fmla="#ppt_y-sin(pi*$)/81">
                                          <p:val>
                                            <p:fltVal val="0"/>
                                          </p:val>
                                        </p:tav>
                                        <p:tav tm="100000">
                                          <p:val>
                                            <p:fltVal val="1"/>
                                          </p:val>
                                        </p:tav>
                                      </p:tavLst>
                                    </p:anim>
                                    <p:animScale>
                                      <p:cBhvr>
                                        <p:cTn id="81" dur="13">
                                          <p:stCondLst>
                                            <p:cond delay="325"/>
                                          </p:stCondLst>
                                        </p:cTn>
                                        <p:tgtEl>
                                          <p:spTgt spid="3">
                                            <p:txEl>
                                              <p:pRg st="4" end="4"/>
                                            </p:txEl>
                                          </p:spTgt>
                                        </p:tgtEl>
                                      </p:cBhvr>
                                      <p:to x="100000" y="60000"/>
                                    </p:animScale>
                                    <p:animScale>
                                      <p:cBhvr>
                                        <p:cTn id="82" dur="83" decel="50000">
                                          <p:stCondLst>
                                            <p:cond delay="338"/>
                                          </p:stCondLst>
                                        </p:cTn>
                                        <p:tgtEl>
                                          <p:spTgt spid="3">
                                            <p:txEl>
                                              <p:pRg st="4" end="4"/>
                                            </p:txEl>
                                          </p:spTgt>
                                        </p:tgtEl>
                                      </p:cBhvr>
                                      <p:to x="100000" y="100000"/>
                                    </p:animScale>
                                    <p:animScale>
                                      <p:cBhvr>
                                        <p:cTn id="83" dur="13">
                                          <p:stCondLst>
                                            <p:cond delay="656"/>
                                          </p:stCondLst>
                                        </p:cTn>
                                        <p:tgtEl>
                                          <p:spTgt spid="3">
                                            <p:txEl>
                                              <p:pRg st="4" end="4"/>
                                            </p:txEl>
                                          </p:spTgt>
                                        </p:tgtEl>
                                      </p:cBhvr>
                                      <p:to x="100000" y="80000"/>
                                    </p:animScale>
                                    <p:animScale>
                                      <p:cBhvr>
                                        <p:cTn id="84" dur="83" decel="50000">
                                          <p:stCondLst>
                                            <p:cond delay="669"/>
                                          </p:stCondLst>
                                        </p:cTn>
                                        <p:tgtEl>
                                          <p:spTgt spid="3">
                                            <p:txEl>
                                              <p:pRg st="4" end="4"/>
                                            </p:txEl>
                                          </p:spTgt>
                                        </p:tgtEl>
                                      </p:cBhvr>
                                      <p:to x="100000" y="100000"/>
                                    </p:animScale>
                                    <p:animScale>
                                      <p:cBhvr>
                                        <p:cTn id="85" dur="13">
                                          <p:stCondLst>
                                            <p:cond delay="821"/>
                                          </p:stCondLst>
                                        </p:cTn>
                                        <p:tgtEl>
                                          <p:spTgt spid="3">
                                            <p:txEl>
                                              <p:pRg st="4" end="4"/>
                                            </p:txEl>
                                          </p:spTgt>
                                        </p:tgtEl>
                                      </p:cBhvr>
                                      <p:to x="100000" y="90000"/>
                                    </p:animScale>
                                    <p:animScale>
                                      <p:cBhvr>
                                        <p:cTn id="86" dur="83" decel="50000">
                                          <p:stCondLst>
                                            <p:cond delay="834"/>
                                          </p:stCondLst>
                                        </p:cTn>
                                        <p:tgtEl>
                                          <p:spTgt spid="3">
                                            <p:txEl>
                                              <p:pRg st="4" end="4"/>
                                            </p:txEl>
                                          </p:spTgt>
                                        </p:tgtEl>
                                      </p:cBhvr>
                                      <p:to x="100000" y="100000"/>
                                    </p:animScale>
                                    <p:animScale>
                                      <p:cBhvr>
                                        <p:cTn id="87" dur="13">
                                          <p:stCondLst>
                                            <p:cond delay="904"/>
                                          </p:stCondLst>
                                        </p:cTn>
                                        <p:tgtEl>
                                          <p:spTgt spid="3">
                                            <p:txEl>
                                              <p:pRg st="4" end="4"/>
                                            </p:txEl>
                                          </p:spTgt>
                                        </p:tgtEl>
                                      </p:cBhvr>
                                      <p:to x="100000" y="95000"/>
                                    </p:animScale>
                                    <p:animScale>
                                      <p:cBhvr>
                                        <p:cTn id="88" dur="83" decel="50000">
                                          <p:stCondLst>
                                            <p:cond delay="917"/>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9E5E-7084-2EB5-414A-02FDC7A1B475}"/>
              </a:ext>
            </a:extLst>
          </p:cNvPr>
          <p:cNvSpPr>
            <a:spLocks noGrp="1"/>
          </p:cNvSpPr>
          <p:nvPr>
            <p:ph type="title"/>
          </p:nvPr>
        </p:nvSpPr>
        <p:spPr/>
        <p:txBody>
          <a:bodyPr>
            <a:noAutofit/>
          </a:bodyPr>
          <a:lstStyle/>
          <a:p>
            <a:r>
              <a:rPr lang="en-US" sz="3200" b="1" dirty="0">
                <a:solidFill>
                  <a:schemeClr val="accent5">
                    <a:lumMod val="50000"/>
                  </a:schemeClr>
                </a:solidFill>
              </a:rPr>
              <a:t>November’s Frequently Asked Questions</a:t>
            </a:r>
            <a:r>
              <a:rPr kumimoji="0" lang="en-US" sz="4000" b="1" i="0" u="none" strike="noStrike" kern="0" cap="none" spc="0" normalizeH="0" baseline="0" noProof="0" dirty="0">
                <a:ln>
                  <a:noFill/>
                </a:ln>
                <a:solidFill>
                  <a:srgbClr val="4BACC6">
                    <a:lumMod val="50000"/>
                  </a:srgbClr>
                </a:solidFill>
                <a:effectLst/>
                <a:uLnTx/>
                <a:uFillTx/>
                <a:latin typeface="Quattrocento Sans"/>
                <a:sym typeface="Quattrocento Sans"/>
              </a:rPr>
              <a:t> *</a:t>
            </a:r>
            <a:br>
              <a:rPr kumimoji="0" lang="en-US" sz="4000" b="1" i="0" u="none" strike="noStrike" kern="0" cap="none" spc="0" normalizeH="0" baseline="0" noProof="0" dirty="0">
                <a:ln>
                  <a:noFill/>
                </a:ln>
                <a:solidFill>
                  <a:srgbClr val="4BACC6">
                    <a:lumMod val="50000"/>
                  </a:srgbClr>
                </a:solidFill>
                <a:effectLst/>
                <a:uLnTx/>
                <a:uFillTx/>
                <a:latin typeface="Quattrocento Sans"/>
                <a:sym typeface="Quattrocento Sans"/>
              </a:rPr>
            </a:br>
            <a:r>
              <a:rPr kumimoji="0" lang="en-US" sz="2000" b="1" i="0" u="none" strike="noStrike" kern="0" cap="none" spc="0" normalizeH="0" baseline="0" noProof="0" dirty="0">
                <a:ln>
                  <a:noFill/>
                </a:ln>
                <a:solidFill>
                  <a:srgbClr val="4BACC6">
                    <a:lumMod val="50000"/>
                  </a:srgbClr>
                </a:solidFill>
                <a:effectLst/>
                <a:uLnTx/>
                <a:uFillTx/>
                <a:latin typeface="Quattrocento Sans"/>
                <a:sym typeface="Quattrocento Sans"/>
              </a:rPr>
              <a:t>*Information may not be current! Double-check when appropriate. </a:t>
            </a:r>
            <a:endParaRPr lang="en-US" sz="3200" b="1" dirty="0">
              <a:solidFill>
                <a:schemeClr val="accent5">
                  <a:lumMod val="50000"/>
                </a:schemeClr>
              </a:solidFill>
            </a:endParaRPr>
          </a:p>
        </p:txBody>
      </p:sp>
      <p:sp>
        <p:nvSpPr>
          <p:cNvPr id="3" name="Text Placeholder 2">
            <a:extLst>
              <a:ext uri="{FF2B5EF4-FFF2-40B4-BE49-F238E27FC236}">
                <a16:creationId xmlns:a16="http://schemas.microsoft.com/office/drawing/2014/main" id="{9A557D5C-A0A9-F10C-0EB4-50339BD6B61C}"/>
              </a:ext>
            </a:extLst>
          </p:cNvPr>
          <p:cNvSpPr>
            <a:spLocks noGrp="1"/>
          </p:cNvSpPr>
          <p:nvPr>
            <p:ph type="body" idx="1"/>
          </p:nvPr>
        </p:nvSpPr>
        <p:spPr>
          <a:xfrm>
            <a:off x="228600" y="1063378"/>
            <a:ext cx="8686800" cy="3166651"/>
          </a:xfrm>
        </p:spPr>
        <p:txBody>
          <a:bodyPr>
            <a:normAutofit fontScale="92500"/>
          </a:bodyPr>
          <a:lstStyle/>
          <a:p>
            <a:pPr marL="1435100" indent="-1320800">
              <a:spcAft>
                <a:spcPts val="600"/>
              </a:spcAft>
              <a:buNone/>
            </a:pPr>
            <a:r>
              <a:rPr lang="en-US" b="1" i="0" u="none" strike="noStrike" dirty="0">
                <a:solidFill>
                  <a:schemeClr val="accent5">
                    <a:lumMod val="50000"/>
                  </a:schemeClr>
                </a:solidFill>
                <a:effectLst/>
                <a:latin typeface="Quattrocento Sans" panose="020B0502050000020003" pitchFamily="34" charset="0"/>
              </a:rPr>
              <a:t>FAQ #6: How do I convince my Intern to invest time in Planning &amp; Preparation?</a:t>
            </a:r>
          </a:p>
          <a:p>
            <a:pPr marL="1435100" indent="-1320800">
              <a:spcAft>
                <a:spcPts val="600"/>
              </a:spcAft>
              <a:buNone/>
            </a:pPr>
            <a:r>
              <a:rPr lang="en-US" b="1" dirty="0">
                <a:solidFill>
                  <a:schemeClr val="accent5">
                    <a:lumMod val="50000"/>
                  </a:schemeClr>
                </a:solidFill>
                <a:latin typeface="Quattrocento Sans" panose="020B0502050000020003" pitchFamily="34" charset="0"/>
              </a:rPr>
              <a:t>FAQ #7: With this new Google Drive, why can’t I just  . . . ?</a:t>
            </a:r>
          </a:p>
          <a:p>
            <a:pPr marL="1435100" indent="-1320800">
              <a:spcAft>
                <a:spcPts val="600"/>
              </a:spcAft>
              <a:buNone/>
            </a:pPr>
            <a:r>
              <a:rPr lang="en-US" sz="2800" b="1" i="0" u="none" strike="noStrike" dirty="0">
                <a:solidFill>
                  <a:schemeClr val="accent5">
                    <a:lumMod val="50000"/>
                  </a:schemeClr>
                </a:solidFill>
                <a:effectLst/>
                <a:latin typeface="Quattrocento Sans" panose="020B0502050000020003" pitchFamily="34" charset="0"/>
              </a:rPr>
              <a:t>FAQ #8: What happens next with my reports</a:t>
            </a:r>
            <a:r>
              <a:rPr lang="en-US" sz="2800" b="1" dirty="0">
                <a:solidFill>
                  <a:schemeClr val="accent5">
                    <a:lumMod val="50000"/>
                  </a:schemeClr>
                </a:solidFill>
                <a:latin typeface="Quattrocento Sans" panose="020B0502050000020003" pitchFamily="34" charset="0"/>
              </a:rPr>
              <a:t>?</a:t>
            </a:r>
            <a:endParaRPr lang="en-US" b="1" dirty="0">
              <a:solidFill>
                <a:schemeClr val="accent5">
                  <a:lumMod val="50000"/>
                </a:schemeClr>
              </a:solidFill>
            </a:endParaRPr>
          </a:p>
          <a:p>
            <a:pPr marL="1435100" indent="-1320800">
              <a:spcAft>
                <a:spcPts val="600"/>
              </a:spcAft>
              <a:buNone/>
            </a:pPr>
            <a:r>
              <a:rPr lang="en-US" sz="2800" b="1" i="0" u="none" strike="noStrike" dirty="0">
                <a:solidFill>
                  <a:schemeClr val="accent5">
                    <a:lumMod val="50000"/>
                  </a:schemeClr>
                </a:solidFill>
                <a:effectLst/>
                <a:latin typeface="Quattrocento Sans" panose="020B0502050000020003" pitchFamily="34" charset="0"/>
              </a:rPr>
              <a:t>FAQ #9: How do I approach APPR Evaluation </a:t>
            </a:r>
            <a:br>
              <a:rPr lang="en-US" sz="2800" b="1" dirty="0">
                <a:solidFill>
                  <a:schemeClr val="accent5">
                    <a:lumMod val="50000"/>
                  </a:schemeClr>
                </a:solidFill>
                <a:latin typeface="Quattrocento Sans" panose="020B0502050000020003" pitchFamily="34" charset="0"/>
              </a:rPr>
            </a:br>
            <a:r>
              <a:rPr lang="en-US" sz="2800" b="1" i="0" u="none" strike="noStrike" dirty="0">
                <a:solidFill>
                  <a:schemeClr val="accent5">
                    <a:lumMod val="50000"/>
                  </a:schemeClr>
                </a:solidFill>
                <a:effectLst/>
                <a:latin typeface="Quattrocento Sans" panose="020B0502050000020003" pitchFamily="34" charset="0"/>
              </a:rPr>
              <a:t>with Interns</a:t>
            </a:r>
            <a:r>
              <a:rPr lang="en-US" sz="2800" b="1" dirty="0">
                <a:solidFill>
                  <a:schemeClr val="accent5">
                    <a:lumMod val="50000"/>
                  </a:schemeClr>
                </a:solidFill>
                <a:latin typeface="Quattrocento Sans" panose="020B0502050000020003" pitchFamily="34" charset="0"/>
              </a:rPr>
              <a:t>?</a:t>
            </a:r>
          </a:p>
        </p:txBody>
      </p:sp>
      <p:sp>
        <p:nvSpPr>
          <p:cNvPr id="4" name="TextBox 3">
            <a:extLst>
              <a:ext uri="{FF2B5EF4-FFF2-40B4-BE49-F238E27FC236}">
                <a16:creationId xmlns:a16="http://schemas.microsoft.com/office/drawing/2014/main" id="{D7701C61-E683-6396-0A0F-54BF3D7193CE}"/>
              </a:ext>
            </a:extLst>
          </p:cNvPr>
          <p:cNvSpPr txBox="1"/>
          <p:nvPr/>
        </p:nvSpPr>
        <p:spPr>
          <a:xfrm>
            <a:off x="2363637" y="4230029"/>
            <a:ext cx="4572000" cy="369332"/>
          </a:xfrm>
          <a:prstGeom prst="rect">
            <a:avLst/>
          </a:prstGeom>
          <a:noFill/>
        </p:spPr>
        <p:txBody>
          <a:bodyPr wrap="square">
            <a:spAutoFit/>
          </a:bodyPr>
          <a:lstStyle/>
          <a:p>
            <a:r>
              <a:rPr lang="en-US" sz="1800" dirty="0">
                <a:latin typeface="Quattrocento Sans" panose="020B0502050000020003" pitchFamily="34" charset="0"/>
                <a:hlinkClick r:id="rId2"/>
              </a:rPr>
              <a:t>https://www.rcsdk12.org/Page/58854</a:t>
            </a:r>
            <a:r>
              <a:rPr lang="en-US" sz="1800" dirty="0">
                <a:latin typeface="Quattrocento Sans" panose="020B0502050000020003" pitchFamily="34" charset="0"/>
              </a:rPr>
              <a:t> </a:t>
            </a:r>
          </a:p>
        </p:txBody>
      </p:sp>
    </p:spTree>
    <p:extLst>
      <p:ext uri="{BB962C8B-B14F-4D97-AF65-F5344CB8AC3E}">
        <p14:creationId xmlns:p14="http://schemas.microsoft.com/office/powerpoint/2010/main" val="26290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90">
                                          <p:stCondLst>
                                            <p:cond delay="0"/>
                                          </p:stCondLst>
                                        </p:cTn>
                                        <p:tgtEl>
                                          <p:spTgt spid="3">
                                            <p:txEl>
                                              <p:pRg st="0" end="0"/>
                                            </p:txEl>
                                          </p:spTgt>
                                        </p:tgtEl>
                                      </p:cBhvr>
                                    </p:animEffect>
                                    <p:anim calcmode="lin" valueType="num">
                                      <p:cBhvr>
                                        <p:cTn id="8" dur="911"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xEl>
                                              <p:pRg st="0" end="0"/>
                                            </p:txEl>
                                          </p:spTgt>
                                        </p:tgtEl>
                                      </p:cBhvr>
                                      <p:to x="100000" y="60000"/>
                                    </p:animScale>
                                    <p:animScale>
                                      <p:cBhvr>
                                        <p:cTn id="14" dur="83" decel="50000">
                                          <p:stCondLst>
                                            <p:cond delay="338"/>
                                          </p:stCondLst>
                                        </p:cTn>
                                        <p:tgtEl>
                                          <p:spTgt spid="3">
                                            <p:txEl>
                                              <p:pRg st="0" end="0"/>
                                            </p:txEl>
                                          </p:spTgt>
                                        </p:tgtEl>
                                      </p:cBhvr>
                                      <p:to x="100000" y="100000"/>
                                    </p:animScale>
                                    <p:animScale>
                                      <p:cBhvr>
                                        <p:cTn id="15" dur="13">
                                          <p:stCondLst>
                                            <p:cond delay="656"/>
                                          </p:stCondLst>
                                        </p:cTn>
                                        <p:tgtEl>
                                          <p:spTgt spid="3">
                                            <p:txEl>
                                              <p:pRg st="0" end="0"/>
                                            </p:txEl>
                                          </p:spTgt>
                                        </p:tgtEl>
                                      </p:cBhvr>
                                      <p:to x="100000" y="80000"/>
                                    </p:animScale>
                                    <p:animScale>
                                      <p:cBhvr>
                                        <p:cTn id="16" dur="83" decel="50000">
                                          <p:stCondLst>
                                            <p:cond delay="669"/>
                                          </p:stCondLst>
                                        </p:cTn>
                                        <p:tgtEl>
                                          <p:spTgt spid="3">
                                            <p:txEl>
                                              <p:pRg st="0" end="0"/>
                                            </p:txEl>
                                          </p:spTgt>
                                        </p:tgtEl>
                                      </p:cBhvr>
                                      <p:to x="100000" y="100000"/>
                                    </p:animScale>
                                    <p:animScale>
                                      <p:cBhvr>
                                        <p:cTn id="17" dur="13">
                                          <p:stCondLst>
                                            <p:cond delay="821"/>
                                          </p:stCondLst>
                                        </p:cTn>
                                        <p:tgtEl>
                                          <p:spTgt spid="3">
                                            <p:txEl>
                                              <p:pRg st="0" end="0"/>
                                            </p:txEl>
                                          </p:spTgt>
                                        </p:tgtEl>
                                      </p:cBhvr>
                                      <p:to x="100000" y="90000"/>
                                    </p:animScale>
                                    <p:animScale>
                                      <p:cBhvr>
                                        <p:cTn id="18" dur="83" decel="50000">
                                          <p:stCondLst>
                                            <p:cond delay="834"/>
                                          </p:stCondLst>
                                        </p:cTn>
                                        <p:tgtEl>
                                          <p:spTgt spid="3">
                                            <p:txEl>
                                              <p:pRg st="0" end="0"/>
                                            </p:txEl>
                                          </p:spTgt>
                                        </p:tgtEl>
                                      </p:cBhvr>
                                      <p:to x="100000" y="100000"/>
                                    </p:animScale>
                                    <p:animScale>
                                      <p:cBhvr>
                                        <p:cTn id="19" dur="13">
                                          <p:stCondLst>
                                            <p:cond delay="904"/>
                                          </p:stCondLst>
                                        </p:cTn>
                                        <p:tgtEl>
                                          <p:spTgt spid="3">
                                            <p:txEl>
                                              <p:pRg st="0" end="0"/>
                                            </p:txEl>
                                          </p:spTgt>
                                        </p:tgtEl>
                                      </p:cBhvr>
                                      <p:to x="100000" y="95000"/>
                                    </p:animScale>
                                    <p:animScale>
                                      <p:cBhvr>
                                        <p:cTn id="20" dur="83" decel="50000">
                                          <p:stCondLst>
                                            <p:cond delay="917"/>
                                          </p:stCondLst>
                                        </p:cTn>
                                        <p:tgtEl>
                                          <p:spTgt spid="3">
                                            <p:txEl>
                                              <p:pRg st="0" end="0"/>
                                            </p:txEl>
                                          </p:spTgt>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290">
                                          <p:stCondLst>
                                            <p:cond delay="0"/>
                                          </p:stCondLst>
                                        </p:cTn>
                                        <p:tgtEl>
                                          <p:spTgt spid="3">
                                            <p:txEl>
                                              <p:pRg st="1" end="1"/>
                                            </p:txEl>
                                          </p:spTgt>
                                        </p:tgtEl>
                                      </p:cBhvr>
                                    </p:animEffect>
                                    <p:anim calcmode="lin" valueType="num">
                                      <p:cBhvr>
                                        <p:cTn id="25" dur="911"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3">
                                            <p:txEl>
                                              <p:pRg st="1" end="1"/>
                                            </p:txEl>
                                          </p:spTgt>
                                        </p:tgtEl>
                                        <p:attrNameLst>
                                          <p:attrName>ppt_y</p:attrName>
                                        </p:attrNameLst>
                                      </p:cBhvr>
                                      <p:tavLst>
                                        <p:tav tm="0" fmla="#ppt_y-sin(pi*$)/81">
                                          <p:val>
                                            <p:fltVal val="0"/>
                                          </p:val>
                                        </p:tav>
                                        <p:tav tm="100000">
                                          <p:val>
                                            <p:fltVal val="1"/>
                                          </p:val>
                                        </p:tav>
                                      </p:tavLst>
                                    </p:anim>
                                    <p:animScale>
                                      <p:cBhvr>
                                        <p:cTn id="30" dur="13">
                                          <p:stCondLst>
                                            <p:cond delay="325"/>
                                          </p:stCondLst>
                                        </p:cTn>
                                        <p:tgtEl>
                                          <p:spTgt spid="3">
                                            <p:txEl>
                                              <p:pRg st="1" end="1"/>
                                            </p:txEl>
                                          </p:spTgt>
                                        </p:tgtEl>
                                      </p:cBhvr>
                                      <p:to x="100000" y="60000"/>
                                    </p:animScale>
                                    <p:animScale>
                                      <p:cBhvr>
                                        <p:cTn id="31" dur="83" decel="50000">
                                          <p:stCondLst>
                                            <p:cond delay="338"/>
                                          </p:stCondLst>
                                        </p:cTn>
                                        <p:tgtEl>
                                          <p:spTgt spid="3">
                                            <p:txEl>
                                              <p:pRg st="1" end="1"/>
                                            </p:txEl>
                                          </p:spTgt>
                                        </p:tgtEl>
                                      </p:cBhvr>
                                      <p:to x="100000" y="100000"/>
                                    </p:animScale>
                                    <p:animScale>
                                      <p:cBhvr>
                                        <p:cTn id="32" dur="13">
                                          <p:stCondLst>
                                            <p:cond delay="656"/>
                                          </p:stCondLst>
                                        </p:cTn>
                                        <p:tgtEl>
                                          <p:spTgt spid="3">
                                            <p:txEl>
                                              <p:pRg st="1" end="1"/>
                                            </p:txEl>
                                          </p:spTgt>
                                        </p:tgtEl>
                                      </p:cBhvr>
                                      <p:to x="100000" y="80000"/>
                                    </p:animScale>
                                    <p:animScale>
                                      <p:cBhvr>
                                        <p:cTn id="33" dur="83" decel="50000">
                                          <p:stCondLst>
                                            <p:cond delay="669"/>
                                          </p:stCondLst>
                                        </p:cTn>
                                        <p:tgtEl>
                                          <p:spTgt spid="3">
                                            <p:txEl>
                                              <p:pRg st="1" end="1"/>
                                            </p:txEl>
                                          </p:spTgt>
                                        </p:tgtEl>
                                      </p:cBhvr>
                                      <p:to x="100000" y="100000"/>
                                    </p:animScale>
                                    <p:animScale>
                                      <p:cBhvr>
                                        <p:cTn id="34" dur="13">
                                          <p:stCondLst>
                                            <p:cond delay="821"/>
                                          </p:stCondLst>
                                        </p:cTn>
                                        <p:tgtEl>
                                          <p:spTgt spid="3">
                                            <p:txEl>
                                              <p:pRg st="1" end="1"/>
                                            </p:txEl>
                                          </p:spTgt>
                                        </p:tgtEl>
                                      </p:cBhvr>
                                      <p:to x="100000" y="90000"/>
                                    </p:animScale>
                                    <p:animScale>
                                      <p:cBhvr>
                                        <p:cTn id="35" dur="83" decel="50000">
                                          <p:stCondLst>
                                            <p:cond delay="834"/>
                                          </p:stCondLst>
                                        </p:cTn>
                                        <p:tgtEl>
                                          <p:spTgt spid="3">
                                            <p:txEl>
                                              <p:pRg st="1" end="1"/>
                                            </p:txEl>
                                          </p:spTgt>
                                        </p:tgtEl>
                                      </p:cBhvr>
                                      <p:to x="100000" y="100000"/>
                                    </p:animScale>
                                    <p:animScale>
                                      <p:cBhvr>
                                        <p:cTn id="36" dur="13">
                                          <p:stCondLst>
                                            <p:cond delay="904"/>
                                          </p:stCondLst>
                                        </p:cTn>
                                        <p:tgtEl>
                                          <p:spTgt spid="3">
                                            <p:txEl>
                                              <p:pRg st="1" end="1"/>
                                            </p:txEl>
                                          </p:spTgt>
                                        </p:tgtEl>
                                      </p:cBhvr>
                                      <p:to x="100000" y="95000"/>
                                    </p:animScale>
                                    <p:animScale>
                                      <p:cBhvr>
                                        <p:cTn id="37" dur="83" decel="50000">
                                          <p:stCondLst>
                                            <p:cond delay="917"/>
                                          </p:stCondLst>
                                        </p:cTn>
                                        <p:tgtEl>
                                          <p:spTgt spid="3">
                                            <p:txEl>
                                              <p:pRg st="1" end="1"/>
                                            </p:txEl>
                                          </p:spTgt>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290">
                                          <p:stCondLst>
                                            <p:cond delay="0"/>
                                          </p:stCondLst>
                                        </p:cTn>
                                        <p:tgtEl>
                                          <p:spTgt spid="3">
                                            <p:txEl>
                                              <p:pRg st="2" end="2"/>
                                            </p:txEl>
                                          </p:spTgt>
                                        </p:tgtEl>
                                      </p:cBhvr>
                                    </p:animEffect>
                                    <p:anim calcmode="lin" valueType="num">
                                      <p:cBhvr>
                                        <p:cTn id="42" dur="911"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13">
                                          <p:stCondLst>
                                            <p:cond delay="325"/>
                                          </p:stCondLst>
                                        </p:cTn>
                                        <p:tgtEl>
                                          <p:spTgt spid="3">
                                            <p:txEl>
                                              <p:pRg st="2" end="2"/>
                                            </p:txEl>
                                          </p:spTgt>
                                        </p:tgtEl>
                                      </p:cBhvr>
                                      <p:to x="100000" y="60000"/>
                                    </p:animScale>
                                    <p:animScale>
                                      <p:cBhvr>
                                        <p:cTn id="48" dur="83" decel="50000">
                                          <p:stCondLst>
                                            <p:cond delay="338"/>
                                          </p:stCondLst>
                                        </p:cTn>
                                        <p:tgtEl>
                                          <p:spTgt spid="3">
                                            <p:txEl>
                                              <p:pRg st="2" end="2"/>
                                            </p:txEl>
                                          </p:spTgt>
                                        </p:tgtEl>
                                      </p:cBhvr>
                                      <p:to x="100000" y="100000"/>
                                    </p:animScale>
                                    <p:animScale>
                                      <p:cBhvr>
                                        <p:cTn id="49" dur="13">
                                          <p:stCondLst>
                                            <p:cond delay="656"/>
                                          </p:stCondLst>
                                        </p:cTn>
                                        <p:tgtEl>
                                          <p:spTgt spid="3">
                                            <p:txEl>
                                              <p:pRg st="2" end="2"/>
                                            </p:txEl>
                                          </p:spTgt>
                                        </p:tgtEl>
                                      </p:cBhvr>
                                      <p:to x="100000" y="80000"/>
                                    </p:animScale>
                                    <p:animScale>
                                      <p:cBhvr>
                                        <p:cTn id="50" dur="83" decel="50000">
                                          <p:stCondLst>
                                            <p:cond delay="669"/>
                                          </p:stCondLst>
                                        </p:cTn>
                                        <p:tgtEl>
                                          <p:spTgt spid="3">
                                            <p:txEl>
                                              <p:pRg st="2" end="2"/>
                                            </p:txEl>
                                          </p:spTgt>
                                        </p:tgtEl>
                                      </p:cBhvr>
                                      <p:to x="100000" y="100000"/>
                                    </p:animScale>
                                    <p:animScale>
                                      <p:cBhvr>
                                        <p:cTn id="51" dur="13">
                                          <p:stCondLst>
                                            <p:cond delay="821"/>
                                          </p:stCondLst>
                                        </p:cTn>
                                        <p:tgtEl>
                                          <p:spTgt spid="3">
                                            <p:txEl>
                                              <p:pRg st="2" end="2"/>
                                            </p:txEl>
                                          </p:spTgt>
                                        </p:tgtEl>
                                      </p:cBhvr>
                                      <p:to x="100000" y="90000"/>
                                    </p:animScale>
                                    <p:animScale>
                                      <p:cBhvr>
                                        <p:cTn id="52" dur="83" decel="50000">
                                          <p:stCondLst>
                                            <p:cond delay="834"/>
                                          </p:stCondLst>
                                        </p:cTn>
                                        <p:tgtEl>
                                          <p:spTgt spid="3">
                                            <p:txEl>
                                              <p:pRg st="2" end="2"/>
                                            </p:txEl>
                                          </p:spTgt>
                                        </p:tgtEl>
                                      </p:cBhvr>
                                      <p:to x="100000" y="100000"/>
                                    </p:animScale>
                                    <p:animScale>
                                      <p:cBhvr>
                                        <p:cTn id="53" dur="13">
                                          <p:stCondLst>
                                            <p:cond delay="904"/>
                                          </p:stCondLst>
                                        </p:cTn>
                                        <p:tgtEl>
                                          <p:spTgt spid="3">
                                            <p:txEl>
                                              <p:pRg st="2" end="2"/>
                                            </p:txEl>
                                          </p:spTgt>
                                        </p:tgtEl>
                                      </p:cBhvr>
                                      <p:to x="100000" y="95000"/>
                                    </p:animScale>
                                    <p:animScale>
                                      <p:cBhvr>
                                        <p:cTn id="54" dur="83" decel="50000">
                                          <p:stCondLst>
                                            <p:cond delay="917"/>
                                          </p:stCondLst>
                                        </p:cTn>
                                        <p:tgtEl>
                                          <p:spTgt spid="3">
                                            <p:txEl>
                                              <p:pRg st="2" end="2"/>
                                            </p:txEl>
                                          </p:spTgt>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Effect transition="in" filter="wipe(down)">
                                      <p:cBhvr>
                                        <p:cTn id="58" dur="290">
                                          <p:stCondLst>
                                            <p:cond delay="0"/>
                                          </p:stCondLst>
                                        </p:cTn>
                                        <p:tgtEl>
                                          <p:spTgt spid="3">
                                            <p:txEl>
                                              <p:pRg st="3" end="3"/>
                                            </p:txEl>
                                          </p:spTgt>
                                        </p:tgtEl>
                                      </p:cBhvr>
                                    </p:animEffect>
                                    <p:anim calcmode="lin" valueType="num">
                                      <p:cBhvr>
                                        <p:cTn id="59" dur="911"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3">
                                            <p:txEl>
                                              <p:pRg st="3" end="3"/>
                                            </p:txEl>
                                          </p:spTgt>
                                        </p:tgtEl>
                                        <p:attrNameLst>
                                          <p:attrName>ppt_y</p:attrName>
                                        </p:attrNameLst>
                                      </p:cBhvr>
                                      <p:tavLst>
                                        <p:tav tm="0" fmla="#ppt_y-sin(pi*$)/81">
                                          <p:val>
                                            <p:fltVal val="0"/>
                                          </p:val>
                                        </p:tav>
                                        <p:tav tm="100000">
                                          <p:val>
                                            <p:fltVal val="1"/>
                                          </p:val>
                                        </p:tav>
                                      </p:tavLst>
                                    </p:anim>
                                    <p:animScale>
                                      <p:cBhvr>
                                        <p:cTn id="64" dur="13">
                                          <p:stCondLst>
                                            <p:cond delay="325"/>
                                          </p:stCondLst>
                                        </p:cTn>
                                        <p:tgtEl>
                                          <p:spTgt spid="3">
                                            <p:txEl>
                                              <p:pRg st="3" end="3"/>
                                            </p:txEl>
                                          </p:spTgt>
                                        </p:tgtEl>
                                      </p:cBhvr>
                                      <p:to x="100000" y="60000"/>
                                    </p:animScale>
                                    <p:animScale>
                                      <p:cBhvr>
                                        <p:cTn id="65" dur="83" decel="50000">
                                          <p:stCondLst>
                                            <p:cond delay="338"/>
                                          </p:stCondLst>
                                        </p:cTn>
                                        <p:tgtEl>
                                          <p:spTgt spid="3">
                                            <p:txEl>
                                              <p:pRg st="3" end="3"/>
                                            </p:txEl>
                                          </p:spTgt>
                                        </p:tgtEl>
                                      </p:cBhvr>
                                      <p:to x="100000" y="100000"/>
                                    </p:animScale>
                                    <p:animScale>
                                      <p:cBhvr>
                                        <p:cTn id="66" dur="13">
                                          <p:stCondLst>
                                            <p:cond delay="656"/>
                                          </p:stCondLst>
                                        </p:cTn>
                                        <p:tgtEl>
                                          <p:spTgt spid="3">
                                            <p:txEl>
                                              <p:pRg st="3" end="3"/>
                                            </p:txEl>
                                          </p:spTgt>
                                        </p:tgtEl>
                                      </p:cBhvr>
                                      <p:to x="100000" y="80000"/>
                                    </p:animScale>
                                    <p:animScale>
                                      <p:cBhvr>
                                        <p:cTn id="67" dur="83" decel="50000">
                                          <p:stCondLst>
                                            <p:cond delay="669"/>
                                          </p:stCondLst>
                                        </p:cTn>
                                        <p:tgtEl>
                                          <p:spTgt spid="3">
                                            <p:txEl>
                                              <p:pRg st="3" end="3"/>
                                            </p:txEl>
                                          </p:spTgt>
                                        </p:tgtEl>
                                      </p:cBhvr>
                                      <p:to x="100000" y="100000"/>
                                    </p:animScale>
                                    <p:animScale>
                                      <p:cBhvr>
                                        <p:cTn id="68" dur="13">
                                          <p:stCondLst>
                                            <p:cond delay="821"/>
                                          </p:stCondLst>
                                        </p:cTn>
                                        <p:tgtEl>
                                          <p:spTgt spid="3">
                                            <p:txEl>
                                              <p:pRg st="3" end="3"/>
                                            </p:txEl>
                                          </p:spTgt>
                                        </p:tgtEl>
                                      </p:cBhvr>
                                      <p:to x="100000" y="90000"/>
                                    </p:animScale>
                                    <p:animScale>
                                      <p:cBhvr>
                                        <p:cTn id="69" dur="83" decel="50000">
                                          <p:stCondLst>
                                            <p:cond delay="834"/>
                                          </p:stCondLst>
                                        </p:cTn>
                                        <p:tgtEl>
                                          <p:spTgt spid="3">
                                            <p:txEl>
                                              <p:pRg st="3" end="3"/>
                                            </p:txEl>
                                          </p:spTgt>
                                        </p:tgtEl>
                                      </p:cBhvr>
                                      <p:to x="100000" y="100000"/>
                                    </p:animScale>
                                    <p:animScale>
                                      <p:cBhvr>
                                        <p:cTn id="70" dur="13">
                                          <p:stCondLst>
                                            <p:cond delay="904"/>
                                          </p:stCondLst>
                                        </p:cTn>
                                        <p:tgtEl>
                                          <p:spTgt spid="3">
                                            <p:txEl>
                                              <p:pRg st="3" end="3"/>
                                            </p:txEl>
                                          </p:spTgt>
                                        </p:tgtEl>
                                      </p:cBhvr>
                                      <p:to x="100000" y="95000"/>
                                    </p:animScale>
                                    <p:animScale>
                                      <p:cBhvr>
                                        <p:cTn id="71" dur="83" decel="50000">
                                          <p:stCondLst>
                                            <p:cond delay="917"/>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F8C6-B967-8D7C-880D-78EEFA9B899C}"/>
              </a:ext>
            </a:extLst>
          </p:cNvPr>
          <p:cNvSpPr>
            <a:spLocks noGrp="1"/>
          </p:cNvSpPr>
          <p:nvPr>
            <p:ph type="title"/>
          </p:nvPr>
        </p:nvSpPr>
        <p:spPr>
          <a:xfrm>
            <a:off x="592500" y="416575"/>
            <a:ext cx="5037900" cy="707400"/>
          </a:xfrm>
        </p:spPr>
        <p:txBody>
          <a:bodyPr>
            <a:normAutofit fontScale="90000"/>
          </a:bodyPr>
          <a:lstStyle/>
          <a:p>
            <a:r>
              <a:rPr kumimoji="0" lang="en-US" sz="2800" b="1" i="0" u="none" strike="noStrike" kern="0" cap="none" spc="0" normalizeH="0" baseline="0" noProof="0" dirty="0">
                <a:ln>
                  <a:noFill/>
                </a:ln>
                <a:solidFill>
                  <a:srgbClr val="4BACC6">
                    <a:lumMod val="50000"/>
                  </a:srgbClr>
                </a:solidFill>
                <a:effectLst/>
                <a:uLnTx/>
                <a:uFillTx/>
                <a:latin typeface="Quattrocento Sans" panose="020B0502050000020003" pitchFamily="34" charset="0"/>
                <a:sym typeface="Quattrocento Sans"/>
              </a:rPr>
              <a:t>FAQ #10: How do I advise about Transfer Days?</a:t>
            </a:r>
            <a:endParaRPr lang="en-US" sz="3600" dirty="0"/>
          </a:p>
        </p:txBody>
      </p:sp>
      <p:sp>
        <p:nvSpPr>
          <p:cNvPr id="3" name="Text Placeholder 2">
            <a:extLst>
              <a:ext uri="{FF2B5EF4-FFF2-40B4-BE49-F238E27FC236}">
                <a16:creationId xmlns:a16="http://schemas.microsoft.com/office/drawing/2014/main" id="{9BBE6DEC-CDBA-C108-296B-415B41AB19E3}"/>
              </a:ext>
            </a:extLst>
          </p:cNvPr>
          <p:cNvSpPr>
            <a:spLocks noGrp="1"/>
          </p:cNvSpPr>
          <p:nvPr>
            <p:ph type="body" idx="1"/>
          </p:nvPr>
        </p:nvSpPr>
        <p:spPr>
          <a:xfrm>
            <a:off x="398100" y="1375200"/>
            <a:ext cx="8520600" cy="3016800"/>
          </a:xfrm>
        </p:spPr>
        <p:txBody>
          <a:bodyPr>
            <a:normAutofit/>
          </a:bodyPr>
          <a:lstStyle/>
          <a:p>
            <a:pPr marL="50800" indent="0">
              <a:buNone/>
            </a:pPr>
            <a:r>
              <a:rPr lang="en-US" sz="2000" dirty="0"/>
              <a:t>If in school that is closing: Participate in Transfer Process!</a:t>
            </a:r>
          </a:p>
          <a:p>
            <a:pPr marL="50800" indent="0">
              <a:buNone/>
            </a:pPr>
            <a:r>
              <a:rPr lang="en-US" sz="2000" dirty="0"/>
              <a:t>If teacher is not yet NYS certified:</a:t>
            </a:r>
          </a:p>
          <a:p>
            <a:r>
              <a:rPr lang="en-US" sz="2000" dirty="0"/>
              <a:t>Can’t participate in ‘Voluntary Transfer’</a:t>
            </a:r>
          </a:p>
          <a:p>
            <a:r>
              <a:rPr lang="en-US" sz="2000" dirty="0"/>
              <a:t>If certified by ‘Transfer Days’ in May/June, their position will not be listed as a “vacancy,” and they can participate in later rounds.</a:t>
            </a:r>
          </a:p>
          <a:p>
            <a:pPr marL="50800" indent="0">
              <a:buNone/>
            </a:pPr>
            <a:r>
              <a:rPr lang="en-US" sz="2000" dirty="0"/>
              <a:t>Remind Interns who participate in the transfer process to alert building supervisors (great opportunity for discussion about next </a:t>
            </a:r>
            <a:r>
              <a:rPr lang="en-US" sz="2000"/>
              <a:t>year)</a:t>
            </a:r>
            <a:r>
              <a:rPr lang="en-US" sz="2400" dirty="0"/>
              <a:t>.</a:t>
            </a:r>
            <a:endParaRPr lang="en-US" sz="2000" dirty="0"/>
          </a:p>
        </p:txBody>
      </p:sp>
      <p:pic>
        <p:nvPicPr>
          <p:cNvPr id="7" name="Picture 6">
            <a:extLst>
              <a:ext uri="{FF2B5EF4-FFF2-40B4-BE49-F238E27FC236}">
                <a16:creationId xmlns:a16="http://schemas.microsoft.com/office/drawing/2014/main" id="{C5DD9C91-9515-FF7D-3E94-EF18748E2D85}"/>
              </a:ext>
            </a:extLst>
          </p:cNvPr>
          <p:cNvPicPr>
            <a:picLocks noChangeAspect="1"/>
          </p:cNvPicPr>
          <p:nvPr/>
        </p:nvPicPr>
        <p:blipFill>
          <a:blip r:embed="rId2"/>
          <a:stretch>
            <a:fillRect/>
          </a:stretch>
        </p:blipFill>
        <p:spPr>
          <a:xfrm>
            <a:off x="5884425" y="351775"/>
            <a:ext cx="2767875" cy="1145825"/>
          </a:xfrm>
          <a:prstGeom prst="rect">
            <a:avLst/>
          </a:prstGeom>
        </p:spPr>
      </p:pic>
    </p:spTree>
    <p:extLst>
      <p:ext uri="{BB962C8B-B14F-4D97-AF65-F5344CB8AC3E}">
        <p14:creationId xmlns:p14="http://schemas.microsoft.com/office/powerpoint/2010/main" val="174557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3978-DD5E-166F-A209-0B8B6FAA06C5}"/>
              </a:ext>
            </a:extLst>
          </p:cNvPr>
          <p:cNvSpPr>
            <a:spLocks noGrp="1"/>
          </p:cNvSpPr>
          <p:nvPr>
            <p:ph type="title"/>
          </p:nvPr>
        </p:nvSpPr>
        <p:spPr>
          <a:xfrm>
            <a:off x="457200" y="287754"/>
            <a:ext cx="6563032" cy="575027"/>
          </a:xfrm>
        </p:spPr>
        <p:txBody>
          <a:bodyPr>
            <a:noAutofit/>
          </a:bodyPr>
          <a:lstStyle/>
          <a:p>
            <a:r>
              <a:rPr lang="en-US" sz="2400" b="1" i="0" u="none" strike="noStrike" dirty="0">
                <a:solidFill>
                  <a:schemeClr val="accent5">
                    <a:lumMod val="50000"/>
                  </a:schemeClr>
                </a:solidFill>
                <a:effectLst/>
                <a:latin typeface="Quattrocento Sans" panose="020B0502050000020003" pitchFamily="34" charset="0"/>
              </a:rPr>
              <a:t>FAQ #11:  What do I do if my Intern is struggling?</a:t>
            </a:r>
            <a:endParaRPr lang="en-US" sz="2400" dirty="0"/>
          </a:p>
        </p:txBody>
      </p:sp>
      <p:pic>
        <p:nvPicPr>
          <p:cNvPr id="9" name="Picture 8">
            <a:extLst>
              <a:ext uri="{FF2B5EF4-FFF2-40B4-BE49-F238E27FC236}">
                <a16:creationId xmlns:a16="http://schemas.microsoft.com/office/drawing/2014/main" id="{77D58052-92FF-CC61-C96F-49DA1F55282C}"/>
              </a:ext>
            </a:extLst>
          </p:cNvPr>
          <p:cNvPicPr>
            <a:picLocks noChangeAspect="1"/>
          </p:cNvPicPr>
          <p:nvPr/>
        </p:nvPicPr>
        <p:blipFill>
          <a:blip r:embed="rId2"/>
          <a:stretch>
            <a:fillRect/>
          </a:stretch>
        </p:blipFill>
        <p:spPr>
          <a:xfrm>
            <a:off x="3908322" y="1102807"/>
            <a:ext cx="4909916" cy="3250029"/>
          </a:xfrm>
          <a:prstGeom prst="rect">
            <a:avLst/>
          </a:prstGeom>
        </p:spPr>
      </p:pic>
      <p:sp>
        <p:nvSpPr>
          <p:cNvPr id="10" name="TextBox 9">
            <a:extLst>
              <a:ext uri="{FF2B5EF4-FFF2-40B4-BE49-F238E27FC236}">
                <a16:creationId xmlns:a16="http://schemas.microsoft.com/office/drawing/2014/main" id="{144514D4-599D-5243-1267-3879F1C050AA}"/>
              </a:ext>
            </a:extLst>
          </p:cNvPr>
          <p:cNvSpPr txBox="1"/>
          <p:nvPr/>
        </p:nvSpPr>
        <p:spPr>
          <a:xfrm>
            <a:off x="3908322" y="820487"/>
            <a:ext cx="4682612" cy="307777"/>
          </a:xfrm>
          <a:prstGeom prst="rect">
            <a:avLst/>
          </a:prstGeom>
          <a:noFill/>
        </p:spPr>
        <p:txBody>
          <a:bodyPr wrap="square" rtlCol="0">
            <a:spAutoFit/>
          </a:bodyPr>
          <a:lstStyle/>
          <a:p>
            <a:r>
              <a:rPr lang="en-US" b="1" dirty="0">
                <a:latin typeface="Quattrocento Sans" panose="020B0502050000020003" pitchFamily="34" charset="0"/>
              </a:rPr>
              <a:t>Mentor Handbook, pp. 33-35</a:t>
            </a:r>
          </a:p>
        </p:txBody>
      </p:sp>
      <p:pic>
        <p:nvPicPr>
          <p:cNvPr id="12" name="Picture 11">
            <a:extLst>
              <a:ext uri="{FF2B5EF4-FFF2-40B4-BE49-F238E27FC236}">
                <a16:creationId xmlns:a16="http://schemas.microsoft.com/office/drawing/2014/main" id="{BE19443D-3B8D-8230-8A46-DC59194F8F86}"/>
              </a:ext>
            </a:extLst>
          </p:cNvPr>
          <p:cNvPicPr>
            <a:picLocks noChangeAspect="1"/>
          </p:cNvPicPr>
          <p:nvPr/>
        </p:nvPicPr>
        <p:blipFill>
          <a:blip r:embed="rId3"/>
          <a:stretch>
            <a:fillRect/>
          </a:stretch>
        </p:blipFill>
        <p:spPr>
          <a:xfrm>
            <a:off x="7683817" y="169608"/>
            <a:ext cx="907117" cy="1206760"/>
          </a:xfrm>
          <a:prstGeom prst="rect">
            <a:avLst/>
          </a:prstGeom>
          <a:ln w="12700">
            <a:solidFill>
              <a:schemeClr val="tx1"/>
            </a:solidFill>
          </a:ln>
        </p:spPr>
      </p:pic>
      <p:sp>
        <p:nvSpPr>
          <p:cNvPr id="13" name="TextBox 12">
            <a:extLst>
              <a:ext uri="{FF2B5EF4-FFF2-40B4-BE49-F238E27FC236}">
                <a16:creationId xmlns:a16="http://schemas.microsoft.com/office/drawing/2014/main" id="{10E2AC41-96F3-EBC6-6F2F-0986F37A1C37}"/>
              </a:ext>
            </a:extLst>
          </p:cNvPr>
          <p:cNvSpPr txBox="1"/>
          <p:nvPr/>
        </p:nvSpPr>
        <p:spPr>
          <a:xfrm>
            <a:off x="325762" y="943439"/>
            <a:ext cx="3582560" cy="2539157"/>
          </a:xfrm>
          <a:prstGeom prst="rect">
            <a:avLst/>
          </a:prstGeom>
          <a:noFill/>
        </p:spPr>
        <p:txBody>
          <a:bodyPr wrap="square" rtlCol="0">
            <a:spAutoFit/>
          </a:bodyPr>
          <a:lstStyle/>
          <a:p>
            <a:pPr marL="173038" indent="-173038">
              <a:spcAft>
                <a:spcPts val="600"/>
              </a:spcAft>
              <a:buFont typeface="Arial" panose="020B0604020202020204" pitchFamily="34" charset="0"/>
              <a:buChar char="•"/>
            </a:pPr>
            <a:r>
              <a:rPr lang="en-US" sz="1800" dirty="0">
                <a:latin typeface="Quattrocento Sans" panose="020B0502050000020003" pitchFamily="34" charset="0"/>
              </a:rPr>
              <a:t>Call the CIT Office!</a:t>
            </a:r>
          </a:p>
          <a:p>
            <a:pPr marL="173038" indent="-173038">
              <a:spcAft>
                <a:spcPts val="600"/>
              </a:spcAft>
              <a:buFont typeface="Arial" panose="020B0604020202020204" pitchFamily="34" charset="0"/>
              <a:buChar char="•"/>
            </a:pPr>
            <a:r>
              <a:rPr lang="en-US" sz="1800" dirty="0">
                <a:latin typeface="Quattrocento Sans" panose="020B0502050000020003" pitchFamily="34" charset="0"/>
              </a:rPr>
              <a:t>Document in your Mentor Log</a:t>
            </a:r>
          </a:p>
          <a:p>
            <a:pPr marL="173038" indent="-173038">
              <a:spcAft>
                <a:spcPts val="600"/>
              </a:spcAft>
              <a:buFont typeface="Arial" panose="020B0604020202020204" pitchFamily="34" charset="0"/>
              <a:buChar char="•"/>
            </a:pPr>
            <a:r>
              <a:rPr lang="en-US" sz="1800" dirty="0">
                <a:latin typeface="Quattrocento Sans" panose="020B0502050000020003" pitchFamily="34" charset="0"/>
              </a:rPr>
              <a:t>When needed, know your boundaries, and check that the Intern has external supports </a:t>
            </a:r>
          </a:p>
          <a:p>
            <a:pPr marL="173038" indent="-173038">
              <a:spcAft>
                <a:spcPts val="600"/>
              </a:spcAft>
              <a:buFont typeface="Arial" panose="020B0604020202020204" pitchFamily="34" charset="0"/>
              <a:buChar char="•"/>
            </a:pPr>
            <a:r>
              <a:rPr lang="en-US" sz="1800" dirty="0">
                <a:latin typeface="Quattrocento Sans" panose="020B0502050000020003" pitchFamily="34" charset="0"/>
              </a:rPr>
              <a:t>If “Ineffective” ratings are not showing improvement, consider “Statement of Concern.”</a:t>
            </a:r>
          </a:p>
        </p:txBody>
      </p:sp>
      <p:pic>
        <p:nvPicPr>
          <p:cNvPr id="15" name="Picture 14">
            <a:extLst>
              <a:ext uri="{FF2B5EF4-FFF2-40B4-BE49-F238E27FC236}">
                <a16:creationId xmlns:a16="http://schemas.microsoft.com/office/drawing/2014/main" id="{38F4D1D7-60D0-FF22-9D5D-03A7E6749F79}"/>
              </a:ext>
            </a:extLst>
          </p:cNvPr>
          <p:cNvPicPr>
            <a:picLocks noChangeAspect="1"/>
          </p:cNvPicPr>
          <p:nvPr/>
        </p:nvPicPr>
        <p:blipFill>
          <a:blip r:embed="rId4"/>
          <a:stretch>
            <a:fillRect/>
          </a:stretch>
        </p:blipFill>
        <p:spPr>
          <a:xfrm>
            <a:off x="1143934" y="3482596"/>
            <a:ext cx="1946216" cy="1000183"/>
          </a:xfrm>
          <a:prstGeom prst="rect">
            <a:avLst/>
          </a:prstGeom>
        </p:spPr>
      </p:pic>
    </p:spTree>
    <p:extLst>
      <p:ext uri="{BB962C8B-B14F-4D97-AF65-F5344CB8AC3E}">
        <p14:creationId xmlns:p14="http://schemas.microsoft.com/office/powerpoint/2010/main" val="3157908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7"/>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sz="3300"/>
              <a:t>So when you have questions . . . </a:t>
            </a:r>
            <a:endParaRPr sz="3300"/>
          </a:p>
          <a:p>
            <a:pPr marL="0" lvl="0" indent="0" algn="ctr" rtl="0">
              <a:spcBef>
                <a:spcPts val="0"/>
              </a:spcBef>
              <a:spcAft>
                <a:spcPts val="0"/>
              </a:spcAft>
              <a:buNone/>
            </a:pPr>
            <a:r>
              <a:rPr lang="en" sz="2411"/>
              <a:t>Start with the CIT Website: </a:t>
            </a:r>
            <a:r>
              <a:rPr lang="en" sz="2411" u="sng">
                <a:solidFill>
                  <a:schemeClr val="hlink"/>
                </a:solidFill>
                <a:hlinkClick r:id="rId3"/>
              </a:rPr>
              <a:t>www.rcsdk12.org/CIT</a:t>
            </a:r>
            <a:r>
              <a:rPr lang="en" sz="2411"/>
              <a:t>.</a:t>
            </a:r>
            <a:endParaRPr sz="2411"/>
          </a:p>
        </p:txBody>
      </p:sp>
      <p:pic>
        <p:nvPicPr>
          <p:cNvPr id="419" name="Google Shape;419;p57"/>
          <p:cNvPicPr preferRelativeResize="0"/>
          <p:nvPr/>
        </p:nvPicPr>
        <p:blipFill>
          <a:blip r:embed="rId4">
            <a:alphaModFix/>
          </a:blip>
          <a:stretch>
            <a:fillRect/>
          </a:stretch>
        </p:blipFill>
        <p:spPr>
          <a:xfrm>
            <a:off x="311700" y="1063375"/>
            <a:ext cx="3874879" cy="3531275"/>
          </a:xfrm>
          <a:prstGeom prst="rect">
            <a:avLst/>
          </a:prstGeom>
          <a:noFill/>
          <a:ln>
            <a:noFill/>
          </a:ln>
        </p:spPr>
      </p:pic>
      <p:sp>
        <p:nvSpPr>
          <p:cNvPr id="420" name="Google Shape;420;p57"/>
          <p:cNvSpPr/>
          <p:nvPr/>
        </p:nvSpPr>
        <p:spPr>
          <a:xfrm>
            <a:off x="263600" y="3239025"/>
            <a:ext cx="1141800" cy="1482000"/>
          </a:xfrm>
          <a:prstGeom prst="roundRect">
            <a:avLst>
              <a:gd name="adj" fmla="val 16667"/>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7"/>
          <p:cNvSpPr txBox="1">
            <a:spLocks noGrp="1"/>
          </p:cNvSpPr>
          <p:nvPr>
            <p:ph type="body" idx="1"/>
          </p:nvPr>
        </p:nvSpPr>
        <p:spPr>
          <a:xfrm>
            <a:off x="4186575" y="1175950"/>
            <a:ext cx="4500300" cy="3342600"/>
          </a:xfrm>
          <a:prstGeom prst="rect">
            <a:avLst/>
          </a:prstGeom>
        </p:spPr>
        <p:txBody>
          <a:bodyPr spcFirstLastPara="1" wrap="square" lIns="91425" tIns="45700" rIns="91425" bIns="45700" anchor="t" anchorCtr="0">
            <a:noAutofit/>
          </a:bodyPr>
          <a:lstStyle/>
          <a:p>
            <a:pPr marL="228600" lvl="0" indent="-311150" algn="l" rtl="0">
              <a:lnSpc>
                <a:spcPct val="90000"/>
              </a:lnSpc>
              <a:spcBef>
                <a:spcPts val="500"/>
              </a:spcBef>
              <a:spcAft>
                <a:spcPts val="0"/>
              </a:spcAft>
              <a:buSzPts val="2200"/>
              <a:buChar char="•"/>
            </a:pPr>
            <a:r>
              <a:rPr lang="en" sz="2200" b="1"/>
              <a:t>Tuition Reimbursement</a:t>
            </a:r>
            <a:endParaRPr sz="2200" b="1"/>
          </a:p>
          <a:p>
            <a:pPr marL="228600" lvl="0" indent="-311150" algn="l" rtl="0">
              <a:lnSpc>
                <a:spcPct val="90000"/>
              </a:lnSpc>
              <a:spcBef>
                <a:spcPts val="500"/>
              </a:spcBef>
              <a:spcAft>
                <a:spcPts val="0"/>
              </a:spcAft>
              <a:buSzPts val="2200"/>
              <a:buChar char="•"/>
            </a:pPr>
            <a:r>
              <a:rPr lang="en" sz="2200" b="1"/>
              <a:t>APPR Evaluation</a:t>
            </a:r>
            <a:r>
              <a:rPr lang="en" sz="2200"/>
              <a:t> Process Info</a:t>
            </a:r>
            <a:endParaRPr sz="2200"/>
          </a:p>
          <a:p>
            <a:pPr marL="228600" lvl="0" indent="-311150" algn="l" rtl="0">
              <a:lnSpc>
                <a:spcPct val="90000"/>
              </a:lnSpc>
              <a:spcBef>
                <a:spcPts val="500"/>
              </a:spcBef>
              <a:spcAft>
                <a:spcPts val="0"/>
              </a:spcAft>
              <a:buSzPts val="2200"/>
              <a:buChar char="•"/>
            </a:pPr>
            <a:r>
              <a:rPr lang="en" sz="2200" i="1"/>
              <a:t>Teacher Evaluation Guide</a:t>
            </a:r>
            <a:endParaRPr sz="2200" i="1"/>
          </a:p>
          <a:p>
            <a:pPr marL="228600" lvl="0" indent="-311150" algn="l" rtl="0">
              <a:lnSpc>
                <a:spcPct val="90000"/>
              </a:lnSpc>
              <a:spcBef>
                <a:spcPts val="500"/>
              </a:spcBef>
              <a:spcAft>
                <a:spcPts val="0"/>
              </a:spcAft>
              <a:buSzPts val="2200"/>
              <a:buChar char="•"/>
            </a:pPr>
            <a:r>
              <a:rPr lang="en" sz="2200"/>
              <a:t>Staff Development </a:t>
            </a:r>
            <a:br>
              <a:rPr lang="en" sz="2200"/>
            </a:br>
            <a:r>
              <a:rPr lang="en" sz="2200"/>
              <a:t>(PD Recommendations)</a:t>
            </a:r>
            <a:endParaRPr sz="2200"/>
          </a:p>
          <a:p>
            <a:pPr marL="228600" lvl="0" indent="-311150" algn="l" rtl="0">
              <a:lnSpc>
                <a:spcPct val="90000"/>
              </a:lnSpc>
              <a:spcBef>
                <a:spcPts val="500"/>
              </a:spcBef>
              <a:spcAft>
                <a:spcPts val="0"/>
              </a:spcAft>
              <a:buSzPts val="2200"/>
              <a:buChar char="•"/>
            </a:pPr>
            <a:r>
              <a:rPr lang="en" sz="2200" i="1"/>
              <a:t>Intern &amp; Prof Support Guidebook</a:t>
            </a:r>
            <a:endParaRPr sz="2200" i="1"/>
          </a:p>
          <a:p>
            <a:pPr marL="228600" lvl="0" indent="-311150" algn="l" rtl="0">
              <a:lnSpc>
                <a:spcPct val="90000"/>
              </a:lnSpc>
              <a:spcBef>
                <a:spcPts val="500"/>
              </a:spcBef>
              <a:spcAft>
                <a:spcPts val="0"/>
              </a:spcAft>
              <a:buSzPts val="2200"/>
              <a:buChar char="•"/>
            </a:pPr>
            <a:r>
              <a:rPr lang="en" sz="2200"/>
              <a:t>Links for </a:t>
            </a:r>
            <a:r>
              <a:rPr lang="en" sz="2200" b="1"/>
              <a:t>Teacher Certification</a:t>
            </a:r>
            <a:endParaRPr sz="2200" b="1"/>
          </a:p>
          <a:p>
            <a:pPr marL="228600" lvl="0" indent="-311150" algn="l" rtl="0">
              <a:lnSpc>
                <a:spcPct val="90000"/>
              </a:lnSpc>
              <a:spcBef>
                <a:spcPts val="500"/>
              </a:spcBef>
              <a:spcAft>
                <a:spcPts val="0"/>
              </a:spcAft>
              <a:buSzPts val="2200"/>
              <a:buChar char="•"/>
            </a:pPr>
            <a:r>
              <a:rPr lang="en" sz="2200"/>
              <a:t>Links for PD Incentive and NYS PD Requirements</a:t>
            </a:r>
            <a:endParaRPr sz="2200"/>
          </a:p>
          <a:p>
            <a:pPr marL="228600" lvl="0" indent="-311150" algn="l" rtl="0">
              <a:lnSpc>
                <a:spcPct val="90000"/>
              </a:lnSpc>
              <a:spcBef>
                <a:spcPts val="500"/>
              </a:spcBef>
              <a:spcAft>
                <a:spcPts val="500"/>
              </a:spcAft>
              <a:buSzPts val="2200"/>
              <a:buChar char="•"/>
            </a:pPr>
            <a:r>
              <a:rPr lang="en" sz="2200"/>
              <a:t>Self-care Resources</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0"/>
                                        </p:tgtEl>
                                        <p:attrNameLst>
                                          <p:attrName>style.visibility</p:attrName>
                                        </p:attrNameLst>
                                      </p:cBhvr>
                                      <p:to>
                                        <p:strVal val="visible"/>
                                      </p:to>
                                    </p:set>
                                    <p:anim calcmode="lin" valueType="num">
                                      <p:cBhvr additive="base">
                                        <p:cTn id="12" dur="2500"/>
                                        <p:tgtEl>
                                          <p:spTgt spid="420"/>
                                        </p:tgtEl>
                                        <p:attrNameLst>
                                          <p:attrName>ppt_w</p:attrName>
                                        </p:attrNameLst>
                                      </p:cBhvr>
                                      <p:tavLst>
                                        <p:tav tm="0">
                                          <p:val>
                                            <p:strVal val="0"/>
                                          </p:val>
                                        </p:tav>
                                        <p:tav tm="100000">
                                          <p:val>
                                            <p:strVal val="#ppt_w"/>
                                          </p:val>
                                        </p:tav>
                                      </p:tavLst>
                                    </p:anim>
                                    <p:anim calcmode="lin" valueType="num">
                                      <p:cBhvr additive="base">
                                        <p:cTn id="13" dur="2500"/>
                                        <p:tgtEl>
                                          <p:spTgt spid="420"/>
                                        </p:tgtEl>
                                        <p:attrNameLst>
                                          <p:attrName>ppt_h</p:attrName>
                                        </p:attrNameLst>
                                      </p:cBhvr>
                                      <p:tavLst>
                                        <p:tav tm="0">
                                          <p:val>
                                            <p:strVal val="0"/>
                                          </p:val>
                                        </p:tav>
                                        <p:tav tm="100000">
                                          <p:val>
                                            <p:strVal val="#ppt_h"/>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421">
                                            <p:txEl>
                                              <p:pRg st="0" end="0"/>
                                            </p:txEl>
                                          </p:spTgt>
                                        </p:tgtEl>
                                        <p:attrNameLst>
                                          <p:attrName>style.visibility</p:attrName>
                                        </p:attrNameLst>
                                      </p:cBhvr>
                                      <p:to>
                                        <p:strVal val="visible"/>
                                      </p:to>
                                    </p:set>
                                    <p:anim calcmode="lin" valueType="num">
                                      <p:cBhvr additive="base">
                                        <p:cTn id="17" dur="1000"/>
                                        <p:tgtEl>
                                          <p:spTgt spid="421">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421">
                                            <p:txEl>
                                              <p:pRg st="1" end="1"/>
                                            </p:txEl>
                                          </p:spTgt>
                                        </p:tgtEl>
                                        <p:attrNameLst>
                                          <p:attrName>style.visibility</p:attrName>
                                        </p:attrNameLst>
                                      </p:cBhvr>
                                      <p:to>
                                        <p:strVal val="visible"/>
                                      </p:to>
                                    </p:set>
                                    <p:anim calcmode="lin" valueType="num">
                                      <p:cBhvr additive="base">
                                        <p:cTn id="21" dur="1000"/>
                                        <p:tgtEl>
                                          <p:spTgt spid="421">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421">
                                            <p:txEl>
                                              <p:pRg st="2" end="2"/>
                                            </p:txEl>
                                          </p:spTgt>
                                        </p:tgtEl>
                                        <p:attrNameLst>
                                          <p:attrName>style.visibility</p:attrName>
                                        </p:attrNameLst>
                                      </p:cBhvr>
                                      <p:to>
                                        <p:strVal val="visible"/>
                                      </p:to>
                                    </p:set>
                                    <p:anim calcmode="lin" valueType="num">
                                      <p:cBhvr additive="base">
                                        <p:cTn id="25" dur="1000"/>
                                        <p:tgtEl>
                                          <p:spTgt spid="421">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5500"/>
                            </p:stCondLst>
                            <p:childTnLst>
                              <p:par>
                                <p:cTn id="27" presetID="2" presetClass="entr" presetSubtype="4" fill="hold" nodeType="afterEffect">
                                  <p:stCondLst>
                                    <p:cond delay="0"/>
                                  </p:stCondLst>
                                  <p:childTnLst>
                                    <p:set>
                                      <p:cBhvr>
                                        <p:cTn id="28" dur="1" fill="hold">
                                          <p:stCondLst>
                                            <p:cond delay="0"/>
                                          </p:stCondLst>
                                        </p:cTn>
                                        <p:tgtEl>
                                          <p:spTgt spid="421">
                                            <p:txEl>
                                              <p:pRg st="3" end="3"/>
                                            </p:txEl>
                                          </p:spTgt>
                                        </p:tgtEl>
                                        <p:attrNameLst>
                                          <p:attrName>style.visibility</p:attrName>
                                        </p:attrNameLst>
                                      </p:cBhvr>
                                      <p:to>
                                        <p:strVal val="visible"/>
                                      </p:to>
                                    </p:set>
                                    <p:anim calcmode="lin" valueType="num">
                                      <p:cBhvr additive="base">
                                        <p:cTn id="29" dur="1000"/>
                                        <p:tgtEl>
                                          <p:spTgt spid="421">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6500"/>
                            </p:stCondLst>
                            <p:childTnLst>
                              <p:par>
                                <p:cTn id="31" presetID="2" presetClass="entr" presetSubtype="4" fill="hold" nodeType="afterEffect">
                                  <p:stCondLst>
                                    <p:cond delay="0"/>
                                  </p:stCondLst>
                                  <p:childTnLst>
                                    <p:set>
                                      <p:cBhvr>
                                        <p:cTn id="32" dur="1" fill="hold">
                                          <p:stCondLst>
                                            <p:cond delay="0"/>
                                          </p:stCondLst>
                                        </p:cTn>
                                        <p:tgtEl>
                                          <p:spTgt spid="421">
                                            <p:txEl>
                                              <p:pRg st="4" end="4"/>
                                            </p:txEl>
                                          </p:spTgt>
                                        </p:tgtEl>
                                        <p:attrNameLst>
                                          <p:attrName>style.visibility</p:attrName>
                                        </p:attrNameLst>
                                      </p:cBhvr>
                                      <p:to>
                                        <p:strVal val="visible"/>
                                      </p:to>
                                    </p:set>
                                    <p:anim calcmode="lin" valueType="num">
                                      <p:cBhvr additive="base">
                                        <p:cTn id="33" dur="1000"/>
                                        <p:tgtEl>
                                          <p:spTgt spid="421">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2" presetClass="entr" presetSubtype="4" fill="hold" nodeType="afterEffect">
                                  <p:stCondLst>
                                    <p:cond delay="0"/>
                                  </p:stCondLst>
                                  <p:childTnLst>
                                    <p:set>
                                      <p:cBhvr>
                                        <p:cTn id="36" dur="1" fill="hold">
                                          <p:stCondLst>
                                            <p:cond delay="0"/>
                                          </p:stCondLst>
                                        </p:cTn>
                                        <p:tgtEl>
                                          <p:spTgt spid="421">
                                            <p:txEl>
                                              <p:pRg st="5" end="5"/>
                                            </p:txEl>
                                          </p:spTgt>
                                        </p:tgtEl>
                                        <p:attrNameLst>
                                          <p:attrName>style.visibility</p:attrName>
                                        </p:attrNameLst>
                                      </p:cBhvr>
                                      <p:to>
                                        <p:strVal val="visible"/>
                                      </p:to>
                                    </p:set>
                                    <p:anim calcmode="lin" valueType="num">
                                      <p:cBhvr additive="base">
                                        <p:cTn id="37" dur="1000"/>
                                        <p:tgtEl>
                                          <p:spTgt spid="421">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8500"/>
                            </p:stCondLst>
                            <p:childTnLst>
                              <p:par>
                                <p:cTn id="39" presetID="2" presetClass="entr" presetSubtype="4" fill="hold" nodeType="afterEffect">
                                  <p:stCondLst>
                                    <p:cond delay="0"/>
                                  </p:stCondLst>
                                  <p:childTnLst>
                                    <p:set>
                                      <p:cBhvr>
                                        <p:cTn id="40" dur="1" fill="hold">
                                          <p:stCondLst>
                                            <p:cond delay="0"/>
                                          </p:stCondLst>
                                        </p:cTn>
                                        <p:tgtEl>
                                          <p:spTgt spid="421">
                                            <p:txEl>
                                              <p:pRg st="6" end="6"/>
                                            </p:txEl>
                                          </p:spTgt>
                                        </p:tgtEl>
                                        <p:attrNameLst>
                                          <p:attrName>style.visibility</p:attrName>
                                        </p:attrNameLst>
                                      </p:cBhvr>
                                      <p:to>
                                        <p:strVal val="visible"/>
                                      </p:to>
                                    </p:set>
                                    <p:anim calcmode="lin" valueType="num">
                                      <p:cBhvr additive="base">
                                        <p:cTn id="41" dur="1000"/>
                                        <p:tgtEl>
                                          <p:spTgt spid="421">
                                            <p:txEl>
                                              <p:pRg st="6" end="6"/>
                                            </p:txEl>
                                          </p:spTgt>
                                        </p:tgtEl>
                                        <p:attrNameLst>
                                          <p:attrName>ppt_y</p:attrName>
                                        </p:attrNameLst>
                                      </p:cBhvr>
                                      <p:tavLst>
                                        <p:tav tm="0">
                                          <p:val>
                                            <p:strVal val="#ppt_y+1"/>
                                          </p:val>
                                        </p:tav>
                                        <p:tav tm="100000">
                                          <p:val>
                                            <p:strVal val="#ppt_y"/>
                                          </p:val>
                                        </p:tav>
                                      </p:tavLst>
                                    </p:anim>
                                  </p:childTnLst>
                                </p:cTn>
                              </p:par>
                            </p:childTnLst>
                          </p:cTn>
                        </p:par>
                        <p:par>
                          <p:cTn id="42" fill="hold">
                            <p:stCondLst>
                              <p:cond delay="9500"/>
                            </p:stCondLst>
                            <p:childTnLst>
                              <p:par>
                                <p:cTn id="43" presetID="2" presetClass="entr" presetSubtype="4" fill="hold" nodeType="afterEffect">
                                  <p:stCondLst>
                                    <p:cond delay="0"/>
                                  </p:stCondLst>
                                  <p:childTnLst>
                                    <p:set>
                                      <p:cBhvr>
                                        <p:cTn id="44" dur="1" fill="hold">
                                          <p:stCondLst>
                                            <p:cond delay="0"/>
                                          </p:stCondLst>
                                        </p:cTn>
                                        <p:tgtEl>
                                          <p:spTgt spid="421">
                                            <p:txEl>
                                              <p:pRg st="7" end="7"/>
                                            </p:txEl>
                                          </p:spTgt>
                                        </p:tgtEl>
                                        <p:attrNameLst>
                                          <p:attrName>style.visibility</p:attrName>
                                        </p:attrNameLst>
                                      </p:cBhvr>
                                      <p:to>
                                        <p:strVal val="visible"/>
                                      </p:to>
                                    </p:set>
                                    <p:anim calcmode="lin" valueType="num">
                                      <p:cBhvr additive="base">
                                        <p:cTn id="45" dur="1000"/>
                                        <p:tgtEl>
                                          <p:spTgt spid="42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sz="3300"/>
              <a:t>Calendars, Forms, and More</a:t>
            </a:r>
            <a:endParaRPr sz="3300"/>
          </a:p>
          <a:p>
            <a:pPr marL="0" lvl="0" indent="0" algn="ctr" rtl="0">
              <a:spcBef>
                <a:spcPts val="0"/>
              </a:spcBef>
              <a:spcAft>
                <a:spcPts val="0"/>
              </a:spcAft>
              <a:buNone/>
            </a:pPr>
            <a:r>
              <a:rPr lang="en" sz="3188"/>
              <a:t>@ </a:t>
            </a:r>
            <a:r>
              <a:rPr lang="en" sz="3188" u="sng">
                <a:solidFill>
                  <a:schemeClr val="hlink"/>
                </a:solidFill>
                <a:hlinkClick r:id="rId3"/>
              </a:rPr>
              <a:t>www.rcsdk12.org/CIT/Resources</a:t>
            </a:r>
            <a:r>
              <a:rPr lang="en" sz="3188"/>
              <a:t> </a:t>
            </a:r>
            <a:endParaRPr sz="3188"/>
          </a:p>
        </p:txBody>
      </p:sp>
      <p:pic>
        <p:nvPicPr>
          <p:cNvPr id="442" name="Google Shape;442;p59"/>
          <p:cNvPicPr preferRelativeResize="0"/>
          <p:nvPr/>
        </p:nvPicPr>
        <p:blipFill>
          <a:blip r:embed="rId4">
            <a:alphaModFix/>
          </a:blip>
          <a:stretch>
            <a:fillRect/>
          </a:stretch>
        </p:blipFill>
        <p:spPr>
          <a:xfrm>
            <a:off x="379150" y="1163100"/>
            <a:ext cx="2952750" cy="600075"/>
          </a:xfrm>
          <a:prstGeom prst="rect">
            <a:avLst/>
          </a:prstGeom>
          <a:noFill/>
          <a:ln>
            <a:noFill/>
          </a:ln>
        </p:spPr>
      </p:pic>
      <p:sp>
        <p:nvSpPr>
          <p:cNvPr id="444" name="Google Shape;444;p59"/>
          <p:cNvSpPr/>
          <p:nvPr/>
        </p:nvSpPr>
        <p:spPr>
          <a:xfrm>
            <a:off x="379075" y="1163150"/>
            <a:ext cx="2952900" cy="600000"/>
          </a:xfrm>
          <a:prstGeom prst="roundRect">
            <a:avLst>
              <a:gd name="adj" fmla="val 16667"/>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Google Shape;445;p59"/>
          <p:cNvPicPr preferRelativeResize="0"/>
          <p:nvPr/>
        </p:nvPicPr>
        <p:blipFill>
          <a:blip r:embed="rId5">
            <a:alphaModFix/>
          </a:blip>
          <a:stretch>
            <a:fillRect/>
          </a:stretch>
        </p:blipFill>
        <p:spPr>
          <a:xfrm>
            <a:off x="311700" y="1915575"/>
            <a:ext cx="3483875" cy="2585075"/>
          </a:xfrm>
          <a:prstGeom prst="rect">
            <a:avLst/>
          </a:prstGeom>
          <a:noFill/>
          <a:ln>
            <a:noFill/>
          </a:ln>
        </p:spPr>
      </p:pic>
      <p:pic>
        <p:nvPicPr>
          <p:cNvPr id="3" name="Picture 2">
            <a:extLst>
              <a:ext uri="{FF2B5EF4-FFF2-40B4-BE49-F238E27FC236}">
                <a16:creationId xmlns:a16="http://schemas.microsoft.com/office/drawing/2014/main" id="{29717037-4736-A97E-09C4-79B878D51829}"/>
              </a:ext>
            </a:extLst>
          </p:cNvPr>
          <p:cNvPicPr>
            <a:picLocks noChangeAspect="1"/>
          </p:cNvPicPr>
          <p:nvPr/>
        </p:nvPicPr>
        <p:blipFill>
          <a:blip r:embed="rId6"/>
          <a:stretch>
            <a:fillRect/>
          </a:stretch>
        </p:blipFill>
        <p:spPr>
          <a:xfrm>
            <a:off x="3950832" y="1163100"/>
            <a:ext cx="4814017" cy="2965555"/>
          </a:xfrm>
          <a:prstGeom prst="rect">
            <a:avLst/>
          </a:prstGeom>
          <a:ln>
            <a:solidFill>
              <a:schemeClr val="bg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10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5"/>
                                        </p:tgtEl>
                                        <p:attrNameLst>
                                          <p:attrName>style.visibility</p:attrName>
                                        </p:attrNameLst>
                                      </p:cBhvr>
                                      <p:to>
                                        <p:strVal val="visible"/>
                                      </p:to>
                                    </p:set>
                                    <p:anim calcmode="lin" valueType="num">
                                      <p:cBhvr additive="base">
                                        <p:cTn id="12" dur="1000"/>
                                        <p:tgtEl>
                                          <p:spTgt spid="44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47A7E-A448-543A-E341-909BF9BC43A8}"/>
              </a:ext>
            </a:extLst>
          </p:cNvPr>
          <p:cNvSpPr>
            <a:spLocks noGrp="1"/>
          </p:cNvSpPr>
          <p:nvPr>
            <p:ph type="title"/>
          </p:nvPr>
        </p:nvSpPr>
        <p:spPr>
          <a:xfrm>
            <a:off x="457200" y="205978"/>
            <a:ext cx="8229600" cy="643050"/>
          </a:xfrm>
        </p:spPr>
        <p:txBody>
          <a:bodyPr>
            <a:normAutofit fontScale="90000"/>
          </a:bodyPr>
          <a:lstStyle/>
          <a:p>
            <a:r>
              <a:rPr lang="en-US" dirty="0"/>
              <a:t>At the CIT Office . . .</a:t>
            </a:r>
          </a:p>
        </p:txBody>
      </p:sp>
      <p:pic>
        <p:nvPicPr>
          <p:cNvPr id="3" name="Picture 2">
            <a:extLst>
              <a:ext uri="{FF2B5EF4-FFF2-40B4-BE49-F238E27FC236}">
                <a16:creationId xmlns:a16="http://schemas.microsoft.com/office/drawing/2014/main" id="{BB51E39D-E0A0-1F24-6860-01FDEF7C85F1}"/>
              </a:ext>
            </a:extLst>
          </p:cNvPr>
          <p:cNvPicPr>
            <a:picLocks noChangeAspect="1"/>
          </p:cNvPicPr>
          <p:nvPr/>
        </p:nvPicPr>
        <p:blipFill>
          <a:blip r:embed="rId2"/>
          <a:stretch>
            <a:fillRect/>
          </a:stretch>
        </p:blipFill>
        <p:spPr>
          <a:xfrm>
            <a:off x="457200" y="866683"/>
            <a:ext cx="1450325" cy="1722722"/>
          </a:xfrm>
          <a:prstGeom prst="rect">
            <a:avLst/>
          </a:prstGeom>
        </p:spPr>
      </p:pic>
      <p:pic>
        <p:nvPicPr>
          <p:cNvPr id="5" name="Picture 4">
            <a:extLst>
              <a:ext uri="{FF2B5EF4-FFF2-40B4-BE49-F238E27FC236}">
                <a16:creationId xmlns:a16="http://schemas.microsoft.com/office/drawing/2014/main" id="{F53F0664-77F9-572A-9F91-876ED1812493}"/>
              </a:ext>
            </a:extLst>
          </p:cNvPr>
          <p:cNvPicPr>
            <a:picLocks noChangeAspect="1"/>
          </p:cNvPicPr>
          <p:nvPr/>
        </p:nvPicPr>
        <p:blipFill>
          <a:blip r:embed="rId3"/>
          <a:stretch>
            <a:fillRect/>
          </a:stretch>
        </p:blipFill>
        <p:spPr>
          <a:xfrm>
            <a:off x="2040234" y="866684"/>
            <a:ext cx="1339188" cy="1722721"/>
          </a:xfrm>
          <a:prstGeom prst="rect">
            <a:avLst/>
          </a:prstGeom>
        </p:spPr>
      </p:pic>
      <p:pic>
        <p:nvPicPr>
          <p:cNvPr id="8" name="Picture 7">
            <a:extLst>
              <a:ext uri="{FF2B5EF4-FFF2-40B4-BE49-F238E27FC236}">
                <a16:creationId xmlns:a16="http://schemas.microsoft.com/office/drawing/2014/main" id="{94BBFABB-D8C4-3D1D-2049-0D4B5CC48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7431" y="824709"/>
            <a:ext cx="3482957" cy="2653273"/>
          </a:xfrm>
          <a:prstGeom prst="rect">
            <a:avLst/>
          </a:prstGeom>
          <a:noFill/>
        </p:spPr>
      </p:pic>
      <p:grpSp>
        <p:nvGrpSpPr>
          <p:cNvPr id="12" name="Group 11">
            <a:extLst>
              <a:ext uri="{FF2B5EF4-FFF2-40B4-BE49-F238E27FC236}">
                <a16:creationId xmlns:a16="http://schemas.microsoft.com/office/drawing/2014/main" id="{DD7BB769-E063-4AE0-915E-976281815343}"/>
              </a:ext>
            </a:extLst>
          </p:cNvPr>
          <p:cNvGrpSpPr/>
          <p:nvPr/>
        </p:nvGrpSpPr>
        <p:grpSpPr>
          <a:xfrm>
            <a:off x="532279" y="2702854"/>
            <a:ext cx="1446053" cy="1841616"/>
            <a:chOff x="5556111" y="2569411"/>
            <a:chExt cx="1533231" cy="1935675"/>
          </a:xfrm>
        </p:grpSpPr>
        <p:sp>
          <p:nvSpPr>
            <p:cNvPr id="11" name="Rectangle 10">
              <a:extLst>
                <a:ext uri="{FF2B5EF4-FFF2-40B4-BE49-F238E27FC236}">
                  <a16:creationId xmlns:a16="http://schemas.microsoft.com/office/drawing/2014/main" id="{AD139A84-8D7C-5900-D381-6A0104DF90E1}"/>
                </a:ext>
              </a:extLst>
            </p:cNvPr>
            <p:cNvSpPr/>
            <p:nvPr/>
          </p:nvSpPr>
          <p:spPr>
            <a:xfrm>
              <a:off x="5556111" y="2571750"/>
              <a:ext cx="1533231" cy="193333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94F8BF7-6540-08FD-C495-3769A82E9EB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87436" y="2569411"/>
              <a:ext cx="1493030" cy="1935675"/>
            </a:xfrm>
            <a:prstGeom prst="rect">
              <a:avLst/>
            </a:prstGeom>
          </p:spPr>
        </p:pic>
      </p:grpSp>
      <p:grpSp>
        <p:nvGrpSpPr>
          <p:cNvPr id="16" name="Group 15">
            <a:extLst>
              <a:ext uri="{FF2B5EF4-FFF2-40B4-BE49-F238E27FC236}">
                <a16:creationId xmlns:a16="http://schemas.microsoft.com/office/drawing/2014/main" id="{86FA59BD-6418-C0D0-B31F-343CC854E40B}"/>
              </a:ext>
            </a:extLst>
          </p:cNvPr>
          <p:cNvGrpSpPr/>
          <p:nvPr/>
        </p:nvGrpSpPr>
        <p:grpSpPr>
          <a:xfrm>
            <a:off x="2040234" y="2702854"/>
            <a:ext cx="1493030" cy="1933337"/>
            <a:chOff x="4456962" y="2445124"/>
            <a:chExt cx="1697781" cy="2126549"/>
          </a:xfrm>
        </p:grpSpPr>
        <p:sp>
          <p:nvSpPr>
            <p:cNvPr id="15" name="Rectangle 14">
              <a:extLst>
                <a:ext uri="{FF2B5EF4-FFF2-40B4-BE49-F238E27FC236}">
                  <a16:creationId xmlns:a16="http://schemas.microsoft.com/office/drawing/2014/main" id="{E5A4D431-9153-6505-CFBC-BC941E2974AA}"/>
                </a:ext>
              </a:extLst>
            </p:cNvPr>
            <p:cNvSpPr/>
            <p:nvPr/>
          </p:nvSpPr>
          <p:spPr>
            <a:xfrm>
              <a:off x="4474346" y="2445124"/>
              <a:ext cx="1663015" cy="2103958"/>
            </a:xfrm>
            <a:prstGeom prst="rect">
              <a:avLst/>
            </a:prstGeom>
            <a:solidFill>
              <a:srgbClr val="FFFF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94CE90A-4013-C538-8CC1-90509C592D8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56962" y="2445124"/>
              <a:ext cx="1697781" cy="2126549"/>
            </a:xfrm>
            <a:prstGeom prst="rect">
              <a:avLst/>
            </a:prstGeom>
          </p:spPr>
        </p:pic>
      </p:grpSp>
      <p:sp>
        <p:nvSpPr>
          <p:cNvPr id="17" name="Text Box 126">
            <a:extLst>
              <a:ext uri="{FF2B5EF4-FFF2-40B4-BE49-F238E27FC236}">
                <a16:creationId xmlns:a16="http://schemas.microsoft.com/office/drawing/2014/main" id="{6FDAD946-4FC4-7A85-1076-6CF40F3E970F}"/>
              </a:ext>
            </a:extLst>
          </p:cNvPr>
          <p:cNvSpPr txBox="1"/>
          <p:nvPr/>
        </p:nvSpPr>
        <p:spPr>
          <a:xfrm>
            <a:off x="3637431" y="3523700"/>
            <a:ext cx="4039567" cy="109195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1200"/>
              </a:spcAft>
            </a:pPr>
            <a:r>
              <a:rPr lang="en-US" sz="1600" b="1" dirty="0">
                <a:effectLst/>
                <a:latin typeface="Footlight MT Light" panose="0204060206030A020304" pitchFamily="18" charset="0"/>
                <a:ea typeface="Times New Roman" panose="02020603050405020304" pitchFamily="18" charset="0"/>
              </a:rPr>
              <a:t>These forms are available in modified versions for </a:t>
            </a:r>
            <a:br>
              <a:rPr lang="en-US" sz="1600" b="1" dirty="0">
                <a:effectLst/>
                <a:latin typeface="Footlight MT Light" panose="0204060206030A020304" pitchFamily="18" charset="0"/>
                <a:ea typeface="Times New Roman" panose="02020603050405020304" pitchFamily="18" charset="0"/>
              </a:rPr>
            </a:br>
            <a:r>
              <a:rPr lang="en-US" sz="1600" b="1" dirty="0">
                <a:solidFill>
                  <a:srgbClr val="FF0000"/>
                </a:solidFill>
                <a:effectLst/>
                <a:latin typeface="Footlight MT Light" panose="0204060206030A020304" pitchFamily="18" charset="0"/>
                <a:ea typeface="Times New Roman" panose="02020603050405020304" pitchFamily="18" charset="0"/>
              </a:rPr>
              <a:t>Counselors, Librarians, Psychologists, Social Workers, and Speech Language Therapists.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pic>
        <p:nvPicPr>
          <p:cNvPr id="6" name="Picture 5">
            <a:extLst>
              <a:ext uri="{FF2B5EF4-FFF2-40B4-BE49-F238E27FC236}">
                <a16:creationId xmlns:a16="http://schemas.microsoft.com/office/drawing/2014/main" id="{57748A99-7E18-D39E-6C13-4D740F888874}"/>
              </a:ext>
            </a:extLst>
          </p:cNvPr>
          <p:cNvPicPr>
            <a:picLocks noChangeAspect="1"/>
          </p:cNvPicPr>
          <p:nvPr/>
        </p:nvPicPr>
        <p:blipFill>
          <a:blip r:embed="rId7"/>
          <a:stretch>
            <a:fillRect/>
          </a:stretch>
        </p:blipFill>
        <p:spPr>
          <a:xfrm>
            <a:off x="7424620" y="847009"/>
            <a:ext cx="1295782" cy="1898134"/>
          </a:xfrm>
          <a:prstGeom prst="rect">
            <a:avLst/>
          </a:prstGeom>
          <a:ln w="228600" cap="sq" cmpd="thickThin">
            <a:solidFill>
              <a:srgbClr val="000000"/>
            </a:solidFill>
            <a:prstDash val="solid"/>
            <a:miter lim="800000"/>
          </a:ln>
          <a:effectLst>
            <a:innerShdw blurRad="76200">
              <a:srgbClr val="000000"/>
            </a:innerShdw>
          </a:effectLst>
        </p:spPr>
      </p:pic>
      <p:sp>
        <p:nvSpPr>
          <p:cNvPr id="7" name="Speech Bubble: Oval 6">
            <a:extLst>
              <a:ext uri="{FF2B5EF4-FFF2-40B4-BE49-F238E27FC236}">
                <a16:creationId xmlns:a16="http://schemas.microsoft.com/office/drawing/2014/main" id="{15B02DC7-DA9A-E819-19A0-C1E0FCC4D2A0}"/>
              </a:ext>
            </a:extLst>
          </p:cNvPr>
          <p:cNvSpPr/>
          <p:nvPr/>
        </p:nvSpPr>
        <p:spPr>
          <a:xfrm>
            <a:off x="6194536" y="1216577"/>
            <a:ext cx="1374664" cy="846393"/>
          </a:xfrm>
          <a:prstGeom prst="wedgeEllipseCallout">
            <a:avLst>
              <a:gd name="adj1" fmla="val 63943"/>
              <a:gd name="adj2" fmla="val 436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Quattrocento Sans" panose="020B0502050000020003" pitchFamily="34" charset="0"/>
              </a:rPr>
              <a:t>Ready to help!</a:t>
            </a:r>
          </a:p>
        </p:txBody>
      </p:sp>
      <p:sp>
        <p:nvSpPr>
          <p:cNvPr id="4" name="TextBox 3">
            <a:extLst>
              <a:ext uri="{FF2B5EF4-FFF2-40B4-BE49-F238E27FC236}">
                <a16:creationId xmlns:a16="http://schemas.microsoft.com/office/drawing/2014/main" id="{572E7729-EDBB-B82D-4994-9C9397D3EF13}"/>
              </a:ext>
            </a:extLst>
          </p:cNvPr>
          <p:cNvSpPr txBox="1"/>
          <p:nvPr/>
        </p:nvSpPr>
        <p:spPr>
          <a:xfrm>
            <a:off x="7088478" y="2976807"/>
            <a:ext cx="1832322" cy="415498"/>
          </a:xfrm>
          <a:prstGeom prst="rect">
            <a:avLst/>
          </a:prstGeom>
          <a:noFill/>
        </p:spPr>
        <p:txBody>
          <a:bodyPr wrap="square" rtlCol="0">
            <a:spAutoFit/>
          </a:bodyPr>
          <a:lstStyle/>
          <a:p>
            <a:pPr algn="ctr"/>
            <a:r>
              <a:rPr lang="en-US" sz="900" dirty="0">
                <a:hlinkClick r:id="rId8"/>
              </a:rPr>
              <a:t>Wendy.Underhill@rcsdk12.org</a:t>
            </a:r>
            <a:endParaRPr lang="en-US" sz="900" dirty="0"/>
          </a:p>
          <a:p>
            <a:pPr algn="ctr"/>
            <a:r>
              <a:rPr lang="en-US" sz="1100" dirty="0"/>
              <a:t>585-262-8518</a:t>
            </a:r>
          </a:p>
        </p:txBody>
      </p:sp>
    </p:spTree>
    <p:extLst>
      <p:ext uri="{BB962C8B-B14F-4D97-AF65-F5344CB8AC3E}">
        <p14:creationId xmlns:p14="http://schemas.microsoft.com/office/powerpoint/2010/main" val="40047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 fill="hold"/>
                                        <p:tgtEl>
                                          <p:spTgt spid="12"/>
                                        </p:tgtEl>
                                        <p:attrNameLst>
                                          <p:attrName>ppt_x</p:attrName>
                                        </p:attrNameLst>
                                      </p:cBhvr>
                                      <p:tavLst>
                                        <p:tav tm="0">
                                          <p:val>
                                            <p:strVal val="0-#ppt_w/2"/>
                                          </p:val>
                                        </p:tav>
                                        <p:tav tm="100000">
                                          <p:val>
                                            <p:strVal val="#ppt_x"/>
                                          </p:val>
                                        </p:tav>
                                      </p:tavLst>
                                    </p:anim>
                                    <p:anim calcmode="lin" valueType="num">
                                      <p:cBhvr additive="base">
                                        <p:cTn id="18" dur="20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000" fill="hold"/>
                                        <p:tgtEl>
                                          <p:spTgt spid="16"/>
                                        </p:tgtEl>
                                        <p:attrNameLst>
                                          <p:attrName>ppt_x</p:attrName>
                                        </p:attrNameLst>
                                      </p:cBhvr>
                                      <p:tavLst>
                                        <p:tav tm="0">
                                          <p:val>
                                            <p:strVal val="#ppt_x"/>
                                          </p:val>
                                        </p:tav>
                                        <p:tav tm="100000">
                                          <p:val>
                                            <p:strVal val="#ppt_x"/>
                                          </p:val>
                                        </p:tav>
                                      </p:tavLst>
                                    </p:anim>
                                    <p:anim calcmode="lin" valueType="num">
                                      <p:cBhvr additive="base">
                                        <p:cTn id="23" dur="20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ppt_w</p:attrName>
                                        </p:attrNameLst>
                                      </p:cBhvr>
                                      <p:tavLst>
                                        <p:tav tm="0">
                                          <p:val>
                                            <p:fltVal val="0"/>
                                          </p:val>
                                        </p:tav>
                                        <p:tav tm="100000">
                                          <p:val>
                                            <p:strVal val="#ppt_w"/>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animEffect transition="in" filter="fade">
                                      <p:cBhvr>
                                        <p:cTn id="29" dur="2000"/>
                                        <p:tgtEl>
                                          <p:spTgt spid="8"/>
                                        </p:tgtEl>
                                      </p:cBhvr>
                                    </p:animEffect>
                                  </p:childTnLst>
                                </p:cTn>
                              </p:par>
                            </p:childTnLst>
                          </p:cTn>
                        </p:par>
                        <p:par>
                          <p:cTn id="30" fill="hold">
                            <p:stCondLst>
                              <p:cond delay="10000"/>
                            </p:stCondLst>
                            <p:childTnLst>
                              <p:par>
                                <p:cTn id="31" presetID="42"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000"/>
                                        <p:tgtEl>
                                          <p:spTgt spid="17"/>
                                        </p:tgtEl>
                                      </p:cBhvr>
                                    </p:animEffect>
                                    <p:anim calcmode="lin" valueType="num">
                                      <p:cBhvr>
                                        <p:cTn id="34" dur="2000" fill="hold"/>
                                        <p:tgtEl>
                                          <p:spTgt spid="17"/>
                                        </p:tgtEl>
                                        <p:attrNameLst>
                                          <p:attrName>ppt_x</p:attrName>
                                        </p:attrNameLst>
                                      </p:cBhvr>
                                      <p:tavLst>
                                        <p:tav tm="0">
                                          <p:val>
                                            <p:strVal val="#ppt_x"/>
                                          </p:val>
                                        </p:tav>
                                        <p:tav tm="100000">
                                          <p:val>
                                            <p:strVal val="#ppt_x"/>
                                          </p:val>
                                        </p:tav>
                                      </p:tavLst>
                                    </p:anim>
                                    <p:anim calcmode="lin" valueType="num">
                                      <p:cBhvr>
                                        <p:cTn id="35" dur="2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12000"/>
                            </p:stCondLst>
                            <p:childTnLst>
                              <p:par>
                                <p:cTn id="37" presetID="2" presetClass="entr" presetSubtype="1"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2000" fill="hold"/>
                                        <p:tgtEl>
                                          <p:spTgt spid="6"/>
                                        </p:tgtEl>
                                        <p:attrNameLst>
                                          <p:attrName>ppt_x</p:attrName>
                                        </p:attrNameLst>
                                      </p:cBhvr>
                                      <p:tavLst>
                                        <p:tav tm="0">
                                          <p:val>
                                            <p:strVal val="#ppt_x"/>
                                          </p:val>
                                        </p:tav>
                                        <p:tav tm="100000">
                                          <p:val>
                                            <p:strVal val="#ppt_x"/>
                                          </p:val>
                                        </p:tav>
                                      </p:tavLst>
                                    </p:anim>
                                    <p:anim calcmode="lin" valueType="num">
                                      <p:cBhvr additive="base">
                                        <p:cTn id="40" dur="2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400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14500"/>
                            </p:stCondLst>
                            <p:childTnLst>
                              <p:par>
                                <p:cTn id="46" presetID="42"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99B5-2AFE-B47A-763A-6041480C5751}"/>
              </a:ext>
            </a:extLst>
          </p:cNvPr>
          <p:cNvSpPr>
            <a:spLocks noGrp="1"/>
          </p:cNvSpPr>
          <p:nvPr>
            <p:ph type="title"/>
          </p:nvPr>
        </p:nvSpPr>
        <p:spPr/>
        <p:txBody>
          <a:bodyPr/>
          <a:lstStyle/>
          <a:p>
            <a:r>
              <a:rPr lang="en-US" dirty="0"/>
              <a:t>The Status of Intern Status Reports </a:t>
            </a:r>
          </a:p>
        </p:txBody>
      </p:sp>
      <p:pic>
        <p:nvPicPr>
          <p:cNvPr id="3" name="Picture 2">
            <a:extLst>
              <a:ext uri="{FF2B5EF4-FFF2-40B4-BE49-F238E27FC236}">
                <a16:creationId xmlns:a16="http://schemas.microsoft.com/office/drawing/2014/main" id="{B3E6443F-A84A-579C-4A66-FEF4D88F434E}"/>
              </a:ext>
            </a:extLst>
          </p:cNvPr>
          <p:cNvPicPr>
            <a:picLocks noChangeAspect="1"/>
          </p:cNvPicPr>
          <p:nvPr/>
        </p:nvPicPr>
        <p:blipFill rotWithShape="1">
          <a:blip r:embed="rId3"/>
          <a:srcRect b="18336"/>
          <a:stretch/>
        </p:blipFill>
        <p:spPr>
          <a:xfrm>
            <a:off x="2693969" y="1171500"/>
            <a:ext cx="6096528" cy="2800499"/>
          </a:xfrm>
          <a:prstGeom prst="rect">
            <a:avLst/>
          </a:prstGeom>
        </p:spPr>
      </p:pic>
      <p:sp>
        <p:nvSpPr>
          <p:cNvPr id="5" name="TextBox 4">
            <a:extLst>
              <a:ext uri="{FF2B5EF4-FFF2-40B4-BE49-F238E27FC236}">
                <a16:creationId xmlns:a16="http://schemas.microsoft.com/office/drawing/2014/main" id="{A3F430BB-2D98-9188-005A-5018EFDFF655}"/>
              </a:ext>
            </a:extLst>
          </p:cNvPr>
          <p:cNvSpPr txBox="1"/>
          <p:nvPr/>
        </p:nvSpPr>
        <p:spPr>
          <a:xfrm>
            <a:off x="2960303" y="3971999"/>
            <a:ext cx="5726497" cy="307777"/>
          </a:xfrm>
          <a:prstGeom prst="rect">
            <a:avLst/>
          </a:prstGeom>
          <a:noFill/>
        </p:spPr>
        <p:txBody>
          <a:bodyPr wrap="square">
            <a:spAutoFit/>
          </a:bodyPr>
          <a:lstStyle/>
          <a:p>
            <a:pPr marL="0" indent="0">
              <a:buNone/>
            </a:pPr>
            <a:r>
              <a:rPr lang="en-US" sz="1400" b="1" dirty="0">
                <a:solidFill>
                  <a:srgbClr val="7030A0"/>
                </a:solidFill>
              </a:rPr>
              <a:t>Find all materials here: </a:t>
            </a:r>
            <a:r>
              <a:rPr lang="en-US" sz="1400" b="1" u="sng" dirty="0">
                <a:hlinkClick r:id="rId4"/>
              </a:rPr>
              <a:t>https://www.rcsdk12.org/Page/50046</a:t>
            </a:r>
            <a:r>
              <a:rPr lang="en-US" sz="1400" b="1" u="sng" dirty="0"/>
              <a:t> </a:t>
            </a:r>
          </a:p>
        </p:txBody>
      </p:sp>
      <p:pic>
        <p:nvPicPr>
          <p:cNvPr id="6" name="Content Placeholder 5">
            <a:extLst>
              <a:ext uri="{FF2B5EF4-FFF2-40B4-BE49-F238E27FC236}">
                <a16:creationId xmlns:a16="http://schemas.microsoft.com/office/drawing/2014/main" id="{FFEB82F4-D1F7-7C1F-22C0-B09A95EBB53C}"/>
              </a:ext>
            </a:extLst>
          </p:cNvPr>
          <p:cNvPicPr>
            <a:picLocks noChangeAspect="1"/>
          </p:cNvPicPr>
          <p:nvPr/>
        </p:nvPicPr>
        <p:blipFill>
          <a:blip r:embed="rId5"/>
          <a:stretch>
            <a:fillRect/>
          </a:stretch>
        </p:blipFill>
        <p:spPr>
          <a:xfrm>
            <a:off x="353502" y="1171500"/>
            <a:ext cx="2069933" cy="2800498"/>
          </a:xfrm>
          <a:prstGeom prst="rect">
            <a:avLst/>
          </a:prstGeom>
        </p:spPr>
      </p:pic>
    </p:spTree>
    <p:extLst>
      <p:ext uri="{BB962C8B-B14F-4D97-AF65-F5344CB8AC3E}">
        <p14:creationId xmlns:p14="http://schemas.microsoft.com/office/powerpoint/2010/main" val="42092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p:nvPr/>
        </p:nvSpPr>
        <p:spPr>
          <a:xfrm>
            <a:off x="306803" y="765064"/>
            <a:ext cx="3422796" cy="1877407"/>
          </a:xfrm>
          <a:prstGeom prst="rect">
            <a:avLst/>
          </a:prstGeom>
          <a:solidFill>
            <a:srgbClr val="B3F7F7"/>
          </a:solid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2000" b="1" dirty="0">
                <a:solidFill>
                  <a:srgbClr val="9900FF"/>
                </a:solidFill>
                <a:latin typeface="Palatino Linotype"/>
                <a:ea typeface="Palatino Linotype"/>
                <a:cs typeface="Palatino Linotype"/>
                <a:sym typeface="Palatino Linotype"/>
              </a:rPr>
              <a:t>Share in “Chat:”</a:t>
            </a:r>
            <a:endParaRPr sz="2000" b="1" dirty="0">
              <a:solidFill>
                <a:srgbClr val="9900FF"/>
              </a:solidFill>
              <a:latin typeface="Palatino Linotype"/>
              <a:ea typeface="Palatino Linotype"/>
              <a:cs typeface="Palatino Linotype"/>
              <a:sym typeface="Palatino Linotype"/>
            </a:endParaRPr>
          </a:p>
          <a:p>
            <a:pPr marL="0" lvl="0" indent="0" algn="ctr" rtl="0">
              <a:spcBef>
                <a:spcPts val="0"/>
              </a:spcBef>
              <a:spcAft>
                <a:spcPts val="0"/>
              </a:spcAft>
              <a:buNone/>
            </a:pPr>
            <a:r>
              <a:rPr lang="en-US" sz="1600" b="1" dirty="0">
                <a:solidFill>
                  <a:srgbClr val="9900FF"/>
                </a:solidFill>
                <a:latin typeface="Palatino Linotype"/>
                <a:ea typeface="Palatino Linotype"/>
                <a:cs typeface="Palatino Linotype"/>
                <a:sym typeface="Palatino Linotype"/>
              </a:rPr>
              <a:t>What is the most important message for the teacher/service provider you are supporting to hear in the new year?</a:t>
            </a:r>
            <a:endParaRPr sz="1600" b="1" dirty="0">
              <a:solidFill>
                <a:srgbClr val="9900FF"/>
              </a:solidFill>
              <a:latin typeface="Palatino Linotype"/>
              <a:ea typeface="Palatino Linotype"/>
              <a:cs typeface="Palatino Linotype"/>
              <a:sym typeface="Palatino Linotype"/>
            </a:endParaRPr>
          </a:p>
          <a:p>
            <a:pPr marL="0" marR="0" lvl="0" indent="0" algn="ctr" rtl="0">
              <a:spcBef>
                <a:spcPts val="0"/>
              </a:spcBef>
              <a:spcAft>
                <a:spcPts val="0"/>
              </a:spcAft>
              <a:buClr>
                <a:schemeClr val="dk1"/>
              </a:buClr>
              <a:buSzPts val="1100"/>
              <a:buFont typeface="Arial"/>
              <a:buNone/>
            </a:pPr>
            <a:r>
              <a:rPr lang="en" sz="1300" i="1" dirty="0">
                <a:solidFill>
                  <a:srgbClr val="9900FF"/>
                </a:solidFill>
                <a:latin typeface="Palatino Linotype"/>
                <a:ea typeface="Palatino Linotype"/>
                <a:cs typeface="Palatino Linotype"/>
                <a:sym typeface="Palatino Linotype"/>
              </a:rPr>
              <a:t>We will share the responses (with names removed) after today’s meeting.</a:t>
            </a:r>
            <a:endParaRPr sz="1800" b="1" dirty="0">
              <a:solidFill>
                <a:srgbClr val="9900FF"/>
              </a:solidFill>
              <a:latin typeface="Palatino Linotype"/>
              <a:ea typeface="Palatino Linotype"/>
              <a:cs typeface="Palatino Linotype"/>
              <a:sym typeface="Palatino Linotype"/>
            </a:endParaRPr>
          </a:p>
        </p:txBody>
      </p:sp>
      <p:sp>
        <p:nvSpPr>
          <p:cNvPr id="207" name="Google Shape;207;p33"/>
          <p:cNvSpPr txBox="1">
            <a:spLocks noGrp="1"/>
          </p:cNvSpPr>
          <p:nvPr>
            <p:ph type="title"/>
          </p:nvPr>
        </p:nvSpPr>
        <p:spPr>
          <a:xfrm>
            <a:off x="308400" y="205975"/>
            <a:ext cx="8580000" cy="682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990"/>
              <a:buFont typeface="Arial"/>
              <a:buNone/>
            </a:pPr>
            <a:r>
              <a:rPr lang="en" sz="2642" b="1" dirty="0">
                <a:solidFill>
                  <a:srgbClr val="0000FF"/>
                </a:solidFill>
                <a:latin typeface="Palatino Linotype"/>
                <a:ea typeface="Palatino Linotype"/>
                <a:cs typeface="Palatino Linotype"/>
                <a:sym typeface="Palatino Linotype"/>
              </a:rPr>
              <a:t>Happy New Year CIT Mentor Forum, January 8, 2024</a:t>
            </a:r>
            <a:endParaRPr sz="3200" dirty="0">
              <a:solidFill>
                <a:srgbClr val="0000FF"/>
              </a:solidFill>
              <a:latin typeface="Palatino Linotype"/>
              <a:ea typeface="Palatino Linotype"/>
              <a:cs typeface="Palatino Linotype"/>
              <a:sym typeface="Palatino Linotype"/>
            </a:endParaRPr>
          </a:p>
        </p:txBody>
      </p:sp>
      <p:sp>
        <p:nvSpPr>
          <p:cNvPr id="209" name="Google Shape;209;p33"/>
          <p:cNvSpPr txBox="1"/>
          <p:nvPr/>
        </p:nvSpPr>
        <p:spPr>
          <a:xfrm>
            <a:off x="255600" y="2571591"/>
            <a:ext cx="3807997" cy="5087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200" b="1" dirty="0">
                <a:solidFill>
                  <a:srgbClr val="1155CC"/>
                </a:solidFill>
                <a:latin typeface="Century Gothic"/>
                <a:ea typeface="Century Gothic"/>
                <a:cs typeface="Century Gothic"/>
                <a:sym typeface="Century Gothic"/>
              </a:rPr>
              <a:t>Tech issues with Microsoft Teams? Please email </a:t>
            </a:r>
            <a:r>
              <a:rPr lang="en" sz="1200" b="1" u="sng" dirty="0">
                <a:solidFill>
                  <a:srgbClr val="1155CC"/>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Anna.Leone-Tobar@rcsdk12.org</a:t>
            </a:r>
            <a:r>
              <a:rPr lang="en" sz="1200" b="1" dirty="0">
                <a:solidFill>
                  <a:srgbClr val="1155CC"/>
                </a:solidFill>
                <a:latin typeface="Century Gothic"/>
                <a:ea typeface="Century Gothic"/>
                <a:cs typeface="Century Gothic"/>
                <a:sym typeface="Century Gothic"/>
              </a:rPr>
              <a:t> .</a:t>
            </a:r>
            <a:endParaRPr sz="1200" b="1" dirty="0">
              <a:solidFill>
                <a:srgbClr val="1155CC"/>
              </a:solidFill>
              <a:latin typeface="Century Gothic"/>
              <a:ea typeface="Century Gothic"/>
              <a:cs typeface="Century Gothic"/>
              <a:sym typeface="Century Gothic"/>
            </a:endParaRPr>
          </a:p>
        </p:txBody>
      </p:sp>
      <p:pic>
        <p:nvPicPr>
          <p:cNvPr id="7" name="Picture 6" descr="A cartoon of a person and person standing on a rock&#10;&#10;Description automatically generated">
            <a:extLst>
              <a:ext uri="{FF2B5EF4-FFF2-40B4-BE49-F238E27FC236}">
                <a16:creationId xmlns:a16="http://schemas.microsoft.com/office/drawing/2014/main" id="{AF868C3F-F449-FDCD-8F10-33FE1282A5C6}"/>
              </a:ext>
            </a:extLst>
          </p:cNvPr>
          <p:cNvPicPr>
            <a:picLocks noChangeAspect="1"/>
          </p:cNvPicPr>
          <p:nvPr/>
        </p:nvPicPr>
        <p:blipFill>
          <a:blip r:embed="rId4"/>
          <a:stretch>
            <a:fillRect/>
          </a:stretch>
        </p:blipFill>
        <p:spPr>
          <a:xfrm>
            <a:off x="255600" y="2973600"/>
            <a:ext cx="1767270" cy="1767270"/>
          </a:xfrm>
          <a:prstGeom prst="rect">
            <a:avLst/>
          </a:prstGeom>
        </p:spPr>
      </p:pic>
      <p:pic>
        <p:nvPicPr>
          <p:cNvPr id="3" name="Picture 2" descr="A blue and red buffalo logo&#10;&#10;Description automatically generated">
            <a:extLst>
              <a:ext uri="{FF2B5EF4-FFF2-40B4-BE49-F238E27FC236}">
                <a16:creationId xmlns:a16="http://schemas.microsoft.com/office/drawing/2014/main" id="{088D58DC-9652-E101-07DD-FD50F513CCC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10801" y="3780864"/>
            <a:ext cx="1318169" cy="878436"/>
          </a:xfrm>
          <a:prstGeom prst="rect">
            <a:avLst/>
          </a:prstGeom>
        </p:spPr>
      </p:pic>
      <p:sp>
        <p:nvSpPr>
          <p:cNvPr id="4" name="TextBox 3">
            <a:extLst>
              <a:ext uri="{FF2B5EF4-FFF2-40B4-BE49-F238E27FC236}">
                <a16:creationId xmlns:a16="http://schemas.microsoft.com/office/drawing/2014/main" id="{C72B2FBA-A178-38FC-5324-73BB5B675AF5}"/>
              </a:ext>
            </a:extLst>
          </p:cNvPr>
          <p:cNvSpPr txBox="1"/>
          <p:nvPr/>
        </p:nvSpPr>
        <p:spPr>
          <a:xfrm>
            <a:off x="114608" y="5393821"/>
            <a:ext cx="713528" cy="1061829"/>
          </a:xfrm>
          <a:prstGeom prst="rect">
            <a:avLst/>
          </a:prstGeom>
          <a:noFill/>
        </p:spPr>
        <p:txBody>
          <a:bodyPr wrap="square" rtlCol="0">
            <a:spAutoFit/>
          </a:bodyPr>
          <a:lstStyle/>
          <a:p>
            <a:r>
              <a:rPr lang="en-US" sz="900">
                <a:hlinkClick r:id="rId6" tooltip="https://en.wikipedia.org/wiki/File:Buffalo_Bills_logo.svg"/>
              </a:rPr>
              <a:t>This Photo</a:t>
            </a:r>
            <a:r>
              <a:rPr lang="en-US" sz="900"/>
              <a:t> by Unknown Author is licensed under </a:t>
            </a:r>
            <a:r>
              <a:rPr lang="en-US" sz="900">
                <a:hlinkClick r:id="rId7" tooltip="https://creativecommons.org/licenses/by-sa/3.0/"/>
              </a:rPr>
              <a:t>CC BY-SA</a:t>
            </a:r>
            <a:endParaRPr lang="en-US" sz="900"/>
          </a:p>
        </p:txBody>
      </p:sp>
      <p:sp>
        <p:nvSpPr>
          <p:cNvPr id="2" name="Google Shape;218;p34">
            <a:extLst>
              <a:ext uri="{FF2B5EF4-FFF2-40B4-BE49-F238E27FC236}">
                <a16:creationId xmlns:a16="http://schemas.microsoft.com/office/drawing/2014/main" id="{5D78CA6F-0937-5F65-DE27-CF0A63A0D2B5}"/>
              </a:ext>
            </a:extLst>
          </p:cNvPr>
          <p:cNvSpPr txBox="1"/>
          <p:nvPr/>
        </p:nvSpPr>
        <p:spPr>
          <a:xfrm>
            <a:off x="4114800" y="714730"/>
            <a:ext cx="4863600" cy="241601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dirty="0">
                <a:solidFill>
                  <a:srgbClr val="399988"/>
                </a:solidFill>
                <a:latin typeface="Lato"/>
                <a:ea typeface="Lato"/>
                <a:cs typeface="Lato"/>
                <a:sym typeface="Lato"/>
              </a:rPr>
              <a:t>Today’s AGENDA:</a:t>
            </a:r>
            <a:endParaRPr sz="1900" b="1" dirty="0">
              <a:solidFill>
                <a:srgbClr val="399988"/>
              </a:solidFill>
              <a:latin typeface="Lato"/>
              <a:ea typeface="Lato"/>
              <a:cs typeface="Lato"/>
              <a:sym typeface="Lato"/>
            </a:endParaRPr>
          </a:p>
          <a:p>
            <a:pPr marL="285750" marR="0" lvl="0" indent="-228600" algn="l" rtl="0">
              <a:spcBef>
                <a:spcPts val="0"/>
              </a:spcBef>
              <a:spcAft>
                <a:spcPts val="0"/>
              </a:spcAft>
              <a:buClr>
                <a:srgbClr val="399988"/>
              </a:buClr>
              <a:buSzPts val="1800"/>
              <a:buFont typeface="Lato"/>
              <a:buChar char="●"/>
            </a:pPr>
            <a:r>
              <a:rPr lang="en" sz="1800" b="1" dirty="0">
                <a:solidFill>
                  <a:srgbClr val="399988"/>
                </a:solidFill>
                <a:latin typeface="Lato"/>
                <a:ea typeface="Lato"/>
                <a:cs typeface="Lato"/>
                <a:sym typeface="Lato"/>
              </a:rPr>
              <a:t>New Year Message to your CIT Interns</a:t>
            </a:r>
          </a:p>
          <a:p>
            <a:pPr marL="285750" marR="0" lvl="0" indent="-228600" algn="l" rtl="0">
              <a:spcBef>
                <a:spcPts val="0"/>
              </a:spcBef>
              <a:spcAft>
                <a:spcPts val="0"/>
              </a:spcAft>
              <a:buClr>
                <a:srgbClr val="399988"/>
              </a:buClr>
              <a:buSzPts val="1800"/>
              <a:buFont typeface="Lato"/>
              <a:buChar char="●"/>
            </a:pPr>
            <a:r>
              <a:rPr lang="en" sz="1800" b="1" dirty="0">
                <a:solidFill>
                  <a:srgbClr val="399988"/>
                </a:solidFill>
                <a:latin typeface="Lato"/>
                <a:ea typeface="Lato"/>
                <a:cs typeface="Lato"/>
                <a:sym typeface="Lato"/>
              </a:rPr>
              <a:t>CIT Reminders &amp; Announcements</a:t>
            </a:r>
          </a:p>
          <a:p>
            <a:pPr marL="285750" marR="0" lvl="0" indent="-228600" algn="l" rtl="0">
              <a:spcBef>
                <a:spcPts val="0"/>
              </a:spcBef>
              <a:spcAft>
                <a:spcPts val="0"/>
              </a:spcAft>
              <a:buClr>
                <a:srgbClr val="399988"/>
              </a:buClr>
              <a:buSzPts val="1800"/>
              <a:buFont typeface="Lato"/>
              <a:buChar char="●"/>
            </a:pPr>
            <a:r>
              <a:rPr lang="en" sz="1800" b="1" dirty="0">
                <a:solidFill>
                  <a:srgbClr val="399988"/>
                </a:solidFill>
                <a:latin typeface="Lato"/>
                <a:ea typeface="Lato"/>
                <a:cs typeface="Lato"/>
                <a:sym typeface="Lato"/>
              </a:rPr>
              <a:t>Supporting through “Rejuvenation” Phase</a:t>
            </a:r>
          </a:p>
          <a:p>
            <a:pPr marL="285750" marR="0" lvl="0" indent="-228600" algn="l" rtl="0">
              <a:spcBef>
                <a:spcPts val="0"/>
              </a:spcBef>
              <a:spcAft>
                <a:spcPts val="0"/>
              </a:spcAft>
              <a:buClr>
                <a:srgbClr val="399988"/>
              </a:buClr>
              <a:buSzPts val="1800"/>
              <a:buFont typeface="Lato"/>
              <a:buChar char="●"/>
            </a:pPr>
            <a:r>
              <a:rPr lang="en" sz="1800" b="1" dirty="0">
                <a:solidFill>
                  <a:srgbClr val="399988"/>
                </a:solidFill>
                <a:latin typeface="Lato"/>
                <a:ea typeface="Lato"/>
                <a:cs typeface="Lato"/>
                <a:sym typeface="Lato"/>
              </a:rPr>
              <a:t>FAQs: Transfers, Struggling Interns</a:t>
            </a:r>
          </a:p>
          <a:p>
            <a:pPr marL="285750" marR="0" lvl="0" indent="-228600" algn="l" rtl="0">
              <a:spcBef>
                <a:spcPts val="0"/>
              </a:spcBef>
              <a:spcAft>
                <a:spcPts val="0"/>
              </a:spcAft>
              <a:buClr>
                <a:srgbClr val="399988"/>
              </a:buClr>
              <a:buSzPts val="1800"/>
              <a:buFont typeface="Lato"/>
              <a:buChar char="●"/>
            </a:pPr>
            <a:r>
              <a:rPr lang="en" sz="1800" b="1" dirty="0">
                <a:solidFill>
                  <a:srgbClr val="399988"/>
                </a:solidFill>
                <a:latin typeface="Lato"/>
                <a:ea typeface="Lato"/>
                <a:cs typeface="Lato"/>
                <a:sym typeface="Lato"/>
              </a:rPr>
              <a:t>Status of Status Reports</a:t>
            </a:r>
          </a:p>
          <a:p>
            <a:pPr marL="285750" marR="0" lvl="0" indent="-228600" algn="l" rtl="0">
              <a:spcBef>
                <a:spcPts val="0"/>
              </a:spcBef>
              <a:spcAft>
                <a:spcPts val="0"/>
              </a:spcAft>
              <a:buClr>
                <a:srgbClr val="399988"/>
              </a:buClr>
              <a:buSzPts val="1800"/>
              <a:buFont typeface="Lato"/>
              <a:buChar char="●"/>
            </a:pPr>
            <a:r>
              <a:rPr lang="en" sz="1800" b="1" dirty="0">
                <a:solidFill>
                  <a:srgbClr val="399988"/>
                </a:solidFill>
                <a:latin typeface="Lato"/>
                <a:ea typeface="Lato"/>
                <a:cs typeface="Lato"/>
                <a:sym typeface="Lato"/>
              </a:rPr>
              <a:t>Problem-Solving Support from Each Other</a:t>
            </a:r>
          </a:p>
          <a:p>
            <a:pPr marL="285750" marR="0" lvl="0" indent="-228600" algn="l" rtl="0">
              <a:spcBef>
                <a:spcPts val="0"/>
              </a:spcBef>
              <a:spcAft>
                <a:spcPts val="0"/>
              </a:spcAft>
              <a:buClr>
                <a:srgbClr val="399988"/>
              </a:buClr>
              <a:buSzPts val="1800"/>
              <a:buFont typeface="Lato"/>
              <a:buChar char="●"/>
            </a:pPr>
            <a:r>
              <a:rPr lang="en" sz="1800" b="1" dirty="0">
                <a:solidFill>
                  <a:srgbClr val="399988"/>
                </a:solidFill>
                <a:latin typeface="Lato"/>
                <a:ea typeface="Lato"/>
                <a:cs typeface="Lato"/>
                <a:sym typeface="Lato"/>
              </a:rPr>
              <a:t>Check Out &amp; Survey Time</a:t>
            </a:r>
            <a:endParaRPr sz="1800" b="1" dirty="0">
              <a:solidFill>
                <a:srgbClr val="399988"/>
              </a:solidFill>
              <a:latin typeface="Lato"/>
              <a:ea typeface="Lato"/>
              <a:cs typeface="Lato"/>
              <a:sym typeface="Lato"/>
            </a:endParaRPr>
          </a:p>
        </p:txBody>
      </p:sp>
    </p:spTree>
    <p:extLst>
      <p:ext uri="{BB962C8B-B14F-4D97-AF65-F5344CB8AC3E}">
        <p14:creationId xmlns:p14="http://schemas.microsoft.com/office/powerpoint/2010/main" val="1509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1.11111E-6 -3.7037E-7 L 0.52205 -0.11265 " pathEditMode="relative" rAng="0" ptsTypes="AA">
                                      <p:cBhvr>
                                        <p:cTn id="6" dur="5000" fill="hold"/>
                                        <p:tgtEl>
                                          <p:spTgt spid="3"/>
                                        </p:tgtEl>
                                        <p:attrNameLst>
                                          <p:attrName>ppt_x</p:attrName>
                                          <p:attrName>ppt_y</p:attrName>
                                        </p:attrNameLst>
                                      </p:cBhvr>
                                      <p:rCtr x="26094" y="-5648"/>
                                    </p:animMotion>
                                  </p:childTnLst>
                                </p:cTn>
                              </p:par>
                              <p:par>
                                <p:cTn id="7" presetID="63" presetClass="path" presetSubtype="0" repeatCount="indefinite" accel="50000" decel="50000" fill="hold" grpId="0" nodeType="withEffect">
                                  <p:stCondLst>
                                    <p:cond delay="0"/>
                                  </p:stCondLst>
                                  <p:childTnLst>
                                    <p:animMotion origin="layout" path="M -2.5E-6 -1.85185E-6 L 0.25 -1.85185E-6 " pathEditMode="relative" rAng="0" ptsTypes="AA">
                                      <p:cBhvr>
                                        <p:cTn id="8" dur="5000" fill="hold"/>
                                        <p:tgtEl>
                                          <p:spTgt spid="4"/>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
                                            <p:txEl>
                                              <p:pRg st="0" end="0"/>
                                            </p:txEl>
                                          </p:spTgt>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2">
                                            <p:txEl>
                                              <p:pRg st="4" end="4"/>
                                            </p:txEl>
                                          </p:spTgt>
                                        </p:tgtEl>
                                      </p:cBhvr>
                                    </p:animEffect>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p:cTn id="43"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2">
                                            <p:txEl>
                                              <p:pRg st="5" end="5"/>
                                            </p:txEl>
                                          </p:spTgt>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
                                            <p:txEl>
                                              <p:pRg st="6" end="6"/>
                                            </p:txEl>
                                          </p:spTgt>
                                        </p:tgtEl>
                                      </p:cBhvr>
                                    </p:animEffect>
                                  </p:childTnLst>
                                </p:cTn>
                              </p:par>
                            </p:childTnLst>
                          </p:cTn>
                        </p:par>
                        <p:par>
                          <p:cTn id="52" fill="hold">
                            <p:stCondLst>
                              <p:cond delay="3500"/>
                            </p:stCondLst>
                            <p:childTnLst>
                              <p:par>
                                <p:cTn id="53" presetID="53" presetClass="entr" presetSubtype="16" fill="hold" nodeType="after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 calcmode="lin" valueType="num">
                                      <p:cBhvr>
                                        <p:cTn id="5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0399-13A9-3CE0-9F76-9E20979417F2}"/>
              </a:ext>
            </a:extLst>
          </p:cNvPr>
          <p:cNvSpPr>
            <a:spLocks noGrp="1"/>
          </p:cNvSpPr>
          <p:nvPr>
            <p:ph type="title"/>
          </p:nvPr>
        </p:nvSpPr>
        <p:spPr/>
        <p:txBody>
          <a:bodyPr>
            <a:noAutofit/>
          </a:bodyPr>
          <a:lstStyle/>
          <a:p>
            <a:r>
              <a:rPr lang="en-US" sz="2400" dirty="0"/>
              <a:t>CIT Intern Status Reports in CIT Department Google Drive</a:t>
            </a:r>
          </a:p>
        </p:txBody>
      </p:sp>
      <p:pic>
        <p:nvPicPr>
          <p:cNvPr id="5" name="Picture 4">
            <a:extLst>
              <a:ext uri="{FF2B5EF4-FFF2-40B4-BE49-F238E27FC236}">
                <a16:creationId xmlns:a16="http://schemas.microsoft.com/office/drawing/2014/main" id="{B8DE48A7-ACC6-6981-C695-432B00E45385}"/>
              </a:ext>
            </a:extLst>
          </p:cNvPr>
          <p:cNvPicPr>
            <a:picLocks noChangeAspect="1"/>
          </p:cNvPicPr>
          <p:nvPr/>
        </p:nvPicPr>
        <p:blipFill>
          <a:blip r:embed="rId3"/>
          <a:stretch>
            <a:fillRect/>
          </a:stretch>
        </p:blipFill>
        <p:spPr>
          <a:xfrm>
            <a:off x="457201" y="1097542"/>
            <a:ext cx="2985792" cy="1929023"/>
          </a:xfrm>
          <a:prstGeom prst="rect">
            <a:avLst/>
          </a:prstGeom>
        </p:spPr>
      </p:pic>
      <p:pic>
        <p:nvPicPr>
          <p:cNvPr id="7" name="Picture 6">
            <a:extLst>
              <a:ext uri="{FF2B5EF4-FFF2-40B4-BE49-F238E27FC236}">
                <a16:creationId xmlns:a16="http://schemas.microsoft.com/office/drawing/2014/main" id="{A9A34F2C-59F4-9228-4366-0DA67EF36AFA}"/>
              </a:ext>
            </a:extLst>
          </p:cNvPr>
          <p:cNvPicPr>
            <a:picLocks noChangeAspect="1"/>
          </p:cNvPicPr>
          <p:nvPr/>
        </p:nvPicPr>
        <p:blipFill>
          <a:blip r:embed="rId4"/>
          <a:stretch>
            <a:fillRect/>
          </a:stretch>
        </p:blipFill>
        <p:spPr>
          <a:xfrm>
            <a:off x="5565278" y="1004895"/>
            <a:ext cx="2926770" cy="1360553"/>
          </a:xfrm>
          <a:prstGeom prst="rect">
            <a:avLst/>
          </a:prstGeom>
        </p:spPr>
      </p:pic>
      <p:pic>
        <p:nvPicPr>
          <p:cNvPr id="9" name="Picture 8">
            <a:extLst>
              <a:ext uri="{FF2B5EF4-FFF2-40B4-BE49-F238E27FC236}">
                <a16:creationId xmlns:a16="http://schemas.microsoft.com/office/drawing/2014/main" id="{D0E4BF7A-3A27-139F-0E8A-83A62DF0FDAD}"/>
              </a:ext>
            </a:extLst>
          </p:cNvPr>
          <p:cNvPicPr>
            <a:picLocks noChangeAspect="1"/>
          </p:cNvPicPr>
          <p:nvPr/>
        </p:nvPicPr>
        <p:blipFill>
          <a:blip r:embed="rId5"/>
          <a:stretch>
            <a:fillRect/>
          </a:stretch>
        </p:blipFill>
        <p:spPr>
          <a:xfrm>
            <a:off x="3007192" y="1603335"/>
            <a:ext cx="2273417" cy="2171812"/>
          </a:xfrm>
          <a:prstGeom prst="rect">
            <a:avLst/>
          </a:prstGeom>
        </p:spPr>
      </p:pic>
      <p:pic>
        <p:nvPicPr>
          <p:cNvPr id="11" name="Picture 10">
            <a:extLst>
              <a:ext uri="{FF2B5EF4-FFF2-40B4-BE49-F238E27FC236}">
                <a16:creationId xmlns:a16="http://schemas.microsoft.com/office/drawing/2014/main" id="{3371E63F-D8A8-1520-6385-A069635DA540}"/>
              </a:ext>
            </a:extLst>
          </p:cNvPr>
          <p:cNvPicPr>
            <a:picLocks noChangeAspect="1"/>
          </p:cNvPicPr>
          <p:nvPr/>
        </p:nvPicPr>
        <p:blipFill>
          <a:blip r:embed="rId6"/>
          <a:stretch>
            <a:fillRect/>
          </a:stretch>
        </p:blipFill>
        <p:spPr>
          <a:xfrm>
            <a:off x="5565278" y="2561790"/>
            <a:ext cx="3080151" cy="1318849"/>
          </a:xfrm>
          <a:prstGeom prst="rect">
            <a:avLst/>
          </a:prstGeom>
        </p:spPr>
      </p:pic>
      <p:sp>
        <p:nvSpPr>
          <p:cNvPr id="3" name="TextBox 2">
            <a:extLst>
              <a:ext uri="{FF2B5EF4-FFF2-40B4-BE49-F238E27FC236}">
                <a16:creationId xmlns:a16="http://schemas.microsoft.com/office/drawing/2014/main" id="{AD19BB65-1370-6690-5C0D-99BFDBD43555}"/>
              </a:ext>
            </a:extLst>
          </p:cNvPr>
          <p:cNvSpPr txBox="1"/>
          <p:nvPr/>
        </p:nvSpPr>
        <p:spPr>
          <a:xfrm>
            <a:off x="342731" y="3822762"/>
            <a:ext cx="8658225" cy="415498"/>
          </a:xfrm>
          <a:prstGeom prst="rect">
            <a:avLst/>
          </a:prstGeom>
          <a:noFill/>
        </p:spPr>
        <p:txBody>
          <a:bodyPr wrap="square" rtlCol="0">
            <a:spAutoFit/>
          </a:bodyPr>
          <a:lstStyle/>
          <a:p>
            <a:pPr defTabSz="685800">
              <a:buClrTx/>
            </a:pPr>
            <a:r>
              <a:rPr lang="en-US" sz="2100" b="1" kern="1200" dirty="0">
                <a:solidFill>
                  <a:prstClr val="white"/>
                </a:solidFill>
                <a:latin typeface="Corbel" panose="020B0503020204020204"/>
                <a:ea typeface="+mn-ea"/>
                <a:cs typeface="+mn-cs"/>
                <a:hlinkClick r:id="rId7"/>
              </a:rPr>
              <a:t>CIT Google Drive for Mentor Reports – INSTRUCTIONS for CIT Mentors</a:t>
            </a:r>
            <a:endParaRPr lang="en-US" sz="2400" b="1" kern="1200" dirty="0">
              <a:solidFill>
                <a:prstClr val="white"/>
              </a:solidFill>
              <a:latin typeface="Corbel" panose="020B0503020204020204"/>
              <a:ea typeface="+mn-ea"/>
              <a:cs typeface="+mn-cs"/>
            </a:endParaRPr>
          </a:p>
        </p:txBody>
      </p:sp>
    </p:spTree>
    <p:extLst>
      <p:ext uri="{BB962C8B-B14F-4D97-AF65-F5344CB8AC3E}">
        <p14:creationId xmlns:p14="http://schemas.microsoft.com/office/powerpoint/2010/main" val="134746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6095-0375-BFC3-7F46-8423789772FC}"/>
              </a:ext>
            </a:extLst>
          </p:cNvPr>
          <p:cNvSpPr>
            <a:spLocks noGrp="1"/>
          </p:cNvSpPr>
          <p:nvPr>
            <p:ph type="title"/>
          </p:nvPr>
        </p:nvSpPr>
        <p:spPr>
          <a:xfrm>
            <a:off x="4136922" y="205978"/>
            <a:ext cx="4549877" cy="857400"/>
          </a:xfrm>
        </p:spPr>
        <p:txBody>
          <a:bodyPr/>
          <a:lstStyle/>
          <a:p>
            <a:r>
              <a:rPr lang="en-US" dirty="0"/>
              <a:t>Purpose</a:t>
            </a:r>
          </a:p>
        </p:txBody>
      </p:sp>
      <p:pic>
        <p:nvPicPr>
          <p:cNvPr id="5" name="Picture 4">
            <a:extLst>
              <a:ext uri="{FF2B5EF4-FFF2-40B4-BE49-F238E27FC236}">
                <a16:creationId xmlns:a16="http://schemas.microsoft.com/office/drawing/2014/main" id="{7B4988D3-E96F-13B4-290F-2E0BB1F3F78E}"/>
              </a:ext>
            </a:extLst>
          </p:cNvPr>
          <p:cNvPicPr>
            <a:picLocks noChangeAspect="1"/>
          </p:cNvPicPr>
          <p:nvPr/>
        </p:nvPicPr>
        <p:blipFill>
          <a:blip r:embed="rId2"/>
          <a:stretch>
            <a:fillRect/>
          </a:stretch>
        </p:blipFill>
        <p:spPr>
          <a:xfrm>
            <a:off x="346588" y="279720"/>
            <a:ext cx="3399502" cy="4394036"/>
          </a:xfrm>
          <a:prstGeom prst="rect">
            <a:avLst/>
          </a:prstGeom>
        </p:spPr>
      </p:pic>
      <p:pic>
        <p:nvPicPr>
          <p:cNvPr id="3" name="Picture 2">
            <a:extLst>
              <a:ext uri="{FF2B5EF4-FFF2-40B4-BE49-F238E27FC236}">
                <a16:creationId xmlns:a16="http://schemas.microsoft.com/office/drawing/2014/main" id="{9D435F22-9A14-3AF1-11CF-6317795638EF}"/>
              </a:ext>
            </a:extLst>
          </p:cNvPr>
          <p:cNvPicPr>
            <a:picLocks noChangeAspect="1"/>
          </p:cNvPicPr>
          <p:nvPr/>
        </p:nvPicPr>
        <p:blipFill>
          <a:blip r:embed="rId3"/>
          <a:stretch>
            <a:fillRect/>
          </a:stretch>
        </p:blipFill>
        <p:spPr>
          <a:xfrm>
            <a:off x="3469147" y="1157747"/>
            <a:ext cx="5217652" cy="2934929"/>
          </a:xfrm>
          <a:prstGeom prst="rect">
            <a:avLst/>
          </a:prstGeom>
        </p:spPr>
      </p:pic>
      <p:sp>
        <p:nvSpPr>
          <p:cNvPr id="6" name="TextBox 5">
            <a:extLst>
              <a:ext uri="{FF2B5EF4-FFF2-40B4-BE49-F238E27FC236}">
                <a16:creationId xmlns:a16="http://schemas.microsoft.com/office/drawing/2014/main" id="{18D3FDBB-2E2B-DFF3-7679-057C01437BFA}"/>
              </a:ext>
            </a:extLst>
          </p:cNvPr>
          <p:cNvSpPr txBox="1"/>
          <p:nvPr/>
        </p:nvSpPr>
        <p:spPr>
          <a:xfrm>
            <a:off x="3417503" y="4187045"/>
            <a:ext cx="5726497" cy="307777"/>
          </a:xfrm>
          <a:prstGeom prst="rect">
            <a:avLst/>
          </a:prstGeom>
          <a:noFill/>
        </p:spPr>
        <p:txBody>
          <a:bodyPr wrap="square">
            <a:spAutoFit/>
          </a:bodyPr>
          <a:lstStyle/>
          <a:p>
            <a:pPr marL="0" indent="0">
              <a:buNone/>
            </a:pPr>
            <a:r>
              <a:rPr lang="en-US" sz="1400" b="1" dirty="0">
                <a:solidFill>
                  <a:srgbClr val="7030A0"/>
                </a:solidFill>
              </a:rPr>
              <a:t>Find all materials here: </a:t>
            </a:r>
            <a:r>
              <a:rPr lang="en-US" sz="1400" b="1" u="sng" dirty="0">
                <a:hlinkClick r:id="rId4"/>
              </a:rPr>
              <a:t>https://www.rcsdk12.org/Page/50046</a:t>
            </a:r>
            <a:r>
              <a:rPr lang="en-US" sz="1400" b="1" u="sng" dirty="0"/>
              <a:t> </a:t>
            </a:r>
          </a:p>
        </p:txBody>
      </p:sp>
    </p:spTree>
    <p:extLst>
      <p:ext uri="{BB962C8B-B14F-4D97-AF65-F5344CB8AC3E}">
        <p14:creationId xmlns:p14="http://schemas.microsoft.com/office/powerpoint/2010/main" val="146944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4D9A-9F62-EBAB-8155-A26B87E1E931}"/>
              </a:ext>
            </a:extLst>
          </p:cNvPr>
          <p:cNvSpPr>
            <a:spLocks noGrp="1"/>
          </p:cNvSpPr>
          <p:nvPr>
            <p:ph type="title"/>
          </p:nvPr>
        </p:nvSpPr>
        <p:spPr>
          <a:xfrm>
            <a:off x="457200" y="205978"/>
            <a:ext cx="8229600" cy="619932"/>
          </a:xfrm>
        </p:spPr>
        <p:txBody>
          <a:bodyPr>
            <a:normAutofit fontScale="90000"/>
          </a:bodyPr>
          <a:lstStyle/>
          <a:p>
            <a:r>
              <a:rPr lang="en-US" dirty="0"/>
              <a:t>Domain-based Evidence</a:t>
            </a:r>
          </a:p>
        </p:txBody>
      </p:sp>
      <p:pic>
        <p:nvPicPr>
          <p:cNvPr id="4" name="Picture 3">
            <a:extLst>
              <a:ext uri="{FF2B5EF4-FFF2-40B4-BE49-F238E27FC236}">
                <a16:creationId xmlns:a16="http://schemas.microsoft.com/office/drawing/2014/main" id="{4A489095-8350-8001-5BDE-D27A164032EC}"/>
              </a:ext>
            </a:extLst>
          </p:cNvPr>
          <p:cNvPicPr>
            <a:picLocks noChangeAspect="1"/>
          </p:cNvPicPr>
          <p:nvPr/>
        </p:nvPicPr>
        <p:blipFill>
          <a:blip r:embed="rId2"/>
          <a:stretch>
            <a:fillRect/>
          </a:stretch>
        </p:blipFill>
        <p:spPr>
          <a:xfrm>
            <a:off x="409267" y="825910"/>
            <a:ext cx="8325465" cy="3584888"/>
          </a:xfrm>
          <a:prstGeom prst="rect">
            <a:avLst/>
          </a:prstGeom>
        </p:spPr>
      </p:pic>
      <p:sp>
        <p:nvSpPr>
          <p:cNvPr id="5" name="TextBox 4">
            <a:extLst>
              <a:ext uri="{FF2B5EF4-FFF2-40B4-BE49-F238E27FC236}">
                <a16:creationId xmlns:a16="http://schemas.microsoft.com/office/drawing/2014/main" id="{2ABED7B8-63BC-66DA-CD5B-27AAB0A79E11}"/>
              </a:ext>
            </a:extLst>
          </p:cNvPr>
          <p:cNvSpPr txBox="1"/>
          <p:nvPr/>
        </p:nvSpPr>
        <p:spPr>
          <a:xfrm>
            <a:off x="1708750" y="4410798"/>
            <a:ext cx="5726497" cy="307777"/>
          </a:xfrm>
          <a:prstGeom prst="rect">
            <a:avLst/>
          </a:prstGeom>
          <a:noFill/>
        </p:spPr>
        <p:txBody>
          <a:bodyPr wrap="square">
            <a:spAutoFit/>
          </a:bodyPr>
          <a:lstStyle/>
          <a:p>
            <a:pPr marL="0" indent="0">
              <a:buNone/>
            </a:pPr>
            <a:r>
              <a:rPr lang="en-US" sz="1400" b="1" dirty="0">
                <a:solidFill>
                  <a:srgbClr val="7030A0"/>
                </a:solidFill>
              </a:rPr>
              <a:t>Find all materials here: </a:t>
            </a:r>
            <a:r>
              <a:rPr lang="en-US" sz="1400" b="1" u="sng" dirty="0">
                <a:hlinkClick r:id="rId3"/>
              </a:rPr>
              <a:t>https://www.rcsdk12.org/Page/50046</a:t>
            </a:r>
            <a:r>
              <a:rPr lang="en-US" sz="1400" b="1" u="sng" dirty="0"/>
              <a:t> </a:t>
            </a:r>
          </a:p>
        </p:txBody>
      </p:sp>
    </p:spTree>
    <p:extLst>
      <p:ext uri="{BB962C8B-B14F-4D97-AF65-F5344CB8AC3E}">
        <p14:creationId xmlns:p14="http://schemas.microsoft.com/office/powerpoint/2010/main" val="812570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61AC-EED0-BE7D-258C-147F8C84B8E9}"/>
              </a:ext>
            </a:extLst>
          </p:cNvPr>
          <p:cNvSpPr>
            <a:spLocks noGrp="1"/>
          </p:cNvSpPr>
          <p:nvPr>
            <p:ph type="title"/>
          </p:nvPr>
        </p:nvSpPr>
        <p:spPr/>
        <p:txBody>
          <a:bodyPr/>
          <a:lstStyle/>
          <a:p>
            <a:r>
              <a:rPr lang="en-US" dirty="0"/>
              <a:t>Sample Analysis</a:t>
            </a:r>
          </a:p>
        </p:txBody>
      </p:sp>
      <p:sp>
        <p:nvSpPr>
          <p:cNvPr id="3" name="Text Placeholder 2">
            <a:extLst>
              <a:ext uri="{FF2B5EF4-FFF2-40B4-BE49-F238E27FC236}">
                <a16:creationId xmlns:a16="http://schemas.microsoft.com/office/drawing/2014/main" id="{A06CE9F9-3ED6-9615-65F4-35EDD0F52032}"/>
              </a:ext>
            </a:extLst>
          </p:cNvPr>
          <p:cNvSpPr>
            <a:spLocks noGrp="1"/>
          </p:cNvSpPr>
          <p:nvPr>
            <p:ph type="body" idx="1"/>
          </p:nvPr>
        </p:nvSpPr>
        <p:spPr>
          <a:xfrm>
            <a:off x="457200" y="770789"/>
            <a:ext cx="8319600" cy="3849922"/>
          </a:xfrm>
        </p:spPr>
        <p:txBody>
          <a:bodyPr>
            <a:normAutofit fontScale="92500" lnSpcReduction="20000"/>
          </a:bodyPr>
          <a:lstStyle/>
          <a:p>
            <a:pPr marL="114300" indent="0">
              <a:buNone/>
            </a:pPr>
            <a:r>
              <a:rPr lang="en-US" dirty="0"/>
              <a:t>On your own:</a:t>
            </a:r>
          </a:p>
          <a:p>
            <a:pPr marL="628650" indent="-514350">
              <a:buAutoNum type="arabicPeriod"/>
            </a:pPr>
            <a:r>
              <a:rPr lang="en-US" dirty="0"/>
              <a:t>Read over a relevant sample (or two or more). </a:t>
            </a:r>
          </a:p>
          <a:p>
            <a:pPr marL="628650" indent="-514350">
              <a:buAutoNum type="arabicPeriod"/>
            </a:pPr>
            <a:r>
              <a:rPr lang="en-US" b="1" i="0" dirty="0">
                <a:solidFill>
                  <a:srgbClr val="000000"/>
                </a:solidFill>
                <a:effectLst/>
                <a:latin typeface="Segoe UI" panose="020B0502040204020203" pitchFamily="34" charset="0"/>
              </a:rPr>
              <a:t>What are some of the characteristics in these samples that make them valuable (for Interns and for the CIT Panel)? </a:t>
            </a:r>
          </a:p>
          <a:p>
            <a:pPr marL="628650" indent="-514350">
              <a:buFont typeface="Arial"/>
              <a:buAutoNum type="arabicPeriod"/>
            </a:pPr>
            <a:r>
              <a:rPr lang="en-US" dirty="0"/>
              <a:t>We will come back and discuss in Breakout Rooms </a:t>
            </a:r>
            <a:r>
              <a:rPr lang="en-US" sz="2600" dirty="0"/>
              <a:t>(based on grade-level, content area, specialized service). </a:t>
            </a:r>
          </a:p>
          <a:p>
            <a:pPr marL="0" indent="0" algn="ctr">
              <a:spcBef>
                <a:spcPts val="1200"/>
              </a:spcBef>
              <a:buNone/>
            </a:pPr>
            <a:r>
              <a:rPr lang="en-US" sz="1900" b="1" dirty="0">
                <a:hlinkClick r:id="rId3"/>
              </a:rPr>
              <a:t>https://drive.google.com/drive/folders/11KkS6BanVm7wMiwWxrcc-vAB_cFi_4-R</a:t>
            </a:r>
            <a:r>
              <a:rPr lang="en-US" sz="1900" b="1" dirty="0"/>
              <a:t> </a:t>
            </a:r>
          </a:p>
          <a:p>
            <a:pPr marL="114300" indent="0">
              <a:spcBef>
                <a:spcPts val="600"/>
              </a:spcBef>
              <a:buNone/>
            </a:pPr>
            <a:r>
              <a:rPr lang="en-US" dirty="0"/>
              <a:t>Please remember to respect the confidentiality of the Interns and Mentors whose reports are today’s samples.</a:t>
            </a:r>
          </a:p>
        </p:txBody>
      </p:sp>
      <p:pic>
        <p:nvPicPr>
          <p:cNvPr id="4" name="Google Shape;355;p46">
            <a:extLst>
              <a:ext uri="{FF2B5EF4-FFF2-40B4-BE49-F238E27FC236}">
                <a16:creationId xmlns:a16="http://schemas.microsoft.com/office/drawing/2014/main" id="{A2FD44A6-96A6-4FA6-9BF6-FB5691EF9340}"/>
              </a:ext>
            </a:extLst>
          </p:cNvPr>
          <p:cNvPicPr preferRelativeResize="0"/>
          <p:nvPr/>
        </p:nvPicPr>
        <p:blipFill>
          <a:blip r:embed="rId4">
            <a:alphaModFix/>
          </a:blip>
          <a:stretch>
            <a:fillRect/>
          </a:stretch>
        </p:blipFill>
        <p:spPr>
          <a:xfrm>
            <a:off x="7217042" y="272037"/>
            <a:ext cx="1009839" cy="997501"/>
          </a:xfrm>
          <a:prstGeom prst="rect">
            <a:avLst/>
          </a:prstGeom>
          <a:noFill/>
          <a:ln>
            <a:noFill/>
          </a:ln>
        </p:spPr>
      </p:pic>
    </p:spTree>
    <p:extLst>
      <p:ext uri="{BB962C8B-B14F-4D97-AF65-F5344CB8AC3E}">
        <p14:creationId xmlns:p14="http://schemas.microsoft.com/office/powerpoint/2010/main" val="42935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ppt_w</p:attrName>
                                        </p:attrNameLst>
                                      </p:cBhvr>
                                      <p:tavLst>
                                        <p:tav tm="0">
                                          <p:val>
                                            <p:strVal val="0"/>
                                          </p:val>
                                        </p:tav>
                                        <p:tav tm="100000">
                                          <p:val>
                                            <p:strVal val="#ppt_w"/>
                                          </p:val>
                                        </p:tav>
                                      </p:tavLst>
                                    </p:anim>
                                    <p:anim calcmode="lin" valueType="num">
                                      <p:cBhvr additive="base">
                                        <p:cTn id="8" dur="1000"/>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4307-946F-6DF5-FE97-82AF3A9B18B2}"/>
              </a:ext>
            </a:extLst>
          </p:cNvPr>
          <p:cNvSpPr>
            <a:spLocks noGrp="1"/>
          </p:cNvSpPr>
          <p:nvPr>
            <p:ph type="title"/>
          </p:nvPr>
        </p:nvSpPr>
        <p:spPr>
          <a:xfrm>
            <a:off x="457200" y="205978"/>
            <a:ext cx="4496400" cy="857400"/>
          </a:xfrm>
        </p:spPr>
        <p:txBody>
          <a:bodyPr/>
          <a:lstStyle/>
          <a:p>
            <a:r>
              <a:rPr lang="en-US" dirty="0"/>
              <a:t>Current Feedback</a:t>
            </a:r>
          </a:p>
        </p:txBody>
      </p:sp>
      <p:sp>
        <p:nvSpPr>
          <p:cNvPr id="3" name="Text Placeholder 2">
            <a:extLst>
              <a:ext uri="{FF2B5EF4-FFF2-40B4-BE49-F238E27FC236}">
                <a16:creationId xmlns:a16="http://schemas.microsoft.com/office/drawing/2014/main" id="{286A12EF-A84C-788A-53EB-FD3E081D2E03}"/>
              </a:ext>
            </a:extLst>
          </p:cNvPr>
          <p:cNvSpPr>
            <a:spLocks noGrp="1"/>
          </p:cNvSpPr>
          <p:nvPr>
            <p:ph type="body" idx="1"/>
          </p:nvPr>
        </p:nvSpPr>
        <p:spPr>
          <a:xfrm>
            <a:off x="570776" y="1104928"/>
            <a:ext cx="8229600" cy="3394500"/>
          </a:xfrm>
        </p:spPr>
        <p:txBody>
          <a:bodyPr/>
          <a:lstStyle/>
          <a:p>
            <a:endParaRPr lang="en-US" dirty="0"/>
          </a:p>
        </p:txBody>
      </p:sp>
      <p:pic>
        <p:nvPicPr>
          <p:cNvPr id="4" name="Picture 3">
            <a:extLst>
              <a:ext uri="{FF2B5EF4-FFF2-40B4-BE49-F238E27FC236}">
                <a16:creationId xmlns:a16="http://schemas.microsoft.com/office/drawing/2014/main" id="{49666854-4165-D3A3-5760-CF1BF315CCC7}"/>
              </a:ext>
            </a:extLst>
          </p:cNvPr>
          <p:cNvPicPr>
            <a:picLocks noChangeAspect="1"/>
          </p:cNvPicPr>
          <p:nvPr/>
        </p:nvPicPr>
        <p:blipFill>
          <a:blip r:embed="rId2"/>
          <a:stretch>
            <a:fillRect/>
          </a:stretch>
        </p:blipFill>
        <p:spPr>
          <a:xfrm>
            <a:off x="4852219" y="325650"/>
            <a:ext cx="3948157" cy="2521539"/>
          </a:xfrm>
          <a:prstGeom prst="rect">
            <a:avLst/>
          </a:prstGeom>
        </p:spPr>
      </p:pic>
      <p:grpSp>
        <p:nvGrpSpPr>
          <p:cNvPr id="11" name="Group 10">
            <a:extLst>
              <a:ext uri="{FF2B5EF4-FFF2-40B4-BE49-F238E27FC236}">
                <a16:creationId xmlns:a16="http://schemas.microsoft.com/office/drawing/2014/main" id="{712FC9F7-07A7-37B5-9832-2CDF71D5C2FF}"/>
              </a:ext>
            </a:extLst>
          </p:cNvPr>
          <p:cNvGrpSpPr/>
          <p:nvPr/>
        </p:nvGrpSpPr>
        <p:grpSpPr>
          <a:xfrm>
            <a:off x="343624" y="1104928"/>
            <a:ext cx="4263804" cy="1838590"/>
            <a:chOff x="522048" y="2910820"/>
            <a:chExt cx="4263804" cy="1838590"/>
          </a:xfrm>
        </p:grpSpPr>
        <p:pic>
          <p:nvPicPr>
            <p:cNvPr id="8" name="Picture 7">
              <a:extLst>
                <a:ext uri="{FF2B5EF4-FFF2-40B4-BE49-F238E27FC236}">
                  <a16:creationId xmlns:a16="http://schemas.microsoft.com/office/drawing/2014/main" id="{D2971C9D-267F-5A6B-6086-2A3193906E01}"/>
                </a:ext>
              </a:extLst>
            </p:cNvPr>
            <p:cNvPicPr>
              <a:picLocks noChangeAspect="1"/>
            </p:cNvPicPr>
            <p:nvPr/>
          </p:nvPicPr>
          <p:blipFill>
            <a:blip r:embed="rId3"/>
            <a:stretch>
              <a:fillRect/>
            </a:stretch>
          </p:blipFill>
          <p:spPr>
            <a:xfrm>
              <a:off x="522048" y="2910820"/>
              <a:ext cx="2847877" cy="1838589"/>
            </a:xfrm>
            <a:prstGeom prst="rect">
              <a:avLst/>
            </a:prstGeom>
          </p:spPr>
        </p:pic>
        <p:pic>
          <p:nvPicPr>
            <p:cNvPr id="10" name="Picture 9">
              <a:extLst>
                <a:ext uri="{FF2B5EF4-FFF2-40B4-BE49-F238E27FC236}">
                  <a16:creationId xmlns:a16="http://schemas.microsoft.com/office/drawing/2014/main" id="{40B3564B-0182-569E-9BB8-47B30BBA57F0}"/>
                </a:ext>
              </a:extLst>
            </p:cNvPr>
            <p:cNvPicPr>
              <a:picLocks noChangeAspect="1"/>
            </p:cNvPicPr>
            <p:nvPr/>
          </p:nvPicPr>
          <p:blipFill>
            <a:blip r:embed="rId4"/>
            <a:stretch>
              <a:fillRect/>
            </a:stretch>
          </p:blipFill>
          <p:spPr>
            <a:xfrm>
              <a:off x="3369925" y="2915966"/>
              <a:ext cx="1415927" cy="1833444"/>
            </a:xfrm>
            <a:prstGeom prst="rect">
              <a:avLst/>
            </a:prstGeom>
          </p:spPr>
        </p:pic>
      </p:grpSp>
      <p:pic>
        <p:nvPicPr>
          <p:cNvPr id="6" name="Picture 5">
            <a:extLst>
              <a:ext uri="{FF2B5EF4-FFF2-40B4-BE49-F238E27FC236}">
                <a16:creationId xmlns:a16="http://schemas.microsoft.com/office/drawing/2014/main" id="{4FF0D19C-5089-66BE-0F68-BAE3B3DBC20C}"/>
              </a:ext>
            </a:extLst>
          </p:cNvPr>
          <p:cNvPicPr>
            <a:picLocks noChangeAspect="1"/>
          </p:cNvPicPr>
          <p:nvPr/>
        </p:nvPicPr>
        <p:blipFill>
          <a:blip r:embed="rId5"/>
          <a:stretch>
            <a:fillRect/>
          </a:stretch>
        </p:blipFill>
        <p:spPr>
          <a:xfrm>
            <a:off x="1235797" y="2024222"/>
            <a:ext cx="6743262" cy="2055872"/>
          </a:xfrm>
          <a:prstGeom prst="rect">
            <a:avLst/>
          </a:prstGeom>
        </p:spPr>
      </p:pic>
    </p:spTree>
    <p:extLst>
      <p:ext uri="{BB962C8B-B14F-4D97-AF65-F5344CB8AC3E}">
        <p14:creationId xmlns:p14="http://schemas.microsoft.com/office/powerpoint/2010/main" val="61181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5.55556E-7 1.23457E-7 L 5.55556E-7 0.25 " pathEditMode="relative" rAng="0" ptsTypes="AA">
                                      <p:cBhvr>
                                        <p:cTn id="20" dur="2000" fill="hold"/>
                                        <p:tgtEl>
                                          <p:spTgt spid="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6"/>
          <p:cNvSpPr txBox="1">
            <a:spLocks noGrp="1"/>
          </p:cNvSpPr>
          <p:nvPr>
            <p:ph type="title"/>
          </p:nvPr>
        </p:nvSpPr>
        <p:spPr>
          <a:xfrm>
            <a:off x="457200" y="205978"/>
            <a:ext cx="8229600" cy="765257"/>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t>Breakout Room Status Report Discussion</a:t>
            </a:r>
            <a:endParaRPr sz="3200" dirty="0"/>
          </a:p>
        </p:txBody>
      </p:sp>
      <p:sp>
        <p:nvSpPr>
          <p:cNvPr id="351" name="Google Shape;351;p46"/>
          <p:cNvSpPr txBox="1">
            <a:spLocks noGrp="1"/>
          </p:cNvSpPr>
          <p:nvPr>
            <p:ph type="body" idx="1"/>
          </p:nvPr>
        </p:nvSpPr>
        <p:spPr>
          <a:xfrm>
            <a:off x="383652" y="971235"/>
            <a:ext cx="8022929" cy="3792991"/>
          </a:xfrm>
          <a:prstGeom prst="rect">
            <a:avLst/>
          </a:prstGeom>
        </p:spPr>
        <p:txBody>
          <a:bodyPr spcFirstLastPara="1" wrap="square" lIns="91425" tIns="45700" rIns="91425" bIns="45700" anchor="t" anchorCtr="0">
            <a:normAutofit fontScale="92500" lnSpcReduction="20000"/>
          </a:bodyPr>
          <a:lstStyle/>
          <a:p>
            <a:pPr marL="0" marR="0" lvl="0" indent="0" algn="l" rtl="0">
              <a:lnSpc>
                <a:spcPct val="95000"/>
              </a:lnSpc>
              <a:spcBef>
                <a:spcPts val="500"/>
              </a:spcBef>
              <a:spcAft>
                <a:spcPts val="0"/>
              </a:spcAft>
              <a:buNone/>
            </a:pPr>
            <a:r>
              <a:rPr lang="en" sz="1700" dirty="0">
                <a:solidFill>
                  <a:schemeClr val="hlink"/>
                </a:solidFill>
                <a:latin typeface="Century Gothic"/>
                <a:ea typeface="Century Gothic"/>
                <a:cs typeface="Century Gothic"/>
                <a:sym typeface="Century Gothic"/>
              </a:rPr>
              <a:t>Please . . . </a:t>
            </a:r>
            <a:endParaRPr sz="1700"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Take one minute to get re-acquainted. Then …</a:t>
            </a:r>
          </a:p>
          <a:p>
            <a:pPr marL="927100" lvl="1">
              <a:lnSpc>
                <a:spcPct val="95000"/>
              </a:lnSpc>
              <a:spcBef>
                <a:spcPts val="800"/>
              </a:spcBef>
              <a:buClr>
                <a:schemeClr val="hlink"/>
              </a:buClr>
              <a:buSzPts val="1600"/>
              <a:buFont typeface="+mj-lt"/>
              <a:buAutoNum type="arabicPeriod"/>
            </a:pPr>
            <a:r>
              <a:rPr lang="en-US" sz="1400" b="1" dirty="0">
                <a:solidFill>
                  <a:schemeClr val="hlink"/>
                </a:solidFill>
                <a:latin typeface="Century Gothic"/>
                <a:ea typeface="Century Gothic"/>
                <a:cs typeface="Century Gothic"/>
                <a:sym typeface="Century Gothic"/>
              </a:rPr>
              <a:t>Share your insights about the </a:t>
            </a:r>
            <a:r>
              <a:rPr lang="en-US" sz="1400" b="1" dirty="0" err="1">
                <a:solidFill>
                  <a:schemeClr val="hlink"/>
                </a:solidFill>
                <a:latin typeface="Century Gothic"/>
                <a:ea typeface="Century Gothic"/>
                <a:cs typeface="Century Gothic"/>
                <a:sym typeface="Century Gothic"/>
              </a:rPr>
              <a:t>the</a:t>
            </a:r>
            <a:r>
              <a:rPr lang="en-US" sz="1400" b="1" dirty="0">
                <a:solidFill>
                  <a:schemeClr val="hlink"/>
                </a:solidFill>
                <a:latin typeface="Century Gothic"/>
                <a:ea typeface="Century Gothic"/>
                <a:cs typeface="Century Gothic"/>
                <a:sym typeface="Century Gothic"/>
              </a:rPr>
              <a:t> characteristics in these samples that make them valuable.</a:t>
            </a:r>
          </a:p>
          <a:p>
            <a:pPr marL="927100" lvl="1">
              <a:lnSpc>
                <a:spcPct val="95000"/>
              </a:lnSpc>
              <a:spcBef>
                <a:spcPts val="800"/>
              </a:spcBef>
              <a:buClr>
                <a:schemeClr val="hlink"/>
              </a:buClr>
              <a:buSzPts val="1600"/>
              <a:buFont typeface="+mj-lt"/>
              <a:buAutoNum type="arabicPeriod"/>
            </a:pPr>
            <a:r>
              <a:rPr lang="en-US" sz="1400" b="1" dirty="0">
                <a:solidFill>
                  <a:schemeClr val="hlink"/>
                </a:solidFill>
                <a:latin typeface="Century Gothic"/>
                <a:ea typeface="Century Gothic"/>
                <a:cs typeface="Century Gothic"/>
                <a:sym typeface="Century Gothic"/>
              </a:rPr>
              <a:t>Discuss what kind of feedback on your Intern Status Reports be most helpful to you</a:t>
            </a:r>
          </a:p>
          <a:p>
            <a:pPr marL="927100" lvl="1">
              <a:lnSpc>
                <a:spcPct val="95000"/>
              </a:lnSpc>
              <a:spcBef>
                <a:spcPts val="800"/>
              </a:spcBef>
              <a:buClr>
                <a:schemeClr val="hlink"/>
              </a:buClr>
              <a:buSzPts val="1600"/>
              <a:buFont typeface="+mj-lt"/>
              <a:buAutoNum type="arabicPeriod"/>
            </a:pPr>
            <a:r>
              <a:rPr lang="en-US" sz="1400" b="1" dirty="0">
                <a:solidFill>
                  <a:schemeClr val="hlink"/>
                </a:solidFill>
                <a:latin typeface="Century Gothic"/>
                <a:ea typeface="Century Gothic"/>
                <a:cs typeface="Century Gothic"/>
                <a:sym typeface="Century Gothic"/>
              </a:rPr>
              <a:t>Share any suggestions, tips, or tricks for producing high quality, valuable Intern Status Reports.</a:t>
            </a:r>
            <a:endParaRPr sz="14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Try sharing on the </a:t>
            </a:r>
            <a:r>
              <a:rPr lang="en" sz="1800" b="1" dirty="0">
                <a:solidFill>
                  <a:srgbClr val="0070C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collaborative Microsoft Teams Whiteboard</a:t>
            </a:r>
            <a:r>
              <a:rPr lang="en" sz="1800" b="1" dirty="0">
                <a:solidFill>
                  <a:schemeClr val="hlink"/>
                </a:solidFill>
                <a:latin typeface="Century Gothic"/>
                <a:ea typeface="Century Gothic"/>
                <a:cs typeface="Century Gothic"/>
                <a:sym typeface="Century Gothic"/>
              </a:rPr>
              <a:t>.</a:t>
            </a: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Be sure to give everyone an opportunity to speak and to listen.</a:t>
            </a:r>
            <a:endParaRPr sz="18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Only share what you feel comfortable sharing, you always have the option to pass. </a:t>
            </a:r>
            <a:endParaRPr sz="18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Please respect the privacy of the others in your Breakout Room.</a:t>
            </a:r>
            <a:endParaRPr sz="18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80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You are welcome to leave the Breakout Room to return to the main room at any time.</a:t>
            </a:r>
            <a:endParaRPr sz="3200" b="1" dirty="0"/>
          </a:p>
        </p:txBody>
      </p:sp>
      <p:pic>
        <p:nvPicPr>
          <p:cNvPr id="353" name="Google Shape;353;p46" descr="site logo"/>
          <p:cNvPicPr preferRelativeResize="0"/>
          <p:nvPr/>
        </p:nvPicPr>
        <p:blipFill rotWithShape="1">
          <a:blip r:embed="rId4">
            <a:alphaModFix/>
          </a:blip>
          <a:srcRect/>
          <a:stretch/>
        </p:blipFill>
        <p:spPr>
          <a:xfrm>
            <a:off x="6107323" y="769804"/>
            <a:ext cx="877934" cy="841700"/>
          </a:xfrm>
          <a:prstGeom prst="rect">
            <a:avLst/>
          </a:prstGeom>
          <a:noFill/>
          <a:ln>
            <a:noFill/>
          </a:ln>
        </p:spPr>
      </p:pic>
      <p:pic>
        <p:nvPicPr>
          <p:cNvPr id="355" name="Google Shape;355;p46"/>
          <p:cNvPicPr preferRelativeResize="0"/>
          <p:nvPr/>
        </p:nvPicPr>
        <p:blipFill>
          <a:blip r:embed="rId5"/>
          <a:srcRect/>
          <a:stretch/>
        </p:blipFill>
        <p:spPr>
          <a:xfrm>
            <a:off x="7256952" y="769804"/>
            <a:ext cx="877934" cy="841700"/>
          </a:xfrm>
          <a:prstGeom prst="rect">
            <a:avLst/>
          </a:prstGeom>
          <a:noFill/>
          <a:ln>
            <a:noFill/>
          </a:ln>
        </p:spPr>
      </p:pic>
    </p:spTree>
    <p:extLst>
      <p:ext uri="{BB962C8B-B14F-4D97-AF65-F5344CB8AC3E}">
        <p14:creationId xmlns:p14="http://schemas.microsoft.com/office/powerpoint/2010/main" val="14728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 calcmode="lin" valueType="num">
                                      <p:cBhvr additive="base">
                                        <p:cTn id="7" dur="1000"/>
                                        <p:tgtEl>
                                          <p:spTgt spid="35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1">
                                            <p:txEl>
                                              <p:pRg st="1" end="1"/>
                                            </p:txEl>
                                          </p:spTgt>
                                        </p:tgtEl>
                                        <p:attrNameLst>
                                          <p:attrName>style.visibility</p:attrName>
                                        </p:attrNameLst>
                                      </p:cBhvr>
                                      <p:to>
                                        <p:strVal val="visible"/>
                                      </p:to>
                                    </p:set>
                                    <p:anim calcmode="lin" valueType="num">
                                      <p:cBhvr additive="base">
                                        <p:cTn id="12" dur="1000"/>
                                        <p:tgtEl>
                                          <p:spTgt spid="35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51">
                                            <p:txEl>
                                              <p:pRg st="2" end="2"/>
                                            </p:txEl>
                                          </p:spTgt>
                                        </p:tgtEl>
                                        <p:attrNameLst>
                                          <p:attrName>style.visibility</p:attrName>
                                        </p:attrNameLst>
                                      </p:cBhvr>
                                      <p:to>
                                        <p:strVal val="visible"/>
                                      </p:to>
                                    </p:set>
                                    <p:anim calcmode="lin" valueType="num">
                                      <p:cBhvr additive="base">
                                        <p:cTn id="17" dur="1000"/>
                                        <p:tgtEl>
                                          <p:spTgt spid="35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51">
                                            <p:txEl>
                                              <p:pRg st="3" end="3"/>
                                            </p:txEl>
                                          </p:spTgt>
                                        </p:tgtEl>
                                        <p:attrNameLst>
                                          <p:attrName>style.visibility</p:attrName>
                                        </p:attrNameLst>
                                      </p:cBhvr>
                                      <p:to>
                                        <p:strVal val="visible"/>
                                      </p:to>
                                    </p:set>
                                    <p:anim calcmode="lin" valueType="num">
                                      <p:cBhvr additive="base">
                                        <p:cTn id="22" dur="1000"/>
                                        <p:tgtEl>
                                          <p:spTgt spid="351">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1">
                                            <p:txEl>
                                              <p:pRg st="4" end="4"/>
                                            </p:txEl>
                                          </p:spTgt>
                                        </p:tgtEl>
                                        <p:attrNameLst>
                                          <p:attrName>style.visibility</p:attrName>
                                        </p:attrNameLst>
                                      </p:cBhvr>
                                      <p:to>
                                        <p:strVal val="visible"/>
                                      </p:to>
                                    </p:set>
                                    <p:anim calcmode="lin" valueType="num">
                                      <p:cBhvr additive="base">
                                        <p:cTn id="27" dur="1000"/>
                                        <p:tgtEl>
                                          <p:spTgt spid="351">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51">
                                            <p:txEl>
                                              <p:pRg st="5" end="5"/>
                                            </p:txEl>
                                          </p:spTgt>
                                        </p:tgtEl>
                                        <p:attrNameLst>
                                          <p:attrName>style.visibility</p:attrName>
                                        </p:attrNameLst>
                                      </p:cBhvr>
                                      <p:to>
                                        <p:strVal val="visible"/>
                                      </p:to>
                                    </p:set>
                                    <p:anim calcmode="lin" valueType="num">
                                      <p:cBhvr additive="base">
                                        <p:cTn id="32" dur="1000"/>
                                        <p:tgtEl>
                                          <p:spTgt spid="351">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51">
                                            <p:txEl>
                                              <p:pRg st="6" end="6"/>
                                            </p:txEl>
                                          </p:spTgt>
                                        </p:tgtEl>
                                        <p:attrNameLst>
                                          <p:attrName>style.visibility</p:attrName>
                                        </p:attrNameLst>
                                      </p:cBhvr>
                                      <p:to>
                                        <p:strVal val="visible"/>
                                      </p:to>
                                    </p:set>
                                    <p:anim calcmode="lin" valueType="num">
                                      <p:cBhvr additive="base">
                                        <p:cTn id="37" dur="1000"/>
                                        <p:tgtEl>
                                          <p:spTgt spid="351">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51">
                                            <p:txEl>
                                              <p:pRg st="7" end="7"/>
                                            </p:txEl>
                                          </p:spTgt>
                                        </p:tgtEl>
                                        <p:attrNameLst>
                                          <p:attrName>style.visibility</p:attrName>
                                        </p:attrNameLst>
                                      </p:cBhvr>
                                      <p:to>
                                        <p:strVal val="visible"/>
                                      </p:to>
                                    </p:set>
                                    <p:anim calcmode="lin" valueType="num">
                                      <p:cBhvr additive="base">
                                        <p:cTn id="42" dur="1000"/>
                                        <p:tgtEl>
                                          <p:spTgt spid="351">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51">
                                            <p:txEl>
                                              <p:pRg st="8" end="8"/>
                                            </p:txEl>
                                          </p:spTgt>
                                        </p:tgtEl>
                                        <p:attrNameLst>
                                          <p:attrName>style.visibility</p:attrName>
                                        </p:attrNameLst>
                                      </p:cBhvr>
                                      <p:to>
                                        <p:strVal val="visible"/>
                                      </p:to>
                                    </p:set>
                                    <p:anim calcmode="lin" valueType="num">
                                      <p:cBhvr additive="base">
                                        <p:cTn id="47" dur="1000"/>
                                        <p:tgtEl>
                                          <p:spTgt spid="351">
                                            <p:txEl>
                                              <p:pRg st="8" end="8"/>
                                            </p:txEl>
                                          </p:spTgt>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51">
                                            <p:txEl>
                                              <p:pRg st="9" end="9"/>
                                            </p:txEl>
                                          </p:spTgt>
                                        </p:tgtEl>
                                        <p:attrNameLst>
                                          <p:attrName>style.visibility</p:attrName>
                                        </p:attrNameLst>
                                      </p:cBhvr>
                                      <p:to>
                                        <p:strVal val="visible"/>
                                      </p:to>
                                    </p:set>
                                    <p:anim calcmode="lin" valueType="num">
                                      <p:cBhvr additive="base">
                                        <p:cTn id="52" dur="1000"/>
                                        <p:tgtEl>
                                          <p:spTgt spid="351">
                                            <p:txEl>
                                              <p:pRg st="9" end="9"/>
                                            </p:txEl>
                                          </p:spTgt>
                                        </p:tgtEl>
                                        <p:attrNameLst>
                                          <p:attrName>ppt_x</p:attrName>
                                        </p:attrNameLst>
                                      </p:cBhvr>
                                      <p:tavLst>
                                        <p:tav tm="0">
                                          <p:val>
                                            <p:strVal val="#ppt_x-1"/>
                                          </p:val>
                                        </p:tav>
                                        <p:tav tm="100000">
                                          <p:val>
                                            <p:strVal val="#ppt_x"/>
                                          </p:val>
                                        </p:tav>
                                      </p:tavLst>
                                    </p:anim>
                                  </p:childTnLst>
                                </p:cTn>
                              </p:par>
                            </p:childTnLst>
                          </p:cTn>
                        </p:par>
                        <p:par>
                          <p:cTn id="53" fill="hold">
                            <p:stCondLst>
                              <p:cond delay="1000"/>
                            </p:stCondLst>
                            <p:childTnLst>
                              <p:par>
                                <p:cTn id="54" presetID="2" presetClass="entr" presetSubtype="4" fill="hold" nodeType="afterEffect">
                                  <p:stCondLst>
                                    <p:cond delay="0"/>
                                  </p:stCondLst>
                                  <p:childTnLst>
                                    <p:set>
                                      <p:cBhvr>
                                        <p:cTn id="55" dur="1" fill="hold">
                                          <p:stCondLst>
                                            <p:cond delay="0"/>
                                          </p:stCondLst>
                                        </p:cTn>
                                        <p:tgtEl>
                                          <p:spTgt spid="353"/>
                                        </p:tgtEl>
                                        <p:attrNameLst>
                                          <p:attrName>style.visibility</p:attrName>
                                        </p:attrNameLst>
                                      </p:cBhvr>
                                      <p:to>
                                        <p:strVal val="visible"/>
                                      </p:to>
                                    </p:set>
                                    <p:anim calcmode="lin" valueType="num">
                                      <p:cBhvr additive="base">
                                        <p:cTn id="56" dur="2500"/>
                                        <p:tgtEl>
                                          <p:spTgt spid="35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355"/>
                                        </p:tgtEl>
                                        <p:attrNameLst>
                                          <p:attrName>style.visibility</p:attrName>
                                        </p:attrNameLst>
                                      </p:cBhvr>
                                      <p:to>
                                        <p:strVal val="visible"/>
                                      </p:to>
                                    </p:set>
                                    <p:anim calcmode="lin" valueType="num">
                                      <p:cBhvr additive="base">
                                        <p:cTn id="61" dur="1000"/>
                                        <p:tgtEl>
                                          <p:spTgt spid="355"/>
                                        </p:tgtEl>
                                        <p:attrNameLst>
                                          <p:attrName>ppt_w</p:attrName>
                                        </p:attrNameLst>
                                      </p:cBhvr>
                                      <p:tavLst>
                                        <p:tav tm="0">
                                          <p:val>
                                            <p:strVal val="0"/>
                                          </p:val>
                                        </p:tav>
                                        <p:tav tm="100000">
                                          <p:val>
                                            <p:strVal val="#ppt_w"/>
                                          </p:val>
                                        </p:tav>
                                      </p:tavLst>
                                    </p:anim>
                                    <p:anim calcmode="lin" valueType="num">
                                      <p:cBhvr additive="base">
                                        <p:cTn id="62" dur="1000"/>
                                        <p:tgtEl>
                                          <p:spTgt spid="35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EDCF-8145-40CF-C8E8-B364DF151AF1}"/>
              </a:ext>
            </a:extLst>
          </p:cNvPr>
          <p:cNvSpPr>
            <a:spLocks noGrp="1"/>
          </p:cNvSpPr>
          <p:nvPr>
            <p:ph type="title"/>
          </p:nvPr>
        </p:nvSpPr>
        <p:spPr>
          <a:xfrm>
            <a:off x="304505" y="246791"/>
            <a:ext cx="2546696" cy="707400"/>
          </a:xfrm>
        </p:spPr>
        <p:txBody>
          <a:bodyPr/>
          <a:lstStyle/>
          <a:p>
            <a:r>
              <a:rPr lang="en-US" dirty="0"/>
              <a:t>Feedback</a:t>
            </a:r>
          </a:p>
        </p:txBody>
      </p:sp>
      <p:sp>
        <p:nvSpPr>
          <p:cNvPr id="3" name="Text Placeholder 2">
            <a:extLst>
              <a:ext uri="{FF2B5EF4-FFF2-40B4-BE49-F238E27FC236}">
                <a16:creationId xmlns:a16="http://schemas.microsoft.com/office/drawing/2014/main" id="{D3F98EBA-0BDC-FC7B-D872-D63589F05AA4}"/>
              </a:ext>
            </a:extLst>
          </p:cNvPr>
          <p:cNvSpPr>
            <a:spLocks noGrp="1"/>
          </p:cNvSpPr>
          <p:nvPr>
            <p:ph type="body" idx="1"/>
          </p:nvPr>
        </p:nvSpPr>
        <p:spPr>
          <a:xfrm>
            <a:off x="3067201" y="246790"/>
            <a:ext cx="5765100" cy="4272399"/>
          </a:xfrm>
        </p:spPr>
        <p:txBody>
          <a:bodyPr>
            <a:normAutofit fontScale="92500" lnSpcReduction="10000"/>
          </a:bodyPr>
          <a:lstStyle/>
          <a:p>
            <a:pPr marL="0" marR="0" indent="0">
              <a:lnSpc>
                <a:spcPct val="107000"/>
              </a:lnSpc>
              <a:spcBef>
                <a:spcPts val="0"/>
              </a:spcBef>
              <a:spcAft>
                <a:spcPts val="800"/>
              </a:spcAft>
              <a:buNone/>
            </a:pPr>
            <a:r>
              <a:rPr lang="en-US" sz="1500" b="1" kern="100" dirty="0">
                <a:effectLst/>
                <a:latin typeface="Calibri" panose="020F0502020204030204" pitchFamily="34" charset="0"/>
                <a:ea typeface="Calibri" panose="020F0502020204030204" pitchFamily="34" charset="0"/>
                <a:cs typeface="Times New Roman" panose="02020603050405020304" pitchFamily="18" charset="0"/>
              </a:rPr>
              <a:t>Possible CIT INTERN STATUS REPORT Checklist for Mentors and CIT Panel:</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Is the Status Report useful for your Intern? </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Does it pertain specifically to your Intern’s practice (Intern-centered)?</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Are their sufficient examples from enough rubric components to comprehensively assess the Intern’s practice?</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Is your praise specific enough to reinforce positive practice? </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(What does that good practice look like?)</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Have you already discussed the issues captured in the Status Report (no surprises)?</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Does the evidence align with the Danielson rubric domains and with the descriptors for Effective, Developing, or Ineffective practice?</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Have you supported your comments (and ratings) with clear examples to illustrate?</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Have you described how students are interacting with the teacher or with each other?</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Have you described what students are doing during lessons or in groups? Examples of participation and engagement?</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Have you included the negative stuff?  Did you include strategies for improvement &amp; growth?</a:t>
            </a:r>
          </a:p>
          <a:p>
            <a:pPr marL="287338" marR="0" indent="-171450">
              <a:lnSpc>
                <a:spcPct val="107000"/>
              </a:lnSpc>
              <a:spcBef>
                <a:spcPts val="0"/>
              </a:spcBef>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Is it clear what you are working on with your Intern going forward?</a:t>
            </a:r>
          </a:p>
          <a:p>
            <a:pPr marL="0" marR="0" indent="0">
              <a:lnSpc>
                <a:spcPct val="107000"/>
              </a:lnSpc>
              <a:spcBef>
                <a:spcPts val="0"/>
              </a:spcBef>
              <a:spcAft>
                <a:spcPts val="800"/>
              </a:spcAft>
              <a:buNone/>
            </a:pPr>
            <a:r>
              <a:rPr lang="en-US" sz="1500" b="1" kern="100" dirty="0">
                <a:effectLst/>
                <a:latin typeface="Calibri" panose="020F0502020204030204" pitchFamily="34" charset="0"/>
                <a:ea typeface="Calibri" panose="020F0502020204030204" pitchFamily="34" charset="0"/>
                <a:cs typeface="Times New Roman" panose="02020603050405020304" pitchFamily="18" charset="0"/>
              </a:rPr>
              <a:t>What else belongs on this checklist?</a:t>
            </a:r>
            <a:endParaRPr lang="en-US" sz="13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C536588-3A9A-37D3-411F-05E14765C8E7}"/>
              </a:ext>
            </a:extLst>
          </p:cNvPr>
          <p:cNvPicPr>
            <a:picLocks noChangeAspect="1"/>
          </p:cNvPicPr>
          <p:nvPr/>
        </p:nvPicPr>
        <p:blipFill>
          <a:blip r:embed="rId3"/>
          <a:stretch>
            <a:fillRect/>
          </a:stretch>
        </p:blipFill>
        <p:spPr>
          <a:xfrm>
            <a:off x="322746" y="1054991"/>
            <a:ext cx="2636455" cy="1683805"/>
          </a:xfrm>
          <a:prstGeom prst="rect">
            <a:avLst/>
          </a:prstGeom>
        </p:spPr>
      </p:pic>
      <p:sp>
        <p:nvSpPr>
          <p:cNvPr id="5" name="TextBox 4">
            <a:extLst>
              <a:ext uri="{FF2B5EF4-FFF2-40B4-BE49-F238E27FC236}">
                <a16:creationId xmlns:a16="http://schemas.microsoft.com/office/drawing/2014/main" id="{C18C1C86-E77B-2E90-FB4D-DDB834D7C4DB}"/>
              </a:ext>
            </a:extLst>
          </p:cNvPr>
          <p:cNvSpPr txBox="1"/>
          <p:nvPr/>
        </p:nvSpPr>
        <p:spPr>
          <a:xfrm>
            <a:off x="1389600" y="4373489"/>
            <a:ext cx="6479018" cy="523220"/>
          </a:xfrm>
          <a:prstGeom prst="rect">
            <a:avLst/>
          </a:prstGeom>
          <a:noFill/>
        </p:spPr>
        <p:txBody>
          <a:bodyPr wrap="none" rtlCol="0">
            <a:spAutoFit/>
          </a:bodyPr>
          <a:lstStyle/>
          <a:p>
            <a:r>
              <a:rPr lang="en-US" sz="1400" b="1" kern="100" dirty="0">
                <a:latin typeface="Calibri" panose="020F0502020204030204" pitchFamily="34" charset="0"/>
                <a:ea typeface="Calibri" panose="020F0502020204030204" pitchFamily="34" charset="0"/>
                <a:cs typeface="Times New Roman" panose="02020603050405020304" pitchFamily="18" charset="0"/>
                <a:hlinkClick r:id="rId4"/>
              </a:rPr>
              <a:t>https://docs.google.com/document/d/1KEzmnSDKxSC7R-LvfaP9n8JsIXXGgN3N/edit</a:t>
            </a:r>
            <a:r>
              <a:rPr lang="en-US" sz="1400" b="1" kern="100" dirty="0">
                <a:latin typeface="Calibri" panose="020F0502020204030204" pitchFamily="34" charset="0"/>
                <a:ea typeface="Calibri" panose="020F0502020204030204" pitchFamily="34" charset="0"/>
                <a:cs typeface="Times New Roman" panose="02020603050405020304" pitchFamily="18" charset="0"/>
              </a:rPr>
              <a:t> </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807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2"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2" fill="hold"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 presetClass="entr" presetSubtype="2"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 presetClass="entr" presetSubtype="2" fill="hold" nodeType="after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56" fill="hold">
                            <p:stCondLst>
                              <p:cond delay="4500"/>
                            </p:stCondLst>
                            <p:childTnLst>
                              <p:par>
                                <p:cTn id="57" presetID="2" presetClass="entr" presetSubtype="2" fill="hold"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 presetClass="entr" presetSubtype="2" fill="hold" nodeType="after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 calcmode="lin" valueType="num">
                                      <p:cBhvr additive="base">
                                        <p:cTn id="64"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66" fill="hold">
                            <p:stCondLst>
                              <p:cond delay="5500"/>
                            </p:stCondLst>
                            <p:childTnLst>
                              <p:par>
                                <p:cTn id="67" presetID="2" presetClass="entr" presetSubtype="2" fill="hold" nodeType="after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anim calcmode="lin" valueType="num">
                                      <p:cBhvr additive="base">
                                        <p:cTn id="69"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par>
                          <p:cTn id="71" fill="hold">
                            <p:stCondLst>
                              <p:cond delay="6000"/>
                            </p:stCondLst>
                            <p:childTnLst>
                              <p:par>
                                <p:cTn id="72" presetID="2" presetClass="entr" presetSubtype="2" fill="hold" nodeType="after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 calcmode="lin" valueType="num">
                                      <p:cBhvr additive="base">
                                        <p:cTn id="74"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0"/>
                                        <p:tgtEl>
                                          <p:spTgt spid="5"/>
                                        </p:tgtEl>
                                      </p:cBhvr>
                                    </p:animEffect>
                                    <p:anim calcmode="lin" valueType="num">
                                      <p:cBhvr>
                                        <p:cTn id="81" dur="1000" fill="hold"/>
                                        <p:tgtEl>
                                          <p:spTgt spid="5"/>
                                        </p:tgtEl>
                                        <p:attrNameLst>
                                          <p:attrName>ppt_x</p:attrName>
                                        </p:attrNameLst>
                                      </p:cBhvr>
                                      <p:tavLst>
                                        <p:tav tm="0">
                                          <p:val>
                                            <p:strVal val="#ppt_x"/>
                                          </p:val>
                                        </p:tav>
                                        <p:tav tm="100000">
                                          <p:val>
                                            <p:strVal val="#ppt_x"/>
                                          </p:val>
                                        </p:tav>
                                      </p:tavLst>
                                    </p:anim>
                                    <p:anim calcmode="lin" valueType="num">
                                      <p:cBhvr>
                                        <p:cTn id="8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7277B-AE27-DCD5-2056-13540047B247}"/>
              </a:ext>
            </a:extLst>
          </p:cNvPr>
          <p:cNvSpPr>
            <a:spLocks noGrp="1"/>
          </p:cNvSpPr>
          <p:nvPr>
            <p:ph type="title"/>
          </p:nvPr>
        </p:nvSpPr>
        <p:spPr>
          <a:xfrm>
            <a:off x="280737" y="274364"/>
            <a:ext cx="6111437" cy="623993"/>
          </a:xfrm>
        </p:spPr>
        <p:txBody>
          <a:bodyPr>
            <a:noAutofit/>
          </a:bodyPr>
          <a:lstStyle/>
          <a:p>
            <a:r>
              <a:rPr lang="en-US" sz="2400" b="1" dirty="0">
                <a:solidFill>
                  <a:schemeClr val="accent5">
                    <a:lumMod val="50000"/>
                  </a:schemeClr>
                </a:solidFill>
              </a:rPr>
              <a:t>Breakout Room Topics </a:t>
            </a:r>
            <a:br>
              <a:rPr lang="en-US" sz="2400" b="1" dirty="0">
                <a:solidFill>
                  <a:schemeClr val="accent5">
                    <a:lumMod val="50000"/>
                  </a:schemeClr>
                </a:solidFill>
              </a:rPr>
            </a:br>
            <a:r>
              <a:rPr lang="en-US" sz="2400" b="1" dirty="0">
                <a:solidFill>
                  <a:schemeClr val="accent5">
                    <a:lumMod val="50000"/>
                  </a:schemeClr>
                </a:solidFill>
              </a:rPr>
              <a:t>or (even better!) Discuss One of Your Own</a:t>
            </a:r>
          </a:p>
        </p:txBody>
      </p:sp>
      <p:sp>
        <p:nvSpPr>
          <p:cNvPr id="3" name="Text Placeholder 2">
            <a:extLst>
              <a:ext uri="{FF2B5EF4-FFF2-40B4-BE49-F238E27FC236}">
                <a16:creationId xmlns:a16="http://schemas.microsoft.com/office/drawing/2014/main" id="{0BD6D164-CAA3-E87E-12FB-3B538C72D35B}"/>
              </a:ext>
            </a:extLst>
          </p:cNvPr>
          <p:cNvSpPr>
            <a:spLocks noGrp="1"/>
          </p:cNvSpPr>
          <p:nvPr>
            <p:ph type="body" idx="1"/>
          </p:nvPr>
        </p:nvSpPr>
        <p:spPr>
          <a:xfrm>
            <a:off x="280738" y="1029116"/>
            <a:ext cx="8388810" cy="3858483"/>
          </a:xfrm>
        </p:spPr>
        <p:txBody>
          <a:bodyPr wrap="square">
            <a:normAutofit/>
          </a:bodyPr>
          <a:lstStyle/>
          <a:p>
            <a:pPr>
              <a:spcBef>
                <a:spcPts val="0"/>
              </a:spcBef>
              <a:spcAft>
                <a:spcPts val="300"/>
              </a:spcAft>
            </a:pPr>
            <a:r>
              <a:rPr lang="en-US" sz="1600" dirty="0"/>
              <a:t>Creating Opportunities to Visit my Intern with Students</a:t>
            </a:r>
          </a:p>
          <a:p>
            <a:pPr>
              <a:spcBef>
                <a:spcPts val="0"/>
              </a:spcBef>
              <a:spcAft>
                <a:spcPts val="300"/>
              </a:spcAft>
            </a:pPr>
            <a:r>
              <a:rPr lang="en-US" sz="1600" dirty="0"/>
              <a:t>My Intern Fears “Getting Caught” Falling Behind or not Teaching Grade Level Curriculum</a:t>
            </a:r>
          </a:p>
          <a:p>
            <a:pPr>
              <a:spcBef>
                <a:spcPts val="0"/>
              </a:spcBef>
              <a:spcAft>
                <a:spcPts val="300"/>
              </a:spcAft>
            </a:pPr>
            <a:r>
              <a:rPr lang="en-US" sz="1600" dirty="0"/>
              <a:t>Intern is Effective. What now?</a:t>
            </a:r>
          </a:p>
          <a:p>
            <a:pPr>
              <a:spcBef>
                <a:spcPts val="0"/>
              </a:spcBef>
              <a:spcAft>
                <a:spcPts val="300"/>
              </a:spcAft>
            </a:pPr>
            <a:r>
              <a:rPr lang="en-US" sz="1600" dirty="0"/>
              <a:t>Mediating my Intern’s Relationships with Colleagues</a:t>
            </a:r>
          </a:p>
          <a:p>
            <a:pPr>
              <a:spcBef>
                <a:spcPts val="0"/>
              </a:spcBef>
              <a:spcAft>
                <a:spcPts val="300"/>
              </a:spcAft>
            </a:pPr>
            <a:r>
              <a:rPr lang="en-US" sz="1600" dirty="0"/>
              <a:t>Handling my Intern’s Work Ethic (It’s not strong.)</a:t>
            </a:r>
          </a:p>
          <a:p>
            <a:pPr>
              <a:spcBef>
                <a:spcPts val="0"/>
              </a:spcBef>
              <a:spcAft>
                <a:spcPts val="300"/>
              </a:spcAft>
            </a:pPr>
            <a:r>
              <a:rPr lang="en-US" sz="1600" dirty="0"/>
              <a:t>How to Ask Questions to Deepen Thinking &amp; Encourage Intern Independence</a:t>
            </a:r>
          </a:p>
          <a:p>
            <a:pPr>
              <a:spcBef>
                <a:spcPts val="0"/>
              </a:spcBef>
              <a:spcAft>
                <a:spcPts val="300"/>
              </a:spcAft>
            </a:pPr>
            <a:r>
              <a:rPr lang="en-US" sz="1600" dirty="0"/>
              <a:t>My Intern is not Connecting with Students/Not Planning Sufficiently/Not Consistently Following Through . . . </a:t>
            </a:r>
          </a:p>
          <a:p>
            <a:pPr>
              <a:spcBef>
                <a:spcPts val="0"/>
              </a:spcBef>
              <a:spcAft>
                <a:spcPts val="300"/>
              </a:spcAft>
            </a:pPr>
            <a:r>
              <a:rPr lang="en-US" sz="1600" dirty="0"/>
              <a:t>My Intern is Getting Bad Advice from School Colleagues</a:t>
            </a:r>
          </a:p>
          <a:p>
            <a:pPr>
              <a:spcBef>
                <a:spcPts val="0"/>
              </a:spcBef>
              <a:spcAft>
                <a:spcPts val="300"/>
              </a:spcAft>
            </a:pPr>
            <a:r>
              <a:rPr lang="en-US" sz="1600" dirty="0"/>
              <a:t>Need Clear Roles for Co-teachers or for Support Staff</a:t>
            </a:r>
          </a:p>
          <a:p>
            <a:pPr>
              <a:spcBef>
                <a:spcPts val="0"/>
              </a:spcBef>
              <a:spcAft>
                <a:spcPts val="300"/>
              </a:spcAft>
            </a:pPr>
            <a:r>
              <a:rPr lang="en-US" sz="1600" dirty="0"/>
              <a:t>It is Never my Intern’s Fault (according to my Intern)</a:t>
            </a:r>
          </a:p>
          <a:p>
            <a:pPr>
              <a:spcBef>
                <a:spcPts val="0"/>
              </a:spcBef>
              <a:spcAft>
                <a:spcPts val="300"/>
              </a:spcAft>
            </a:pPr>
            <a:r>
              <a:rPr lang="en-US" sz="1600" dirty="0"/>
              <a:t>Addressing my Intern about Cultural Bias or Favoritism</a:t>
            </a:r>
          </a:p>
          <a:p>
            <a:pPr>
              <a:spcBef>
                <a:spcPts val="0"/>
              </a:spcBef>
              <a:spcAft>
                <a:spcPts val="300"/>
              </a:spcAft>
            </a:pPr>
            <a:r>
              <a:rPr lang="en-US" sz="1600" dirty="0"/>
              <a:t>Intern’s Challenges are due to School Environment or School Leadership</a:t>
            </a:r>
          </a:p>
        </p:txBody>
      </p:sp>
      <p:pic>
        <p:nvPicPr>
          <p:cNvPr id="2050" name="Picture 2" descr="Sept. 8: Microsoft Teams Breakout Rooms training | IT News">
            <a:extLst>
              <a:ext uri="{FF2B5EF4-FFF2-40B4-BE49-F238E27FC236}">
                <a16:creationId xmlns:a16="http://schemas.microsoft.com/office/drawing/2014/main" id="{2A705573-C123-4543-299B-3936E046A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943" y="255901"/>
            <a:ext cx="1893119" cy="106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additive="base">
                                        <p:cTn id="62"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6"/>
          <p:cNvSpPr txBox="1">
            <a:spLocks noGrp="1"/>
          </p:cNvSpPr>
          <p:nvPr>
            <p:ph type="title"/>
          </p:nvPr>
        </p:nvSpPr>
        <p:spPr>
          <a:xfrm>
            <a:off x="457200" y="205978"/>
            <a:ext cx="8229600" cy="765257"/>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dirty="0"/>
              <a:t>Breakout Room Problem Solving</a:t>
            </a:r>
            <a:endParaRPr dirty="0"/>
          </a:p>
        </p:txBody>
      </p:sp>
      <p:sp>
        <p:nvSpPr>
          <p:cNvPr id="351" name="Google Shape;351;p46"/>
          <p:cNvSpPr txBox="1">
            <a:spLocks noGrp="1"/>
          </p:cNvSpPr>
          <p:nvPr>
            <p:ph type="body" idx="1"/>
          </p:nvPr>
        </p:nvSpPr>
        <p:spPr>
          <a:xfrm>
            <a:off x="383652" y="971235"/>
            <a:ext cx="8022929" cy="3792991"/>
          </a:xfrm>
          <a:prstGeom prst="rect">
            <a:avLst/>
          </a:prstGeom>
        </p:spPr>
        <p:txBody>
          <a:bodyPr spcFirstLastPara="1" wrap="square" lIns="91425" tIns="45700" rIns="91425" bIns="45700" anchor="t" anchorCtr="0">
            <a:normAutofit/>
          </a:bodyPr>
          <a:lstStyle/>
          <a:p>
            <a:pPr marL="0" marR="0" lvl="0" indent="0" algn="l" rtl="0">
              <a:lnSpc>
                <a:spcPct val="95000"/>
              </a:lnSpc>
              <a:spcBef>
                <a:spcPts val="500"/>
              </a:spcBef>
              <a:spcAft>
                <a:spcPts val="0"/>
              </a:spcAft>
              <a:buNone/>
            </a:pPr>
            <a:r>
              <a:rPr lang="en" sz="1700" dirty="0">
                <a:solidFill>
                  <a:schemeClr val="hlink"/>
                </a:solidFill>
                <a:latin typeface="Century Gothic"/>
                <a:ea typeface="Century Gothic"/>
                <a:cs typeface="Century Gothic"/>
                <a:sym typeface="Century Gothic"/>
              </a:rPr>
              <a:t>Please . . . </a:t>
            </a:r>
            <a:endParaRPr sz="1700"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Take one minute to make brief introductions.</a:t>
            </a: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Poll each Mentor in the Breakout room about a </a:t>
            </a:r>
            <a:br>
              <a:rPr lang="en" sz="1800" b="1" dirty="0">
                <a:solidFill>
                  <a:schemeClr val="hlink"/>
                </a:solidFill>
                <a:latin typeface="Century Gothic"/>
                <a:ea typeface="Century Gothic"/>
                <a:cs typeface="Century Gothic"/>
                <a:sym typeface="Century Gothic"/>
              </a:rPr>
            </a:br>
            <a:r>
              <a:rPr lang="en" sz="1800" b="1" dirty="0">
                <a:solidFill>
                  <a:schemeClr val="hlink"/>
                </a:solidFill>
                <a:latin typeface="Century Gothic"/>
                <a:ea typeface="Century Gothic"/>
                <a:cs typeface="Century Gothic"/>
                <a:sym typeface="Century Gothic"/>
              </a:rPr>
              <a:t>topic/challenge they most want to address (relevant to Mentoring and to the Mentors in that Breakout Room). </a:t>
            </a:r>
            <a:endParaRPr sz="18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Be sure to give everyone an opportunity to speak and to listen.</a:t>
            </a:r>
            <a:endParaRPr sz="18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Only share what you feel comfortable sharing, you always have the option to pass. </a:t>
            </a:r>
            <a:endParaRPr sz="18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Please respect the privacy of the others in your Breakout Room.</a:t>
            </a:r>
            <a:endParaRPr sz="1800" b="1" dirty="0">
              <a:solidFill>
                <a:schemeClr val="hlink"/>
              </a:solidFill>
              <a:latin typeface="Century Gothic"/>
              <a:ea typeface="Century Gothic"/>
              <a:cs typeface="Century Gothic"/>
              <a:sym typeface="Century Gothic"/>
            </a:endParaRPr>
          </a:p>
          <a:p>
            <a:pPr marL="342900" marR="0" lvl="0" indent="-215900" algn="l" rtl="0">
              <a:lnSpc>
                <a:spcPct val="95000"/>
              </a:lnSpc>
              <a:spcBef>
                <a:spcPts val="800"/>
              </a:spcBef>
              <a:spcAft>
                <a:spcPts val="800"/>
              </a:spcAft>
              <a:buClr>
                <a:schemeClr val="hlink"/>
              </a:buClr>
              <a:buSzPts val="1600"/>
              <a:buFont typeface="Century Gothic"/>
              <a:buChar char="•"/>
            </a:pPr>
            <a:r>
              <a:rPr lang="en" sz="1800" b="1" dirty="0">
                <a:solidFill>
                  <a:schemeClr val="hlink"/>
                </a:solidFill>
                <a:latin typeface="Century Gothic"/>
                <a:ea typeface="Century Gothic"/>
                <a:cs typeface="Century Gothic"/>
                <a:sym typeface="Century Gothic"/>
              </a:rPr>
              <a:t>You are welcome to leave the Breakout Room to return to the main room at any time.</a:t>
            </a:r>
            <a:endParaRPr sz="3200" b="1" dirty="0"/>
          </a:p>
        </p:txBody>
      </p:sp>
      <p:pic>
        <p:nvPicPr>
          <p:cNvPr id="353" name="Google Shape;353;p46" descr="site logo"/>
          <p:cNvPicPr preferRelativeResize="0"/>
          <p:nvPr/>
        </p:nvPicPr>
        <p:blipFill rotWithShape="1">
          <a:blip r:embed="rId3">
            <a:alphaModFix/>
          </a:blip>
          <a:srcRect/>
          <a:stretch/>
        </p:blipFill>
        <p:spPr>
          <a:xfrm>
            <a:off x="5888572" y="894792"/>
            <a:ext cx="1102162" cy="1031356"/>
          </a:xfrm>
          <a:prstGeom prst="rect">
            <a:avLst/>
          </a:prstGeom>
          <a:noFill/>
          <a:ln>
            <a:noFill/>
          </a:ln>
        </p:spPr>
      </p:pic>
      <p:pic>
        <p:nvPicPr>
          <p:cNvPr id="355" name="Google Shape;355;p46"/>
          <p:cNvPicPr preferRelativeResize="0"/>
          <p:nvPr/>
        </p:nvPicPr>
        <p:blipFill>
          <a:blip r:embed="rId4"/>
          <a:srcRect/>
          <a:stretch/>
        </p:blipFill>
        <p:spPr>
          <a:xfrm>
            <a:off x="7199907" y="911719"/>
            <a:ext cx="997501" cy="997501"/>
          </a:xfrm>
          <a:prstGeom prst="rect">
            <a:avLst/>
          </a:prstGeom>
          <a:noFill/>
          <a:ln>
            <a:noFill/>
          </a:ln>
        </p:spPr>
      </p:pic>
    </p:spTree>
    <p:extLst>
      <p:ext uri="{BB962C8B-B14F-4D97-AF65-F5344CB8AC3E}">
        <p14:creationId xmlns:p14="http://schemas.microsoft.com/office/powerpoint/2010/main" val="3482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 calcmode="lin" valueType="num">
                                      <p:cBhvr additive="base">
                                        <p:cTn id="7" dur="1000"/>
                                        <p:tgtEl>
                                          <p:spTgt spid="35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1">
                                            <p:txEl>
                                              <p:pRg st="1" end="1"/>
                                            </p:txEl>
                                          </p:spTgt>
                                        </p:tgtEl>
                                        <p:attrNameLst>
                                          <p:attrName>style.visibility</p:attrName>
                                        </p:attrNameLst>
                                      </p:cBhvr>
                                      <p:to>
                                        <p:strVal val="visible"/>
                                      </p:to>
                                    </p:set>
                                    <p:anim calcmode="lin" valueType="num">
                                      <p:cBhvr additive="base">
                                        <p:cTn id="12" dur="1000"/>
                                        <p:tgtEl>
                                          <p:spTgt spid="35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51">
                                            <p:txEl>
                                              <p:pRg st="2" end="2"/>
                                            </p:txEl>
                                          </p:spTgt>
                                        </p:tgtEl>
                                        <p:attrNameLst>
                                          <p:attrName>style.visibility</p:attrName>
                                        </p:attrNameLst>
                                      </p:cBhvr>
                                      <p:to>
                                        <p:strVal val="visible"/>
                                      </p:to>
                                    </p:set>
                                    <p:anim calcmode="lin" valueType="num">
                                      <p:cBhvr additive="base">
                                        <p:cTn id="17" dur="1000"/>
                                        <p:tgtEl>
                                          <p:spTgt spid="35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51">
                                            <p:txEl>
                                              <p:pRg st="3" end="3"/>
                                            </p:txEl>
                                          </p:spTgt>
                                        </p:tgtEl>
                                        <p:attrNameLst>
                                          <p:attrName>style.visibility</p:attrName>
                                        </p:attrNameLst>
                                      </p:cBhvr>
                                      <p:to>
                                        <p:strVal val="visible"/>
                                      </p:to>
                                    </p:set>
                                    <p:anim calcmode="lin" valueType="num">
                                      <p:cBhvr additive="base">
                                        <p:cTn id="22" dur="1000"/>
                                        <p:tgtEl>
                                          <p:spTgt spid="351">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1">
                                            <p:txEl>
                                              <p:pRg st="4" end="4"/>
                                            </p:txEl>
                                          </p:spTgt>
                                        </p:tgtEl>
                                        <p:attrNameLst>
                                          <p:attrName>style.visibility</p:attrName>
                                        </p:attrNameLst>
                                      </p:cBhvr>
                                      <p:to>
                                        <p:strVal val="visible"/>
                                      </p:to>
                                    </p:set>
                                    <p:anim calcmode="lin" valueType="num">
                                      <p:cBhvr additive="base">
                                        <p:cTn id="27" dur="1000"/>
                                        <p:tgtEl>
                                          <p:spTgt spid="351">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51">
                                            <p:txEl>
                                              <p:pRg st="5" end="5"/>
                                            </p:txEl>
                                          </p:spTgt>
                                        </p:tgtEl>
                                        <p:attrNameLst>
                                          <p:attrName>style.visibility</p:attrName>
                                        </p:attrNameLst>
                                      </p:cBhvr>
                                      <p:to>
                                        <p:strVal val="visible"/>
                                      </p:to>
                                    </p:set>
                                    <p:anim calcmode="lin" valueType="num">
                                      <p:cBhvr additive="base">
                                        <p:cTn id="32" dur="1000"/>
                                        <p:tgtEl>
                                          <p:spTgt spid="351">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51">
                                            <p:txEl>
                                              <p:pRg st="6" end="6"/>
                                            </p:txEl>
                                          </p:spTgt>
                                        </p:tgtEl>
                                        <p:attrNameLst>
                                          <p:attrName>style.visibility</p:attrName>
                                        </p:attrNameLst>
                                      </p:cBhvr>
                                      <p:to>
                                        <p:strVal val="visible"/>
                                      </p:to>
                                    </p:set>
                                    <p:anim calcmode="lin" valueType="num">
                                      <p:cBhvr additive="base">
                                        <p:cTn id="37" dur="1000"/>
                                        <p:tgtEl>
                                          <p:spTgt spid="351">
                                            <p:txEl>
                                              <p:pRg st="6" end="6"/>
                                            </p:txEl>
                                          </p:spTgt>
                                        </p:tgtEl>
                                        <p:attrNameLst>
                                          <p:attrName>ppt_x</p:attrName>
                                        </p:attrNameLst>
                                      </p:cBhvr>
                                      <p:tavLst>
                                        <p:tav tm="0">
                                          <p:val>
                                            <p:strVal val="#ppt_x-1"/>
                                          </p:val>
                                        </p:tav>
                                        <p:tav tm="100000">
                                          <p:val>
                                            <p:strVal val="#ppt_x"/>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53"/>
                                        </p:tgtEl>
                                        <p:attrNameLst>
                                          <p:attrName>style.visibility</p:attrName>
                                        </p:attrNameLst>
                                      </p:cBhvr>
                                      <p:to>
                                        <p:strVal val="visible"/>
                                      </p:to>
                                    </p:set>
                                    <p:anim calcmode="lin" valueType="num">
                                      <p:cBhvr additive="base">
                                        <p:cTn id="41" dur="2500"/>
                                        <p:tgtEl>
                                          <p:spTgt spid="35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355"/>
                                        </p:tgtEl>
                                        <p:attrNameLst>
                                          <p:attrName>style.visibility</p:attrName>
                                        </p:attrNameLst>
                                      </p:cBhvr>
                                      <p:to>
                                        <p:strVal val="visible"/>
                                      </p:to>
                                    </p:set>
                                    <p:anim calcmode="lin" valueType="num">
                                      <p:cBhvr additive="base">
                                        <p:cTn id="46" dur="1000"/>
                                        <p:tgtEl>
                                          <p:spTgt spid="355"/>
                                        </p:tgtEl>
                                        <p:attrNameLst>
                                          <p:attrName>ppt_w</p:attrName>
                                        </p:attrNameLst>
                                      </p:cBhvr>
                                      <p:tavLst>
                                        <p:tav tm="0">
                                          <p:val>
                                            <p:strVal val="0"/>
                                          </p:val>
                                        </p:tav>
                                        <p:tav tm="100000">
                                          <p:val>
                                            <p:strVal val="#ppt_w"/>
                                          </p:val>
                                        </p:tav>
                                      </p:tavLst>
                                    </p:anim>
                                    <p:anim calcmode="lin" valueType="num">
                                      <p:cBhvr additive="base">
                                        <p:cTn id="47" dur="1000"/>
                                        <p:tgtEl>
                                          <p:spTgt spid="35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4"/>
          <p:cNvSpPr txBox="1"/>
          <p:nvPr/>
        </p:nvSpPr>
        <p:spPr>
          <a:xfrm>
            <a:off x="762199" y="105375"/>
            <a:ext cx="6807600" cy="686400"/>
          </a:xfrm>
          <a:prstGeom prst="rect">
            <a:avLst/>
          </a:prstGeom>
          <a:noFill/>
          <a:ln>
            <a:noFill/>
          </a:ln>
        </p:spPr>
        <p:txBody>
          <a:bodyPr spcFirstLastPara="1" wrap="square" lIns="91400" tIns="45700" rIns="91400" bIns="45700" anchor="b" anchorCtr="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 sz="3300" b="1" i="0" u="none" strike="noStrike" kern="0" cap="none" spc="0" normalizeH="0" baseline="0" noProof="0">
                <a:ln>
                  <a:noFill/>
                </a:ln>
                <a:solidFill>
                  <a:srgbClr val="351C75"/>
                </a:solidFill>
                <a:effectLst/>
                <a:uLnTx/>
                <a:uFillTx/>
                <a:latin typeface="Century Gothic"/>
                <a:ea typeface="Century Gothic"/>
                <a:cs typeface="Century Gothic"/>
                <a:sym typeface="Century Gothic"/>
              </a:rPr>
              <a:t>Brief Discussion Debrief </a:t>
            </a:r>
            <a:endParaRPr kumimoji="0" sz="3300" b="1" i="0" u="none" strike="noStrike" kern="0" cap="none" spc="0" normalizeH="0" baseline="0" noProof="0">
              <a:ln>
                <a:noFill/>
              </a:ln>
              <a:solidFill>
                <a:srgbClr val="351C75"/>
              </a:solidFill>
              <a:effectLst/>
              <a:uLnTx/>
              <a:uFillTx/>
              <a:latin typeface="Century Gothic"/>
              <a:ea typeface="Century Gothic"/>
              <a:cs typeface="Century Gothic"/>
              <a:sym typeface="Century Gothic"/>
            </a:endParaRPr>
          </a:p>
        </p:txBody>
      </p:sp>
      <p:sp>
        <p:nvSpPr>
          <p:cNvPr id="450" name="Google Shape;450;p64"/>
          <p:cNvSpPr txBox="1">
            <a:spLocks noGrp="1"/>
          </p:cNvSpPr>
          <p:nvPr>
            <p:ph type="body" idx="1"/>
          </p:nvPr>
        </p:nvSpPr>
        <p:spPr>
          <a:xfrm>
            <a:off x="278924" y="791775"/>
            <a:ext cx="6873300" cy="1371900"/>
          </a:xfrm>
          <a:prstGeom prst="rect">
            <a:avLst/>
          </a:prstGeom>
        </p:spPr>
        <p:txBody>
          <a:bodyPr spcFirstLastPara="1" wrap="square" lIns="91425" tIns="45700" rIns="91425" bIns="45700" anchor="t" anchorCtr="0">
            <a:normAutofit lnSpcReduction="10000"/>
          </a:bodyPr>
          <a:lstStyle/>
          <a:p>
            <a:pPr marL="0" lvl="0" indent="0" algn="ctr" rtl="0">
              <a:lnSpc>
                <a:spcPct val="115000"/>
              </a:lnSpc>
              <a:spcBef>
                <a:spcPts val="0"/>
              </a:spcBef>
              <a:spcAft>
                <a:spcPts val="0"/>
              </a:spcAft>
              <a:buClr>
                <a:schemeClr val="dk2"/>
              </a:buClr>
              <a:buSzPts val="800"/>
              <a:buFont typeface="Arial"/>
              <a:buNone/>
            </a:pPr>
            <a:r>
              <a:rPr lang="en" sz="2600" b="1" dirty="0">
                <a:solidFill>
                  <a:srgbClr val="351C75"/>
                </a:solidFill>
              </a:rPr>
              <a:t>How was the discussion process for you?</a:t>
            </a:r>
            <a:endParaRPr sz="2600" b="1" dirty="0">
              <a:solidFill>
                <a:srgbClr val="351C75"/>
              </a:solidFill>
            </a:endParaRPr>
          </a:p>
          <a:p>
            <a:pPr marL="0" lvl="0" indent="0" algn="ctr" rtl="0">
              <a:lnSpc>
                <a:spcPct val="115000"/>
              </a:lnSpc>
              <a:spcBef>
                <a:spcPts val="0"/>
              </a:spcBef>
              <a:spcAft>
                <a:spcPts val="0"/>
              </a:spcAft>
              <a:buClr>
                <a:schemeClr val="dk2"/>
              </a:buClr>
              <a:buSzPts val="800"/>
              <a:buFont typeface="Arial"/>
              <a:buNone/>
            </a:pPr>
            <a:r>
              <a:rPr lang="en" sz="2600" b="1" dirty="0">
                <a:solidFill>
                  <a:srgbClr val="351C75"/>
                </a:solidFill>
              </a:rPr>
              <a:t>Did you gain some helpful ideas? </a:t>
            </a:r>
            <a:endParaRPr sz="2600" b="1" dirty="0">
              <a:solidFill>
                <a:srgbClr val="351C75"/>
              </a:solidFill>
            </a:endParaRPr>
          </a:p>
          <a:p>
            <a:pPr marL="0" lvl="0" indent="0" algn="ctr" rtl="0">
              <a:lnSpc>
                <a:spcPct val="115000"/>
              </a:lnSpc>
              <a:spcBef>
                <a:spcPts val="0"/>
              </a:spcBef>
              <a:spcAft>
                <a:spcPts val="0"/>
              </a:spcAft>
              <a:buClr>
                <a:schemeClr val="dk2"/>
              </a:buClr>
              <a:buSzPts val="800"/>
              <a:buFont typeface="Arial"/>
              <a:buNone/>
            </a:pPr>
            <a:r>
              <a:rPr lang="en" sz="2600" b="1" dirty="0">
                <a:solidFill>
                  <a:srgbClr val="351C75"/>
                </a:solidFill>
              </a:rPr>
              <a:t>Any themes emerge? Any surprises?</a:t>
            </a:r>
            <a:endParaRPr sz="2600" b="1" dirty="0">
              <a:solidFill>
                <a:srgbClr val="351C75"/>
              </a:solidFill>
            </a:endParaRPr>
          </a:p>
        </p:txBody>
      </p:sp>
      <p:sp>
        <p:nvSpPr>
          <p:cNvPr id="451" name="Google Shape;451;p64"/>
          <p:cNvSpPr txBox="1"/>
          <p:nvPr/>
        </p:nvSpPr>
        <p:spPr>
          <a:xfrm>
            <a:off x="653575" y="2205875"/>
            <a:ext cx="7453500" cy="1226400"/>
          </a:xfrm>
          <a:prstGeom prst="rect">
            <a:avLst/>
          </a:prstGeom>
          <a:no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700" b="1" i="0" u="none" strike="noStrike" kern="0" cap="none" spc="0" normalizeH="0" baseline="0" noProof="0">
                <a:ln>
                  <a:noFill/>
                </a:ln>
                <a:solidFill>
                  <a:srgbClr val="1F497D"/>
                </a:solidFill>
                <a:effectLst/>
                <a:uLnTx/>
                <a:uFillTx/>
                <a:latin typeface="Century Gothic"/>
                <a:ea typeface="Century Gothic"/>
                <a:cs typeface="Century Gothic"/>
                <a:sym typeface="Century Gothic"/>
              </a:rPr>
              <a:t>Please “raise your hand” </a:t>
            </a:r>
            <a:br>
              <a:rPr kumimoji="0" lang="en" sz="2700" b="1" i="0" u="none" strike="noStrike" kern="0" cap="none" spc="0" normalizeH="0" baseline="0" noProof="0">
                <a:ln>
                  <a:noFill/>
                </a:ln>
                <a:solidFill>
                  <a:srgbClr val="1F497D"/>
                </a:solidFill>
                <a:effectLst/>
                <a:uLnTx/>
                <a:uFillTx/>
                <a:latin typeface="Century Gothic"/>
                <a:ea typeface="Century Gothic"/>
                <a:cs typeface="Century Gothic"/>
                <a:sym typeface="Century Gothic"/>
              </a:rPr>
            </a:br>
            <a:r>
              <a:rPr kumimoji="0" lang="en" sz="2700" b="1" i="0" u="none" strike="noStrike" kern="0" cap="none" spc="0" normalizeH="0" baseline="0" noProof="0">
                <a:ln>
                  <a:noFill/>
                </a:ln>
                <a:solidFill>
                  <a:srgbClr val="1F497D"/>
                </a:solidFill>
                <a:effectLst/>
                <a:uLnTx/>
                <a:uFillTx/>
                <a:latin typeface="Century Gothic"/>
                <a:ea typeface="Century Gothic"/>
                <a:cs typeface="Century Gothic"/>
                <a:sym typeface="Century Gothic"/>
              </a:rPr>
              <a:t>or drop your comments into the ‘Chat’.</a:t>
            </a:r>
            <a:endParaRPr kumimoji="0" sz="2700" b="1" i="0" u="none" strike="noStrike" kern="0" cap="none" spc="0" normalizeH="0" baseline="0" noProof="0">
              <a:ln>
                <a:noFill/>
              </a:ln>
              <a:solidFill>
                <a:srgbClr val="1F497D"/>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1" i="0" u="none" strike="noStrike" kern="0" cap="none" spc="0" normalizeH="0" baseline="0" noProof="0">
                <a:ln>
                  <a:noFill/>
                </a:ln>
                <a:solidFill>
                  <a:srgbClr val="1F497D"/>
                </a:solidFill>
                <a:effectLst/>
                <a:uLnTx/>
                <a:uFillTx/>
                <a:latin typeface="Century Gothic"/>
                <a:ea typeface="Century Gothic"/>
                <a:cs typeface="Century Gothic"/>
                <a:sym typeface="Century Gothic"/>
              </a:rPr>
              <a:t>(We can share comments with the group after the Forum.)</a:t>
            </a:r>
            <a:endParaRPr kumimoji="0" sz="1900" b="1" i="0" u="none" strike="noStrike" kern="0" cap="none" spc="0" normalizeH="0" baseline="0" noProof="0">
              <a:ln>
                <a:noFill/>
              </a:ln>
              <a:solidFill>
                <a:srgbClr val="1F497D"/>
              </a:solidFill>
              <a:effectLst/>
              <a:uLnTx/>
              <a:uFillTx/>
              <a:latin typeface="Century Gothic"/>
              <a:ea typeface="Century Gothic"/>
              <a:cs typeface="Century Gothic"/>
              <a:sym typeface="Century Gothic"/>
            </a:endParaRPr>
          </a:p>
        </p:txBody>
      </p:sp>
      <p:sp>
        <p:nvSpPr>
          <p:cNvPr id="452" name="Google Shape;452;p64"/>
          <p:cNvSpPr txBox="1"/>
          <p:nvPr/>
        </p:nvSpPr>
        <p:spPr>
          <a:xfrm>
            <a:off x="1092820" y="3478350"/>
            <a:ext cx="6132380" cy="80018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2000" b="1" i="0" u="none" strike="noStrike" kern="0" cap="none" spc="0" normalizeH="0" baseline="0" noProof="0" dirty="0">
                <a:ln>
                  <a:noFill/>
                </a:ln>
                <a:solidFill>
                  <a:srgbClr val="38761D"/>
                </a:solidFill>
                <a:effectLst/>
                <a:uLnTx/>
                <a:uFillTx/>
                <a:latin typeface="Lato"/>
                <a:ea typeface="Lato"/>
                <a:cs typeface="Lato"/>
                <a:sym typeface="Lato"/>
              </a:rPr>
              <a:t>You will be invited to share reactions and insights in the Survey after the session.</a:t>
            </a:r>
            <a:endParaRPr kumimoji="0" sz="19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53" name="Google Shape;453;p64"/>
          <p:cNvPicPr preferRelativeResize="0"/>
          <p:nvPr/>
        </p:nvPicPr>
        <p:blipFill>
          <a:blip r:embed="rId3">
            <a:alphaModFix/>
          </a:blip>
          <a:stretch>
            <a:fillRect/>
          </a:stretch>
        </p:blipFill>
        <p:spPr>
          <a:xfrm>
            <a:off x="4877600" y="2247862"/>
            <a:ext cx="2873750" cy="412625"/>
          </a:xfrm>
          <a:prstGeom prst="rect">
            <a:avLst/>
          </a:prstGeom>
          <a:noFill/>
          <a:ln>
            <a:noFill/>
          </a:ln>
        </p:spPr>
      </p:pic>
      <p:pic>
        <p:nvPicPr>
          <p:cNvPr id="454" name="Google Shape;454;p64"/>
          <p:cNvPicPr preferRelativeResize="0"/>
          <p:nvPr/>
        </p:nvPicPr>
        <p:blipFill>
          <a:blip r:embed="rId4">
            <a:alphaModFix/>
          </a:blip>
          <a:stretch>
            <a:fillRect/>
          </a:stretch>
        </p:blipFill>
        <p:spPr>
          <a:xfrm>
            <a:off x="7002474" y="277876"/>
            <a:ext cx="1507051" cy="1881925"/>
          </a:xfrm>
          <a:prstGeom prst="rect">
            <a:avLst/>
          </a:prstGeom>
          <a:noFill/>
          <a:ln>
            <a:noFill/>
          </a:ln>
        </p:spPr>
      </p:pic>
    </p:spTree>
    <p:extLst>
      <p:ext uri="{BB962C8B-B14F-4D97-AF65-F5344CB8AC3E}">
        <p14:creationId xmlns:p14="http://schemas.microsoft.com/office/powerpoint/2010/main" val="2885209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1000"/>
                                        <p:tgtEl>
                                          <p:spTgt spid="449"/>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0">
                                            <p:txEl>
                                              <p:pRg st="0" end="0"/>
                                            </p:txEl>
                                          </p:spTgt>
                                        </p:tgtEl>
                                        <p:attrNameLst>
                                          <p:attrName>style.visibility</p:attrName>
                                        </p:attrNameLst>
                                      </p:cBhvr>
                                      <p:to>
                                        <p:strVal val="visible"/>
                                      </p:to>
                                    </p:set>
                                    <p:anim calcmode="lin" valueType="num">
                                      <p:cBhvr additive="base">
                                        <p:cTn id="11" dur="1000"/>
                                        <p:tgtEl>
                                          <p:spTgt spid="450">
                                            <p:txEl>
                                              <p:pRg st="0" end="0"/>
                                            </p:txEl>
                                          </p:spTgt>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450">
                                            <p:txEl>
                                              <p:pRg st="1" end="1"/>
                                            </p:txEl>
                                          </p:spTgt>
                                        </p:tgtEl>
                                        <p:attrNameLst>
                                          <p:attrName>style.visibility</p:attrName>
                                        </p:attrNameLst>
                                      </p:cBhvr>
                                      <p:to>
                                        <p:strVal val="visible"/>
                                      </p:to>
                                    </p:set>
                                    <p:anim calcmode="lin" valueType="num">
                                      <p:cBhvr additive="base">
                                        <p:cTn id="15" dur="1000"/>
                                        <p:tgtEl>
                                          <p:spTgt spid="450">
                                            <p:txEl>
                                              <p:pRg st="1" end="1"/>
                                            </p:txEl>
                                          </p:spTgt>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450">
                                            <p:txEl>
                                              <p:pRg st="2" end="2"/>
                                            </p:txEl>
                                          </p:spTgt>
                                        </p:tgtEl>
                                        <p:attrNameLst>
                                          <p:attrName>style.visibility</p:attrName>
                                        </p:attrNameLst>
                                      </p:cBhvr>
                                      <p:to>
                                        <p:strVal val="visible"/>
                                      </p:to>
                                    </p:set>
                                    <p:anim calcmode="lin" valueType="num">
                                      <p:cBhvr additive="base">
                                        <p:cTn id="19" dur="1000"/>
                                        <p:tgtEl>
                                          <p:spTgt spid="45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51"/>
                                        </p:tgtEl>
                                        <p:attrNameLst>
                                          <p:attrName>style.visibility</p:attrName>
                                        </p:attrNameLst>
                                      </p:cBhvr>
                                      <p:to>
                                        <p:strVal val="visible"/>
                                      </p:to>
                                    </p:set>
                                    <p:anim calcmode="lin" valueType="num">
                                      <p:cBhvr additive="base">
                                        <p:cTn id="24" dur="1000"/>
                                        <p:tgtEl>
                                          <p:spTgt spid="451"/>
                                        </p:tgtEl>
                                        <p:attrNameLst>
                                          <p:attrName>ppt_w</p:attrName>
                                        </p:attrNameLst>
                                      </p:cBhvr>
                                      <p:tavLst>
                                        <p:tav tm="0">
                                          <p:val>
                                            <p:strVal val="0"/>
                                          </p:val>
                                        </p:tav>
                                        <p:tav tm="100000">
                                          <p:val>
                                            <p:strVal val="#ppt_w"/>
                                          </p:val>
                                        </p:tav>
                                      </p:tavLst>
                                    </p:anim>
                                    <p:anim calcmode="lin" valueType="num">
                                      <p:cBhvr additive="base">
                                        <p:cTn id="25" dur="1000"/>
                                        <p:tgtEl>
                                          <p:spTgt spid="451"/>
                                        </p:tgtEl>
                                        <p:attrNameLst>
                                          <p:attrName>ppt_h</p:attrName>
                                        </p:attrNameLst>
                                      </p:cBhvr>
                                      <p:tavLst>
                                        <p:tav tm="0">
                                          <p:val>
                                            <p:strVal val="0"/>
                                          </p:val>
                                        </p:tav>
                                        <p:tav tm="100000">
                                          <p:val>
                                            <p:strVal val="#ppt_h"/>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453"/>
                                        </p:tgtEl>
                                        <p:attrNameLst>
                                          <p:attrName>style.visibility</p:attrName>
                                        </p:attrNameLst>
                                      </p:cBhvr>
                                      <p:to>
                                        <p:strVal val="visible"/>
                                      </p:to>
                                    </p:set>
                                    <p:animEffect transition="in" filter="fade">
                                      <p:cBhvr>
                                        <p:cTn id="29" dur="1000"/>
                                        <p:tgtEl>
                                          <p:spTgt spid="453"/>
                                        </p:tgtEl>
                                      </p:cBhvr>
                                    </p:animEffect>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52"/>
                                        </p:tgtEl>
                                        <p:attrNameLst>
                                          <p:attrName>style.visibility</p:attrName>
                                        </p:attrNameLst>
                                      </p:cBhvr>
                                      <p:to>
                                        <p:strVal val="visible"/>
                                      </p:to>
                                    </p:set>
                                    <p:anim calcmode="lin" valueType="num">
                                      <p:cBhvr additive="base">
                                        <p:cTn id="33" dur="1000"/>
                                        <p:tgtEl>
                                          <p:spTgt spid="4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5"/>
          <p:cNvSpPr txBox="1">
            <a:spLocks noGrp="1"/>
          </p:cNvSpPr>
          <p:nvPr>
            <p:ph type="body" idx="1"/>
          </p:nvPr>
        </p:nvSpPr>
        <p:spPr>
          <a:xfrm>
            <a:off x="340850" y="789100"/>
            <a:ext cx="4989900" cy="1147700"/>
          </a:xfrm>
          <a:prstGeom prst="rect">
            <a:avLst/>
          </a:prstGeom>
        </p:spPr>
        <p:txBody>
          <a:bodyPr spcFirstLastPara="1" wrap="square" lIns="91425" tIns="45700" rIns="91425" bIns="45700" anchor="t" anchorCtr="0">
            <a:noAutofit/>
          </a:bodyPr>
          <a:lstStyle/>
          <a:p>
            <a:pPr marL="0" lvl="0" indent="0" algn="l" rtl="0">
              <a:lnSpc>
                <a:spcPct val="80000"/>
              </a:lnSpc>
              <a:spcBef>
                <a:spcPts val="360"/>
              </a:spcBef>
              <a:spcAft>
                <a:spcPts val="0"/>
              </a:spcAft>
              <a:buClr>
                <a:schemeClr val="dk1"/>
              </a:buClr>
              <a:buSzPts val="523"/>
              <a:buFont typeface="Arial"/>
              <a:buNone/>
            </a:pPr>
            <a:r>
              <a:rPr lang="en" sz="1829" b="1" dirty="0">
                <a:solidFill>
                  <a:srgbClr val="9900FF"/>
                </a:solidFill>
              </a:rPr>
              <a:t>If activated, remember to . . .</a:t>
            </a:r>
            <a:endParaRPr sz="1829" b="1" dirty="0">
              <a:solidFill>
                <a:srgbClr val="9900FF"/>
              </a:solidFill>
            </a:endParaRPr>
          </a:p>
          <a:p>
            <a:pPr marL="457200" lvl="0" indent="-344805" algn="l" rtl="0">
              <a:lnSpc>
                <a:spcPct val="80000"/>
              </a:lnSpc>
              <a:spcBef>
                <a:spcPts val="360"/>
              </a:spcBef>
              <a:spcAft>
                <a:spcPts val="0"/>
              </a:spcAft>
              <a:buClr>
                <a:srgbClr val="9900FF"/>
              </a:buClr>
              <a:buSzPts val="1830"/>
              <a:buChar char="•"/>
            </a:pPr>
            <a:r>
              <a:rPr lang="en" sz="1829" dirty="0">
                <a:solidFill>
                  <a:srgbClr val="9900FF"/>
                </a:solidFill>
              </a:rPr>
              <a:t>Update your Google Classroom Calendar</a:t>
            </a:r>
            <a:endParaRPr sz="1829" dirty="0">
              <a:solidFill>
                <a:srgbClr val="9900FF"/>
              </a:solidFill>
            </a:endParaRPr>
          </a:p>
          <a:p>
            <a:pPr marL="457200" lvl="0" indent="-344805" algn="l" rtl="0">
              <a:lnSpc>
                <a:spcPct val="80000"/>
              </a:lnSpc>
              <a:spcBef>
                <a:spcPts val="360"/>
              </a:spcBef>
              <a:spcAft>
                <a:spcPts val="0"/>
              </a:spcAft>
              <a:buClr>
                <a:srgbClr val="9900FF"/>
              </a:buClr>
              <a:buSzPts val="1830"/>
              <a:buChar char="•"/>
            </a:pPr>
            <a:r>
              <a:rPr lang="en-US" sz="1829" dirty="0">
                <a:solidFill>
                  <a:srgbClr val="9900FF"/>
                </a:solidFill>
              </a:rPr>
              <a:t>Arrange your Mentor Peer Observation</a:t>
            </a:r>
          </a:p>
          <a:p>
            <a:pPr indent="-344805">
              <a:lnSpc>
                <a:spcPct val="80000"/>
              </a:lnSpc>
              <a:buClr>
                <a:srgbClr val="9900FF"/>
              </a:buClr>
              <a:buSzPts val="1830"/>
            </a:pPr>
            <a:r>
              <a:rPr lang="en-US" sz="1829" dirty="0">
                <a:solidFill>
                  <a:srgbClr val="9900FF"/>
                </a:solidFill>
              </a:rPr>
              <a:t>Schedule your CIT Panel Observation</a:t>
            </a:r>
          </a:p>
          <a:p>
            <a:pPr marL="0" lvl="0" indent="0" algn="l" rtl="0">
              <a:lnSpc>
                <a:spcPct val="80000"/>
              </a:lnSpc>
              <a:spcBef>
                <a:spcPts val="360"/>
              </a:spcBef>
              <a:spcAft>
                <a:spcPts val="0"/>
              </a:spcAft>
              <a:buSzPts val="523"/>
              <a:buNone/>
            </a:pPr>
            <a:endParaRPr sz="1629" dirty="0">
              <a:solidFill>
                <a:srgbClr val="9900FF"/>
              </a:solidFill>
            </a:endParaRPr>
          </a:p>
        </p:txBody>
      </p:sp>
      <p:sp>
        <p:nvSpPr>
          <p:cNvPr id="225" name="Google Shape;225;p35"/>
          <p:cNvSpPr txBox="1">
            <a:spLocks noGrp="1"/>
          </p:cNvSpPr>
          <p:nvPr>
            <p:ph type="title"/>
          </p:nvPr>
        </p:nvSpPr>
        <p:spPr>
          <a:xfrm>
            <a:off x="457200" y="205976"/>
            <a:ext cx="8229600" cy="686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SzPts val="990"/>
              <a:buNone/>
            </a:pPr>
            <a:r>
              <a:rPr lang="en-US" sz="3400" b="1" i="1" dirty="0">
                <a:solidFill>
                  <a:srgbClr val="0000FF"/>
                </a:solidFill>
              </a:rPr>
              <a:t>New Year - New (&amp; Old) CIT Stuff To Do</a:t>
            </a:r>
          </a:p>
        </p:txBody>
      </p:sp>
      <p:pic>
        <p:nvPicPr>
          <p:cNvPr id="226" name="Google Shape;226;p35"/>
          <p:cNvPicPr preferRelativeResize="0"/>
          <p:nvPr/>
        </p:nvPicPr>
        <p:blipFill>
          <a:blip r:embed="rId3">
            <a:alphaModFix/>
          </a:blip>
          <a:stretch>
            <a:fillRect/>
          </a:stretch>
        </p:blipFill>
        <p:spPr>
          <a:xfrm>
            <a:off x="5217276" y="845851"/>
            <a:ext cx="1313196" cy="1735437"/>
          </a:xfrm>
          <a:prstGeom prst="rect">
            <a:avLst/>
          </a:prstGeom>
          <a:noFill/>
          <a:ln>
            <a:noFill/>
          </a:ln>
        </p:spPr>
      </p:pic>
      <p:pic>
        <p:nvPicPr>
          <p:cNvPr id="227" name="Google Shape;227;p35"/>
          <p:cNvPicPr preferRelativeResize="0"/>
          <p:nvPr/>
        </p:nvPicPr>
        <p:blipFill>
          <a:blip r:embed="rId4">
            <a:alphaModFix/>
          </a:blip>
          <a:stretch>
            <a:fillRect/>
          </a:stretch>
        </p:blipFill>
        <p:spPr>
          <a:xfrm>
            <a:off x="5556900" y="1256900"/>
            <a:ext cx="1367328" cy="1735450"/>
          </a:xfrm>
          <a:prstGeom prst="rect">
            <a:avLst/>
          </a:prstGeom>
          <a:noFill/>
          <a:ln>
            <a:noFill/>
          </a:ln>
        </p:spPr>
      </p:pic>
      <p:pic>
        <p:nvPicPr>
          <p:cNvPr id="228" name="Google Shape;228;p35"/>
          <p:cNvPicPr preferRelativeResize="0">
            <a:picLocks noChangeAspect="1"/>
          </p:cNvPicPr>
          <p:nvPr/>
        </p:nvPicPr>
        <p:blipFill>
          <a:blip r:embed="rId5">
            <a:alphaModFix/>
          </a:blip>
          <a:stretch>
            <a:fillRect/>
          </a:stretch>
        </p:blipFill>
        <p:spPr>
          <a:xfrm>
            <a:off x="7040578" y="823604"/>
            <a:ext cx="1536682" cy="1963146"/>
          </a:xfrm>
          <a:prstGeom prst="rect">
            <a:avLst/>
          </a:prstGeom>
          <a:noFill/>
          <a:ln>
            <a:noFill/>
          </a:ln>
        </p:spPr>
      </p:pic>
      <p:pic>
        <p:nvPicPr>
          <p:cNvPr id="229" name="Google Shape;229;p35"/>
          <p:cNvPicPr preferRelativeResize="0"/>
          <p:nvPr/>
        </p:nvPicPr>
        <p:blipFill>
          <a:blip r:embed="rId6">
            <a:alphaModFix/>
          </a:blip>
          <a:stretch>
            <a:fillRect/>
          </a:stretch>
        </p:blipFill>
        <p:spPr>
          <a:xfrm>
            <a:off x="6938395" y="2992350"/>
            <a:ext cx="1741047" cy="1701969"/>
          </a:xfrm>
          <a:prstGeom prst="rect">
            <a:avLst/>
          </a:prstGeom>
          <a:noFill/>
          <a:ln>
            <a:noFill/>
          </a:ln>
        </p:spPr>
      </p:pic>
      <p:sp>
        <p:nvSpPr>
          <p:cNvPr id="230" name="Google Shape;230;p35"/>
          <p:cNvSpPr txBox="1">
            <a:spLocks noGrp="1"/>
          </p:cNvSpPr>
          <p:nvPr>
            <p:ph type="body" idx="1"/>
          </p:nvPr>
        </p:nvSpPr>
        <p:spPr>
          <a:xfrm>
            <a:off x="340850" y="1936800"/>
            <a:ext cx="5786400" cy="1832943"/>
          </a:xfrm>
          <a:prstGeom prst="rect">
            <a:avLst/>
          </a:prstGeom>
        </p:spPr>
        <p:txBody>
          <a:bodyPr spcFirstLastPara="1" wrap="square" lIns="91425" tIns="45700" rIns="91425" bIns="45700" anchor="t" anchorCtr="0">
            <a:noAutofit/>
          </a:bodyPr>
          <a:lstStyle/>
          <a:p>
            <a:pPr marL="0" lvl="0" indent="0" algn="l" rtl="0">
              <a:lnSpc>
                <a:spcPct val="80000"/>
              </a:lnSpc>
              <a:spcBef>
                <a:spcPts val="360"/>
              </a:spcBef>
              <a:spcAft>
                <a:spcPts val="0"/>
              </a:spcAft>
              <a:buSzPts val="523"/>
              <a:buNone/>
            </a:pPr>
            <a:r>
              <a:rPr lang="en" sz="1829" b="1" dirty="0">
                <a:solidFill>
                  <a:srgbClr val="9900FF"/>
                </a:solidFill>
              </a:rPr>
              <a:t>If Interns, remember to . . . </a:t>
            </a:r>
            <a:endParaRPr sz="1829" b="1" dirty="0">
              <a:solidFill>
                <a:srgbClr val="9900FF"/>
              </a:solidFill>
            </a:endParaRPr>
          </a:p>
          <a:p>
            <a:pPr marL="457200" lvl="0" indent="-344805" algn="l" rtl="0">
              <a:lnSpc>
                <a:spcPct val="80000"/>
              </a:lnSpc>
              <a:spcBef>
                <a:spcPts val="360"/>
              </a:spcBef>
              <a:spcAft>
                <a:spcPts val="0"/>
              </a:spcAft>
              <a:buClr>
                <a:srgbClr val="9900FF"/>
              </a:buClr>
              <a:buSzPts val="1830"/>
              <a:buChar char="•"/>
            </a:pPr>
            <a:r>
              <a:rPr lang="en" sz="1829" dirty="0">
                <a:solidFill>
                  <a:srgbClr val="9900FF"/>
                </a:solidFill>
              </a:rPr>
              <a:t>Make your Monthly Administrator Contact</a:t>
            </a:r>
            <a:endParaRPr sz="1829" dirty="0">
              <a:solidFill>
                <a:srgbClr val="9900FF"/>
              </a:solidFill>
            </a:endParaRPr>
          </a:p>
          <a:p>
            <a:pPr marL="457200" lvl="0" indent="-344805" algn="l" rtl="0">
              <a:lnSpc>
                <a:spcPct val="80000"/>
              </a:lnSpc>
              <a:spcBef>
                <a:spcPts val="360"/>
              </a:spcBef>
              <a:spcAft>
                <a:spcPts val="0"/>
              </a:spcAft>
              <a:buClr>
                <a:srgbClr val="9900FF"/>
              </a:buClr>
              <a:buSzPts val="1830"/>
              <a:buChar char="•"/>
            </a:pPr>
            <a:r>
              <a:rPr lang="en" sz="1829" dirty="0">
                <a:solidFill>
                  <a:srgbClr val="9900FF"/>
                </a:solidFill>
              </a:rPr>
              <a:t>Review </a:t>
            </a:r>
            <a:r>
              <a:rPr lang="en" sz="1829" b="1" dirty="0">
                <a:solidFill>
                  <a:srgbClr val="9900FF"/>
                </a:solidFill>
              </a:rPr>
              <a:t>Transfer Day </a:t>
            </a:r>
            <a:r>
              <a:rPr lang="en" sz="1829" dirty="0">
                <a:solidFill>
                  <a:srgbClr val="9900FF"/>
                </a:solidFill>
              </a:rPr>
              <a:t>Process with Intern</a:t>
            </a:r>
            <a:endParaRPr sz="1829" dirty="0">
              <a:solidFill>
                <a:srgbClr val="9900FF"/>
              </a:solidFill>
            </a:endParaRPr>
          </a:p>
          <a:p>
            <a:pPr marL="0" lvl="0" indent="0" algn="l" rtl="0">
              <a:lnSpc>
                <a:spcPct val="80000"/>
              </a:lnSpc>
              <a:spcBef>
                <a:spcPts val="1200"/>
              </a:spcBef>
              <a:spcAft>
                <a:spcPts val="0"/>
              </a:spcAft>
              <a:buSzPts val="523"/>
              <a:buNone/>
            </a:pPr>
            <a:r>
              <a:rPr lang="en" sz="1829" b="1" dirty="0">
                <a:solidFill>
                  <a:srgbClr val="9900FF"/>
                </a:solidFill>
              </a:rPr>
              <a:t>If Professional Support . . .</a:t>
            </a:r>
            <a:endParaRPr sz="1829" b="1" dirty="0">
              <a:solidFill>
                <a:srgbClr val="9900FF"/>
              </a:solidFill>
            </a:endParaRPr>
          </a:p>
          <a:p>
            <a:pPr marL="457200" lvl="0" indent="-344805" algn="l" rtl="0">
              <a:lnSpc>
                <a:spcPct val="80000"/>
              </a:lnSpc>
              <a:spcBef>
                <a:spcPts val="360"/>
              </a:spcBef>
              <a:spcAft>
                <a:spcPts val="300"/>
              </a:spcAft>
              <a:buClr>
                <a:srgbClr val="9900FF"/>
              </a:buClr>
              <a:buSzPts val="1830"/>
              <a:buChar char="•"/>
            </a:pPr>
            <a:r>
              <a:rPr lang="en" sz="1829" dirty="0">
                <a:solidFill>
                  <a:srgbClr val="9900FF"/>
                </a:solidFill>
              </a:rPr>
              <a:t>Start preparing your</a:t>
            </a:r>
            <a:br>
              <a:rPr lang="en" sz="1829" dirty="0">
                <a:solidFill>
                  <a:srgbClr val="9900FF"/>
                </a:solidFill>
              </a:rPr>
            </a:br>
            <a:r>
              <a:rPr lang="en" sz="1829" dirty="0">
                <a:solidFill>
                  <a:srgbClr val="9900FF"/>
                </a:solidFill>
              </a:rPr>
              <a:t>Professional Support Semester Report</a:t>
            </a:r>
            <a:endParaRPr sz="1629" dirty="0">
              <a:solidFill>
                <a:srgbClr val="9900FF"/>
              </a:solidFill>
            </a:endParaRPr>
          </a:p>
        </p:txBody>
      </p:sp>
      <p:sp>
        <p:nvSpPr>
          <p:cNvPr id="231" name="Google Shape;231;p35"/>
          <p:cNvSpPr txBox="1"/>
          <p:nvPr/>
        </p:nvSpPr>
        <p:spPr>
          <a:xfrm>
            <a:off x="6924228" y="2720200"/>
            <a:ext cx="20094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u="sng" dirty="0">
                <a:solidFill>
                  <a:schemeClr val="hlink"/>
                </a:solidFill>
                <a:latin typeface="Quattrocento Sans"/>
                <a:ea typeface="Quattrocento Sans"/>
                <a:cs typeface="Quattrocento Sans"/>
                <a:sym typeface="Quattrocento Sans"/>
                <a:hlinkClick r:id="rId7"/>
              </a:rPr>
              <a:t>www.rcsdk12.org/CIT/Resources</a:t>
            </a:r>
            <a:r>
              <a:rPr lang="en" sz="900" b="1" dirty="0">
                <a:latin typeface="Quattrocento Sans"/>
                <a:ea typeface="Quattrocento Sans"/>
                <a:cs typeface="Quattrocento Sans"/>
                <a:sym typeface="Quattrocento Sans"/>
              </a:rPr>
              <a:t> </a:t>
            </a:r>
            <a:endParaRPr sz="900" b="1" dirty="0">
              <a:latin typeface="Quattrocento Sans"/>
              <a:ea typeface="Quattrocento Sans"/>
              <a:cs typeface="Quattrocento Sans"/>
              <a:sym typeface="Quattrocento Sans"/>
            </a:endParaRPr>
          </a:p>
        </p:txBody>
      </p:sp>
      <p:pic>
        <p:nvPicPr>
          <p:cNvPr id="3" name="Picture 2">
            <a:extLst>
              <a:ext uri="{FF2B5EF4-FFF2-40B4-BE49-F238E27FC236}">
                <a16:creationId xmlns:a16="http://schemas.microsoft.com/office/drawing/2014/main" id="{6C8C9BE5-231F-1796-DB3B-EB182CA01676}"/>
              </a:ext>
            </a:extLst>
          </p:cNvPr>
          <p:cNvPicPr>
            <a:picLocks noChangeAspect="1"/>
          </p:cNvPicPr>
          <p:nvPr/>
        </p:nvPicPr>
        <p:blipFill>
          <a:blip r:embed="rId8"/>
          <a:stretch>
            <a:fillRect/>
          </a:stretch>
        </p:blipFill>
        <p:spPr>
          <a:xfrm>
            <a:off x="4869174" y="3167493"/>
            <a:ext cx="1793573" cy="1283738"/>
          </a:xfrm>
          <a:prstGeom prst="rect">
            <a:avLst/>
          </a:prstGeom>
          <a:ln w="12700">
            <a:solidFill>
              <a:schemeClr val="tx1"/>
            </a:solidFill>
          </a:ln>
        </p:spPr>
      </p:pic>
      <p:pic>
        <p:nvPicPr>
          <p:cNvPr id="5" name="Picture 4">
            <a:extLst>
              <a:ext uri="{FF2B5EF4-FFF2-40B4-BE49-F238E27FC236}">
                <a16:creationId xmlns:a16="http://schemas.microsoft.com/office/drawing/2014/main" id="{6FE9365F-E692-DFA9-5494-41CBD8785BC1}"/>
              </a:ext>
            </a:extLst>
          </p:cNvPr>
          <p:cNvPicPr>
            <a:picLocks noChangeAspect="1"/>
          </p:cNvPicPr>
          <p:nvPr/>
        </p:nvPicPr>
        <p:blipFill>
          <a:blip r:embed="rId9"/>
          <a:stretch>
            <a:fillRect/>
          </a:stretch>
        </p:blipFill>
        <p:spPr>
          <a:xfrm>
            <a:off x="1600876" y="3740575"/>
            <a:ext cx="2615753" cy="953744"/>
          </a:xfrm>
          <a:prstGeom prst="rect">
            <a:avLst/>
          </a:prstGeom>
          <a:ln w="127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4">
                                            <p:txEl>
                                              <p:pRg st="0" end="0"/>
                                            </p:txEl>
                                          </p:spTgt>
                                        </p:tgtEl>
                                        <p:attrNameLst>
                                          <p:attrName>style.visibility</p:attrName>
                                        </p:attrNameLst>
                                      </p:cBhvr>
                                      <p:to>
                                        <p:strVal val="visible"/>
                                      </p:to>
                                    </p:set>
                                    <p:anim calcmode="lin" valueType="num">
                                      <p:cBhvr additive="base">
                                        <p:cTn id="7" dur="1000"/>
                                        <p:tgtEl>
                                          <p:spTgt spid="224">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24">
                                            <p:txEl>
                                              <p:pRg st="1" end="1"/>
                                            </p:txEl>
                                          </p:spTgt>
                                        </p:tgtEl>
                                        <p:attrNameLst>
                                          <p:attrName>style.visibility</p:attrName>
                                        </p:attrNameLst>
                                      </p:cBhvr>
                                      <p:to>
                                        <p:strVal val="visible"/>
                                      </p:to>
                                    </p:set>
                                    <p:anim calcmode="lin" valueType="num">
                                      <p:cBhvr additive="base">
                                        <p:cTn id="11" dur="1000"/>
                                        <p:tgtEl>
                                          <p:spTgt spid="22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24">
                                            <p:txEl>
                                              <p:pRg st="2" end="2"/>
                                            </p:txEl>
                                          </p:spTgt>
                                        </p:tgtEl>
                                        <p:attrNameLst>
                                          <p:attrName>style.visibility</p:attrName>
                                        </p:attrNameLst>
                                      </p:cBhvr>
                                      <p:to>
                                        <p:strVal val="visible"/>
                                      </p:to>
                                    </p:set>
                                    <p:anim calcmode="lin" valueType="num">
                                      <p:cBhvr additive="base">
                                        <p:cTn id="16" dur="1000"/>
                                        <p:tgtEl>
                                          <p:spTgt spid="224">
                                            <p:txEl>
                                              <p:pRg st="2" end="2"/>
                                            </p:txEl>
                                          </p:spTgt>
                                        </p:tgtEl>
                                        <p:attrNameLst>
                                          <p:attrName>ppt_x</p:attrName>
                                        </p:attrNameLst>
                                      </p:cBhvr>
                                      <p:tavLst>
                                        <p:tav tm="0">
                                          <p:val>
                                            <p:strVal val="#ppt_x-1"/>
                                          </p:val>
                                        </p:tav>
                                        <p:tav tm="100000">
                                          <p:val>
                                            <p:strVal val="#ppt_x"/>
                                          </p:val>
                                        </p:tav>
                                      </p:tavLst>
                                    </p:anim>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228"/>
                                        </p:tgtEl>
                                        <p:attrNameLst>
                                          <p:attrName>style.visibility</p:attrName>
                                        </p:attrNameLst>
                                      </p:cBhvr>
                                      <p:to>
                                        <p:strVal val="visible"/>
                                      </p:to>
                                    </p:set>
                                    <p:anim calcmode="lin" valueType="num">
                                      <p:cBhvr additive="base">
                                        <p:cTn id="20" dur="1000"/>
                                        <p:tgtEl>
                                          <p:spTgt spid="228"/>
                                        </p:tgtEl>
                                        <p:attrNameLst>
                                          <p:attrName>ppt_w</p:attrName>
                                        </p:attrNameLst>
                                      </p:cBhvr>
                                      <p:tavLst>
                                        <p:tav tm="0">
                                          <p:val>
                                            <p:strVal val="0"/>
                                          </p:val>
                                        </p:tav>
                                        <p:tav tm="100000">
                                          <p:val>
                                            <p:strVal val="#ppt_w"/>
                                          </p:val>
                                        </p:tav>
                                      </p:tavLst>
                                    </p:anim>
                                    <p:anim calcmode="lin" valueType="num">
                                      <p:cBhvr additive="base">
                                        <p:cTn id="21" dur="1000"/>
                                        <p:tgtEl>
                                          <p:spTgt spid="228"/>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4">
                                            <p:txEl>
                                              <p:pRg st="3" end="3"/>
                                            </p:txEl>
                                          </p:spTgt>
                                        </p:tgtEl>
                                        <p:attrNameLst>
                                          <p:attrName>style.visibility</p:attrName>
                                        </p:attrNameLst>
                                      </p:cBhvr>
                                      <p:to>
                                        <p:strVal val="visible"/>
                                      </p:to>
                                    </p:set>
                                    <p:anim calcmode="lin" valueType="num">
                                      <p:cBhvr additive="base">
                                        <p:cTn id="26" dur="1000"/>
                                        <p:tgtEl>
                                          <p:spTgt spid="22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26"/>
                                        </p:tgtEl>
                                        <p:attrNameLst>
                                          <p:attrName>style.visibility</p:attrName>
                                        </p:attrNameLst>
                                      </p:cBhvr>
                                      <p:to>
                                        <p:strVal val="visible"/>
                                      </p:to>
                                    </p:set>
                                    <p:anim calcmode="lin" valueType="num">
                                      <p:cBhvr additive="base">
                                        <p:cTn id="31" dur="1000"/>
                                        <p:tgtEl>
                                          <p:spTgt spid="226"/>
                                        </p:tgtEl>
                                        <p:attrNameLst>
                                          <p:attrName>ppt_w</p:attrName>
                                        </p:attrNameLst>
                                      </p:cBhvr>
                                      <p:tavLst>
                                        <p:tav tm="0">
                                          <p:val>
                                            <p:strVal val="0"/>
                                          </p:val>
                                        </p:tav>
                                        <p:tav tm="100000">
                                          <p:val>
                                            <p:strVal val="#ppt_w"/>
                                          </p:val>
                                        </p:tav>
                                      </p:tavLst>
                                    </p:anim>
                                    <p:anim calcmode="lin" valueType="num">
                                      <p:cBhvr additive="base">
                                        <p:cTn id="32" dur="1000"/>
                                        <p:tgtEl>
                                          <p:spTgt spid="226"/>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227"/>
                                        </p:tgtEl>
                                        <p:attrNameLst>
                                          <p:attrName>style.visibility</p:attrName>
                                        </p:attrNameLst>
                                      </p:cBhvr>
                                      <p:to>
                                        <p:strVal val="visible"/>
                                      </p:to>
                                    </p:set>
                                    <p:anim calcmode="lin" valueType="num">
                                      <p:cBhvr additive="base">
                                        <p:cTn id="37" dur="1000"/>
                                        <p:tgtEl>
                                          <p:spTgt spid="227"/>
                                        </p:tgtEl>
                                        <p:attrNameLst>
                                          <p:attrName>ppt_w</p:attrName>
                                        </p:attrNameLst>
                                      </p:cBhvr>
                                      <p:tavLst>
                                        <p:tav tm="0">
                                          <p:val>
                                            <p:strVal val="0"/>
                                          </p:val>
                                        </p:tav>
                                        <p:tav tm="100000">
                                          <p:val>
                                            <p:strVal val="#ppt_w"/>
                                          </p:val>
                                        </p:tav>
                                      </p:tavLst>
                                    </p:anim>
                                    <p:anim calcmode="lin" valueType="num">
                                      <p:cBhvr additive="base">
                                        <p:cTn id="38" dur="1000"/>
                                        <p:tgtEl>
                                          <p:spTgt spid="227"/>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1000"/>
                                        <p:tgtEl>
                                          <p:spTgt spid="231"/>
                                        </p:tgtEl>
                                      </p:cBhvr>
                                    </p:animEffect>
                                  </p:childTnLst>
                                </p:cTn>
                              </p:par>
                            </p:childTnLst>
                          </p:cTn>
                        </p:par>
                        <p:par>
                          <p:cTn id="44" fill="hold">
                            <p:stCondLst>
                              <p:cond delay="1000"/>
                            </p:stCondLst>
                            <p:childTnLst>
                              <p:par>
                                <p:cTn id="45" presetID="2" presetClass="entr" presetSubtype="4" fill="hold" nodeType="afterEffect">
                                  <p:stCondLst>
                                    <p:cond delay="0"/>
                                  </p:stCondLst>
                                  <p:childTnLst>
                                    <p:set>
                                      <p:cBhvr>
                                        <p:cTn id="46" dur="1" fill="hold">
                                          <p:stCondLst>
                                            <p:cond delay="0"/>
                                          </p:stCondLst>
                                        </p:cTn>
                                        <p:tgtEl>
                                          <p:spTgt spid="229"/>
                                        </p:tgtEl>
                                        <p:attrNameLst>
                                          <p:attrName>style.visibility</p:attrName>
                                        </p:attrNameLst>
                                      </p:cBhvr>
                                      <p:to>
                                        <p:strVal val="visible"/>
                                      </p:to>
                                    </p:set>
                                    <p:anim calcmode="lin" valueType="num">
                                      <p:cBhvr additive="base">
                                        <p:cTn id="47" dur="2000"/>
                                        <p:tgtEl>
                                          <p:spTgt spid="22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0">
                                            <p:txEl>
                                              <p:pRg st="0" end="0"/>
                                            </p:txEl>
                                          </p:spTgt>
                                        </p:tgtEl>
                                        <p:attrNameLst>
                                          <p:attrName>style.visibility</p:attrName>
                                        </p:attrNameLst>
                                      </p:cBhvr>
                                      <p:to>
                                        <p:strVal val="visible"/>
                                      </p:to>
                                    </p:set>
                                    <p:animEffect transition="in" filter="fade">
                                      <p:cBhvr>
                                        <p:cTn id="52" dur="1000"/>
                                        <p:tgtEl>
                                          <p:spTgt spid="230">
                                            <p:txEl>
                                              <p:pRg st="0" end="0"/>
                                            </p:txEl>
                                          </p:spTgt>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230">
                                            <p:txEl>
                                              <p:pRg st="1" end="1"/>
                                            </p:txEl>
                                          </p:spTgt>
                                        </p:tgtEl>
                                        <p:attrNameLst>
                                          <p:attrName>style.visibility</p:attrName>
                                        </p:attrNameLst>
                                      </p:cBhvr>
                                      <p:to>
                                        <p:strVal val="visible"/>
                                      </p:to>
                                    </p:set>
                                    <p:animEffect transition="in" filter="fade">
                                      <p:cBhvr>
                                        <p:cTn id="56" dur="1000"/>
                                        <p:tgtEl>
                                          <p:spTgt spid="230">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0">
                                            <p:txEl>
                                              <p:pRg st="2" end="2"/>
                                            </p:txEl>
                                          </p:spTgt>
                                        </p:tgtEl>
                                        <p:attrNameLst>
                                          <p:attrName>style.visibility</p:attrName>
                                        </p:attrNameLst>
                                      </p:cBhvr>
                                      <p:to>
                                        <p:strVal val="visible"/>
                                      </p:to>
                                    </p:set>
                                    <p:animEffect transition="in" filter="fade">
                                      <p:cBhvr>
                                        <p:cTn id="61" dur="1000"/>
                                        <p:tgtEl>
                                          <p:spTgt spid="230">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0">
                                            <p:txEl>
                                              <p:pRg st="3" end="3"/>
                                            </p:txEl>
                                          </p:spTgt>
                                        </p:tgtEl>
                                        <p:attrNameLst>
                                          <p:attrName>style.visibility</p:attrName>
                                        </p:attrNameLst>
                                      </p:cBhvr>
                                      <p:to>
                                        <p:strVal val="visible"/>
                                      </p:to>
                                    </p:set>
                                    <p:animEffect transition="in" filter="fade">
                                      <p:cBhvr>
                                        <p:cTn id="66" dur="1000"/>
                                        <p:tgtEl>
                                          <p:spTgt spid="230">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0">
                                            <p:txEl>
                                              <p:pRg st="4" end="4"/>
                                            </p:txEl>
                                          </p:spTgt>
                                        </p:tgtEl>
                                        <p:attrNameLst>
                                          <p:attrName>style.visibility</p:attrName>
                                        </p:attrNameLst>
                                      </p:cBhvr>
                                      <p:to>
                                        <p:strVal val="visible"/>
                                      </p:to>
                                    </p:set>
                                    <p:animEffect transition="in" filter="fade">
                                      <p:cBhvr>
                                        <p:cTn id="71" dur="1000"/>
                                        <p:tgtEl>
                                          <p:spTgt spid="230">
                                            <p:txEl>
                                              <p:pRg st="4" end="4"/>
                                            </p:txEl>
                                          </p:spTgt>
                                        </p:tgtEl>
                                      </p:cBhvr>
                                    </p:animEffect>
                                  </p:childTnLst>
                                </p:cTn>
                              </p:par>
                            </p:childTnLst>
                          </p:cTn>
                        </p:par>
                        <p:par>
                          <p:cTn id="72" fill="hold">
                            <p:stCondLst>
                              <p:cond delay="1000"/>
                            </p:stCondLst>
                            <p:childTnLst>
                              <p:par>
                                <p:cTn id="73" presetID="42" presetClass="entr" presetSubtype="0"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childTnLst>
                          </p:cTn>
                        </p:par>
                        <p:par>
                          <p:cTn id="78" fill="hold">
                            <p:stCondLst>
                              <p:cond delay="2000"/>
                            </p:stCondLst>
                            <p:childTnLst>
                              <p:par>
                                <p:cTn id="79" presetID="42" presetClass="entr" presetSubtype="0"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00"/>
                                        <p:tgtEl>
                                          <p:spTgt spid="5"/>
                                        </p:tgtEl>
                                      </p:cBhvr>
                                    </p:animEffect>
                                    <p:anim calcmode="lin" valueType="num">
                                      <p:cBhvr>
                                        <p:cTn id="82" dur="1000" fill="hold"/>
                                        <p:tgtEl>
                                          <p:spTgt spid="5"/>
                                        </p:tgtEl>
                                        <p:attrNameLst>
                                          <p:attrName>ppt_x</p:attrName>
                                        </p:attrNameLst>
                                      </p:cBhvr>
                                      <p:tavLst>
                                        <p:tav tm="0">
                                          <p:val>
                                            <p:strVal val="#ppt_x"/>
                                          </p:val>
                                        </p:tav>
                                        <p:tav tm="100000">
                                          <p:val>
                                            <p:strVal val="#ppt_x"/>
                                          </p:val>
                                        </p:tav>
                                      </p:tavLst>
                                    </p:anim>
                                    <p:anim calcmode="lin" valueType="num">
                                      <p:cBhvr>
                                        <p:cTn id="8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6C8B-899D-F04D-55A7-07E8736B8C72}"/>
              </a:ext>
            </a:extLst>
          </p:cNvPr>
          <p:cNvSpPr>
            <a:spLocks noGrp="1"/>
          </p:cNvSpPr>
          <p:nvPr>
            <p:ph type="title"/>
          </p:nvPr>
        </p:nvSpPr>
        <p:spPr>
          <a:xfrm>
            <a:off x="471142" y="412078"/>
            <a:ext cx="8229600" cy="739378"/>
          </a:xfrm>
        </p:spPr>
        <p:txBody>
          <a:bodyPr>
            <a:noAutofit/>
          </a:bodyPr>
          <a:lstStyle/>
          <a:p>
            <a:r>
              <a:rPr lang="en-US" sz="2400" b="1" dirty="0"/>
              <a:t>Affinity Groups, RCSD Leadership Competency, &amp; You!</a:t>
            </a:r>
          </a:p>
        </p:txBody>
      </p:sp>
      <p:sp>
        <p:nvSpPr>
          <p:cNvPr id="3" name="Text Placeholder 2">
            <a:extLst>
              <a:ext uri="{FF2B5EF4-FFF2-40B4-BE49-F238E27FC236}">
                <a16:creationId xmlns:a16="http://schemas.microsoft.com/office/drawing/2014/main" id="{08536EC6-B304-20E1-F1F0-4F213F1F7626}"/>
              </a:ext>
            </a:extLst>
          </p:cNvPr>
          <p:cNvSpPr>
            <a:spLocks noGrp="1"/>
          </p:cNvSpPr>
          <p:nvPr>
            <p:ph type="body" idx="1"/>
          </p:nvPr>
        </p:nvSpPr>
        <p:spPr>
          <a:xfrm>
            <a:off x="288000" y="1200150"/>
            <a:ext cx="8496000" cy="3394500"/>
          </a:xfrm>
        </p:spPr>
        <p:txBody>
          <a:bodyPr>
            <a:normAutofit lnSpcReduction="10000"/>
          </a:bodyPr>
          <a:lstStyle/>
          <a:p>
            <a:pPr marL="114300" indent="0">
              <a:buNone/>
            </a:pPr>
            <a:r>
              <a:rPr lang="en-US" sz="1800" dirty="0"/>
              <a:t>Look for opportunities to ensure teacher leader input on these district initiatives:</a:t>
            </a:r>
          </a:p>
          <a:p>
            <a:pPr marL="114300" indent="0">
              <a:buNone/>
            </a:pPr>
            <a:r>
              <a:rPr lang="en-US" sz="2000" b="1" dirty="0"/>
              <a:t>Steering Committee for Affinity Group Initiative</a:t>
            </a:r>
          </a:p>
          <a:p>
            <a:pPr marL="114300" indent="0">
              <a:buNone/>
            </a:pPr>
            <a:r>
              <a:rPr lang="en-US" sz="1600" dirty="0"/>
              <a:t>RCSD Affinity Groups are safe spaces for educators of historically marginalized groups to come together in order to:</a:t>
            </a:r>
          </a:p>
          <a:p>
            <a:pPr lvl="1">
              <a:buFont typeface="Arial" panose="020B0604020202020204" pitchFamily="34" charset="0"/>
              <a:buChar char="•"/>
            </a:pPr>
            <a:r>
              <a:rPr lang="en-US" sz="1000" dirty="0"/>
              <a:t>make connections to those with similar lived experiences, mutual concerns, and a common purpose. </a:t>
            </a:r>
          </a:p>
          <a:p>
            <a:pPr lvl="1">
              <a:buFont typeface="Arial" panose="020B0604020202020204" pitchFamily="34" charset="0"/>
              <a:buChar char="•"/>
            </a:pPr>
            <a:r>
              <a:rPr lang="en-US" sz="1000" dirty="0"/>
              <a:t>build a sense of camaraderie and a system of support through fellowship and networking. </a:t>
            </a:r>
          </a:p>
          <a:p>
            <a:pPr lvl="1">
              <a:buFont typeface="Arial" panose="020B0604020202020204" pitchFamily="34" charset="0"/>
              <a:buChar char="•"/>
            </a:pPr>
            <a:r>
              <a:rPr lang="en-US" sz="1000" dirty="0"/>
              <a:t>provide RCSD leadership with ideas and recommendations for changes in practices, procedures, and policies that negatively impact diversity and inclusion efforts. </a:t>
            </a:r>
          </a:p>
          <a:p>
            <a:pPr lvl="1">
              <a:buFont typeface="Arial" panose="020B0604020202020204" pitchFamily="34" charset="0"/>
              <a:buChar char="•"/>
            </a:pPr>
            <a:r>
              <a:rPr lang="en-US" sz="1000" dirty="0"/>
              <a:t>support RCSD efforts to recruit, develop, support, and retain the most effective and diverse staff. </a:t>
            </a:r>
            <a:endParaRPr lang="en-US" sz="1600" dirty="0"/>
          </a:p>
          <a:p>
            <a:pPr marL="114300" indent="0">
              <a:buNone/>
            </a:pPr>
            <a:r>
              <a:rPr lang="en-US" sz="2000" b="1" dirty="0"/>
              <a:t>RCSD School Leader Evaluation Project</a:t>
            </a:r>
          </a:p>
          <a:p>
            <a:pPr marL="114300" indent="0">
              <a:buNone/>
            </a:pPr>
            <a:r>
              <a:rPr lang="en-US" sz="1600" dirty="0"/>
              <a:t>Look for a Form asking for your input on the 10 </a:t>
            </a:r>
            <a:br>
              <a:rPr lang="en-US" sz="1600" dirty="0"/>
            </a:br>
            <a:r>
              <a:rPr lang="en-US" sz="1600" dirty="0"/>
              <a:t>‘competencies’ and 30 ‘indicators’ to be used for </a:t>
            </a:r>
            <a:br>
              <a:rPr lang="en-US" sz="1600" dirty="0"/>
            </a:br>
            <a:r>
              <a:rPr lang="en-US" sz="1600" dirty="0"/>
              <a:t>evaluating building administrators.  What should be </a:t>
            </a:r>
            <a:br>
              <a:rPr lang="en-US" sz="1600" dirty="0"/>
            </a:br>
            <a:r>
              <a:rPr lang="en-US" sz="1600" dirty="0"/>
              <a:t>looked for when evaluating folks based on these standards? </a:t>
            </a:r>
            <a:r>
              <a:rPr lang="en-US" sz="1600" dirty="0">
                <a:hlinkClick r:id="rId2"/>
              </a:rPr>
              <a:t>https://www.npbea.org/psel/</a:t>
            </a:r>
            <a:r>
              <a:rPr lang="en-US" sz="1600" dirty="0"/>
              <a:t> </a:t>
            </a:r>
          </a:p>
          <a:p>
            <a:endParaRPr lang="en-US" dirty="0"/>
          </a:p>
        </p:txBody>
      </p:sp>
      <p:pic>
        <p:nvPicPr>
          <p:cNvPr id="5" name="Picture 4">
            <a:extLst>
              <a:ext uri="{FF2B5EF4-FFF2-40B4-BE49-F238E27FC236}">
                <a16:creationId xmlns:a16="http://schemas.microsoft.com/office/drawing/2014/main" id="{636C9BFC-2186-9B22-B7E2-D48D3313210F}"/>
              </a:ext>
            </a:extLst>
          </p:cNvPr>
          <p:cNvPicPr>
            <a:picLocks noChangeAspect="1"/>
          </p:cNvPicPr>
          <p:nvPr/>
        </p:nvPicPr>
        <p:blipFill>
          <a:blip r:embed="rId3"/>
          <a:stretch>
            <a:fillRect/>
          </a:stretch>
        </p:blipFill>
        <p:spPr>
          <a:xfrm>
            <a:off x="5176800" y="3372527"/>
            <a:ext cx="2566342" cy="860781"/>
          </a:xfrm>
          <a:prstGeom prst="rect">
            <a:avLst/>
          </a:prstGeom>
        </p:spPr>
      </p:pic>
    </p:spTree>
    <p:extLst>
      <p:ext uri="{BB962C8B-B14F-4D97-AF65-F5344CB8AC3E}">
        <p14:creationId xmlns:p14="http://schemas.microsoft.com/office/powerpoint/2010/main" val="334102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6146" name="Picture 2" descr="Super Bowl - Wikipedia">
            <a:extLst>
              <a:ext uri="{FF2B5EF4-FFF2-40B4-BE49-F238E27FC236}">
                <a16:creationId xmlns:a16="http://schemas.microsoft.com/office/drawing/2014/main" id="{AE562517-639F-135A-C5D6-F511FCA48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446" y="506019"/>
            <a:ext cx="797574" cy="969600"/>
          </a:xfrm>
          <a:prstGeom prst="rect">
            <a:avLst/>
          </a:prstGeom>
          <a:noFill/>
          <a:extLst>
            <a:ext uri="{909E8E84-426E-40DD-AFC4-6F175D3DCCD1}">
              <a14:hiddenFill xmlns:a14="http://schemas.microsoft.com/office/drawing/2010/main">
                <a:solidFill>
                  <a:srgbClr val="FFFFFF"/>
                </a:solidFill>
              </a14:hiddenFill>
            </a:ext>
          </a:extLst>
        </p:spPr>
      </p:pic>
      <p:sp>
        <p:nvSpPr>
          <p:cNvPr id="413" name="Google Shape;413;p55"/>
          <p:cNvSpPr txBox="1">
            <a:spLocks noGrp="1"/>
          </p:cNvSpPr>
          <p:nvPr>
            <p:ph type="title"/>
          </p:nvPr>
        </p:nvSpPr>
        <p:spPr>
          <a:xfrm>
            <a:off x="2228850" y="205975"/>
            <a:ext cx="4686300" cy="17103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b="1" dirty="0">
                <a:solidFill>
                  <a:srgbClr val="0000FF"/>
                </a:solidFill>
              </a:rPr>
              <a:t>Thanks for starting another year with CIT!</a:t>
            </a:r>
            <a:endParaRPr b="1" dirty="0">
              <a:solidFill>
                <a:srgbClr val="0000FF"/>
              </a:solidFill>
            </a:endParaRPr>
          </a:p>
        </p:txBody>
      </p:sp>
      <p:sp>
        <p:nvSpPr>
          <p:cNvPr id="414" name="Google Shape;414;p55"/>
          <p:cNvSpPr txBox="1"/>
          <p:nvPr/>
        </p:nvSpPr>
        <p:spPr>
          <a:xfrm>
            <a:off x="4071668" y="1671173"/>
            <a:ext cx="4686300" cy="969600"/>
          </a:xfrm>
          <a:prstGeom prst="rect">
            <a:avLst/>
          </a:prstGeom>
          <a:solidFill>
            <a:srgbClr val="D9D2E9"/>
          </a:solidFill>
          <a:ln w="19050" cap="flat" cmpd="sng">
            <a:solidFill>
              <a:srgbClr val="3C78D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dirty="0">
                <a:solidFill>
                  <a:srgbClr val="9900FF"/>
                </a:solidFill>
              </a:rPr>
              <a:t>Please complete the Program Evaluation Survey after today’s Forum.  Your input is needed to help us plan future sessions. </a:t>
            </a:r>
            <a:endParaRPr sz="1700" b="1" dirty="0">
              <a:solidFill>
                <a:srgbClr val="9900FF"/>
              </a:solidFill>
            </a:endParaRPr>
          </a:p>
        </p:txBody>
      </p:sp>
      <p:sp>
        <p:nvSpPr>
          <p:cNvPr id="2" name="Google Shape;414;p55">
            <a:extLst>
              <a:ext uri="{FF2B5EF4-FFF2-40B4-BE49-F238E27FC236}">
                <a16:creationId xmlns:a16="http://schemas.microsoft.com/office/drawing/2014/main" id="{808DAB41-9327-1FAD-3B7E-6CB15546A2BC}"/>
              </a:ext>
            </a:extLst>
          </p:cNvPr>
          <p:cNvSpPr txBox="1"/>
          <p:nvPr/>
        </p:nvSpPr>
        <p:spPr>
          <a:xfrm>
            <a:off x="4071668" y="2836327"/>
            <a:ext cx="4686300" cy="969466"/>
          </a:xfrm>
          <a:prstGeom prst="rect">
            <a:avLst/>
          </a:prstGeom>
          <a:solidFill>
            <a:srgbClr val="D9D2E9"/>
          </a:solidFill>
          <a:ln w="19050" cap="flat" cmpd="sng">
            <a:solidFill>
              <a:srgbClr val="3C78D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dirty="0">
                <a:solidFill>
                  <a:srgbClr val="9900FF"/>
                </a:solidFill>
              </a:rPr>
              <a:t>Find slides and session materials at the CIT Website Mentor Forum Resources page: </a:t>
            </a:r>
            <a:r>
              <a:rPr lang="en-US" sz="1700" b="1" dirty="0">
                <a:solidFill>
                  <a:srgbClr val="9900FF"/>
                </a:solidFill>
                <a:hlinkClick r:id="rId4"/>
              </a:rPr>
              <a:t>https://www.rcsdk12.org/Page/58855</a:t>
            </a:r>
            <a:r>
              <a:rPr lang="en-US" sz="1700" b="1" dirty="0">
                <a:solidFill>
                  <a:srgbClr val="9900FF"/>
                </a:solidFill>
              </a:rPr>
              <a:t> </a:t>
            </a:r>
            <a:r>
              <a:rPr lang="en" sz="1700" b="1" dirty="0">
                <a:solidFill>
                  <a:srgbClr val="9900FF"/>
                </a:solidFill>
              </a:rPr>
              <a:t> </a:t>
            </a:r>
            <a:endParaRPr sz="1700" b="1" dirty="0">
              <a:solidFill>
                <a:srgbClr val="9900FF"/>
              </a:solidFill>
            </a:endParaRPr>
          </a:p>
        </p:txBody>
      </p:sp>
      <p:pic>
        <p:nvPicPr>
          <p:cNvPr id="3" name="Google Shape;210;p33">
            <a:extLst>
              <a:ext uri="{FF2B5EF4-FFF2-40B4-BE49-F238E27FC236}">
                <a16:creationId xmlns:a16="http://schemas.microsoft.com/office/drawing/2014/main" id="{B91E34A1-3A76-B223-EEB2-D7C2F2894AD0}"/>
              </a:ext>
            </a:extLst>
          </p:cNvPr>
          <p:cNvPicPr preferRelativeResize="0"/>
          <p:nvPr/>
        </p:nvPicPr>
        <p:blipFill rotWithShape="1">
          <a:blip r:embed="rId5">
            <a:alphaModFix/>
          </a:blip>
          <a:srcRect t="20672"/>
          <a:stretch/>
        </p:blipFill>
        <p:spPr>
          <a:xfrm>
            <a:off x="471372" y="1636955"/>
            <a:ext cx="3397799" cy="1869590"/>
          </a:xfrm>
          <a:prstGeom prst="rect">
            <a:avLst/>
          </a:prstGeom>
          <a:noFill/>
          <a:ln w="9525" cap="flat" cmpd="sng">
            <a:solidFill>
              <a:srgbClr val="00FFFF"/>
            </a:solidFill>
            <a:prstDash val="solid"/>
            <a:round/>
            <a:headEnd type="none" w="sm" len="sm"/>
            <a:tailEnd type="none" w="sm" len="sm"/>
          </a:ln>
        </p:spPr>
      </p:pic>
      <p:pic>
        <p:nvPicPr>
          <p:cNvPr id="4" name="Picture 3" descr="A blue and red buffalo logo&#10;&#10;Description automatically generated">
            <a:extLst>
              <a:ext uri="{FF2B5EF4-FFF2-40B4-BE49-F238E27FC236}">
                <a16:creationId xmlns:a16="http://schemas.microsoft.com/office/drawing/2014/main" id="{55375099-EA90-A1E7-19C7-8A1F4C25AB7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16754" y="3734015"/>
            <a:ext cx="1318169" cy="878436"/>
          </a:xfrm>
          <a:prstGeom prst="rect">
            <a:avLst/>
          </a:prstGeom>
        </p:spPr>
      </p:pic>
      <p:sp>
        <p:nvSpPr>
          <p:cNvPr id="5" name="TextBox 4">
            <a:extLst>
              <a:ext uri="{FF2B5EF4-FFF2-40B4-BE49-F238E27FC236}">
                <a16:creationId xmlns:a16="http://schemas.microsoft.com/office/drawing/2014/main" id="{FB1663F4-6344-6BC6-004C-8D1315614B94}"/>
              </a:ext>
            </a:extLst>
          </p:cNvPr>
          <p:cNvSpPr txBox="1"/>
          <p:nvPr/>
        </p:nvSpPr>
        <p:spPr>
          <a:xfrm>
            <a:off x="114608" y="5393821"/>
            <a:ext cx="713528" cy="1061829"/>
          </a:xfrm>
          <a:prstGeom prst="rect">
            <a:avLst/>
          </a:prstGeom>
          <a:noFill/>
        </p:spPr>
        <p:txBody>
          <a:bodyPr wrap="square" rtlCol="0">
            <a:spAutoFit/>
          </a:bodyPr>
          <a:lstStyle/>
          <a:p>
            <a:r>
              <a:rPr lang="en-US" sz="900">
                <a:hlinkClick r:id="rId7" tooltip="https://en.wikipedia.org/wiki/File:Buffalo_Bills_logo.svg"/>
              </a:rPr>
              <a:t>This Photo</a:t>
            </a:r>
            <a:r>
              <a:rPr lang="en-US" sz="900"/>
              <a:t> by Unknown Author is licensed under </a:t>
            </a:r>
            <a:r>
              <a:rPr lang="en-US" sz="900">
                <a:hlinkClick r:id="rId8" tooltip="https://creativecommons.org/licenses/by-sa/3.0/"/>
              </a:rPr>
              <a:t>CC BY-SA</a:t>
            </a:r>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3.33333E-6 0.00278 L 0.7257 -0.6108 " pathEditMode="relative" rAng="0" ptsTypes="AA">
                                      <p:cBhvr>
                                        <p:cTn id="6" dur="5000" fill="hold"/>
                                        <p:tgtEl>
                                          <p:spTgt spid="4"/>
                                        </p:tgtEl>
                                        <p:attrNameLst>
                                          <p:attrName>ppt_x</p:attrName>
                                          <p:attrName>ppt_y</p:attrName>
                                        </p:attrNameLst>
                                      </p:cBhvr>
                                      <p:rCtr x="36285" y="-30679"/>
                                    </p:animMotion>
                                  </p:childTnLst>
                                </p:cTn>
                              </p:par>
                              <p:par>
                                <p:cTn id="7" presetID="63" presetClass="path" presetSubtype="0" repeatCount="indefinite" accel="50000" decel="50000" fill="hold" grpId="0" nodeType="withEffect">
                                  <p:stCondLst>
                                    <p:cond delay="0"/>
                                  </p:stCondLst>
                                  <p:childTnLst>
                                    <p:animMotion origin="layout" path="M -2.5E-6 -1.85185E-6 L 0.25 -1.85185E-6 " pathEditMode="relative" rAng="0" ptsTypes="AA">
                                      <p:cBhvr>
                                        <p:cTn id="8"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dirty="0"/>
              <a:t>CIT Interns of the Year</a:t>
            </a:r>
            <a:endParaRPr dirty="0"/>
          </a:p>
        </p:txBody>
      </p:sp>
      <p:sp>
        <p:nvSpPr>
          <p:cNvPr id="294" name="Google Shape;294;p42"/>
          <p:cNvSpPr txBox="1">
            <a:spLocks noGrp="1"/>
          </p:cNvSpPr>
          <p:nvPr>
            <p:ph type="body" idx="1"/>
          </p:nvPr>
        </p:nvSpPr>
        <p:spPr>
          <a:xfrm>
            <a:off x="363598" y="1003201"/>
            <a:ext cx="8229600" cy="62145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 b="1" dirty="0">
                <a:solidFill>
                  <a:srgbClr val="7030A0"/>
                </a:solidFill>
              </a:rPr>
              <a:t>DEADLINE for Nominations: February 16</a:t>
            </a:r>
            <a:r>
              <a:rPr lang="en" b="1" baseline="30000" dirty="0">
                <a:solidFill>
                  <a:srgbClr val="7030A0"/>
                </a:solidFill>
              </a:rPr>
              <a:t>th</a:t>
            </a:r>
            <a:endParaRPr lang="en" b="1" dirty="0">
              <a:solidFill>
                <a:srgbClr val="7030A0"/>
              </a:solidFill>
            </a:endParaRPr>
          </a:p>
        </p:txBody>
      </p:sp>
      <p:pic>
        <p:nvPicPr>
          <p:cNvPr id="3074" name="Picture 2" descr="2023 IOTY">
            <a:extLst>
              <a:ext uri="{FF2B5EF4-FFF2-40B4-BE49-F238E27FC236}">
                <a16:creationId xmlns:a16="http://schemas.microsoft.com/office/drawing/2014/main" id="{04342D63-4007-0C25-AD40-E46B10AE9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256" y="1624651"/>
            <a:ext cx="3350543" cy="215775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94;p42">
            <a:extLst>
              <a:ext uri="{FF2B5EF4-FFF2-40B4-BE49-F238E27FC236}">
                <a16:creationId xmlns:a16="http://schemas.microsoft.com/office/drawing/2014/main" id="{86189335-F571-E3DC-1AD1-9BBCCE9920CB}"/>
              </a:ext>
            </a:extLst>
          </p:cNvPr>
          <p:cNvSpPr txBox="1">
            <a:spLocks/>
          </p:cNvSpPr>
          <p:nvPr/>
        </p:nvSpPr>
        <p:spPr>
          <a:xfrm>
            <a:off x="363599" y="1624651"/>
            <a:ext cx="4972657" cy="2515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73038" indent="-173038"/>
            <a:r>
              <a:rPr lang="en-US" sz="2000" dirty="0"/>
              <a:t>To recognize the most OUTSTANDING new teachers and service providers.</a:t>
            </a:r>
          </a:p>
          <a:p>
            <a:pPr marL="173038" indent="-173038"/>
            <a:r>
              <a:rPr lang="en-US" sz="2000" dirty="0"/>
              <a:t>Please be selective (from 259 Interns!)</a:t>
            </a:r>
            <a:br>
              <a:rPr lang="en-US" sz="2000" dirty="0"/>
            </a:br>
            <a:r>
              <a:rPr kumimoji="0" lang="en-US" sz="1200" b="1" i="1" u="none" strike="noStrike" kern="0" cap="none" spc="0" normalizeH="0" baseline="0" noProof="0" dirty="0">
                <a:ln>
                  <a:noFill/>
                </a:ln>
                <a:solidFill>
                  <a:srgbClr val="000000"/>
                </a:solidFill>
                <a:effectLst/>
                <a:uLnTx/>
                <a:uFillTx/>
                <a:latin typeface="Quattrocento" panose="02020502030000000404" pitchFamily="18" charset="0"/>
                <a:ea typeface="Quattrocento" panose="02020502030000000404" pitchFamily="18" charset="0"/>
                <a:cs typeface="Quattrocento" panose="02020502030000000404" pitchFamily="18" charset="0"/>
                <a:sym typeface="Arial"/>
              </a:rPr>
              <a:t>What </a:t>
            </a:r>
            <a:r>
              <a:rPr kumimoji="0" lang="en-US" sz="1200" b="1" i="1" u="none" strike="noStrike" kern="0" cap="none" spc="0" normalizeH="0" baseline="0" noProof="0" dirty="0">
                <a:ln>
                  <a:noFill/>
                </a:ln>
                <a:solidFill>
                  <a:srgbClr val="FF0000"/>
                </a:solidFill>
                <a:effectLst/>
                <a:uLnTx/>
                <a:uFillTx/>
                <a:latin typeface="Quattrocento" panose="02020502030000000404" pitchFamily="18" charset="0"/>
                <a:ea typeface="Quattrocento" panose="02020502030000000404" pitchFamily="18" charset="0"/>
                <a:cs typeface="Quattrocento" panose="02020502030000000404" pitchFamily="18" charset="0"/>
                <a:sym typeface="Arial"/>
              </a:rPr>
              <a:t>distinguishes</a:t>
            </a:r>
            <a:r>
              <a:rPr kumimoji="0" lang="en-US" sz="1200" b="1" i="1" u="none" strike="noStrike" kern="0" cap="none" spc="0" normalizeH="0" baseline="0" noProof="0" dirty="0">
                <a:ln>
                  <a:noFill/>
                </a:ln>
                <a:solidFill>
                  <a:srgbClr val="000000"/>
                </a:solidFill>
                <a:effectLst/>
                <a:uLnTx/>
                <a:uFillTx/>
                <a:latin typeface="Quattrocento" panose="02020502030000000404" pitchFamily="18" charset="0"/>
                <a:ea typeface="Quattrocento" panose="02020502030000000404" pitchFamily="18" charset="0"/>
                <a:cs typeface="Quattrocento" panose="02020502030000000404" pitchFamily="18" charset="0"/>
                <a:sym typeface="Arial"/>
              </a:rPr>
              <a:t> this nominee as an outstanding intern?</a:t>
            </a:r>
            <a:endParaRPr lang="en-US" sz="1400" dirty="0"/>
          </a:p>
          <a:p>
            <a:pPr marL="173038" indent="-173038"/>
            <a:r>
              <a:rPr lang="en-US" sz="2000" dirty="0"/>
              <a:t>Form must be signed by both Mentor AND Supervising Administrator </a:t>
            </a:r>
          </a:p>
          <a:p>
            <a:pPr marL="173038" indent="-173038"/>
            <a:r>
              <a:rPr lang="en-US" sz="2000" b="1" dirty="0">
                <a:hlinkClick r:id="rId4"/>
              </a:rPr>
              <a:t>https://www.rcsdk12.org/CIT/Interns</a:t>
            </a:r>
            <a:r>
              <a:rPr lang="en-US" sz="2000" b="1" dirty="0"/>
              <a:t> </a:t>
            </a:r>
          </a:p>
        </p:txBody>
      </p:sp>
      <p:pic>
        <p:nvPicPr>
          <p:cNvPr id="4" name="Picture 3">
            <a:hlinkClick r:id="rId5"/>
            <a:extLst>
              <a:ext uri="{FF2B5EF4-FFF2-40B4-BE49-F238E27FC236}">
                <a16:creationId xmlns:a16="http://schemas.microsoft.com/office/drawing/2014/main" id="{887F9BB8-3DF5-5EC4-B907-17CDA01CE594}"/>
              </a:ext>
            </a:extLst>
          </p:cNvPr>
          <p:cNvPicPr>
            <a:picLocks noChangeAspect="1"/>
          </p:cNvPicPr>
          <p:nvPr/>
        </p:nvPicPr>
        <p:blipFill>
          <a:blip r:embed="rId6"/>
          <a:stretch>
            <a:fillRect/>
          </a:stretch>
        </p:blipFill>
        <p:spPr>
          <a:xfrm>
            <a:off x="6445431" y="3907402"/>
            <a:ext cx="1009791" cy="323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animEffect transition="in" filter="fade">
                                      <p:cBhvr>
                                        <p:cTn id="7" dur="1000"/>
                                        <p:tgtEl>
                                          <p:spTgt spid="294">
                                            <p:txEl>
                                              <p:pRg st="0" end="0"/>
                                            </p:txEl>
                                          </p:spTgt>
                                        </p:tgtEl>
                                      </p:cBhvr>
                                    </p:animEffect>
                                    <p:anim calcmode="lin" valueType="num">
                                      <p:cBhvr>
                                        <p:cTn id="8" dur="1000" fill="hold"/>
                                        <p:tgtEl>
                                          <p:spTgt spid="29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1"/>
          <p:cNvSpPr txBox="1">
            <a:spLocks noGrp="1"/>
          </p:cNvSpPr>
          <p:nvPr>
            <p:ph type="title"/>
          </p:nvPr>
        </p:nvSpPr>
        <p:spPr>
          <a:xfrm>
            <a:off x="457200" y="346575"/>
            <a:ext cx="4902600" cy="78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 sz="3000" b="1"/>
              <a:t>Seeking Qualified Applicants to become CIT Mentors!</a:t>
            </a:r>
            <a:endParaRPr sz="3000" b="1"/>
          </a:p>
        </p:txBody>
      </p:sp>
      <p:sp>
        <p:nvSpPr>
          <p:cNvPr id="422" name="Google Shape;422;p61"/>
          <p:cNvSpPr txBox="1">
            <a:spLocks noGrp="1"/>
          </p:cNvSpPr>
          <p:nvPr>
            <p:ph type="body" idx="1"/>
          </p:nvPr>
        </p:nvSpPr>
        <p:spPr>
          <a:xfrm>
            <a:off x="662700" y="3861107"/>
            <a:ext cx="4938000" cy="457800"/>
          </a:xfrm>
          <a:prstGeom prst="rect">
            <a:avLst/>
          </a:prstGeom>
        </p:spPr>
        <p:txBody>
          <a:bodyPr spcFirstLastPara="1" wrap="square" lIns="91425" tIns="45700" rIns="91425" bIns="45700" anchor="t" anchorCtr="0">
            <a:normAutofit fontScale="92500" lnSpcReduction="10000"/>
          </a:bodyPr>
          <a:lstStyle/>
          <a:p>
            <a:pPr marL="0" lvl="0" indent="0" algn="l" rtl="0">
              <a:spcBef>
                <a:spcPts val="360"/>
              </a:spcBef>
              <a:spcAft>
                <a:spcPts val="0"/>
              </a:spcAft>
              <a:buNone/>
            </a:pPr>
            <a:r>
              <a:rPr lang="en" sz="2500" b="1" u="sng" dirty="0">
                <a:solidFill>
                  <a:schemeClr val="hlink"/>
                </a:solidFill>
                <a:hlinkClick r:id="rId3"/>
              </a:rPr>
              <a:t>www.rcsdk12.org/CIT/Application</a:t>
            </a:r>
            <a:r>
              <a:rPr lang="en" sz="2500" b="1" dirty="0"/>
              <a:t> </a:t>
            </a:r>
            <a:endParaRPr sz="2500" b="1" dirty="0"/>
          </a:p>
        </p:txBody>
      </p:sp>
      <p:pic>
        <p:nvPicPr>
          <p:cNvPr id="423" name="Google Shape;423;p61"/>
          <p:cNvPicPr preferRelativeResize="0"/>
          <p:nvPr/>
        </p:nvPicPr>
        <p:blipFill>
          <a:blip r:embed="rId4"/>
          <a:srcRect/>
          <a:stretch/>
        </p:blipFill>
        <p:spPr>
          <a:xfrm>
            <a:off x="5731510" y="465063"/>
            <a:ext cx="3084205" cy="3991325"/>
          </a:xfrm>
          <a:prstGeom prst="rect">
            <a:avLst/>
          </a:prstGeom>
          <a:noFill/>
          <a:ln>
            <a:noFill/>
          </a:ln>
        </p:spPr>
      </p:pic>
      <p:sp>
        <p:nvSpPr>
          <p:cNvPr id="424" name="Google Shape;424;p61"/>
          <p:cNvSpPr txBox="1">
            <a:spLocks noGrp="1"/>
          </p:cNvSpPr>
          <p:nvPr>
            <p:ph type="body" idx="1"/>
          </p:nvPr>
        </p:nvSpPr>
        <p:spPr>
          <a:xfrm>
            <a:off x="185025" y="1161925"/>
            <a:ext cx="5500500" cy="3019500"/>
          </a:xfrm>
          <a:prstGeom prst="rect">
            <a:avLst/>
          </a:prstGeom>
        </p:spPr>
        <p:txBody>
          <a:bodyPr spcFirstLastPara="1" wrap="square" lIns="91425" tIns="45700" rIns="91425" bIns="45700" anchor="t" anchorCtr="0">
            <a:noAutofit/>
          </a:bodyPr>
          <a:lstStyle/>
          <a:p>
            <a:pPr marL="457200" lvl="0" indent="-307975" algn="l" rtl="0">
              <a:lnSpc>
                <a:spcPct val="115000"/>
              </a:lnSpc>
              <a:spcBef>
                <a:spcPts val="1100"/>
              </a:spcBef>
              <a:spcAft>
                <a:spcPts val="0"/>
              </a:spcAft>
              <a:buClr>
                <a:srgbClr val="262627"/>
              </a:buClr>
              <a:buSzPts val="1250"/>
              <a:buChar char="●"/>
            </a:pPr>
            <a:r>
              <a:rPr lang="en" sz="1300" b="1" dirty="0">
                <a:solidFill>
                  <a:srgbClr val="4B0082"/>
                </a:solidFill>
                <a:highlight>
                  <a:srgbClr val="FFFFFF"/>
                </a:highlight>
                <a:latin typeface="Arial"/>
                <a:ea typeface="Arial"/>
                <a:cs typeface="Arial"/>
                <a:sym typeface="Arial"/>
              </a:rPr>
              <a:t>Candidates must have 7 years of successful classroom teaching experience and/or direct student contact (at least 5 in the RCSD).</a:t>
            </a:r>
            <a:endParaRPr sz="1300" b="1" dirty="0">
              <a:solidFill>
                <a:srgbClr val="4B0082"/>
              </a:solidFill>
              <a:highlight>
                <a:srgbClr val="FFFFFF"/>
              </a:highlight>
              <a:latin typeface="Arial"/>
              <a:ea typeface="Arial"/>
              <a:cs typeface="Arial"/>
              <a:sym typeface="Arial"/>
            </a:endParaRPr>
          </a:p>
          <a:p>
            <a:pPr marL="457200" lvl="0" indent="-307975" algn="l" rtl="0">
              <a:lnSpc>
                <a:spcPct val="115000"/>
              </a:lnSpc>
              <a:spcBef>
                <a:spcPts val="0"/>
              </a:spcBef>
              <a:spcAft>
                <a:spcPts val="0"/>
              </a:spcAft>
              <a:buClr>
                <a:srgbClr val="262627"/>
              </a:buClr>
              <a:buSzPts val="1250"/>
              <a:buChar char="●"/>
            </a:pPr>
            <a:r>
              <a:rPr lang="en" sz="1300" b="1" dirty="0">
                <a:solidFill>
                  <a:srgbClr val="4B0082"/>
                </a:solidFill>
                <a:highlight>
                  <a:srgbClr val="FFFFFF"/>
                </a:highlight>
                <a:latin typeface="Arial"/>
                <a:ea typeface="Arial"/>
                <a:cs typeface="Arial"/>
                <a:sym typeface="Arial"/>
              </a:rPr>
              <a:t>Selection as a CIT Lead Teacher-Mentor does not guarantee an active assignment.</a:t>
            </a:r>
            <a:endParaRPr sz="1300" b="1" dirty="0">
              <a:solidFill>
                <a:srgbClr val="4B0082"/>
              </a:solidFill>
              <a:highlight>
                <a:srgbClr val="FFFFFF"/>
              </a:highlight>
              <a:latin typeface="Arial"/>
              <a:ea typeface="Arial"/>
              <a:cs typeface="Arial"/>
              <a:sym typeface="Arial"/>
            </a:endParaRPr>
          </a:p>
          <a:p>
            <a:pPr marL="457200" lvl="0" indent="-307975" algn="l" rtl="0">
              <a:lnSpc>
                <a:spcPct val="115000"/>
              </a:lnSpc>
              <a:spcBef>
                <a:spcPts val="0"/>
              </a:spcBef>
              <a:spcAft>
                <a:spcPts val="0"/>
              </a:spcAft>
              <a:buClr>
                <a:srgbClr val="262627"/>
              </a:buClr>
              <a:buSzPts val="1250"/>
              <a:buChar char="●"/>
            </a:pPr>
            <a:r>
              <a:rPr lang="en" sz="1300" b="1" dirty="0">
                <a:solidFill>
                  <a:srgbClr val="4B0082"/>
                </a:solidFill>
                <a:highlight>
                  <a:srgbClr val="FFFFFF"/>
                </a:highlight>
                <a:latin typeface="Arial"/>
                <a:ea typeface="Arial"/>
                <a:cs typeface="Arial"/>
                <a:sym typeface="Arial"/>
              </a:rPr>
              <a:t>Selection as a CIT Lead Teacher-Mentor does not usually include release time from classroom responsibilities.</a:t>
            </a:r>
            <a:endParaRPr sz="1300" b="1" dirty="0">
              <a:solidFill>
                <a:srgbClr val="4B0082"/>
              </a:solidFill>
              <a:highlight>
                <a:srgbClr val="FFFFFF"/>
              </a:highlight>
              <a:latin typeface="Arial"/>
              <a:ea typeface="Arial"/>
              <a:cs typeface="Arial"/>
              <a:sym typeface="Arial"/>
            </a:endParaRPr>
          </a:p>
          <a:p>
            <a:pPr marL="457200" lvl="0" indent="-307975" algn="l" rtl="0">
              <a:lnSpc>
                <a:spcPct val="115000"/>
              </a:lnSpc>
              <a:spcBef>
                <a:spcPts val="0"/>
              </a:spcBef>
              <a:spcAft>
                <a:spcPts val="0"/>
              </a:spcAft>
              <a:buClr>
                <a:srgbClr val="262627"/>
              </a:buClr>
              <a:buSzPts val="1250"/>
              <a:buChar char="●"/>
            </a:pPr>
            <a:r>
              <a:rPr lang="en" sz="1300" b="1" dirty="0">
                <a:solidFill>
                  <a:srgbClr val="4B0082"/>
                </a:solidFill>
                <a:highlight>
                  <a:srgbClr val="FFFFFF"/>
                </a:highlight>
                <a:latin typeface="Arial"/>
                <a:ea typeface="Arial"/>
                <a:cs typeface="Arial"/>
                <a:sym typeface="Arial"/>
              </a:rPr>
              <a:t>If activated, CIT Lead Teacher-Mentors are compensated by stipend.</a:t>
            </a:r>
            <a:endParaRPr sz="1300" b="1" dirty="0">
              <a:solidFill>
                <a:srgbClr val="4B0082"/>
              </a:solidFill>
              <a:highlight>
                <a:srgbClr val="FFFFFF"/>
              </a:highlight>
              <a:latin typeface="Arial"/>
              <a:ea typeface="Arial"/>
              <a:cs typeface="Arial"/>
              <a:sym typeface="Arial"/>
            </a:endParaRPr>
          </a:p>
          <a:p>
            <a:pPr marL="457200" lvl="0" indent="-307975" algn="l" rtl="0">
              <a:lnSpc>
                <a:spcPct val="115000"/>
              </a:lnSpc>
              <a:spcBef>
                <a:spcPts val="0"/>
              </a:spcBef>
              <a:spcAft>
                <a:spcPts val="0"/>
              </a:spcAft>
              <a:buClr>
                <a:srgbClr val="262627"/>
              </a:buClr>
              <a:buSzPts val="1250"/>
              <a:buChar char="●"/>
            </a:pPr>
            <a:r>
              <a:rPr lang="en" sz="1300" b="1" dirty="0">
                <a:solidFill>
                  <a:srgbClr val="4B0082"/>
                </a:solidFill>
                <a:highlight>
                  <a:srgbClr val="FFFFFF"/>
                </a:highlight>
                <a:latin typeface="Arial"/>
                <a:ea typeface="Arial"/>
                <a:cs typeface="Arial"/>
                <a:sym typeface="Arial"/>
              </a:rPr>
              <a:t>The CIT Governing Panel uses a selective process as per contract (since 2015-2019, 63.% of applicants were selected).</a:t>
            </a:r>
            <a:endParaRPr sz="2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609B-C51A-C1C0-1EF3-70587DBF4ADB}"/>
              </a:ext>
            </a:extLst>
          </p:cNvPr>
          <p:cNvSpPr>
            <a:spLocks noGrp="1"/>
          </p:cNvSpPr>
          <p:nvPr>
            <p:ph type="title"/>
          </p:nvPr>
        </p:nvSpPr>
        <p:spPr/>
        <p:txBody>
          <a:bodyPr/>
          <a:lstStyle/>
          <a:p>
            <a:r>
              <a:rPr lang="en-US" dirty="0"/>
              <a:t>CIT Mentor Reapplications</a:t>
            </a:r>
          </a:p>
        </p:txBody>
      </p:sp>
      <p:sp>
        <p:nvSpPr>
          <p:cNvPr id="3" name="Text Placeholder 2">
            <a:extLst>
              <a:ext uri="{FF2B5EF4-FFF2-40B4-BE49-F238E27FC236}">
                <a16:creationId xmlns:a16="http://schemas.microsoft.com/office/drawing/2014/main" id="{A936E4C9-59E4-302A-FDF1-B19DC74405D8}"/>
              </a:ext>
            </a:extLst>
          </p:cNvPr>
          <p:cNvSpPr>
            <a:spLocks noGrp="1"/>
          </p:cNvSpPr>
          <p:nvPr>
            <p:ph type="body" idx="1"/>
          </p:nvPr>
        </p:nvSpPr>
        <p:spPr>
          <a:xfrm>
            <a:off x="457200" y="874500"/>
            <a:ext cx="8424000" cy="3891900"/>
          </a:xfrm>
        </p:spPr>
        <p:txBody>
          <a:bodyPr>
            <a:noAutofit/>
          </a:bodyPr>
          <a:lstStyle/>
          <a:p>
            <a:pPr marL="0" indent="0">
              <a:buNone/>
            </a:pPr>
            <a:r>
              <a:rPr lang="en-US" sz="1400" dirty="0"/>
              <a:t>If your Lead Teacher-Mentor two-year term expires in June 2024 you will receive notice in January that you must reapply to continue as a mentor for 2024-2026. You will receive an email message with a link to an on-line </a:t>
            </a:r>
            <a:r>
              <a:rPr lang="en-US" sz="1400" b="1" dirty="0"/>
              <a:t>CIT Lead Teacher-Mentor Reapplication</a:t>
            </a:r>
            <a:r>
              <a:rPr lang="en-US" sz="1400" dirty="0"/>
              <a:t> Google form that must be completed by </a:t>
            </a:r>
            <a:r>
              <a:rPr lang="en-US" sz="1400" b="1" dirty="0"/>
              <a:t>[Deadline TBA].</a:t>
            </a:r>
            <a:endParaRPr lang="en-US" sz="1400" dirty="0"/>
          </a:p>
          <a:p>
            <a:pPr marL="114300" indent="0" algn="ctr">
              <a:buNone/>
            </a:pPr>
            <a:r>
              <a:rPr lang="en-US" sz="1400" b="1" dirty="0">
                <a:solidFill>
                  <a:srgbClr val="FF4500"/>
                </a:solidFill>
                <a:effectLst/>
              </a:rPr>
              <a:t>The Reapplication process has been delayed. Stay tuned for more information soon!</a:t>
            </a:r>
            <a:endParaRPr lang="en-US" sz="1400" dirty="0">
              <a:effectLst/>
            </a:endParaRPr>
          </a:p>
          <a:p>
            <a:pPr marL="173038" indent="-173038"/>
            <a:r>
              <a:rPr lang="en-US" sz="1100" dirty="0"/>
              <a:t>When answering Reapplication prompts, give yourself some time to reflect and to answer questions thoughtfully and thoroughly using concrete examples of from your work as a Mentor so the CIT Panel will have sufficient evidence to evaluate your reapplication;</a:t>
            </a:r>
          </a:p>
          <a:p>
            <a:pPr marL="173038" indent="-173038"/>
            <a:r>
              <a:rPr lang="en-US" sz="1100" b="1" dirty="0"/>
              <a:t>If you do not finish all the questions in one sitting, you can return to the form and make changes up until the due date; you can do this by submitting the form, and then using the link in the email confirmation that you will receive to return and edit your responses; </a:t>
            </a:r>
            <a:endParaRPr lang="en-US" sz="1100" dirty="0"/>
          </a:p>
          <a:p>
            <a:pPr marL="173038" indent="-173038"/>
            <a:r>
              <a:rPr lang="en-US" sz="1100" dirty="0"/>
              <a:t>If you have not been activated, or your actual experience does not provide a relevant example for a reapplication question, you will be asked to indicate that in your answer and describe how you </a:t>
            </a:r>
            <a:r>
              <a:rPr lang="en-US" sz="1100" i="1" dirty="0"/>
              <a:t>might</a:t>
            </a:r>
            <a:r>
              <a:rPr lang="en-US" sz="1100" dirty="0"/>
              <a:t> approach the scenario or issue;</a:t>
            </a:r>
          </a:p>
          <a:p>
            <a:pPr marL="173038" indent="-173038"/>
            <a:r>
              <a:rPr lang="en-US" sz="1400" dirty="0"/>
              <a:t>CIT will contact your </a:t>
            </a:r>
            <a:r>
              <a:rPr lang="en-US" sz="1400" b="1" i="1" dirty="0"/>
              <a:t>current</a:t>
            </a:r>
            <a:r>
              <a:rPr lang="en-US" sz="1400" dirty="0"/>
              <a:t> RTA Rep and Principal directly for a reference; </a:t>
            </a:r>
            <a:r>
              <a:rPr lang="en-US" sz="1400" b="1" dirty="0"/>
              <a:t>you do not need to ask them to submit confidential reference forms as in the past</a:t>
            </a:r>
            <a:r>
              <a:rPr lang="en-US" sz="1400" dirty="0"/>
              <a:t>; and</a:t>
            </a:r>
          </a:p>
          <a:p>
            <a:pPr marL="173038" indent="-173038"/>
            <a:r>
              <a:rPr lang="en-US" sz="1400" dirty="0"/>
              <a:t>It would be helpful to let </a:t>
            </a:r>
            <a:r>
              <a:rPr lang="en-US" sz="1400" dirty="0">
                <a:hlinkClick r:id="rId2"/>
              </a:rPr>
              <a:t>CIT</a:t>
            </a:r>
            <a:r>
              <a:rPr lang="en-US" sz="1400" dirty="0"/>
              <a:t> know if you are </a:t>
            </a:r>
            <a:r>
              <a:rPr lang="en-US" sz="1400" b="1" i="1" dirty="0"/>
              <a:t>not</a:t>
            </a:r>
            <a:r>
              <a:rPr lang="en-US" sz="1400" dirty="0"/>
              <a:t> planning to reapply </a:t>
            </a:r>
            <a:r>
              <a:rPr lang="en-US" sz="1200" dirty="0"/>
              <a:t>(so we won’t bug you with reminders)</a:t>
            </a:r>
            <a:r>
              <a:rPr lang="en-US" sz="1400" dirty="0"/>
              <a:t>.</a:t>
            </a:r>
          </a:p>
          <a:p>
            <a:pPr marL="173038" indent="-173038"/>
            <a:r>
              <a:rPr lang="en-US" sz="1100" dirty="0"/>
              <a:t>The CIT Governing Panel will rate your written reapplication responses based on your clear analysis of your mentoring practice with fully developed, relevant and specific examples. In February, the CIT Governing Panel will review reapplications, mentor performance, paperwork, attendance, references, and evaluations and will either (1) renew you for another two-year term, (2) invite you for a reapplication interview, or (3) decline to renew your position for another term.</a:t>
            </a:r>
          </a:p>
          <a:p>
            <a:pPr marL="114300" indent="0" algn="ctr">
              <a:buNone/>
            </a:pPr>
            <a:r>
              <a:rPr lang="en-US" sz="1100" dirty="0">
                <a:effectLst/>
              </a:rPr>
              <a:t>Email </a:t>
            </a:r>
            <a:r>
              <a:rPr lang="en-US" sz="1100" dirty="0">
                <a:effectLst/>
                <a:hlinkClick r:id="rId3"/>
              </a:rPr>
              <a:t>stefan.cohen@rcsdk12.org</a:t>
            </a:r>
            <a:r>
              <a:rPr lang="en-US" sz="1100" dirty="0">
                <a:effectLst/>
              </a:rPr>
              <a:t> with questions.</a:t>
            </a:r>
          </a:p>
          <a:p>
            <a:endParaRPr lang="en-US" sz="1200" dirty="0"/>
          </a:p>
        </p:txBody>
      </p:sp>
    </p:spTree>
    <p:extLst>
      <p:ext uri="{BB962C8B-B14F-4D97-AF65-F5344CB8AC3E}">
        <p14:creationId xmlns:p14="http://schemas.microsoft.com/office/powerpoint/2010/main" val="2846272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A1D5-5C48-F00E-3286-D79645737F35}"/>
              </a:ext>
            </a:extLst>
          </p:cNvPr>
          <p:cNvSpPr>
            <a:spLocks noGrp="1"/>
          </p:cNvSpPr>
          <p:nvPr>
            <p:ph type="title"/>
          </p:nvPr>
        </p:nvSpPr>
        <p:spPr>
          <a:xfrm>
            <a:off x="457200" y="360766"/>
            <a:ext cx="5569200" cy="702611"/>
          </a:xfrm>
        </p:spPr>
        <p:txBody>
          <a:bodyPr/>
          <a:lstStyle/>
          <a:p>
            <a:r>
              <a:rPr lang="en-US" dirty="0"/>
              <a:t>Some National Trends</a:t>
            </a:r>
          </a:p>
        </p:txBody>
      </p:sp>
      <p:sp>
        <p:nvSpPr>
          <p:cNvPr id="3" name="Text Placeholder 2">
            <a:extLst>
              <a:ext uri="{FF2B5EF4-FFF2-40B4-BE49-F238E27FC236}">
                <a16:creationId xmlns:a16="http://schemas.microsoft.com/office/drawing/2014/main" id="{542FC20D-D3E9-3FD6-C771-3F26AE9B52A3}"/>
              </a:ext>
            </a:extLst>
          </p:cNvPr>
          <p:cNvSpPr>
            <a:spLocks noGrp="1"/>
          </p:cNvSpPr>
          <p:nvPr>
            <p:ph type="body" idx="1"/>
          </p:nvPr>
        </p:nvSpPr>
        <p:spPr>
          <a:xfrm>
            <a:off x="403200" y="983640"/>
            <a:ext cx="4888800" cy="3231436"/>
          </a:xfrm>
        </p:spPr>
        <p:txBody>
          <a:bodyPr/>
          <a:lstStyle/>
          <a:p>
            <a:pPr marL="114300" indent="0">
              <a:buNone/>
            </a:pPr>
            <a:r>
              <a:rPr lang="en-US" sz="1600" b="0" i="0" dirty="0">
                <a:solidFill>
                  <a:srgbClr val="1F1F1F"/>
                </a:solidFill>
                <a:effectLst/>
                <a:latin typeface="Times New Roman" panose="02020603050405020304" pitchFamily="18" charset="0"/>
                <a:cs typeface="Times New Roman" panose="02020603050405020304" pitchFamily="18" charset="0"/>
              </a:rPr>
              <a:t>Teacher job satisfaction improves from last year.</a:t>
            </a:r>
          </a:p>
          <a:p>
            <a:pPr marL="114300" indent="0">
              <a:buNone/>
            </a:pPr>
            <a:endParaRPr lang="en-US" dirty="0"/>
          </a:p>
        </p:txBody>
      </p:sp>
      <p:sp>
        <p:nvSpPr>
          <p:cNvPr id="5" name="TextBox 4">
            <a:extLst>
              <a:ext uri="{FF2B5EF4-FFF2-40B4-BE49-F238E27FC236}">
                <a16:creationId xmlns:a16="http://schemas.microsoft.com/office/drawing/2014/main" id="{E3B5CC30-CE13-31C3-4357-FE195A0DBE6C}"/>
              </a:ext>
            </a:extLst>
          </p:cNvPr>
          <p:cNvSpPr txBox="1"/>
          <p:nvPr/>
        </p:nvSpPr>
        <p:spPr>
          <a:xfrm>
            <a:off x="606600" y="4406744"/>
            <a:ext cx="7930800" cy="307777"/>
          </a:xfrm>
          <a:prstGeom prst="rect">
            <a:avLst/>
          </a:prstGeom>
          <a:noFill/>
        </p:spPr>
        <p:txBody>
          <a:bodyPr wrap="square">
            <a:spAutoFit/>
          </a:bodyPr>
          <a:lstStyle/>
          <a:p>
            <a:r>
              <a:rPr lang="en-US" dirty="0">
                <a:hlinkClick r:id="rId2"/>
              </a:rPr>
              <a:t>https://www.edweek.org/teaching-learning/the-teaching-profession-in-2023-in-charts/2023/12</a:t>
            </a:r>
            <a:r>
              <a:rPr lang="en-US" dirty="0"/>
              <a:t> </a:t>
            </a:r>
          </a:p>
        </p:txBody>
      </p:sp>
      <p:pic>
        <p:nvPicPr>
          <p:cNvPr id="7" name="Picture 6">
            <a:extLst>
              <a:ext uri="{FF2B5EF4-FFF2-40B4-BE49-F238E27FC236}">
                <a16:creationId xmlns:a16="http://schemas.microsoft.com/office/drawing/2014/main" id="{0C19E132-A789-9021-B450-34E7B09B1B91}"/>
              </a:ext>
            </a:extLst>
          </p:cNvPr>
          <p:cNvPicPr>
            <a:picLocks noChangeAspect="1"/>
          </p:cNvPicPr>
          <p:nvPr/>
        </p:nvPicPr>
        <p:blipFill>
          <a:blip r:embed="rId3"/>
          <a:stretch>
            <a:fillRect/>
          </a:stretch>
        </p:blipFill>
        <p:spPr>
          <a:xfrm>
            <a:off x="6163200" y="360767"/>
            <a:ext cx="2523600" cy="418197"/>
          </a:xfrm>
          <a:prstGeom prst="rect">
            <a:avLst/>
          </a:prstGeom>
        </p:spPr>
      </p:pic>
      <p:pic>
        <p:nvPicPr>
          <p:cNvPr id="9" name="Picture 8">
            <a:extLst>
              <a:ext uri="{FF2B5EF4-FFF2-40B4-BE49-F238E27FC236}">
                <a16:creationId xmlns:a16="http://schemas.microsoft.com/office/drawing/2014/main" id="{C43F0372-6D0B-57FA-2AD8-9F258C33633E}"/>
              </a:ext>
            </a:extLst>
          </p:cNvPr>
          <p:cNvPicPr>
            <a:picLocks noChangeAspect="1"/>
          </p:cNvPicPr>
          <p:nvPr/>
        </p:nvPicPr>
        <p:blipFill>
          <a:blip r:embed="rId4"/>
          <a:stretch>
            <a:fillRect/>
          </a:stretch>
        </p:blipFill>
        <p:spPr>
          <a:xfrm>
            <a:off x="557415" y="1446713"/>
            <a:ext cx="3247398" cy="2510521"/>
          </a:xfrm>
          <a:prstGeom prst="rect">
            <a:avLst/>
          </a:prstGeom>
        </p:spPr>
      </p:pic>
      <p:sp>
        <p:nvSpPr>
          <p:cNvPr id="10" name="Text Placeholder 2">
            <a:extLst>
              <a:ext uri="{FF2B5EF4-FFF2-40B4-BE49-F238E27FC236}">
                <a16:creationId xmlns:a16="http://schemas.microsoft.com/office/drawing/2014/main" id="{3C1866DA-2B59-7E9F-A884-1A142861ACFE}"/>
              </a:ext>
            </a:extLst>
          </p:cNvPr>
          <p:cNvSpPr txBox="1">
            <a:spLocks/>
          </p:cNvSpPr>
          <p:nvPr/>
        </p:nvSpPr>
        <p:spPr>
          <a:xfrm>
            <a:off x="3804813" y="1254558"/>
            <a:ext cx="5164806" cy="323143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buFont typeface="Arial"/>
              <a:buNone/>
            </a:pPr>
            <a:r>
              <a:rPr lang="en-US" sz="1600" dirty="0">
                <a:solidFill>
                  <a:srgbClr val="1F1F1F"/>
                </a:solidFill>
                <a:latin typeface="Times New Roman" panose="02020603050405020304" pitchFamily="18" charset="0"/>
                <a:cs typeface="Times New Roman" panose="02020603050405020304" pitchFamily="18" charset="0"/>
              </a:rPr>
              <a:t>Teachers are still more stressed than other working adults</a:t>
            </a:r>
            <a:endParaRPr lang="en-US" sz="2400" dirty="0"/>
          </a:p>
        </p:txBody>
      </p:sp>
      <p:pic>
        <p:nvPicPr>
          <p:cNvPr id="12" name="Picture 11">
            <a:extLst>
              <a:ext uri="{FF2B5EF4-FFF2-40B4-BE49-F238E27FC236}">
                <a16:creationId xmlns:a16="http://schemas.microsoft.com/office/drawing/2014/main" id="{62706497-C0D2-495A-7736-4D04DE8B3A67}"/>
              </a:ext>
            </a:extLst>
          </p:cNvPr>
          <p:cNvPicPr>
            <a:picLocks noChangeAspect="1"/>
          </p:cNvPicPr>
          <p:nvPr/>
        </p:nvPicPr>
        <p:blipFill>
          <a:blip r:embed="rId5"/>
          <a:stretch>
            <a:fillRect/>
          </a:stretch>
        </p:blipFill>
        <p:spPr>
          <a:xfrm>
            <a:off x="3916800" y="2222661"/>
            <a:ext cx="950400" cy="1383783"/>
          </a:xfrm>
          <a:prstGeom prst="rect">
            <a:avLst/>
          </a:prstGeom>
          <a:ln w="28575">
            <a:solidFill>
              <a:schemeClr val="tx1"/>
            </a:solidFill>
          </a:ln>
        </p:spPr>
      </p:pic>
      <p:pic>
        <p:nvPicPr>
          <p:cNvPr id="14" name="Picture 13">
            <a:extLst>
              <a:ext uri="{FF2B5EF4-FFF2-40B4-BE49-F238E27FC236}">
                <a16:creationId xmlns:a16="http://schemas.microsoft.com/office/drawing/2014/main" id="{B3DAD0FC-8F53-ED2D-E3B7-8CBDE5245812}"/>
              </a:ext>
            </a:extLst>
          </p:cNvPr>
          <p:cNvPicPr>
            <a:picLocks noChangeAspect="1"/>
          </p:cNvPicPr>
          <p:nvPr/>
        </p:nvPicPr>
        <p:blipFill>
          <a:blip r:embed="rId6"/>
          <a:stretch>
            <a:fillRect/>
          </a:stretch>
        </p:blipFill>
        <p:spPr>
          <a:xfrm>
            <a:off x="4062023" y="1605529"/>
            <a:ext cx="4495587" cy="2800727"/>
          </a:xfrm>
          <a:prstGeom prst="rect">
            <a:avLst/>
          </a:prstGeom>
        </p:spPr>
      </p:pic>
    </p:spTree>
    <p:extLst>
      <p:ext uri="{BB962C8B-B14F-4D97-AF65-F5344CB8AC3E}">
        <p14:creationId xmlns:p14="http://schemas.microsoft.com/office/powerpoint/2010/main" val="33326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par>
                                <p:cTn id="34" presetID="0" presetClass="path" presetSubtype="0" accel="50000" decel="50000" fill="hold" nodeType="withEffect">
                                  <p:stCondLst>
                                    <p:cond delay="0"/>
                                  </p:stCondLst>
                                  <p:childTnLst>
                                    <p:animMotion origin="layout" path="M -0.0882 0.04568 L -0.0882 0.04598 C -0.08507 0.04166 -0.08212 0.03765 -0.07882 0.03426 C -0.07708 0.03271 -0.07518 0.03179 -0.07327 0.03024 C -0.07136 0.02839 -0.06962 0.02623 -0.06771 0.02469 C -0.06493 0.02191 -0.06198 0.02006 -0.0592 0.01759 C -0.05625 0.01481 -0.05347 0.01173 -0.05052 0.00926 C -0.04705 0.00617 -0.03733 0.00123 -0.03472 -0.00062 C -0.03229 -0.00216 -0.03004 -0.00432 -0.02761 -0.00618 C -0.02552 -0.00772 -0.02327 -0.00865 -0.02136 -0.0105 C -0.01997 -0.01142 -0.01875 -0.01327 -0.01736 -0.01451 C -0.01354 -0.0179 -0.00139 -0.02408 -0.00087 -0.02439 L 0.00243 -0.0284 L 0.00243 -0.02439 L -0.00087 -0.02562 " pathEditMode="relative" rAng="0" ptsTypes="AAAAAAAAAAAAAAA">
                                      <p:cBhvr>
                                        <p:cTn id="35" dur="2000" fill="hold"/>
                                        <p:tgtEl>
                                          <p:spTgt spid="12"/>
                                        </p:tgtEl>
                                        <p:attrNameLst>
                                          <p:attrName>ppt_x</p:attrName>
                                          <p:attrName>ppt_y</p:attrName>
                                        </p:attrNameLst>
                                      </p:cBhvr>
                                      <p:rCtr x="4531" y="-3704"/>
                                    </p:animMotion>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8" name="Picture 7" descr="A phone booth in a city&#10;&#10;Description automatically generated">
            <a:extLst>
              <a:ext uri="{FF2B5EF4-FFF2-40B4-BE49-F238E27FC236}">
                <a16:creationId xmlns:a16="http://schemas.microsoft.com/office/drawing/2014/main" id="{21781BF1-7C8F-5950-53DD-C14A2DE35314}"/>
              </a:ext>
            </a:extLst>
          </p:cNvPr>
          <p:cNvPicPr>
            <a:picLocks noChangeAspect="1"/>
          </p:cNvPicPr>
          <p:nvPr/>
        </p:nvPicPr>
        <p:blipFill rotWithShape="1">
          <a:blip r:embed="rId3"/>
          <a:srcRect t="16843"/>
          <a:stretch/>
        </p:blipFill>
        <p:spPr>
          <a:xfrm>
            <a:off x="6797614" y="3065475"/>
            <a:ext cx="1860645" cy="1547259"/>
          </a:xfrm>
          <a:prstGeom prst="rect">
            <a:avLst/>
          </a:prstGeom>
        </p:spPr>
      </p:pic>
      <p:sp>
        <p:nvSpPr>
          <p:cNvPr id="236" name="Google Shape;236;p36"/>
          <p:cNvSpPr txBox="1">
            <a:spLocks noGrp="1"/>
          </p:cNvSpPr>
          <p:nvPr>
            <p:ph type="title"/>
          </p:nvPr>
        </p:nvSpPr>
        <p:spPr>
          <a:xfrm>
            <a:off x="217850" y="205975"/>
            <a:ext cx="8705400" cy="669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 sz="2940" b="1">
                <a:solidFill>
                  <a:srgbClr val="0000FF"/>
                </a:solidFill>
              </a:rPr>
              <a:t>New Year . . . New Hopes for “Rejuvenation”</a:t>
            </a:r>
            <a:endParaRPr sz="2940" b="1">
              <a:solidFill>
                <a:srgbClr val="0000FF"/>
              </a:solidFill>
            </a:endParaRPr>
          </a:p>
        </p:txBody>
      </p:sp>
      <p:pic>
        <p:nvPicPr>
          <p:cNvPr id="237" name="Google Shape;237;p36"/>
          <p:cNvPicPr preferRelativeResize="0"/>
          <p:nvPr/>
        </p:nvPicPr>
        <p:blipFill>
          <a:blip r:embed="rId4">
            <a:alphaModFix/>
          </a:blip>
          <a:stretch>
            <a:fillRect/>
          </a:stretch>
        </p:blipFill>
        <p:spPr>
          <a:xfrm>
            <a:off x="426525" y="1108025"/>
            <a:ext cx="4304099" cy="2941649"/>
          </a:xfrm>
          <a:prstGeom prst="rect">
            <a:avLst/>
          </a:prstGeom>
          <a:noFill/>
          <a:ln w="38100" cap="flat" cmpd="sng">
            <a:solidFill>
              <a:srgbClr val="595959"/>
            </a:solidFill>
            <a:prstDash val="solid"/>
            <a:round/>
            <a:headEnd type="none" w="sm" len="sm"/>
            <a:tailEnd type="none" w="sm" len="sm"/>
          </a:ln>
        </p:spPr>
      </p:pic>
      <p:sp>
        <p:nvSpPr>
          <p:cNvPr id="238" name="Google Shape;238;p36"/>
          <p:cNvSpPr/>
          <p:nvPr/>
        </p:nvSpPr>
        <p:spPr>
          <a:xfrm>
            <a:off x="1465950" y="3180400"/>
            <a:ext cx="1124400" cy="395700"/>
          </a:xfrm>
          <a:prstGeom prst="roundRect">
            <a:avLst>
              <a:gd name="adj" fmla="val 16667"/>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9" name="Google Shape;239;p36"/>
          <p:cNvCxnSpPr/>
          <p:nvPr/>
        </p:nvCxnSpPr>
        <p:spPr>
          <a:xfrm rot="-5400000">
            <a:off x="2577600" y="3269475"/>
            <a:ext cx="281700" cy="255900"/>
          </a:xfrm>
          <a:prstGeom prst="curvedConnector3">
            <a:avLst>
              <a:gd name="adj1" fmla="val 50000"/>
            </a:avLst>
          </a:prstGeom>
          <a:noFill/>
          <a:ln w="38100" cap="flat" cmpd="sng">
            <a:solidFill>
              <a:srgbClr val="9900FF"/>
            </a:solidFill>
            <a:prstDash val="solid"/>
            <a:round/>
            <a:headEnd type="none" w="med" len="med"/>
            <a:tailEnd type="none" w="med" len="med"/>
          </a:ln>
        </p:spPr>
      </p:cxnSp>
      <p:cxnSp>
        <p:nvCxnSpPr>
          <p:cNvPr id="240" name="Google Shape;240;p36"/>
          <p:cNvCxnSpPr/>
          <p:nvPr/>
        </p:nvCxnSpPr>
        <p:spPr>
          <a:xfrm rot="10800000" flipH="1">
            <a:off x="2846400" y="3065475"/>
            <a:ext cx="155100" cy="191100"/>
          </a:xfrm>
          <a:prstGeom prst="straightConnector1">
            <a:avLst/>
          </a:prstGeom>
          <a:noFill/>
          <a:ln w="38100" cap="flat" cmpd="sng">
            <a:solidFill>
              <a:srgbClr val="9900FF"/>
            </a:solidFill>
            <a:prstDash val="solid"/>
            <a:round/>
            <a:headEnd type="none" w="med" len="med"/>
            <a:tailEnd type="triangle" w="med" len="med"/>
          </a:ln>
        </p:spPr>
      </p:cxnSp>
      <p:sp>
        <p:nvSpPr>
          <p:cNvPr id="241" name="Google Shape;241;p36"/>
          <p:cNvSpPr/>
          <p:nvPr/>
        </p:nvSpPr>
        <p:spPr>
          <a:xfrm>
            <a:off x="2644800" y="2707300"/>
            <a:ext cx="868800" cy="358200"/>
          </a:xfrm>
          <a:prstGeom prst="roundRect">
            <a:avLst>
              <a:gd name="adj" fmla="val 16667"/>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KoolAid Busting Through Wall">
            <a:extLst>
              <a:ext uri="{FF2B5EF4-FFF2-40B4-BE49-F238E27FC236}">
                <a16:creationId xmlns:a16="http://schemas.microsoft.com/office/drawing/2014/main" id="{FBAAAE72-FB83-C655-C60C-45E514647631}"/>
              </a:ext>
            </a:extLst>
          </p:cNvPr>
          <p:cNvPicPr>
            <a:picLocks noChangeAspect="1"/>
          </p:cNvPicPr>
          <p:nvPr/>
        </p:nvPicPr>
        <p:blipFill>
          <a:blip r:embed="rId5"/>
          <a:stretch>
            <a:fillRect/>
          </a:stretch>
        </p:blipFill>
        <p:spPr>
          <a:xfrm>
            <a:off x="4986673" y="1075520"/>
            <a:ext cx="3430127" cy="1926148"/>
          </a:xfrm>
          <a:prstGeom prst="rect">
            <a:avLst/>
          </a:prstGeom>
        </p:spPr>
      </p:pic>
      <p:pic>
        <p:nvPicPr>
          <p:cNvPr id="6" name="Picture 5" descr="A cartoon of a person with glasses&#10;&#10;Description automatically generated">
            <a:extLst>
              <a:ext uri="{FF2B5EF4-FFF2-40B4-BE49-F238E27FC236}">
                <a16:creationId xmlns:a16="http://schemas.microsoft.com/office/drawing/2014/main" id="{52ADF647-47AE-F445-04D5-E5290F2A31AA}"/>
              </a:ext>
            </a:extLst>
          </p:cNvPr>
          <p:cNvPicPr>
            <a:picLocks noChangeAspect="1"/>
          </p:cNvPicPr>
          <p:nvPr/>
        </p:nvPicPr>
        <p:blipFill>
          <a:blip r:embed="rId6"/>
          <a:stretch>
            <a:fillRect/>
          </a:stretch>
        </p:blipFill>
        <p:spPr>
          <a:xfrm>
            <a:off x="5007187" y="3180400"/>
            <a:ext cx="1587147" cy="1414004"/>
          </a:xfrm>
          <a:prstGeom prst="rect">
            <a:avLst/>
          </a:prstGeom>
        </p:spPr>
      </p:pic>
      <p:pic>
        <p:nvPicPr>
          <p:cNvPr id="9" name="Picture 8">
            <a:extLst>
              <a:ext uri="{FF2B5EF4-FFF2-40B4-BE49-F238E27FC236}">
                <a16:creationId xmlns:a16="http://schemas.microsoft.com/office/drawing/2014/main" id="{6188F337-12E2-A49C-D97D-318687D62AD0}"/>
              </a:ext>
            </a:extLst>
          </p:cNvPr>
          <p:cNvPicPr>
            <a:picLocks noChangeAspect="1"/>
          </p:cNvPicPr>
          <p:nvPr/>
        </p:nvPicPr>
        <p:blipFill>
          <a:blip r:embed="rId7"/>
          <a:stretch>
            <a:fillRect/>
          </a:stretch>
        </p:blipFill>
        <p:spPr>
          <a:xfrm>
            <a:off x="4986673" y="1075520"/>
            <a:ext cx="3430127" cy="1930554"/>
          </a:xfrm>
          <a:prstGeom prst="rect">
            <a:avLst/>
          </a:prstGeom>
        </p:spPr>
      </p:pic>
      <p:pic>
        <p:nvPicPr>
          <p:cNvPr id="10" name="Picture 9">
            <a:extLst>
              <a:ext uri="{FF2B5EF4-FFF2-40B4-BE49-F238E27FC236}">
                <a16:creationId xmlns:a16="http://schemas.microsoft.com/office/drawing/2014/main" id="{3109E001-01BE-2F30-8C1E-F8925DB18F5D}"/>
              </a:ext>
            </a:extLst>
          </p:cNvPr>
          <p:cNvPicPr>
            <a:picLocks noChangeAspect="1"/>
          </p:cNvPicPr>
          <p:nvPr/>
        </p:nvPicPr>
        <p:blipFill>
          <a:blip r:embed="rId8"/>
          <a:stretch>
            <a:fillRect/>
          </a:stretch>
        </p:blipFill>
        <p:spPr>
          <a:xfrm>
            <a:off x="5005163" y="3180009"/>
            <a:ext cx="1611815" cy="1432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 calcmode="lin" valueType="num">
                                      <p:cBhvr additive="base">
                                        <p:cTn id="12" dur="1000"/>
                                        <p:tgtEl>
                                          <p:spTgt spid="238"/>
                                        </p:tgtEl>
                                        <p:attrNameLst>
                                          <p:attrName>ppt_w</p:attrName>
                                        </p:attrNameLst>
                                      </p:cBhvr>
                                      <p:tavLst>
                                        <p:tav tm="0">
                                          <p:val>
                                            <p:strVal val="0"/>
                                          </p:val>
                                        </p:tav>
                                        <p:tav tm="100000">
                                          <p:val>
                                            <p:strVal val="#ppt_w"/>
                                          </p:val>
                                        </p:tav>
                                      </p:tavLst>
                                    </p:anim>
                                    <p:anim calcmode="lin" valueType="num">
                                      <p:cBhvr additive="base">
                                        <p:cTn id="13" dur="1000"/>
                                        <p:tgtEl>
                                          <p:spTgt spid="23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0"/>
                                        </p:tgtEl>
                                        <p:attrNameLst>
                                          <p:attrName>style.visibility</p:attrName>
                                        </p:attrNameLst>
                                      </p:cBhvr>
                                      <p:to>
                                        <p:strVal val="visible"/>
                                      </p:to>
                                    </p:set>
                                    <p:anim calcmode="lin" valueType="num">
                                      <p:cBhvr additive="base">
                                        <p:cTn id="21" dur="1000"/>
                                        <p:tgtEl>
                                          <p:spTgt spid="24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241"/>
                                        </p:tgtEl>
                                        <p:attrNameLst>
                                          <p:attrName>style.visibility</p:attrName>
                                        </p:attrNameLst>
                                      </p:cBhvr>
                                      <p:to>
                                        <p:strVal val="visible"/>
                                      </p:to>
                                    </p:set>
                                    <p:anim calcmode="lin" valueType="num">
                                      <p:cBhvr additive="base">
                                        <p:cTn id="25" dur="1000"/>
                                        <p:tgtEl>
                                          <p:spTgt spid="241"/>
                                        </p:tgtEl>
                                        <p:attrNameLst>
                                          <p:attrName>ppt_w</p:attrName>
                                        </p:attrNameLst>
                                      </p:cBhvr>
                                      <p:tavLst>
                                        <p:tav tm="0">
                                          <p:val>
                                            <p:strVal val="0"/>
                                          </p:val>
                                        </p:tav>
                                        <p:tav tm="100000">
                                          <p:val>
                                            <p:strVal val="#ppt_w"/>
                                          </p:val>
                                        </p:tav>
                                      </p:tavLst>
                                    </p:anim>
                                    <p:anim calcmode="lin" valueType="num">
                                      <p:cBhvr additive="base">
                                        <p:cTn id="26" dur="1000"/>
                                        <p:tgtEl>
                                          <p:spTgt spid="241"/>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500"/>
                            </p:stCondLst>
                            <p:childTnLst>
                              <p:par>
                                <p:cTn id="51" presetID="42"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1026" name="Picture 2">
            <a:extLst>
              <a:ext uri="{FF2B5EF4-FFF2-40B4-BE49-F238E27FC236}">
                <a16:creationId xmlns:a16="http://schemas.microsoft.com/office/drawing/2014/main" id="{4CC010E6-A52E-3D14-48C0-A36869D46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77" y="1136824"/>
            <a:ext cx="4534891" cy="3426550"/>
          </a:xfrm>
          <a:prstGeom prst="rect">
            <a:avLst/>
          </a:prstGeom>
          <a:noFill/>
          <a:extLst>
            <a:ext uri="{909E8E84-426E-40DD-AFC4-6F175D3DCCD1}">
              <a14:hiddenFill xmlns:a14="http://schemas.microsoft.com/office/drawing/2010/main">
                <a:solidFill>
                  <a:srgbClr val="FFFFFF"/>
                </a:solidFill>
              </a14:hiddenFill>
            </a:ext>
          </a:extLst>
        </p:spPr>
      </p:pic>
      <p:sp>
        <p:nvSpPr>
          <p:cNvPr id="258" name="Google Shape;258;p38"/>
          <p:cNvSpPr txBox="1">
            <a:spLocks noGrp="1"/>
          </p:cNvSpPr>
          <p:nvPr>
            <p:ph type="title"/>
          </p:nvPr>
        </p:nvSpPr>
        <p:spPr>
          <a:xfrm>
            <a:off x="303409" y="157850"/>
            <a:ext cx="7447957" cy="661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 sz="3200" i="1" dirty="0"/>
              <a:t>Mentoring Matters </a:t>
            </a:r>
            <a:r>
              <a:rPr lang="en" sz="2800" dirty="0"/>
              <a:t>(Lipton, Wellman) </a:t>
            </a:r>
            <a:endParaRPr sz="1600" dirty="0"/>
          </a:p>
        </p:txBody>
      </p:sp>
      <p:sp>
        <p:nvSpPr>
          <p:cNvPr id="261" name="Google Shape;261;p38"/>
          <p:cNvSpPr/>
          <p:nvPr/>
        </p:nvSpPr>
        <p:spPr>
          <a:xfrm>
            <a:off x="5114326" y="2266827"/>
            <a:ext cx="450600" cy="14413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8"/>
          <p:cNvSpPr/>
          <p:nvPr/>
        </p:nvSpPr>
        <p:spPr>
          <a:xfrm>
            <a:off x="5028480" y="2133170"/>
            <a:ext cx="450600" cy="14413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8"/>
          <p:cNvSpPr/>
          <p:nvPr/>
        </p:nvSpPr>
        <p:spPr>
          <a:xfrm>
            <a:off x="5114326" y="3413755"/>
            <a:ext cx="450600" cy="299797"/>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8"/>
          <p:cNvSpPr/>
          <p:nvPr/>
        </p:nvSpPr>
        <p:spPr>
          <a:xfrm>
            <a:off x="5141439" y="4163944"/>
            <a:ext cx="450600" cy="2553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8"/>
          <p:cNvSpPr txBox="1"/>
          <p:nvPr/>
        </p:nvSpPr>
        <p:spPr>
          <a:xfrm>
            <a:off x="4325878" y="816987"/>
            <a:ext cx="2530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latin typeface="Quattrocento Sans"/>
                <a:ea typeface="Quattrocento Sans"/>
                <a:cs typeface="Quattrocento Sans"/>
                <a:sym typeface="Quattrocento Sans"/>
              </a:rPr>
              <a:t>Top of page 15</a:t>
            </a:r>
            <a:endParaRPr sz="1600" b="1" dirty="0">
              <a:latin typeface="Quattrocento Sans"/>
              <a:ea typeface="Quattrocento Sans"/>
              <a:cs typeface="Quattrocento Sans"/>
              <a:sym typeface="Quattrocento Sans"/>
            </a:endParaRPr>
          </a:p>
        </p:txBody>
      </p:sp>
      <p:pic>
        <p:nvPicPr>
          <p:cNvPr id="265" name="Google Shape;265;p38"/>
          <p:cNvPicPr preferRelativeResize="0">
            <a:picLocks noChangeAspect="1"/>
          </p:cNvPicPr>
          <p:nvPr/>
        </p:nvPicPr>
        <p:blipFill>
          <a:blip r:embed="rId4">
            <a:alphaModFix/>
          </a:blip>
          <a:stretch>
            <a:fillRect/>
          </a:stretch>
        </p:blipFill>
        <p:spPr>
          <a:xfrm>
            <a:off x="303408" y="1312190"/>
            <a:ext cx="3635628" cy="2818520"/>
          </a:xfrm>
          <a:prstGeom prst="rect">
            <a:avLst/>
          </a:prstGeom>
          <a:noFill/>
          <a:ln>
            <a:noFill/>
          </a:ln>
        </p:spPr>
      </p:pic>
      <p:pic>
        <p:nvPicPr>
          <p:cNvPr id="259" name="Google Shape;259;p38"/>
          <p:cNvPicPr preferRelativeResize="0">
            <a:picLocks noChangeAspect="1"/>
          </p:cNvPicPr>
          <p:nvPr/>
        </p:nvPicPr>
        <p:blipFill>
          <a:blip r:embed="rId5">
            <a:alphaModFix/>
          </a:blip>
          <a:stretch>
            <a:fillRect/>
          </a:stretch>
        </p:blipFill>
        <p:spPr>
          <a:xfrm>
            <a:off x="3207777" y="819250"/>
            <a:ext cx="1032254" cy="1360572"/>
          </a:xfrm>
          <a:prstGeom prst="rect">
            <a:avLst/>
          </a:prstGeom>
          <a:noFill/>
          <a:ln>
            <a:noFill/>
          </a:ln>
        </p:spPr>
      </p:pic>
      <p:sp>
        <p:nvSpPr>
          <p:cNvPr id="2" name="Google Shape;261;p38">
            <a:extLst>
              <a:ext uri="{FF2B5EF4-FFF2-40B4-BE49-F238E27FC236}">
                <a16:creationId xmlns:a16="http://schemas.microsoft.com/office/drawing/2014/main" id="{BCEB0417-0E84-8EBA-D847-DF39BCC048D1}"/>
              </a:ext>
            </a:extLst>
          </p:cNvPr>
          <p:cNvSpPr/>
          <p:nvPr/>
        </p:nvSpPr>
        <p:spPr>
          <a:xfrm>
            <a:off x="5035854" y="2400484"/>
            <a:ext cx="450600" cy="14413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61;p38">
            <a:extLst>
              <a:ext uri="{FF2B5EF4-FFF2-40B4-BE49-F238E27FC236}">
                <a16:creationId xmlns:a16="http://schemas.microsoft.com/office/drawing/2014/main" id="{29BF0550-AC35-DC27-96B9-DEC60FF0FD69}"/>
              </a:ext>
            </a:extLst>
          </p:cNvPr>
          <p:cNvSpPr/>
          <p:nvPr/>
        </p:nvSpPr>
        <p:spPr>
          <a:xfrm>
            <a:off x="5141439" y="3751768"/>
            <a:ext cx="450600" cy="14413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anim calcmode="lin" valueType="num">
                                      <p:cBhvr>
                                        <p:cTn id="8" dur="1000" fill="hold"/>
                                        <p:tgtEl>
                                          <p:spTgt spid="259"/>
                                        </p:tgtEl>
                                        <p:attrNameLst>
                                          <p:attrName>ppt_x</p:attrName>
                                        </p:attrNameLst>
                                      </p:cBhvr>
                                      <p:tavLst>
                                        <p:tav tm="0">
                                          <p:val>
                                            <p:strVal val="#ppt_x"/>
                                          </p:val>
                                        </p:tav>
                                        <p:tav tm="100000">
                                          <p:val>
                                            <p:strVal val="#ppt_x"/>
                                          </p:val>
                                        </p:tav>
                                      </p:tavLst>
                                    </p:anim>
                                    <p:anim calcmode="lin" valueType="num">
                                      <p:cBhvr>
                                        <p:cTn id="9" dur="1000" fill="hold"/>
                                        <p:tgtEl>
                                          <p:spTgt spid="2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5"/>
                                        </p:tgtEl>
                                        <p:attrNameLst>
                                          <p:attrName>style.visibility</p:attrName>
                                        </p:attrNameLst>
                                      </p:cBhvr>
                                      <p:to>
                                        <p:strVal val="visible"/>
                                      </p:to>
                                    </p:set>
                                    <p:animEffect transition="in" filter="fade">
                                      <p:cBhvr>
                                        <p:cTn id="13" dur="1000"/>
                                        <p:tgtEl>
                                          <p:spTgt spid="265"/>
                                        </p:tgtEl>
                                      </p:cBhvr>
                                    </p:animEffect>
                                    <p:anim calcmode="lin" valueType="num">
                                      <p:cBhvr>
                                        <p:cTn id="14" dur="1000" fill="hold"/>
                                        <p:tgtEl>
                                          <p:spTgt spid="265"/>
                                        </p:tgtEl>
                                        <p:attrNameLst>
                                          <p:attrName>ppt_x</p:attrName>
                                        </p:attrNameLst>
                                      </p:cBhvr>
                                      <p:tavLst>
                                        <p:tav tm="0">
                                          <p:val>
                                            <p:strVal val="#ppt_x"/>
                                          </p:val>
                                        </p:tav>
                                        <p:tav tm="100000">
                                          <p:val>
                                            <p:strVal val="#ppt_x"/>
                                          </p:val>
                                        </p:tav>
                                      </p:tavLst>
                                    </p:anim>
                                    <p:anim calcmode="lin" valueType="num">
                                      <p:cBhvr>
                                        <p:cTn id="15" dur="1000" fill="hold"/>
                                        <p:tgtEl>
                                          <p:spTgt spid="26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4"/>
                                        </p:tgtEl>
                                        <p:attrNameLst>
                                          <p:attrName>style.visibility</p:attrName>
                                        </p:attrNameLst>
                                      </p:cBhvr>
                                      <p:to>
                                        <p:strVal val="visible"/>
                                      </p:to>
                                    </p:set>
                                    <p:animEffect transition="in" filter="fade">
                                      <p:cBhvr>
                                        <p:cTn id="20" dur="500"/>
                                        <p:tgtEl>
                                          <p:spTgt spid="264"/>
                                        </p:tgtEl>
                                      </p:cBhvr>
                                    </p:animEffect>
                                  </p:childTnLst>
                                </p:cTn>
                              </p:par>
                              <p:par>
                                <p:cTn id="21" presetID="42"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1000"/>
                                        <p:tgtEl>
                                          <p:spTgt spid="1026"/>
                                        </p:tgtEl>
                                      </p:cBhvr>
                                    </p:animEffect>
                                    <p:anim calcmode="lin" valueType="num">
                                      <p:cBhvr>
                                        <p:cTn id="24" dur="1000" fill="hold"/>
                                        <p:tgtEl>
                                          <p:spTgt spid="1026"/>
                                        </p:tgtEl>
                                        <p:attrNameLst>
                                          <p:attrName>ppt_x</p:attrName>
                                        </p:attrNameLst>
                                      </p:cBhvr>
                                      <p:tavLst>
                                        <p:tav tm="0">
                                          <p:val>
                                            <p:strVal val="#ppt_x"/>
                                          </p:val>
                                        </p:tav>
                                        <p:tav tm="100000">
                                          <p:val>
                                            <p:strVal val="#ppt_x"/>
                                          </p:val>
                                        </p:tav>
                                      </p:tavLst>
                                    </p:anim>
                                    <p:anim calcmode="lin" valueType="num">
                                      <p:cBhvr>
                                        <p:cTn id="2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260"/>
                                        </p:tgtEl>
                                        <p:attrNameLst>
                                          <p:attrName>style.visibility</p:attrName>
                                        </p:attrNameLst>
                                      </p:cBhvr>
                                      <p:to>
                                        <p:strVal val="visible"/>
                                      </p:to>
                                    </p:set>
                                    <p:anim calcmode="lin" valueType="num">
                                      <p:cBhvr additive="base">
                                        <p:cTn id="30" dur="1000"/>
                                        <p:tgtEl>
                                          <p:spTgt spid="26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61"/>
                                        </p:tgtEl>
                                        <p:attrNameLst>
                                          <p:attrName>style.visibility</p:attrName>
                                        </p:attrNameLst>
                                      </p:cBhvr>
                                      <p:to>
                                        <p:strVal val="visible"/>
                                      </p:to>
                                    </p:set>
                                    <p:anim calcmode="lin" valueType="num">
                                      <p:cBhvr additive="base">
                                        <p:cTn id="35" dur="1000"/>
                                        <p:tgtEl>
                                          <p:spTgt spid="26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1000"/>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262"/>
                                        </p:tgtEl>
                                        <p:attrNameLst>
                                          <p:attrName>style.visibility</p:attrName>
                                        </p:attrNameLst>
                                      </p:cBhvr>
                                      <p:to>
                                        <p:strVal val="visible"/>
                                      </p:to>
                                    </p:set>
                                    <p:anim calcmode="lin" valueType="num">
                                      <p:cBhvr additive="base">
                                        <p:cTn id="45" dur="1000"/>
                                        <p:tgtEl>
                                          <p:spTgt spid="26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1000"/>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263"/>
                                        </p:tgtEl>
                                        <p:attrNameLst>
                                          <p:attrName>style.visibility</p:attrName>
                                        </p:attrNameLst>
                                      </p:cBhvr>
                                      <p:to>
                                        <p:strVal val="visible"/>
                                      </p:to>
                                    </p:set>
                                    <p:anim calcmode="lin" valueType="num">
                                      <p:cBhvr additive="base">
                                        <p:cTn id="55" dur="1000"/>
                                        <p:tgtEl>
                                          <p:spTgt spid="26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mph" presetSubtype="0" fill="hold" grpId="0" nodeType="clickEffect">
                                  <p:stCondLst>
                                    <p:cond delay="0"/>
                                  </p:stCondLst>
                                  <p:childTnLst>
                                    <p:animClr clrSpc="hsl" dir="cw">
                                      <p:cBhvr override="childStyle">
                                        <p:cTn id="59" dur="500" fill="hold"/>
                                        <p:tgtEl>
                                          <p:spTgt spid="260"/>
                                        </p:tgtEl>
                                        <p:attrNameLst>
                                          <p:attrName>style.color</p:attrName>
                                        </p:attrNameLst>
                                      </p:cBhvr>
                                      <p:by>
                                        <p:hsl h="7200000" s="0" l="0"/>
                                      </p:by>
                                    </p:animClr>
                                    <p:animClr clrSpc="hsl" dir="cw">
                                      <p:cBhvr>
                                        <p:cTn id="60" dur="500" fill="hold"/>
                                        <p:tgtEl>
                                          <p:spTgt spid="260"/>
                                        </p:tgtEl>
                                        <p:attrNameLst>
                                          <p:attrName>fillcolor</p:attrName>
                                        </p:attrNameLst>
                                      </p:cBhvr>
                                      <p:by>
                                        <p:hsl h="7200000" s="0" l="0"/>
                                      </p:by>
                                    </p:animClr>
                                    <p:animClr clrSpc="hsl" dir="cw">
                                      <p:cBhvr>
                                        <p:cTn id="61" dur="500" fill="hold"/>
                                        <p:tgtEl>
                                          <p:spTgt spid="260"/>
                                        </p:tgtEl>
                                        <p:attrNameLst>
                                          <p:attrName>stroke.color</p:attrName>
                                        </p:attrNameLst>
                                      </p:cBhvr>
                                      <p:by>
                                        <p:hsl h="7200000" s="0" l="0"/>
                                      </p:by>
                                    </p:animClr>
                                    <p:set>
                                      <p:cBhvr>
                                        <p:cTn id="62" dur="500" fill="hold"/>
                                        <p:tgtEl>
                                          <p:spTgt spid="2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64" grpId="0"/>
    </p:bld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2676</TotalTime>
  <Words>2765</Words>
  <Application>Microsoft Office PowerPoint</Application>
  <PresentationFormat>On-screen Show (16:9)</PresentationFormat>
  <Paragraphs>220</Paragraphs>
  <Slides>31</Slides>
  <Notes>20</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31</vt:i4>
      </vt:variant>
    </vt:vector>
  </HeadingPairs>
  <TitlesOfParts>
    <vt:vector size="47" baseType="lpstr">
      <vt:lpstr>Century Gothic</vt:lpstr>
      <vt:lpstr>Georgia</vt:lpstr>
      <vt:lpstr>Footlight MT Light</vt:lpstr>
      <vt:lpstr>Corbel</vt:lpstr>
      <vt:lpstr>Arial</vt:lpstr>
      <vt:lpstr>Palatino Linotype</vt:lpstr>
      <vt:lpstr>Times New Roman</vt:lpstr>
      <vt:lpstr>Abril Fatface</vt:lpstr>
      <vt:lpstr>Quattrocento</vt:lpstr>
      <vt:lpstr>Segoe UI</vt:lpstr>
      <vt:lpstr>Barlow Condensed</vt:lpstr>
      <vt:lpstr>Calibri</vt:lpstr>
      <vt:lpstr>Quattrocento Sans</vt:lpstr>
      <vt:lpstr>Lato</vt:lpstr>
      <vt:lpstr>1_Office Theme</vt:lpstr>
      <vt:lpstr>2_Office Theme</vt:lpstr>
      <vt:lpstr>Happy New Year CIT Mentor Forum, January 8, 2024</vt:lpstr>
      <vt:lpstr>Happy New Year CIT Mentor Forum, January 8, 2024</vt:lpstr>
      <vt:lpstr>New Year - New (&amp; Old) CIT Stuff To Do</vt:lpstr>
      <vt:lpstr>CIT Interns of the Year</vt:lpstr>
      <vt:lpstr>Seeking Qualified Applicants to become CIT Mentors!</vt:lpstr>
      <vt:lpstr>CIT Mentor Reapplications</vt:lpstr>
      <vt:lpstr>Some National Trends</vt:lpstr>
      <vt:lpstr>New Year . . . New Hopes for “Rejuvenation”</vt:lpstr>
      <vt:lpstr>Mentoring Matters (Lipton, Wellman) </vt:lpstr>
      <vt:lpstr>Taking Care of Ourselves</vt:lpstr>
      <vt:lpstr>Professional Learning</vt:lpstr>
      <vt:lpstr>September’s Frequently Asked Questions* *Information may not be current! Double-check when appropriate.</vt:lpstr>
      <vt:lpstr>November’s Frequently Asked Questions * *Information may not be current! Double-check when appropriate. </vt:lpstr>
      <vt:lpstr>FAQ #10: How do I advise about Transfer Days?</vt:lpstr>
      <vt:lpstr>FAQ #11:  What do I do if my Intern is struggling?</vt:lpstr>
      <vt:lpstr>So when you have questions . . .  Start with the CIT Website: www.rcsdk12.org/CIT.</vt:lpstr>
      <vt:lpstr>Calendars, Forms, and More @ www.rcsdk12.org/CIT/Resources </vt:lpstr>
      <vt:lpstr>At the CIT Office . . .</vt:lpstr>
      <vt:lpstr>The Status of Intern Status Reports </vt:lpstr>
      <vt:lpstr>CIT Intern Status Reports in CIT Department Google Drive</vt:lpstr>
      <vt:lpstr>Purpose</vt:lpstr>
      <vt:lpstr>Domain-based Evidence</vt:lpstr>
      <vt:lpstr>Sample Analysis</vt:lpstr>
      <vt:lpstr>Current Feedback</vt:lpstr>
      <vt:lpstr>Breakout Room Status Report Discussion</vt:lpstr>
      <vt:lpstr>Feedback</vt:lpstr>
      <vt:lpstr>Breakout Room Topics  or (even better!) Discuss One of Your Own</vt:lpstr>
      <vt:lpstr>Breakout Room Problem Solving</vt:lpstr>
      <vt:lpstr>PowerPoint Presentation</vt:lpstr>
      <vt:lpstr>Affinity Groups, RCSD Leadership Competency, &amp; You!</vt:lpstr>
      <vt:lpstr>Thanks for starting another year with CIT!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New Year CIT Mentor Forum, January 9, 2023</dc:title>
  <dc:creator>Cohen, Stefan L</dc:creator>
  <cp:lastModifiedBy>Cohen, Stefan L</cp:lastModifiedBy>
  <cp:revision>11</cp:revision>
  <dcterms:modified xsi:type="dcterms:W3CDTF">2024-01-09T15:43:09Z</dcterms:modified>
</cp:coreProperties>
</file>