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337" r:id="rId2"/>
    <p:sldId id="338" r:id="rId3"/>
    <p:sldId id="312" r:id="rId4"/>
    <p:sldId id="311" r:id="rId5"/>
    <p:sldId id="313" r:id="rId6"/>
    <p:sldId id="314" r:id="rId7"/>
    <p:sldId id="315" r:id="rId8"/>
    <p:sldId id="316" r:id="rId9"/>
    <p:sldId id="317" r:id="rId10"/>
    <p:sldId id="339" r:id="rId11"/>
    <p:sldId id="352" r:id="rId12"/>
    <p:sldId id="353" r:id="rId13"/>
    <p:sldId id="35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042A98-7DE7-4388-B144-AF738E35F543}" v="5" dt="2023-11-21T00:57:45.2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ohen, Stefan L" userId="70681bcc-6c4d-4b02-9537-5604dc961626" providerId="ADAL" clId="{FB042A98-7DE7-4388-B144-AF738E35F543}"/>
    <pc:docChg chg="custSel addSld modSld">
      <pc:chgData name="Cohen, Stefan L" userId="70681bcc-6c4d-4b02-9537-5604dc961626" providerId="ADAL" clId="{FB042A98-7DE7-4388-B144-AF738E35F543}" dt="2023-11-21T00:57:45.263" v="57"/>
      <pc:docMkLst>
        <pc:docMk/>
      </pc:docMkLst>
      <pc:sldChg chg="addSp mod">
        <pc:chgData name="Cohen, Stefan L" userId="70681bcc-6c4d-4b02-9537-5604dc961626" providerId="ADAL" clId="{FB042A98-7DE7-4388-B144-AF738E35F543}" dt="2023-11-21T00:54:16.986" v="0" actId="22"/>
        <pc:sldMkLst>
          <pc:docMk/>
          <pc:sldMk cId="683918975" sldId="317"/>
        </pc:sldMkLst>
        <pc:spChg chg="add">
          <ac:chgData name="Cohen, Stefan L" userId="70681bcc-6c4d-4b02-9537-5604dc961626" providerId="ADAL" clId="{FB042A98-7DE7-4388-B144-AF738E35F543}" dt="2023-11-21T00:54:16.986" v="0" actId="22"/>
          <ac:spMkLst>
            <pc:docMk/>
            <pc:sldMk cId="683918975" sldId="317"/>
            <ac:spMk id="6" creationId="{9AD653CB-15FA-1D60-9253-EA620A1A204D}"/>
          </ac:spMkLst>
        </pc:spChg>
      </pc:sldChg>
      <pc:sldChg chg="modSp add mod">
        <pc:chgData name="Cohen, Stefan L" userId="70681bcc-6c4d-4b02-9537-5604dc961626" providerId="ADAL" clId="{FB042A98-7DE7-4388-B144-AF738E35F543}" dt="2023-11-21T00:57:03.696" v="49" actId="20577"/>
        <pc:sldMkLst>
          <pc:docMk/>
          <pc:sldMk cId="1096098453" sldId="338"/>
        </pc:sldMkLst>
        <pc:spChg chg="mod">
          <ac:chgData name="Cohen, Stefan L" userId="70681bcc-6c4d-4b02-9537-5604dc961626" providerId="ADAL" clId="{FB042A98-7DE7-4388-B144-AF738E35F543}" dt="2023-11-21T00:54:36.266" v="20" actId="20577"/>
          <ac:spMkLst>
            <pc:docMk/>
            <pc:sldMk cId="1096098453" sldId="338"/>
            <ac:spMk id="2" creationId="{47529E5E-7084-2EB5-414A-02FDC7A1B475}"/>
          </ac:spMkLst>
        </pc:spChg>
        <pc:spChg chg="mod">
          <ac:chgData name="Cohen, Stefan L" userId="70681bcc-6c4d-4b02-9537-5604dc961626" providerId="ADAL" clId="{FB042A98-7DE7-4388-B144-AF738E35F543}" dt="2023-11-21T00:56:54.699" v="38" actId="27636"/>
          <ac:spMkLst>
            <pc:docMk/>
            <pc:sldMk cId="1096098453" sldId="338"/>
            <ac:spMk id="3" creationId="{9A557D5C-A0A9-F10C-0EB4-50339BD6B61C}"/>
          </ac:spMkLst>
        </pc:spChg>
        <pc:spChg chg="mod">
          <ac:chgData name="Cohen, Stefan L" userId="70681bcc-6c4d-4b02-9537-5604dc961626" providerId="ADAL" clId="{FB042A98-7DE7-4388-B144-AF738E35F543}" dt="2023-11-21T00:57:03.696" v="49" actId="20577"/>
          <ac:spMkLst>
            <pc:docMk/>
            <pc:sldMk cId="1096098453" sldId="338"/>
            <ac:spMk id="4" creationId="{1A3B4E3B-CADA-AA4E-5F63-757986361F64}"/>
          </ac:spMkLst>
        </pc:spChg>
      </pc:sldChg>
      <pc:sldChg chg="addSp modSp mod">
        <pc:chgData name="Cohen, Stefan L" userId="70681bcc-6c4d-4b02-9537-5604dc961626" providerId="ADAL" clId="{FB042A98-7DE7-4388-B144-AF738E35F543}" dt="2023-11-21T00:57:16.357" v="51" actId="1076"/>
        <pc:sldMkLst>
          <pc:docMk/>
          <pc:sldMk cId="4179176056" sldId="339"/>
        </pc:sldMkLst>
        <pc:spChg chg="add mod">
          <ac:chgData name="Cohen, Stefan L" userId="70681bcc-6c4d-4b02-9537-5604dc961626" providerId="ADAL" clId="{FB042A98-7DE7-4388-B144-AF738E35F543}" dt="2023-11-21T00:57:16.357" v="51" actId="1076"/>
          <ac:spMkLst>
            <pc:docMk/>
            <pc:sldMk cId="4179176056" sldId="339"/>
            <ac:spMk id="5" creationId="{682491F7-8D92-A0A0-AC89-0B9FA2959901}"/>
          </ac:spMkLst>
        </pc:spChg>
      </pc:sldChg>
      <pc:sldChg chg="addSp modSp mod">
        <pc:chgData name="Cohen, Stefan L" userId="70681bcc-6c4d-4b02-9537-5604dc961626" providerId="ADAL" clId="{FB042A98-7DE7-4388-B144-AF738E35F543}" dt="2023-11-21T00:57:22.605" v="53" actId="1076"/>
        <pc:sldMkLst>
          <pc:docMk/>
          <pc:sldMk cId="97510182" sldId="352"/>
        </pc:sldMkLst>
        <pc:spChg chg="add mod">
          <ac:chgData name="Cohen, Stefan L" userId="70681bcc-6c4d-4b02-9537-5604dc961626" providerId="ADAL" clId="{FB042A98-7DE7-4388-B144-AF738E35F543}" dt="2023-11-21T00:57:22.605" v="53" actId="1076"/>
          <ac:spMkLst>
            <pc:docMk/>
            <pc:sldMk cId="97510182" sldId="352"/>
            <ac:spMk id="3" creationId="{E4677E65-960D-56C8-58A7-1E0ADB19647C}"/>
          </ac:spMkLst>
        </pc:spChg>
        <pc:spChg chg="mod">
          <ac:chgData name="Cohen, Stefan L" userId="70681bcc-6c4d-4b02-9537-5604dc961626" providerId="ADAL" clId="{FB042A98-7DE7-4388-B144-AF738E35F543}" dt="2023-11-21T00:54:54.843" v="21" actId="27636"/>
          <ac:spMkLst>
            <pc:docMk/>
            <pc:sldMk cId="97510182" sldId="352"/>
            <ac:spMk id="6" creationId="{6E3341C9-E390-55BD-D56F-57BE4AE67AA3}"/>
          </ac:spMkLst>
        </pc:spChg>
      </pc:sldChg>
      <pc:sldChg chg="addSp modSp mod">
        <pc:chgData name="Cohen, Stefan L" userId="70681bcc-6c4d-4b02-9537-5604dc961626" providerId="ADAL" clId="{FB042A98-7DE7-4388-B144-AF738E35F543}" dt="2023-11-21T00:57:38.177" v="56" actId="1076"/>
        <pc:sldMkLst>
          <pc:docMk/>
          <pc:sldMk cId="2977653160" sldId="353"/>
        </pc:sldMkLst>
        <pc:spChg chg="add mod">
          <ac:chgData name="Cohen, Stefan L" userId="70681bcc-6c4d-4b02-9537-5604dc961626" providerId="ADAL" clId="{FB042A98-7DE7-4388-B144-AF738E35F543}" dt="2023-11-21T00:57:38.177" v="56" actId="1076"/>
          <ac:spMkLst>
            <pc:docMk/>
            <pc:sldMk cId="2977653160" sldId="353"/>
            <ac:spMk id="3" creationId="{40B58C41-339A-B497-9344-23F158D64D75}"/>
          </ac:spMkLst>
        </pc:spChg>
        <pc:picChg chg="mod">
          <ac:chgData name="Cohen, Stefan L" userId="70681bcc-6c4d-4b02-9537-5604dc961626" providerId="ADAL" clId="{FB042A98-7DE7-4388-B144-AF738E35F543}" dt="2023-11-21T00:57:34.029" v="55" actId="14100"/>
          <ac:picMkLst>
            <pc:docMk/>
            <pc:sldMk cId="2977653160" sldId="353"/>
            <ac:picMk id="4" creationId="{A5DB2D3B-4073-7D44-5E78-E3DBBB5A1B8F}"/>
          </ac:picMkLst>
        </pc:picChg>
      </pc:sldChg>
      <pc:sldChg chg="addSp modSp">
        <pc:chgData name="Cohen, Stefan L" userId="70681bcc-6c4d-4b02-9537-5604dc961626" providerId="ADAL" clId="{FB042A98-7DE7-4388-B144-AF738E35F543}" dt="2023-11-21T00:57:45.263" v="57"/>
        <pc:sldMkLst>
          <pc:docMk/>
          <pc:sldMk cId="487942032" sldId="354"/>
        </pc:sldMkLst>
        <pc:spChg chg="add mod">
          <ac:chgData name="Cohen, Stefan L" userId="70681bcc-6c4d-4b02-9537-5604dc961626" providerId="ADAL" clId="{FB042A98-7DE7-4388-B144-AF738E35F543}" dt="2023-11-21T00:57:45.263" v="57"/>
          <ac:spMkLst>
            <pc:docMk/>
            <pc:sldMk cId="487942032" sldId="354"/>
            <ac:spMk id="3" creationId="{4C2DC1D6-220B-E2AE-58D4-32DBC39741F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E6E12-AB07-4859-95EA-A4A04A0E4DD5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A42CF3-66D6-4206-9D14-B5C9BF581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Launch Poll #2</a:t>
            </a:r>
          </a:p>
        </p:txBody>
      </p:sp>
    </p:spTree>
    <p:extLst>
      <p:ext uri="{BB962C8B-B14F-4D97-AF65-F5344CB8AC3E}">
        <p14:creationId xmlns:p14="http://schemas.microsoft.com/office/powerpoint/2010/main" val="20600187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Launch Poll #3</a:t>
            </a:r>
          </a:p>
        </p:txBody>
      </p:sp>
    </p:spTree>
    <p:extLst>
      <p:ext uri="{BB962C8B-B14F-4D97-AF65-F5344CB8AC3E}">
        <p14:creationId xmlns:p14="http://schemas.microsoft.com/office/powerpoint/2010/main" val="1745815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body" idx="2"/>
          </p:nvPr>
        </p:nvSpPr>
        <p:spPr>
          <a:xfrm>
            <a:off x="6197600" y="1600200"/>
            <a:ext cx="5384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3733"/>
            </a:lvl1pPr>
            <a:lvl2pPr marL="1219170" lvl="1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3200"/>
            </a:lvl2pPr>
            <a:lvl3pPr marL="1828754" lvl="2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3pPr>
            <a:lvl4pPr marL="2438339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2400"/>
            </a:lvl4pPr>
            <a:lvl5pPr marL="3047924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2400"/>
            </a:lvl5pPr>
            <a:lvl6pPr marL="3657509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6pPr>
            <a:lvl7pPr marL="4267093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7pPr>
            <a:lvl8pPr marL="4876678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8pPr>
            <a:lvl9pPr marL="5486263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73469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5"/>
          <p:cNvSpPr txBox="1">
            <a:spLocks noGrp="1"/>
          </p:cNvSpPr>
          <p:nvPr>
            <p:ph type="title"/>
          </p:nvPr>
        </p:nvSpPr>
        <p:spPr>
          <a:xfrm rot="5400000">
            <a:off x="7284999" y="1828837"/>
            <a:ext cx="58516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1"/>
          </p:nvPr>
        </p:nvSpPr>
        <p:spPr>
          <a:xfrm rot="5400000">
            <a:off x="1697000" y="-812761"/>
            <a:ext cx="5851600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5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32422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00" y="6727600"/>
            <a:ext cx="12192000" cy="130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2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943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1"/>
          </p:nvPr>
        </p:nvSpPr>
        <p:spPr>
          <a:xfrm>
            <a:off x="415600" y="1688433"/>
            <a:ext cx="11360800" cy="4403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41853" rtl="0">
              <a:spcBef>
                <a:spcPts val="747"/>
              </a:spcBef>
              <a:spcAft>
                <a:spcPts val="0"/>
              </a:spcAft>
              <a:buSzPts val="2800"/>
              <a:buChar char="•"/>
              <a:defRPr/>
            </a:lvl1pPr>
            <a:lvl2pPr marL="1219170" lvl="1" indent="-507987" rtl="0">
              <a:spcBef>
                <a:spcPts val="640"/>
              </a:spcBef>
              <a:spcAft>
                <a:spcPts val="0"/>
              </a:spcAft>
              <a:buSzPts val="2400"/>
              <a:buChar char="–"/>
              <a:defRPr/>
            </a:lvl2pPr>
            <a:lvl3pPr marL="1828754" lvl="2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3pPr>
            <a:lvl4pPr marL="2438339" lvl="3" indent="-457189" rtl="0">
              <a:spcBef>
                <a:spcPts val="480"/>
              </a:spcBef>
              <a:spcAft>
                <a:spcPts val="0"/>
              </a:spcAft>
              <a:buSzPts val="1800"/>
              <a:buChar char="–"/>
              <a:defRPr/>
            </a:lvl4pPr>
            <a:lvl5pPr marL="3047924" lvl="4" indent="-457189" rtl="0">
              <a:spcBef>
                <a:spcPts val="480"/>
              </a:spcBef>
              <a:spcAft>
                <a:spcPts val="0"/>
              </a:spcAft>
              <a:buSzPts val="1800"/>
              <a:buChar char="»"/>
              <a:defRPr/>
            </a:lvl5pPr>
            <a:lvl6pPr marL="3657509" lvl="5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6pPr>
            <a:lvl7pPr marL="4267093" lvl="6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7pPr>
            <a:lvl8pPr marL="4876678" lvl="7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8pPr>
            <a:lvl9pPr marL="5486263" lvl="8" indent="-474121" rtl="0">
              <a:spcBef>
                <a:spcPts val="533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490050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marL="609585" lvl="0" indent="-304792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SzPts val="2800"/>
              <a:buNone/>
              <a:defRPr/>
            </a:lvl1pPr>
          </a:lstStyle>
          <a:p>
            <a:endParaRPr/>
          </a:p>
        </p:txBody>
      </p:sp>
      <p:sp>
        <p:nvSpPr>
          <p:cNvPr id="137" name="Google Shape;137;p2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903901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6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84800" cy="5454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None/>
              <a:defRPr sz="7200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40" name="Google Shape;140;p2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56448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>
            <a:spLocks noGrp="1"/>
          </p:cNvSpPr>
          <p:nvPr>
            <p:ph type="ctrTitle"/>
          </p:nvPr>
        </p:nvSpPr>
        <p:spPr>
          <a:xfrm>
            <a:off x="914400" y="2130425"/>
            <a:ext cx="103632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5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2991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6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070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8"/>
          <p:cNvSpPr txBox="1">
            <a:spLocks noGrp="1"/>
          </p:cNvSpPr>
          <p:nvPr>
            <p:ph type="title"/>
          </p:nvPr>
        </p:nvSpPr>
        <p:spPr>
          <a:xfrm>
            <a:off x="963084" y="4406900"/>
            <a:ext cx="103632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5333" b="1" cap="none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8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667">
                <a:solidFill>
                  <a:srgbClr val="888888"/>
                </a:solidFill>
              </a:defRPr>
            </a:lvl1pPr>
            <a:lvl2pPr marL="1219170" lvl="1" indent="-30479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2400">
                <a:solidFill>
                  <a:srgbClr val="888888"/>
                </a:solidFill>
              </a:defRPr>
            </a:lvl2pPr>
            <a:lvl3pPr marL="1828754" lvl="2" indent="-304792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2133">
                <a:solidFill>
                  <a:srgbClr val="888888"/>
                </a:solidFill>
              </a:defRPr>
            </a:lvl3pPr>
            <a:lvl4pPr marL="2438339" lvl="3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4pPr>
            <a:lvl5pPr marL="3047924" lvl="4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5pPr>
            <a:lvl6pPr marL="3657509" lvl="5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6pPr>
            <a:lvl7pPr marL="4267093" lvl="6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7pPr>
            <a:lvl8pPr marL="4876678" lvl="7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8pPr>
            <a:lvl9pPr marL="5486263" lvl="8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8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438379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Google Shape;99;p20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845361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1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50834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>
            <a:spLocks noGrp="1"/>
          </p:cNvSpPr>
          <p:nvPr>
            <p:ph type="title"/>
          </p:nvPr>
        </p:nvSpPr>
        <p:spPr>
          <a:xfrm>
            <a:off x="609600" y="273051"/>
            <a:ext cx="4011200" cy="11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667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2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00" cy="58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575719" algn="l" rtl="0">
              <a:lnSpc>
                <a:spcPct val="100000"/>
              </a:lnSpc>
              <a:spcBef>
                <a:spcPts val="85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4267"/>
            </a:lvl1pPr>
            <a:lvl2pPr marL="1219170" lvl="1" indent="-541853" algn="l" rtl="0">
              <a:lnSpc>
                <a:spcPct val="100000"/>
              </a:lnSpc>
              <a:spcBef>
                <a:spcPts val="747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3733"/>
            </a:lvl2pPr>
            <a:lvl3pPr marL="1828754" lvl="2" indent="-507987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3200"/>
            </a:lvl3pPr>
            <a:lvl4pPr marL="2438339" lvl="3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667"/>
            </a:lvl4pPr>
            <a:lvl5pPr marL="3047924" lvl="4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667"/>
            </a:lvl5pPr>
            <a:lvl6pPr marL="3657509" lvl="5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6pPr>
            <a:lvl7pPr marL="4267093" lvl="6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7pPr>
            <a:lvl8pPr marL="4876678" lvl="7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8pPr>
            <a:lvl9pPr marL="5486263" lvl="8" indent="-474121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667"/>
            </a:lvl9pPr>
          </a:lstStyle>
          <a:p>
            <a:endParaRPr/>
          </a:p>
        </p:txBody>
      </p:sp>
      <p:sp>
        <p:nvSpPr>
          <p:cNvPr id="107" name="Google Shape;107;p22"/>
          <p:cNvSpPr txBox="1">
            <a:spLocks noGrp="1"/>
          </p:cNvSpPr>
          <p:nvPr>
            <p:ph type="body" idx="2"/>
          </p:nvPr>
        </p:nvSpPr>
        <p:spPr>
          <a:xfrm>
            <a:off x="609600" y="1435100"/>
            <a:ext cx="4011200" cy="46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220007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Quattrocento Sans"/>
              <a:buNone/>
              <a:defRPr sz="2667" b="1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3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2389717" y="5367337"/>
            <a:ext cx="7315200" cy="8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304792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1pPr>
            <a:lvl2pPr marL="1219170" lvl="1" indent="-304792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2pPr>
            <a:lvl3pPr marL="1828754" lvl="2" indent="-304792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333"/>
            </a:lvl3pPr>
            <a:lvl4pPr marL="2438339" lvl="3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4pPr>
            <a:lvl5pPr marL="3047924" lvl="4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5pPr>
            <a:lvl6pPr marL="3657509" lvl="5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6pPr>
            <a:lvl7pPr marL="4267093" lvl="6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7pPr>
            <a:lvl8pPr marL="4876678" lvl="7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8pPr>
            <a:lvl9pPr marL="5486263" lvl="8" indent="-304792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12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7331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 rot="5400000">
            <a:off x="3832999" y="-1623200"/>
            <a:ext cx="4526000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609585" lvl="0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1219170" lvl="1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828754" lvl="2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2438339" lvl="3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3047924" lvl="4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3657509" lvl="5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4267093" lvl="6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4876678" lvl="7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5486263" lvl="8" indent="-45718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dt" idx="10"/>
          </p:nvPr>
        </p:nvSpPr>
        <p:spPr>
          <a:xfrm>
            <a:off x="609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ftr" idx="11"/>
          </p:nvPr>
        </p:nvSpPr>
        <p:spPr>
          <a:xfrm>
            <a:off x="4165600" y="6356351"/>
            <a:ext cx="3860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sldNum" idx="12"/>
          </p:nvPr>
        </p:nvSpPr>
        <p:spPr>
          <a:xfrm>
            <a:off x="8737600" y="6356351"/>
            <a:ext cx="284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5865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3"/>
          <p:cNvPicPr preferRelativeResize="0"/>
          <p:nvPr/>
        </p:nvPicPr>
        <p:blipFill rotWithShape="1">
          <a:blip r:embed="rId15">
            <a:alphaModFix/>
          </a:blip>
          <a:srcRect l="14864" t="19309" r="14822" b="25679"/>
          <a:stretch/>
        </p:blipFill>
        <p:spPr>
          <a:xfrm>
            <a:off x="0" y="1"/>
            <a:ext cx="12192000" cy="685623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3"/>
          <p:cNvSpPr txBox="1">
            <a:spLocks noGrp="1"/>
          </p:cNvSpPr>
          <p:nvPr>
            <p:ph type="title"/>
          </p:nvPr>
        </p:nvSpPr>
        <p:spPr>
          <a:xfrm>
            <a:off x="609600" y="274637"/>
            <a:ext cx="109728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Quattrocento Sans"/>
              <a:buNone/>
              <a:defRPr sz="4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452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5278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document/d/1WSb64pg9nBhPSbDLuod8K1guPY2KFhP5uryFwZnmPgM/edit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Kara.Reidy-Vedder@rcsdk12.org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hyperlink" Target="http://www.rcsdk12.org/CIT/Certification" TargetMode="External"/><Relationship Id="rId4" Type="http://schemas.openxmlformats.org/officeDocument/2006/relationships/hyperlink" Target="http://www.rcsdk12.org/CIT/Tuition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csdk12.org/CIT/Certification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rcsdk12.org/CIT/NTO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9E5E-7084-2EB5-414A-02FDC7A1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September’s Frequently-Asked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7D5C-A0A9-F10C-0EB4-50339BD6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11582400" cy="4217736"/>
          </a:xfrm>
        </p:spPr>
        <p:txBody>
          <a:bodyPr>
            <a:normAutofit fontScale="85000" lnSpcReduction="20000"/>
          </a:bodyPr>
          <a:lstStyle/>
          <a:p>
            <a:pPr marL="1913419" indent="-1761023">
              <a:spcAft>
                <a:spcPts val="800"/>
              </a:spcAft>
              <a:buNone/>
            </a:pPr>
            <a:r>
              <a:rPr lang="en-US" sz="3800" dirty="0">
                <a:solidFill>
                  <a:schemeClr val="accent5">
                    <a:lumMod val="50000"/>
                  </a:schemeClr>
                </a:solidFill>
              </a:rPr>
              <a:t>FAQ #1: What happens when an Intern is Uncertified?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800" dirty="0">
                <a:solidFill>
                  <a:schemeClr val="accent5">
                    <a:lumMod val="50000"/>
                  </a:schemeClr>
                </a:solidFill>
              </a:rPr>
              <a:t>FAQ #2: What if the “CIT Intern” already has significant teaching experience elsewhere?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FAQ #3: What’s the deal with the “New Educator Orientation Requirement?”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FAQ #4: What’s going to happen with this dramatic district reconfiguration?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FAQ #5: Show me the Money?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B4E3B-CADA-AA4E-5F63-757986361F64}"/>
              </a:ext>
            </a:extLst>
          </p:cNvPr>
          <p:cNvSpPr txBox="1"/>
          <p:nvPr/>
        </p:nvSpPr>
        <p:spPr>
          <a:xfrm>
            <a:off x="6096000" y="5817937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1295781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3672"/>
            <a:ext cx="10972800" cy="11432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FAQ #6: How do I convince my Intern to invest time in Planning &amp; Preparation?</a:t>
            </a:r>
            <a:endParaRPr lang="en-US" sz="3733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63E44-6CFB-5F31-F6FC-1AC9CBE1D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684132"/>
          </a:xfrm>
        </p:spPr>
        <p:txBody>
          <a:bodyPr>
            <a:normAutofit fontScale="85000" lnSpcReduction="10000"/>
          </a:bodyPr>
          <a:lstStyle/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Share examples, templates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The “Why”: purpose of lesson components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Co-plan, model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Third Point of Danielson rubric</a:t>
            </a:r>
          </a:p>
          <a:p>
            <a:pPr marL="152396" indent="0"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Emphasize 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… how planning benefits kids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… how planning allows you to be “in the moment”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… how planning allows you to focus your attention and feel successful</a:t>
            </a:r>
          </a:p>
          <a:p>
            <a:pPr fontAlgn="base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933" dirty="0">
                <a:solidFill>
                  <a:srgbClr val="000000"/>
                </a:solidFill>
                <a:latin typeface="Arial" panose="020B0604020202020204" pitchFamily="34" charset="0"/>
              </a:rPr>
              <a:t>… how planning allows you to ‘respond’ and not ‘react’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70341B-9EF2-59DB-702C-94ACC42F84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1054" y="1645304"/>
            <a:ext cx="1997893" cy="25700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82491F7-8D92-A0A0-AC89-0B9FA2959901}"/>
              </a:ext>
            </a:extLst>
          </p:cNvPr>
          <p:cNvSpPr txBox="1"/>
          <p:nvPr/>
        </p:nvSpPr>
        <p:spPr>
          <a:xfrm>
            <a:off x="6096000" y="5884223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November 20, 2023</a:t>
            </a:r>
          </a:p>
        </p:txBody>
      </p:sp>
    </p:spTree>
    <p:extLst>
      <p:ext uri="{BB962C8B-B14F-4D97-AF65-F5344CB8AC3E}">
        <p14:creationId xmlns:p14="http://schemas.microsoft.com/office/powerpoint/2010/main" val="417917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3672"/>
            <a:ext cx="10972800" cy="11432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FAQ #7: With this new Google Drive, </a:t>
            </a:r>
            <a:b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</a:br>
            <a: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why can’t I just  . . . ?</a:t>
            </a:r>
            <a:endParaRPr lang="en-US" sz="3733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E3341C9-E390-55BD-D56F-57BE4AE67A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526873"/>
            <a:ext cx="10972800" cy="2893967"/>
          </a:xfrm>
        </p:spPr>
        <p:txBody>
          <a:bodyPr>
            <a:normAutofit/>
          </a:bodyPr>
          <a:lstStyle/>
          <a:p>
            <a:r>
              <a:rPr lang="en-US" dirty="0"/>
              <a:t>“Share” vs. “Copy link”</a:t>
            </a:r>
          </a:p>
          <a:p>
            <a:r>
              <a:rPr lang="en-US" dirty="0"/>
              <a:t>Organization</a:t>
            </a:r>
          </a:p>
          <a:p>
            <a:r>
              <a:rPr lang="en-US" dirty="0"/>
              <a:t>Document “Ownership”</a:t>
            </a:r>
          </a:p>
          <a:p>
            <a:r>
              <a:rPr lang="en-US" dirty="0"/>
              <a:t>Confidentiality</a:t>
            </a:r>
          </a:p>
          <a:p>
            <a:r>
              <a:rPr lang="en-US" dirty="0"/>
              <a:t>Tracking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77C469-9CC6-3680-14C8-E578E330D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9587" y="1521127"/>
            <a:ext cx="3484291" cy="444026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FA0DE2C-DA06-199E-34E4-33486ACBC089}"/>
              </a:ext>
            </a:extLst>
          </p:cNvPr>
          <p:cNvSpPr txBox="1"/>
          <p:nvPr/>
        </p:nvSpPr>
        <p:spPr>
          <a:xfrm>
            <a:off x="1144859" y="5111245"/>
            <a:ext cx="5605347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3"/>
              </a:rPr>
              <a:t>https://docs.google.com/document/d/1WSb64pg9nBhPSbDLuod8K1guPY2KFhP5uryFwZnmPgM/edit</a:t>
            </a: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677E65-960D-56C8-58A7-1E0ADB19647C}"/>
              </a:ext>
            </a:extLst>
          </p:cNvPr>
          <p:cNvSpPr txBox="1"/>
          <p:nvPr/>
        </p:nvSpPr>
        <p:spPr>
          <a:xfrm>
            <a:off x="2124635" y="5921524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November 20, 2023</a:t>
            </a:r>
          </a:p>
        </p:txBody>
      </p:sp>
    </p:spTree>
    <p:extLst>
      <p:ext uri="{BB962C8B-B14F-4D97-AF65-F5344CB8AC3E}">
        <p14:creationId xmlns:p14="http://schemas.microsoft.com/office/powerpoint/2010/main" val="9751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3672"/>
            <a:ext cx="10972800" cy="11432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FAQ #8: What happens next with my reports?</a:t>
            </a:r>
            <a:endParaRPr lang="en-US" sz="3733" dirty="0"/>
          </a:p>
        </p:txBody>
      </p:sp>
      <p:pic>
        <p:nvPicPr>
          <p:cNvPr id="4" name="Google Shape;996;p98">
            <a:extLst>
              <a:ext uri="{FF2B5EF4-FFF2-40B4-BE49-F238E27FC236}">
                <a16:creationId xmlns:a16="http://schemas.microsoft.com/office/drawing/2014/main" id="{A5DB2D3B-4073-7D44-5E78-E3DBBB5A1B8F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85529" y="1288025"/>
            <a:ext cx="3912364" cy="45605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59179-9C3C-9503-D11E-2FF24C1C8207}"/>
              </a:ext>
            </a:extLst>
          </p:cNvPr>
          <p:cNvSpPr txBox="1"/>
          <p:nvPr/>
        </p:nvSpPr>
        <p:spPr>
          <a:xfrm>
            <a:off x="692863" y="1259249"/>
            <a:ext cx="6007511" cy="1528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Wendy checks them in.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CIT Governing Panel contact reviews them and provides feedback. </a:t>
            </a:r>
          </a:p>
          <a:p>
            <a:pPr marL="457189" indent="-457189" defTabSz="1219170">
              <a:buClr>
                <a:srgbClr val="000000"/>
              </a:buClr>
              <a:buFont typeface="+mj-lt"/>
              <a:buAutoNum type="arabicPeriod"/>
            </a:pPr>
            <a:r>
              <a:rPr lang="en-US" sz="18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They became the springboard and/or reference point for ongoing Mentor work.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D9608F4-8C69-5FB3-3D23-65CA101D84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2101" y="2815777"/>
            <a:ext cx="5369035" cy="3429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0B58C41-339A-B497-9344-23F158D64D75}"/>
              </a:ext>
            </a:extLst>
          </p:cNvPr>
          <p:cNvSpPr txBox="1"/>
          <p:nvPr/>
        </p:nvSpPr>
        <p:spPr>
          <a:xfrm>
            <a:off x="6445623" y="5861054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November 20, 2023</a:t>
            </a:r>
          </a:p>
        </p:txBody>
      </p:sp>
    </p:spTree>
    <p:extLst>
      <p:ext uri="{BB962C8B-B14F-4D97-AF65-F5344CB8AC3E}">
        <p14:creationId xmlns:p14="http://schemas.microsoft.com/office/powerpoint/2010/main" val="297765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3978-DD5E-166F-A209-0B8B6FAA0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383672"/>
            <a:ext cx="10972800" cy="1143200"/>
          </a:xfrm>
        </p:spPr>
        <p:txBody>
          <a:bodyPr>
            <a:noAutofit/>
          </a:bodyPr>
          <a:lstStyle/>
          <a:p>
            <a: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FAQ #9: How do I approach APPR Evaluation </a:t>
            </a:r>
            <a:b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</a:br>
            <a:r>
              <a:rPr lang="en-US" sz="3733" b="1" dirty="0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with Interns?</a:t>
            </a:r>
            <a:endParaRPr lang="en-US" sz="3733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559179-9C3C-9503-D11E-2FF24C1C8207}"/>
              </a:ext>
            </a:extLst>
          </p:cNvPr>
          <p:cNvSpPr txBox="1"/>
          <p:nvPr/>
        </p:nvSpPr>
        <p:spPr>
          <a:xfrm>
            <a:off x="692864" y="1526872"/>
            <a:ext cx="10818417" cy="4709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 defTabSz="1219170"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Whenever possible, ease their anxiety. </a:t>
            </a:r>
          </a:p>
          <a:p>
            <a:pPr marL="457189" indent="-457189" defTabSz="1219170"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Frame suggestions as ways to help them do their best work for students (not “because your admin will be looking for . . .”).</a:t>
            </a:r>
          </a:p>
          <a:p>
            <a:pPr marL="457189" indent="-457189" defTabSz="1219170"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Frame it as “Feedback” (not “Pass/Fail” or “getting dinged” for doing something wrong).</a:t>
            </a:r>
          </a:p>
          <a:p>
            <a:pPr marL="457189" indent="-457189" defTabSz="1219170"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Drain some of the mystery.</a:t>
            </a:r>
          </a:p>
          <a:p>
            <a:pPr marL="457189" indent="-457189" defTabSz="1219170"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Provide perspective: verbal feedback, facial expressions, body language vs. what ends up in writing.</a:t>
            </a:r>
          </a:p>
          <a:p>
            <a:pPr marL="457189" indent="-457189" defTabSz="1219170">
              <a:spcAft>
                <a:spcPts val="800"/>
              </a:spcAft>
              <a:buClr>
                <a:srgbClr val="000000"/>
              </a:buClr>
              <a:buFont typeface="+mj-lt"/>
              <a:buAutoNum type="arabicPeriod"/>
            </a:pP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Remind them that if something is unfair, there is a clear process by which to address it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C2DC1D6-220B-E2AE-58D4-32DBC39741F4}"/>
              </a:ext>
            </a:extLst>
          </p:cNvPr>
          <p:cNvSpPr txBox="1"/>
          <p:nvPr/>
        </p:nvSpPr>
        <p:spPr>
          <a:xfrm>
            <a:off x="6096000" y="5817937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November 20, 2023</a:t>
            </a:r>
          </a:p>
        </p:txBody>
      </p:sp>
    </p:spTree>
    <p:extLst>
      <p:ext uri="{BB962C8B-B14F-4D97-AF65-F5344CB8AC3E}">
        <p14:creationId xmlns:p14="http://schemas.microsoft.com/office/powerpoint/2010/main" val="48794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29E5E-7084-2EB5-414A-02FDC7A1B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50000"/>
                  </a:schemeClr>
                </a:solidFill>
              </a:rPr>
              <a:t>November’s Frequently-Asked Questions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557D5C-A0A9-F10C-0EB4-50339BD6B6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4800" y="1600201"/>
            <a:ext cx="11582400" cy="4217736"/>
          </a:xfrm>
        </p:spPr>
        <p:txBody>
          <a:bodyPr>
            <a:normAutofit fontScale="92500" lnSpcReduction="20000"/>
          </a:bodyPr>
          <a:lstStyle/>
          <a:p>
            <a:pPr marL="1913419" indent="-1761023">
              <a:spcAft>
                <a:spcPts val="800"/>
              </a:spcAft>
              <a:buNone/>
            </a:pPr>
            <a:r>
              <a:rPr lang="en-US" sz="3800" dirty="0">
                <a:solidFill>
                  <a:schemeClr val="accent5">
                    <a:lumMod val="50000"/>
                  </a:schemeClr>
                </a:solidFill>
              </a:rPr>
              <a:t>FAQ #6: How do I convince my Intern to invest time in Planning &amp; Preparation?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800" dirty="0">
                <a:solidFill>
                  <a:schemeClr val="accent5">
                    <a:lumMod val="50000"/>
                  </a:schemeClr>
                </a:solidFill>
              </a:rPr>
              <a:t>FAQ #7: With this new Google Drive, why can’t I just  . . . 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FAQ #8: What happens next with my reports?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FAQ #4: What’s going to happen with this dramatic district reconfiguration?</a:t>
            </a:r>
          </a:p>
          <a:p>
            <a:pPr marL="1913419" indent="-1761023">
              <a:spcAft>
                <a:spcPts val="800"/>
              </a:spcAft>
              <a:buNone/>
            </a:pPr>
            <a:r>
              <a:rPr lang="en-US" sz="3733" dirty="0">
                <a:solidFill>
                  <a:schemeClr val="accent5">
                    <a:lumMod val="50000"/>
                  </a:schemeClr>
                </a:solidFill>
              </a:rPr>
              <a:t>FAQ #9: How do I approach APPR Evaluation with Interns?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3B4E3B-CADA-AA4E-5F63-757986361F64}"/>
              </a:ext>
            </a:extLst>
          </p:cNvPr>
          <p:cNvSpPr txBox="1"/>
          <p:nvPr/>
        </p:nvSpPr>
        <p:spPr>
          <a:xfrm>
            <a:off x="6096000" y="5817937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November 20, 2023</a:t>
            </a:r>
          </a:p>
        </p:txBody>
      </p:sp>
    </p:spTree>
    <p:extLst>
      <p:ext uri="{BB962C8B-B14F-4D97-AF65-F5344CB8AC3E}">
        <p14:creationId xmlns:p14="http://schemas.microsoft.com/office/powerpoint/2010/main" val="1096098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5809-5D6C-1248-EC69-3F4CE170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79089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FAQ #1: What happens when an Intern is Uncertified?</a:t>
            </a:r>
            <a:endParaRPr lang="en-US" sz="6400" b="1">
              <a:solidFill>
                <a:schemeClr val="accent5">
                  <a:lumMod val="50000"/>
                </a:schemeClr>
              </a:solidFill>
              <a:latin typeface="Quattrocento Sans" panose="020B0502050000020003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EF7CB4-098A-2D58-DE40-25FC50CDDE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65115" y="1854128"/>
            <a:ext cx="7936759" cy="4192613"/>
          </a:xfrm>
        </p:spPr>
        <p:txBody>
          <a:bodyPr>
            <a:normAutofit lnSpcReduction="10000"/>
          </a:bodyPr>
          <a:lstStyle/>
          <a:p>
            <a:r>
              <a:rPr lang="en-US" sz="2667" dirty="0"/>
              <a:t>Most uncertified hires are in PeopleSoft as “Contract Substitute” (code “REGS </a:t>
            </a:r>
            <a:r>
              <a:rPr lang="en-US" sz="2667" dirty="0" err="1"/>
              <a:t>or“REGU</a:t>
            </a:r>
            <a:r>
              <a:rPr lang="en-US" sz="2667" dirty="0"/>
              <a:t>”) </a:t>
            </a:r>
          </a:p>
          <a:p>
            <a:r>
              <a:rPr lang="en-US" sz="2667" dirty="0"/>
              <a:t>Office of Human Capital’s Director of Staff &amp; Educator Effectiveness </a:t>
            </a:r>
            <a:r>
              <a:rPr lang="en-US" sz="2667" dirty="0">
                <a:hlinkClick r:id="rId3"/>
              </a:rPr>
              <a:t>Kara Reidy-Vedder</a:t>
            </a:r>
            <a:endParaRPr lang="en-US" sz="2667" dirty="0"/>
          </a:p>
          <a:p>
            <a:r>
              <a:rPr lang="en-US" sz="2667" dirty="0">
                <a:hlinkClick r:id="rId4"/>
              </a:rPr>
              <a:t>Tuition Reimbursement </a:t>
            </a:r>
            <a:r>
              <a:rPr lang="en-US" sz="2667" dirty="0"/>
              <a:t>only through </a:t>
            </a:r>
            <a:br>
              <a:rPr lang="en-US" sz="2667" dirty="0"/>
            </a:br>
            <a:r>
              <a:rPr lang="en-US" sz="2667" dirty="0"/>
              <a:t>December 2023 toward “Initial Certificate.” </a:t>
            </a:r>
            <a:br>
              <a:rPr lang="en-US" sz="2667" dirty="0"/>
            </a:br>
            <a:r>
              <a:rPr lang="en-US" sz="2667" dirty="0"/>
              <a:t>TR will continue to be available toward “Professional Certificate.” (Available to those with “Initial</a:t>
            </a:r>
            <a:r>
              <a:rPr lang="en-US" sz="2667"/>
              <a:t>” or “Internship</a:t>
            </a:r>
            <a:r>
              <a:rPr lang="en-US" sz="2667" dirty="0"/>
              <a:t> Certificate.”)</a:t>
            </a:r>
          </a:p>
          <a:p>
            <a:r>
              <a:rPr lang="en-US" sz="2667" dirty="0"/>
              <a:t>Info at CIT Website:</a:t>
            </a:r>
            <a:r>
              <a:rPr lang="en-US" sz="1867" dirty="0"/>
              <a:t> </a:t>
            </a:r>
            <a:r>
              <a:rPr lang="en-US" sz="2133" dirty="0">
                <a:hlinkClick r:id="rId5"/>
              </a:rPr>
              <a:t>www.rcsdk12.org/CIT/Certification</a:t>
            </a:r>
            <a:r>
              <a:rPr lang="en-US" sz="3200" dirty="0"/>
              <a:t> </a:t>
            </a:r>
            <a:endParaRPr lang="en-US" sz="2667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461B590-5EDD-CF88-5260-F7ED506C17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70846" y="1078273"/>
            <a:ext cx="2586361" cy="298812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42B92E3-EC02-8338-A499-4E0CAE2C24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0690" y="3161504"/>
            <a:ext cx="2481711" cy="305669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44C8AB6F-84DE-7652-844E-A19BB76615C1}"/>
              </a:ext>
            </a:extLst>
          </p:cNvPr>
          <p:cNvSpPr txBox="1">
            <a:spLocks/>
          </p:cNvSpPr>
          <p:nvPr/>
        </p:nvSpPr>
        <p:spPr>
          <a:xfrm>
            <a:off x="165117" y="1109757"/>
            <a:ext cx="7936759" cy="979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09585" indent="-457189" defTabSz="1219170">
              <a:spcBef>
                <a:spcPts val="480"/>
              </a:spcBef>
              <a:buClr>
                <a:srgbClr val="000000"/>
              </a:buClr>
            </a:pPr>
            <a:r>
              <a:rPr lang="en-US" sz="2667" kern="0">
                <a:solidFill>
                  <a:srgbClr val="000000"/>
                </a:solidFill>
              </a:rPr>
              <a:t>Most uncertified hires have a “Teacher Certification Action Plan” or “</a:t>
            </a:r>
            <a:r>
              <a:rPr lang="en-US" sz="2667" b="1" kern="0">
                <a:solidFill>
                  <a:srgbClr val="000000"/>
                </a:solidFill>
              </a:rPr>
              <a:t>TCAP”</a:t>
            </a:r>
            <a:endParaRPr lang="en-US" sz="2667" kern="0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63BE32-2292-B51E-16CE-00C9E9CB81EE}"/>
              </a:ext>
            </a:extLst>
          </p:cNvPr>
          <p:cNvSpPr txBox="1"/>
          <p:nvPr/>
        </p:nvSpPr>
        <p:spPr>
          <a:xfrm>
            <a:off x="3853853" y="5974177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263221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55809-5D6C-1248-EC69-3F4CE170D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051775"/>
          </a:xfrm>
        </p:spPr>
        <p:txBody>
          <a:bodyPr>
            <a:normAutofit/>
          </a:bodyPr>
          <a:lstStyle/>
          <a:p>
            <a:r>
              <a:rPr lang="en-US" sz="4267">
                <a:solidFill>
                  <a:schemeClr val="accent5">
                    <a:lumMod val="50000"/>
                  </a:schemeClr>
                </a:solidFill>
                <a:latin typeface="Quattrocento Sans" panose="020B0502050000020003" pitchFamily="34" charset="0"/>
              </a:rPr>
              <a:t>“CIT Intern” or “PS Uncertified?”</a:t>
            </a:r>
            <a:endParaRPr lang="en-US" sz="8000">
              <a:solidFill>
                <a:schemeClr val="accent5">
                  <a:lumMod val="50000"/>
                </a:schemeClr>
              </a:solidFill>
              <a:latin typeface="Quattrocento Sans" panose="020B0502050000020003" pitchFamily="34" charset="0"/>
            </a:endParaRP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E2B4848-31FA-A912-309F-8CDFF4F4D3A5}"/>
              </a:ext>
            </a:extLst>
          </p:cNvPr>
          <p:cNvGraphicFramePr>
            <a:graphicFrameLocks noGrp="1"/>
          </p:cNvGraphicFramePr>
          <p:nvPr/>
        </p:nvGraphicFramePr>
        <p:xfrm>
          <a:off x="609600" y="1173129"/>
          <a:ext cx="11126742" cy="4995546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563371">
                  <a:extLst>
                    <a:ext uri="{9D8B030D-6E8A-4147-A177-3AD203B41FA5}">
                      <a16:colId xmlns:a16="http://schemas.microsoft.com/office/drawing/2014/main" val="249449679"/>
                    </a:ext>
                  </a:extLst>
                </a:gridCol>
                <a:gridCol w="5563371">
                  <a:extLst>
                    <a:ext uri="{9D8B030D-6E8A-4147-A177-3AD203B41FA5}">
                      <a16:colId xmlns:a16="http://schemas.microsoft.com/office/drawing/2014/main" val="333894108"/>
                    </a:ext>
                  </a:extLst>
                </a:gridCol>
              </a:tblGrid>
              <a:tr h="48768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Certified or Almost Certified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</a:rPr>
                        <a:t>Won’t be Certified by Sept 2024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322871"/>
                  </a:ext>
                </a:extLst>
              </a:tr>
              <a:tr h="1303867">
                <a:tc>
                  <a:txBody>
                    <a:bodyPr/>
                    <a:lstStyle/>
                    <a:p>
                      <a:pPr marL="0" indent="0" algn="l" rtl="0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“Intern” Support</a:t>
                      </a:r>
                      <a:endParaRPr lang="en-US" sz="2400" b="0">
                        <a:effectLst/>
                      </a:endParaRPr>
                    </a:p>
                    <a:p>
                      <a:pPr marL="342900" indent="-342900" algn="l" rtl="0" fontAlgn="base">
                        <a:spcBef>
                          <a:spcPts val="48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Intern Status Reports &amp; </a:t>
                      </a:r>
                      <a:b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</a:b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Intern Final Report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rtl="0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None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“PS Uncertified” or “PS Per Diem”</a:t>
                      </a:r>
                    </a:p>
                    <a:p>
                      <a:pPr marL="342900" marR="0" indent="-342900" algn="l" rtl="0" fontAlgn="base">
                        <a:lnSpc>
                          <a:spcPct val="100000"/>
                        </a:lnSpc>
                        <a:spcBef>
                          <a:spcPts val="48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Intake Form &amp; Semester Reports (January, June)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1872014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Comprehensive formative feedback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Address Immediate Needs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Support (Time) same as Intern.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2216593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Support with completing Certification process (if needed)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Support with Certification process.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1822689"/>
                  </a:ext>
                </a:extLst>
              </a:tr>
              <a:tr h="853440">
                <a:tc>
                  <a:txBody>
                    <a:bodyPr/>
                    <a:lstStyle/>
                    <a:p>
                      <a:pPr marL="342900" indent="-342900" algn="l" rtl="0" fontAlgn="base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</a:rPr>
                        <a:t>Monthly Admin Contact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marR="0" indent="-342900" algn="l" rtl="0" fontAlgn="base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 panose="020B0604020202020204" pitchFamily="34" charset="0"/>
                        <a:buChar char="•"/>
                      </a:pP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Monthly Admin Contact</a:t>
                      </a:r>
                      <a:b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</a:br>
                      <a:r>
                        <a:rPr lang="en-US" sz="2400" b="0" i="0" u="none" strike="noStrike" cap="none">
                          <a:solidFill>
                            <a:srgbClr val="000000"/>
                          </a:solidFill>
                          <a:effectLst/>
                          <a:latin typeface="Quattrocento Sans" panose="020B0502050000020003" pitchFamily="34" charset="0"/>
                          <a:ea typeface="+mn-ea"/>
                          <a:cs typeface="+mn-cs"/>
                          <a:sym typeface="Arial"/>
                        </a:rPr>
                        <a:t>(same as CIT Intern)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27271"/>
                  </a:ext>
                </a:extLst>
              </a:tr>
              <a:tr h="643679">
                <a:tc gridSpan="2"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accent5">
                              <a:lumMod val="40000"/>
                              <a:lumOff val="60000"/>
                            </a:schemeClr>
                          </a:solidFill>
                        </a:rPr>
                        <a:t>DEFAULT to CIT Intern to start</a:t>
                      </a:r>
                    </a:p>
                  </a:txBody>
                  <a:tcPr marL="121920" marR="121920" marT="60960" marB="6096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800" b="1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717784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8EF54E1-F187-074E-50C7-02AD04BCDD33}"/>
              </a:ext>
            </a:extLst>
          </p:cNvPr>
          <p:cNvSpPr txBox="1"/>
          <p:nvPr/>
        </p:nvSpPr>
        <p:spPr>
          <a:xfrm>
            <a:off x="6663556" y="6085550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264106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Other Significant Info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8774-EE1F-A9D3-5155-81E0C86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417837"/>
            <a:ext cx="10972800" cy="4641217"/>
          </a:xfrm>
        </p:spPr>
        <p:txBody>
          <a:bodyPr>
            <a:normAutofit fontScale="92500" lnSpcReduction="10000"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Teacher Evaluation</a:t>
            </a:r>
            <a:endParaRPr lang="en-US" sz="2533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773" lvl="1"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67">
                <a:solidFill>
                  <a:srgbClr val="000000"/>
                </a:solidFill>
                <a:latin typeface="Quattrocento Sans" panose="020B0502050000020003" pitchFamily="34" charset="0"/>
              </a:rPr>
              <a:t>Should be completed by Supervisor</a:t>
            </a:r>
            <a:endParaRPr lang="en-US" sz="2267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773" lvl="1" fontAlgn="base">
              <a:spcBef>
                <a:spcPts val="0"/>
              </a:spcBef>
              <a:spcAft>
                <a:spcPts val="1333"/>
              </a:spcAft>
              <a:buFont typeface="Wingdings" panose="05000000000000000000" pitchFamily="2" charset="2"/>
              <a:buChar char="Ø"/>
            </a:pPr>
            <a:r>
              <a:rPr lang="en-US" sz="3067">
                <a:solidFill>
                  <a:srgbClr val="000000"/>
                </a:solidFill>
                <a:latin typeface="Quattrocento Sans" panose="020B0502050000020003" pitchFamily="34" charset="0"/>
              </a:rPr>
              <a:t>Important for reducing Probationary Period once certified</a:t>
            </a:r>
            <a:endParaRPr lang="en-US" sz="2267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What happens in</a:t>
            </a:r>
            <a:r>
              <a:rPr lang="en-US" sz="3579">
                <a:solidFill>
                  <a:srgbClr val="000000"/>
                </a:solidFill>
                <a:latin typeface="Quattrocento Sans" panose="020B0502050000020003" pitchFamily="34" charset="0"/>
              </a:rPr>
              <a:t> </a:t>
            </a: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June?</a:t>
            </a:r>
            <a:endParaRPr lang="en-US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773" lvl="1" fontAlgn="base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3067">
                <a:solidFill>
                  <a:srgbClr val="000000"/>
                </a:solidFill>
                <a:latin typeface="Quattrocento Sans" panose="020B0502050000020003" pitchFamily="34" charset="0"/>
              </a:rPr>
              <a:t>Goal is to support, grow, and retain promising teachers.</a:t>
            </a:r>
            <a:endParaRPr lang="en-US" sz="2267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1066773" lvl="1" fontAlgn="base"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en-US" sz="3067">
                <a:solidFill>
                  <a:srgbClr val="000000"/>
                </a:solidFill>
                <a:latin typeface="Quattrocento Sans" panose="020B0502050000020003" pitchFamily="34" charset="0"/>
              </a:rPr>
              <a:t>TCAPs for Contract Subs revisited in June before rehiring</a:t>
            </a:r>
            <a:endParaRPr lang="en-US" sz="2267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fontAlgn="base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3467">
                <a:solidFill>
                  <a:srgbClr val="000000"/>
                </a:solidFill>
                <a:latin typeface="Quattrocento Sans" panose="020B0502050000020003" pitchFamily="34" charset="0"/>
              </a:rPr>
              <a:t>CIT Office will check in with mentors supporting “uncertified” folks in a few weeks to confirm status.</a:t>
            </a:r>
          </a:p>
          <a:p>
            <a:pPr marL="152396" indent="0" algn="ctr" fontAlgn="base">
              <a:spcAft>
                <a:spcPts val="800"/>
              </a:spcAft>
              <a:buNone/>
            </a:pPr>
            <a:r>
              <a:rPr lang="en-US" sz="3467">
                <a:solidFill>
                  <a:srgbClr val="000000"/>
                </a:solidFill>
                <a:latin typeface="Quattrocento Sans" panose="020B0502050000020003" pitchFamily="34" charset="0"/>
                <a:hlinkClick r:id="rId2"/>
              </a:rPr>
              <a:t>www.rcsdk12.org/CIT/Certification</a:t>
            </a:r>
            <a:r>
              <a:rPr lang="en-US" sz="3467">
                <a:solidFill>
                  <a:srgbClr val="000000"/>
                </a:solidFill>
                <a:latin typeface="Quattrocento Sans" panose="020B0502050000020003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E1079-CA26-67F0-D59B-9B5FFA09536D}"/>
              </a:ext>
            </a:extLst>
          </p:cNvPr>
          <p:cNvSpPr txBox="1"/>
          <p:nvPr/>
        </p:nvSpPr>
        <p:spPr>
          <a:xfrm>
            <a:off x="6646931" y="5858999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2161002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accent5">
                    <a:lumMod val="50000"/>
                  </a:schemeClr>
                </a:solidFill>
              </a:rPr>
              <a:t>FAQ #2: What if the “CIT Intern” already </a:t>
            </a:r>
            <a:br>
              <a:rPr lang="en-US" sz="3733" b="1">
                <a:solidFill>
                  <a:schemeClr val="accent5">
                    <a:lumMod val="50000"/>
                  </a:schemeClr>
                </a:solidFill>
              </a:rPr>
            </a:br>
            <a:r>
              <a:rPr lang="en-US" sz="3733" b="1">
                <a:solidFill>
                  <a:schemeClr val="accent5">
                    <a:lumMod val="50000"/>
                  </a:schemeClr>
                </a:solidFill>
              </a:rPr>
              <a:t>has significant teaching experience elsewhere?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8774-EE1F-A9D3-5155-81E0C86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417837"/>
            <a:ext cx="11126740" cy="4875207"/>
          </a:xfrm>
        </p:spPr>
        <p:txBody>
          <a:bodyPr>
            <a:normAutofit fontScale="85000" lnSpcReduction="20000"/>
          </a:bodyPr>
          <a:lstStyle/>
          <a:p>
            <a:pPr fontAlgn="base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Almost always starts as “CIT Intern,” even if experienced prior to coming to RCSD.</a:t>
            </a:r>
          </a:p>
          <a:p>
            <a:pPr fontAlgn="base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CIT Mentor needs to observe work with students. </a:t>
            </a:r>
          </a:p>
          <a:p>
            <a:pPr fontAlgn="base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If Intern has prior experience and demonstrates “effective” practice in all domains, collaborate on setting goals and providing support for continuing growth. </a:t>
            </a:r>
          </a:p>
          <a:p>
            <a:pPr fontAlgn="base">
              <a:lnSpc>
                <a:spcPct val="110000"/>
              </a:lnSpc>
              <a:spcBef>
                <a:spcPts val="800"/>
              </a:spcBef>
              <a:buFont typeface="Arial" panose="020B0604020202020204" pitchFamily="34" charset="0"/>
              <a:buChar char="•"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If first “Intern Status Report” shows Intern to be “Effective” in all domains, you may wish to reach out to CIT Director to discuss shifting level of CIT support.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824705-965B-DC88-3597-41B48C5EA8C4}"/>
              </a:ext>
            </a:extLst>
          </p:cNvPr>
          <p:cNvSpPr txBox="1"/>
          <p:nvPr/>
        </p:nvSpPr>
        <p:spPr>
          <a:xfrm>
            <a:off x="6646931" y="5858999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363369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accent5">
                    <a:lumMod val="50000"/>
                  </a:schemeClr>
                </a:solidFill>
              </a:rPr>
              <a:t>FAQ #3: What’s the deal with the “New Educator Orientation Requirement?”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758774-EE1F-A9D3-5155-81E0C86F8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1" y="1602564"/>
            <a:ext cx="7887855" cy="1370584"/>
          </a:xfrm>
        </p:spPr>
        <p:txBody>
          <a:bodyPr>
            <a:normAutofit fontScale="62500" lnSpcReduction="20000"/>
          </a:bodyPr>
          <a:lstStyle/>
          <a:p>
            <a:pPr marL="152396" indent="0" fontAlgn="base">
              <a:buNone/>
            </a:pPr>
            <a:r>
              <a:rPr lang="en-US" sz="3867">
                <a:solidFill>
                  <a:srgbClr val="000000"/>
                </a:solidFill>
                <a:latin typeface="Quattrocento Sans" panose="020B0502050000020003" pitchFamily="34" charset="0"/>
              </a:rPr>
              <a:t>The August “New Educator Orientation” program meets a contractual requirement for all teacher hires per RTA-RCSD Contract Section 15.2 for “up to five days . . . of orientation and in-services.” </a:t>
            </a:r>
            <a:endParaRPr lang="en-US" sz="3067">
              <a:solidFill>
                <a:srgbClr val="000000"/>
              </a:solidFill>
              <a:latin typeface="Quattrocento Sans" panose="020B05020500000200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4493F3-53EC-9408-16DD-36AB2AEA6F1B}"/>
              </a:ext>
            </a:extLst>
          </p:cNvPr>
          <p:cNvSpPr txBox="1"/>
          <p:nvPr/>
        </p:nvSpPr>
        <p:spPr>
          <a:xfrm>
            <a:off x="3048000" y="5583447"/>
            <a:ext cx="6096000" cy="502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52396" algn="ctr" defTabSz="1219170" fontAlgn="base">
              <a:spcBef>
                <a:spcPts val="480"/>
              </a:spcBef>
              <a:spcAft>
                <a:spcPts val="800"/>
              </a:spcAft>
              <a:buClr>
                <a:srgbClr val="000000"/>
              </a:buClr>
            </a:pPr>
            <a:r>
              <a:rPr lang="en-US" sz="2667" b="1" kern="0">
                <a:solidFill>
                  <a:srgbClr val="000000"/>
                </a:solidFill>
                <a:latin typeface="Quattrocento Sans" panose="020B0502050000020003" pitchFamily="34" charset="0"/>
                <a:cs typeface="Arial"/>
                <a:sym typeface="Arial"/>
                <a:hlinkClick r:id="rId2"/>
              </a:rPr>
              <a:t>http://www.rcsdk12.org/CIT/NTO</a:t>
            </a:r>
            <a:r>
              <a:rPr lang="en-US" sz="2667" b="1" kern="0">
                <a:solidFill>
                  <a:srgbClr val="000000"/>
                </a:solidFill>
                <a:latin typeface="Quattrocento Sans" panose="020B0502050000020003" pitchFamily="34" charset="0"/>
                <a:cs typeface="Arial"/>
                <a:sym typeface="Arial"/>
              </a:rPr>
              <a:t> 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2DFFC649-8B95-7716-0989-64CDF3B0E991}"/>
              </a:ext>
            </a:extLst>
          </p:cNvPr>
          <p:cNvGraphicFramePr>
            <a:graphicFrameLocks noGrp="1"/>
          </p:cNvGraphicFramePr>
          <p:nvPr/>
        </p:nvGraphicFramePr>
        <p:xfrm>
          <a:off x="924079" y="3055865"/>
          <a:ext cx="3322010" cy="1310640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749357">
                  <a:extLst>
                    <a:ext uri="{9D8B030D-6E8A-4147-A177-3AD203B41FA5}">
                      <a16:colId xmlns:a16="http://schemas.microsoft.com/office/drawing/2014/main" val="321991797"/>
                    </a:ext>
                  </a:extLst>
                </a:gridCol>
                <a:gridCol w="572653">
                  <a:extLst>
                    <a:ext uri="{9D8B030D-6E8A-4147-A177-3AD203B41FA5}">
                      <a16:colId xmlns:a16="http://schemas.microsoft.com/office/drawing/2014/main" val="1644184700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Total Attendance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>
                          <a:solidFill>
                            <a:schemeClr val="tx1"/>
                          </a:solidFill>
                        </a:rPr>
                        <a:t>196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70665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500"/>
                        <a:t>Incomplete (missed sessions)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52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2613113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r>
                        <a:rPr lang="en-US" sz="1500"/>
                        <a:t>New Educators missed NEO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/>
                        <a:t>70</a:t>
                      </a:r>
                    </a:p>
                  </a:txBody>
                  <a:tcPr marL="121920" marR="121920" marT="60960" marB="6096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36290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D78FFAA-B616-9CCD-2823-711BC6470B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1637" y="1097058"/>
            <a:ext cx="2180763" cy="2757585"/>
          </a:xfrm>
          <a:prstGeom prst="rect">
            <a:avLst/>
          </a:prstGeom>
        </p:spPr>
      </p:pic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165B647-AC14-59DA-AC53-54600EFF3D89}"/>
              </a:ext>
            </a:extLst>
          </p:cNvPr>
          <p:cNvSpPr txBox="1">
            <a:spLocks/>
          </p:cNvSpPr>
          <p:nvPr/>
        </p:nvSpPr>
        <p:spPr>
          <a:xfrm>
            <a:off x="1491918" y="4486000"/>
            <a:ext cx="9208164" cy="109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marR="0" lvl="1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152396" indent="0" defTabSz="1219170" fontAlgn="base">
              <a:spcBef>
                <a:spcPts val="480"/>
              </a:spcBef>
              <a:buClr>
                <a:srgbClr val="000000"/>
              </a:buClr>
              <a:buNone/>
            </a:pPr>
            <a:r>
              <a:rPr lang="en-US" sz="2933" b="1" kern="0">
                <a:solidFill>
                  <a:srgbClr val="000000"/>
                </a:solidFill>
                <a:latin typeface="Quattrocento Sans" panose="020B0502050000020003" pitchFamily="34" charset="0"/>
              </a:rPr>
              <a:t>CIT will be sending out information about meeting the contractual requirement by the end of September.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D4E1A8-CAD4-6AFA-46DB-31F732D08800}"/>
              </a:ext>
            </a:extLst>
          </p:cNvPr>
          <p:cNvSpPr txBox="1"/>
          <p:nvPr/>
        </p:nvSpPr>
        <p:spPr>
          <a:xfrm>
            <a:off x="4697250" y="3055866"/>
            <a:ext cx="4253225" cy="954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(</a:t>
            </a:r>
            <a:r>
              <a:rPr lang="en-US" sz="1867" i="1" kern="0">
                <a:solidFill>
                  <a:srgbClr val="FF0000"/>
                </a:solidFill>
                <a:latin typeface="Arial"/>
                <a:cs typeface="Arial"/>
                <a:sym typeface="Arial"/>
              </a:rPr>
              <a:t>NOT to be confused with </a:t>
            </a:r>
            <a:r>
              <a:rPr lang="en-US" sz="1867" kern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the Office of Human Capital’s “Onboarding” or monthly Friday “New Hire Sessions.”)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60B884-D9F0-984A-4273-580A1C004AFB}"/>
              </a:ext>
            </a:extLst>
          </p:cNvPr>
          <p:cNvSpPr txBox="1"/>
          <p:nvPr/>
        </p:nvSpPr>
        <p:spPr>
          <a:xfrm>
            <a:off x="6738793" y="6014582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727865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9" grpId="0"/>
      <p:bldP spid="4" grpId="0"/>
      <p:bldP spid="4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accent5">
                    <a:lumMod val="50000"/>
                  </a:schemeClr>
                </a:solidFill>
              </a:rPr>
              <a:t>FAQ #4: What’s going to happen with this dramatic district reconfiguration?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DE16E43-6B6D-BB26-0A59-146611D34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6030899" cy="4554984"/>
          </a:xfrm>
        </p:spPr>
        <p:txBody>
          <a:bodyPr>
            <a:normAutofit/>
          </a:bodyPr>
          <a:lstStyle/>
          <a:p>
            <a:r>
              <a:rPr lang="en-US"/>
              <a:t>What’s the buzz?</a:t>
            </a:r>
          </a:p>
          <a:p>
            <a:r>
              <a:rPr lang="en-US"/>
              <a:t>How to approach?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Model Calm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Acknowledge and validate feelings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Avoid speculation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Provide perspective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Don’t lose focus on students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>
                <a:latin typeface="Calibri" panose="020F0502020204030204" pitchFamily="34" charset="0"/>
                <a:ea typeface="Times New Roman" panose="02020603050405020304" pitchFamily="18" charset="0"/>
              </a:rPr>
              <a:t>Don’t dismiss your own valid emotional response. </a:t>
            </a:r>
          </a:p>
          <a:p>
            <a:endParaRPr lang="en-US"/>
          </a:p>
        </p:txBody>
      </p:sp>
      <p:pic>
        <p:nvPicPr>
          <p:cNvPr id="10" name="Google Shape;392;p54">
            <a:extLst>
              <a:ext uri="{FF2B5EF4-FFF2-40B4-BE49-F238E27FC236}">
                <a16:creationId xmlns:a16="http://schemas.microsoft.com/office/drawing/2014/main" id="{EC4536B2-607F-6876-560B-52D30D044C8F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44573" y="1600202"/>
            <a:ext cx="5237827" cy="352517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0DE6E74-D694-834A-DDDD-B43D5A121BB4}"/>
              </a:ext>
            </a:extLst>
          </p:cNvPr>
          <p:cNvSpPr txBox="1"/>
          <p:nvPr/>
        </p:nvSpPr>
        <p:spPr>
          <a:xfrm>
            <a:off x="6646931" y="5858999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</p:spTree>
    <p:extLst>
      <p:ext uri="{BB962C8B-B14F-4D97-AF65-F5344CB8AC3E}">
        <p14:creationId xmlns:p14="http://schemas.microsoft.com/office/powerpoint/2010/main" val="1258531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0335DC-E2E8-B207-C3B1-1D17B2CF0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733" b="1">
                <a:solidFill>
                  <a:schemeClr val="accent5">
                    <a:lumMod val="50000"/>
                  </a:schemeClr>
                </a:solidFill>
              </a:rPr>
              <a:t>FAQ #5: Show me the Money?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53A717-2C26-A18E-80BA-25B5481594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102" y="1480676"/>
            <a:ext cx="9339309" cy="2779451"/>
          </a:xfrm>
        </p:spPr>
        <p:txBody>
          <a:bodyPr>
            <a:normAutofit fontScale="92500"/>
          </a:bodyPr>
          <a:lstStyle/>
          <a:p>
            <a:pPr marL="152396" indent="0">
              <a:buNone/>
            </a:pPr>
            <a:r>
              <a:rPr lang="en-US" sz="4267">
                <a:latin typeface="Calibri" panose="020F0502020204030204" pitchFamily="34" charset="0"/>
                <a:ea typeface="Calibri" panose="020F0502020204030204" pitchFamily="34" charset="0"/>
              </a:rPr>
              <a:t>If you are activated, the CIT Mentor Stipend will typically appear in your paychecks in mid-October, with retroactive pay appearing in the subsequent paycheck.</a:t>
            </a:r>
          </a:p>
          <a:p>
            <a:pPr algn="ctr"/>
            <a:endParaRPr lang="en-US"/>
          </a:p>
        </p:txBody>
      </p:sp>
      <p:pic>
        <p:nvPicPr>
          <p:cNvPr id="1026" name="Picture 2" descr="Mr Moneybags | Monopoly man, Funny cartoon characters ...">
            <a:extLst>
              <a:ext uri="{FF2B5EF4-FFF2-40B4-BE49-F238E27FC236}">
                <a16:creationId xmlns:a16="http://schemas.microsoft.com/office/drawing/2014/main" id="{E46FBA53-02DA-CADC-9B81-9AC4C37D42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49" y="130899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B43F038-4B70-C578-EBBE-46D1DD5962C6}"/>
              </a:ext>
            </a:extLst>
          </p:cNvPr>
          <p:cNvSpPr txBox="1"/>
          <p:nvPr/>
        </p:nvSpPr>
        <p:spPr>
          <a:xfrm>
            <a:off x="6646931" y="5858999"/>
            <a:ext cx="53256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>
                <a:solidFill>
                  <a:schemeClr val="accent5">
                    <a:lumMod val="50000"/>
                  </a:schemeClr>
                </a:solidFill>
                <a:latin typeface="Quattrocento Sans"/>
                <a:sym typeface="Quattrocento Sans"/>
              </a:rPr>
              <a:t>From CIT Mentor Forum, September 18, 2023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D653CB-15FA-1D60-9253-EA620A1A204D}"/>
              </a:ext>
            </a:extLst>
          </p:cNvPr>
          <p:cNvSpPr txBox="1"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https://www.rcsdk12.org/site/handlers/filedownload.ashx?moduleinstanceid=85257&amp;dataid=96287&amp;FileName=BREAKOUT%20ROOM%20TOPICS%20and%20Instructions.pdf</a:t>
            </a:r>
          </a:p>
        </p:txBody>
      </p:sp>
    </p:spTree>
    <p:extLst>
      <p:ext uri="{BB962C8B-B14F-4D97-AF65-F5344CB8AC3E}">
        <p14:creationId xmlns:p14="http://schemas.microsoft.com/office/powerpoint/2010/main" val="68391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1175</Words>
  <Application>Microsoft Office PowerPoint</Application>
  <PresentationFormat>Widescreen</PresentationFormat>
  <Paragraphs>113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Quattrocento Sans</vt:lpstr>
      <vt:lpstr>Wingdings</vt:lpstr>
      <vt:lpstr>1_Office Theme</vt:lpstr>
      <vt:lpstr>September’s Frequently-Asked Questions</vt:lpstr>
      <vt:lpstr>November’s Frequently-Asked Questions</vt:lpstr>
      <vt:lpstr>FAQ #1: What happens when an Intern is Uncertified?</vt:lpstr>
      <vt:lpstr>“CIT Intern” or “PS Uncertified?”</vt:lpstr>
      <vt:lpstr>Other Significant Info</vt:lpstr>
      <vt:lpstr>FAQ #2: What if the “CIT Intern” already  has significant teaching experience elsewhere?</vt:lpstr>
      <vt:lpstr>FAQ #3: What’s the deal with the “New Educator Orientation Requirement?”</vt:lpstr>
      <vt:lpstr>FAQ #4: What’s going to happen with this dramatic district reconfiguration?</vt:lpstr>
      <vt:lpstr>FAQ #5: Show me the Money?</vt:lpstr>
      <vt:lpstr>FAQ #6: How do I convince my Intern to invest time in Planning &amp; Preparation?</vt:lpstr>
      <vt:lpstr>FAQ #7: With this new Google Drive,  why can’t I just  . . . ?</vt:lpstr>
      <vt:lpstr>FAQ #8: What happens next with my reports?</vt:lpstr>
      <vt:lpstr>FAQ #9: How do I approach APPR Evaluation  with Interns?</vt:lpstr>
    </vt:vector>
  </TitlesOfParts>
  <Company>Rochester City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September’s Frequently-Asked Questions</dc:title>
  <dc:creator>Cohen, Stefan L</dc:creator>
  <cp:lastModifiedBy>Cohen, Stefan L</cp:lastModifiedBy>
  <cp:revision>1</cp:revision>
  <dcterms:created xsi:type="dcterms:W3CDTF">2023-11-20T16:57:49Z</dcterms:created>
  <dcterms:modified xsi:type="dcterms:W3CDTF">2023-11-21T00:57:47Z</dcterms:modified>
</cp:coreProperties>
</file>