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418638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Gill Sans" panose="020B0604020202020204" charset="0"/>
      <p:regular r:id="rId13"/>
      <p:bold r:id="rId14"/>
    </p:embeddedFont>
    <p:embeddedFont>
      <p:font typeface="Impact" panose="020B0806030902050204" pitchFamily="34" charset="0"/>
      <p:regular r:id="rId15"/>
    </p:embeddedFont>
    <p:embeddedFont>
      <p:font typeface="Overlock" panose="020B060402020202020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g0FxJdX4XzeeV6SJfrMX5w1KWl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72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72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04838" y="1177925"/>
            <a:ext cx="5648325" cy="3178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532719"/>
            <a:ext cx="5486400" cy="3708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946072"/>
            <a:ext cx="2971800" cy="47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946072"/>
            <a:ext cx="2971800" cy="472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 txBox="1">
            <a:spLocks noGrp="1"/>
          </p:cNvSpPr>
          <p:nvPr>
            <p:ph type="body" idx="1"/>
          </p:nvPr>
        </p:nvSpPr>
        <p:spPr>
          <a:xfrm>
            <a:off x="685800" y="4532719"/>
            <a:ext cx="5486400" cy="3708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04838" y="1177925"/>
            <a:ext cx="5648325" cy="3178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7:notes"/>
          <p:cNvSpPr txBox="1">
            <a:spLocks noGrp="1"/>
          </p:cNvSpPr>
          <p:nvPr>
            <p:ph type="body" idx="1"/>
          </p:nvPr>
        </p:nvSpPr>
        <p:spPr>
          <a:xfrm>
            <a:off x="685800" y="4532719"/>
            <a:ext cx="5486400" cy="3708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04838" y="1177925"/>
            <a:ext cx="5648325" cy="3178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 txBox="1">
            <a:spLocks noGrp="1"/>
          </p:cNvSpPr>
          <p:nvPr>
            <p:ph type="body" idx="1"/>
          </p:nvPr>
        </p:nvSpPr>
        <p:spPr>
          <a:xfrm>
            <a:off x="685800" y="4532719"/>
            <a:ext cx="5486400" cy="3708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04838" y="1177925"/>
            <a:ext cx="5648325" cy="3178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>
            <a:spLocks noGrp="1"/>
          </p:cNvSpPr>
          <p:nvPr>
            <p:ph type="body" idx="1"/>
          </p:nvPr>
        </p:nvSpPr>
        <p:spPr>
          <a:xfrm>
            <a:off x="685800" y="4532719"/>
            <a:ext cx="5486400" cy="3708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04838" y="1177925"/>
            <a:ext cx="5648325" cy="3178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>
            <a:spLocks noGrp="1"/>
          </p:cNvSpPr>
          <p:nvPr>
            <p:ph type="body" idx="1"/>
          </p:nvPr>
        </p:nvSpPr>
        <p:spPr>
          <a:xfrm>
            <a:off x="685800" y="4532719"/>
            <a:ext cx="5486400" cy="3708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1" name="Google Shape;12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04838" y="1177925"/>
            <a:ext cx="5648325" cy="3178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:notes"/>
          <p:cNvSpPr txBox="1">
            <a:spLocks noGrp="1"/>
          </p:cNvSpPr>
          <p:nvPr>
            <p:ph type="body" idx="1"/>
          </p:nvPr>
        </p:nvSpPr>
        <p:spPr>
          <a:xfrm>
            <a:off x="685800" y="4532719"/>
            <a:ext cx="5486400" cy="3708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8" name="Google Shape;12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04838" y="1177925"/>
            <a:ext cx="5648325" cy="3178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dt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ft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sldNum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4"/>
          <p:cNvSpPr txBox="1">
            <a:spLocks noGrp="1"/>
          </p:cNvSpPr>
          <p:nvPr>
            <p:ph type="title"/>
          </p:nvPr>
        </p:nvSpPr>
        <p:spPr>
          <a:xfrm rot="5400000">
            <a:off x="8012185" y="2436522"/>
            <a:ext cx="5600404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4"/>
          <p:cNvSpPr txBox="1">
            <a:spLocks noGrp="1"/>
          </p:cNvSpPr>
          <p:nvPr>
            <p:ph type="body" idx="1"/>
          </p:nvPr>
        </p:nvSpPr>
        <p:spPr>
          <a:xfrm rot="5400000">
            <a:off x="2653390" y="-1013705"/>
            <a:ext cx="5600405" cy="8392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24"/>
          <p:cNvSpPr txBox="1">
            <a:spLocks noGrp="1"/>
          </p:cNvSpPr>
          <p:nvPr>
            <p:ph type="dt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4"/>
          <p:cNvSpPr txBox="1">
            <a:spLocks noGrp="1"/>
          </p:cNvSpPr>
          <p:nvPr>
            <p:ph type="ft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4"/>
          <p:cNvSpPr txBox="1">
            <a:spLocks noGrp="1"/>
          </p:cNvSpPr>
          <p:nvPr>
            <p:ph type="sldNum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3"/>
          <p:cNvSpPr txBox="1"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1257300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body" idx="2"/>
          </p:nvPr>
        </p:nvSpPr>
        <p:spPr>
          <a:xfrm>
            <a:off x="6647796" y="2286000"/>
            <a:ext cx="4800600" cy="36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dt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ft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sldNum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accen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 title="scalloped circle"/>
          <p:cNvSpPr/>
          <p:nvPr/>
        </p:nvSpPr>
        <p:spPr>
          <a:xfrm>
            <a:off x="3557016" y="630936"/>
            <a:ext cx="5235575" cy="5229225"/>
          </a:xfrm>
          <a:custGeom>
            <a:avLst/>
            <a:gdLst/>
            <a:ahLst/>
            <a:cxnLst/>
            <a:rect l="l" t="t" r="r" b="b"/>
            <a:pathLst>
              <a:path w="3298" h="3294" extrusionOk="0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  <p:sp>
        <p:nvSpPr>
          <p:cNvPr id="32" name="Google Shape;32;p16"/>
          <p:cNvSpPr txBox="1"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0"/>
              <a:buFont typeface="Impact"/>
              <a:buNone/>
              <a:defRPr sz="10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 b="1" i="0" cap="none">
                <a:solidFill>
                  <a:schemeClr val="dk2"/>
                </a:solidFill>
              </a:defRPr>
            </a:lvl1pPr>
            <a:lvl2pPr lvl="1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dt" idx="10"/>
          </p:nvPr>
        </p:nvSpPr>
        <p:spPr>
          <a:xfrm>
            <a:off x="1078523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5E0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ftr" idx="11"/>
          </p:nvPr>
        </p:nvSpPr>
        <p:spPr>
          <a:xfrm>
            <a:off x="4180332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95E0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sldNum" idx="12"/>
          </p:nvPr>
        </p:nvSpPr>
        <p:spPr>
          <a:xfrm>
            <a:off x="9067218" y="6375679"/>
            <a:ext cx="2329723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5E04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16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solidFill>
          <a:schemeClr val="dk2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7"/>
          <p:cNvSpPr txBox="1"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8400"/>
              <a:buFont typeface="Impact"/>
              <a:buNone/>
              <a:defRPr sz="8400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 b="1" i="0" cap="none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17"/>
          <p:cNvSpPr txBox="1">
            <a:spLocks noGrp="1"/>
          </p:cNvSpPr>
          <p:nvPr>
            <p:ph type="dt" idx="10"/>
          </p:nvPr>
        </p:nvSpPr>
        <p:spPr>
          <a:xfrm>
            <a:off x="3236546" y="6375679"/>
            <a:ext cx="1493947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ftr" idx="11"/>
          </p:nvPr>
        </p:nvSpPr>
        <p:spPr>
          <a:xfrm>
            <a:off x="5279064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9942434" y="6375679"/>
            <a:ext cx="1487566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44" name="Google Shape;44;p17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45" name="Google Shape;45;p17" title="left scallop shape"/>
            <p:cNvSpPr/>
            <p:nvPr/>
          </p:nvSpPr>
          <p:spPr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l" t="t" r="r" b="b"/>
              <a:pathLst>
                <a:path w="1773" h="4320" extrusionOk="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</p:sp>
        <p:sp>
          <p:nvSpPr>
            <p:cNvPr id="46" name="Google Shape;46;p17" title="left scallop inline"/>
            <p:cNvSpPr/>
            <p:nvPr/>
          </p:nvSpPr>
          <p:spPr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l" t="t" r="r" b="b"/>
              <a:pathLst>
                <a:path w="1037" h="4320" extrusionOk="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8"/>
          <p:cNvSpPr txBox="1"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8"/>
          <p:cNvSpPr txBox="1"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sz="19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8"/>
          <p:cNvSpPr txBox="1">
            <a:spLocks noGrp="1"/>
          </p:cNvSpPr>
          <p:nvPr>
            <p:ph type="body" idx="2"/>
          </p:nvPr>
        </p:nvSpPr>
        <p:spPr>
          <a:xfrm>
            <a:off x="1257300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body" idx="3"/>
          </p:nvPr>
        </p:nvSpPr>
        <p:spPr>
          <a:xfrm>
            <a:off x="6633864" y="2199633"/>
            <a:ext cx="4800600" cy="632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sz="19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body" idx="4"/>
          </p:nvPr>
        </p:nvSpPr>
        <p:spPr>
          <a:xfrm>
            <a:off x="6633864" y="2909102"/>
            <a:ext cx="4800600" cy="2996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dt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8"/>
          <p:cNvSpPr txBox="1">
            <a:spLocks noGrp="1"/>
          </p:cNvSpPr>
          <p:nvPr>
            <p:ph type="ft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8"/>
          <p:cNvSpPr txBox="1">
            <a:spLocks noGrp="1"/>
          </p:cNvSpPr>
          <p:nvPr>
            <p:ph type="sldNum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9"/>
          <p:cNvSpPr txBox="1"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9"/>
          <p:cNvSpPr txBox="1">
            <a:spLocks noGrp="1"/>
          </p:cNvSpPr>
          <p:nvPr>
            <p:ph type="dt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9"/>
          <p:cNvSpPr txBox="1">
            <a:spLocks noGrp="1"/>
          </p:cNvSpPr>
          <p:nvPr>
            <p:ph type="ft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sldNum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avLst/>
            <a:gdLst/>
            <a:ahLst/>
            <a:cxnLst/>
            <a:rect l="l" t="t" r="r" b="b"/>
            <a:pathLst>
              <a:path w="3025" h="4320" extrusionOk="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63" name="Google Shape;63;p21"/>
          <p:cNvSpPr txBox="1"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Gill Sans"/>
              <a:buNone/>
              <a:defRPr sz="1900" b="1" i="0" cap="none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body" idx="1"/>
          </p:nvPr>
        </p:nvSpPr>
        <p:spPr>
          <a:xfrm>
            <a:off x="765051" y="920377"/>
            <a:ext cx="6158418" cy="4985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800"/>
              <a:buChar char="–"/>
              <a:defRPr sz="2800"/>
            </a:lvl2pPr>
            <a:lvl3pPr marL="1371600" lvl="2" indent="-3810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4pPr>
            <a:lvl5pPr marL="2286000" lvl="4" indent="-355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6pPr>
            <a:lvl7pPr marL="3200400" lvl="6" indent="-355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8pPr>
            <a:lvl9pPr marL="4114800" lvl="8" indent="-355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body" idx="2"/>
          </p:nvPr>
        </p:nvSpPr>
        <p:spPr>
          <a:xfrm>
            <a:off x="8337885" y="1741336"/>
            <a:ext cx="3092115" cy="4164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21"/>
          <p:cNvSpPr txBox="1">
            <a:spLocks noGrp="1"/>
          </p:cNvSpPr>
          <p:nvPr>
            <p:ph type="dt" idx="10"/>
          </p:nvPr>
        </p:nvSpPr>
        <p:spPr>
          <a:xfrm>
            <a:off x="765051" y="6375679"/>
            <a:ext cx="1233355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 txBox="1">
            <a:spLocks noGrp="1"/>
          </p:cNvSpPr>
          <p:nvPr>
            <p:ph type="ftr" idx="11"/>
          </p:nvPr>
        </p:nvSpPr>
        <p:spPr>
          <a:xfrm>
            <a:off x="2103620" y="6375679"/>
            <a:ext cx="348217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sldNum" idx="12"/>
          </p:nvPr>
        </p:nvSpPr>
        <p:spPr>
          <a:xfrm>
            <a:off x="5691014" y="6375679"/>
            <a:ext cx="1232456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9" name="Google Shape;69;p2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2"/>
          <p:cNvSpPr>
            <a:spLocks noGrp="1"/>
          </p:cNvSpPr>
          <p:nvPr>
            <p:ph type="pic" idx="2"/>
          </p:nvPr>
        </p:nvSpPr>
        <p:spPr>
          <a:xfrm>
            <a:off x="283464" y="0"/>
            <a:ext cx="7355585" cy="6857999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22" title="right scallop background shape"/>
          <p:cNvSpPr/>
          <p:nvPr/>
        </p:nvSpPr>
        <p:spPr>
          <a:xfrm>
            <a:off x="7389812" y="0"/>
            <a:ext cx="4802188" cy="6858000"/>
          </a:xfrm>
          <a:custGeom>
            <a:avLst/>
            <a:gdLst/>
            <a:ahLst/>
            <a:cxnLst/>
            <a:rect l="l" t="t" r="r" b="b"/>
            <a:pathLst>
              <a:path w="3025" h="4320" extrusionOk="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73" name="Google Shape;73;p2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2"/>
          <p:cNvSpPr txBox="1"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900"/>
              <a:buFont typeface="Gill Sans"/>
              <a:buNone/>
              <a:defRPr sz="1900" b="1" i="0">
                <a:solidFill>
                  <a:schemeClr val="accen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body" idx="1"/>
          </p:nvPr>
        </p:nvSpPr>
        <p:spPr>
          <a:xfrm>
            <a:off x="8337883" y="1741336"/>
            <a:ext cx="3092117" cy="4164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dt" idx="10"/>
          </p:nvPr>
        </p:nvSpPr>
        <p:spPr>
          <a:xfrm>
            <a:off x="765950" y="6375679"/>
            <a:ext cx="1232456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ftr" idx="11"/>
          </p:nvPr>
        </p:nvSpPr>
        <p:spPr>
          <a:xfrm>
            <a:off x="2103621" y="6375679"/>
            <a:ext cx="3482178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2"/>
          <p:cNvSpPr txBox="1">
            <a:spLocks noGrp="1"/>
          </p:cNvSpPr>
          <p:nvPr>
            <p:ph type="sldNum" idx="12"/>
          </p:nvPr>
        </p:nvSpPr>
        <p:spPr>
          <a:xfrm>
            <a:off x="5687568" y="6375679"/>
            <a:ext cx="123444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3"/>
          <p:cNvSpPr txBox="1"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body" idx="1"/>
          </p:nvPr>
        </p:nvSpPr>
        <p:spPr>
          <a:xfrm rot="5400000">
            <a:off x="4544043" y="-1006365"/>
            <a:ext cx="3593591" cy="10178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6pPr>
            <a:lvl7pPr marL="3200400" lvl="6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8pPr>
            <a:lvl9pPr marL="4114800" lvl="8" indent="-342900" algn="l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dt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ft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3"/>
          <p:cNvSpPr txBox="1">
            <a:spLocks noGrp="1"/>
          </p:cNvSpPr>
          <p:nvPr>
            <p:ph type="sldNum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100"/>
              <a:buFont typeface="Impact"/>
              <a:buNone/>
              <a:defRPr sz="5100" b="0" i="0" u="none" strike="noStrike" cap="none">
                <a:solidFill>
                  <a:schemeClr val="dk2"/>
                </a:solidFill>
                <a:latin typeface="Impact"/>
                <a:ea typeface="Impact"/>
                <a:cs typeface="Impact"/>
                <a:sym typeface="Impac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429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Gill Sans"/>
              <a:buChar char="–"/>
              <a:defRPr sz="18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Gill Sans"/>
              <a:buChar char="–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175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595959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1" title="Left scallop edge"/>
          <p:cNvSpPr/>
          <p:nvPr/>
        </p:nvSpPr>
        <p:spPr>
          <a:xfrm>
            <a:off x="0" y="0"/>
            <a:ext cx="885825" cy="6858000"/>
          </a:xfrm>
          <a:custGeom>
            <a:avLst/>
            <a:gdLst/>
            <a:ahLst/>
            <a:cxnLst/>
            <a:rect l="l" t="t" r="r" b="b"/>
            <a:pathLst>
              <a:path w="558" h="4320" extrusionOk="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</p:sp>
      <p:sp>
        <p:nvSpPr>
          <p:cNvPr id="16" name="Google Shape;16;p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"/>
          <p:cNvSpPr txBox="1">
            <a:spLocks noGrp="1"/>
          </p:cNvSpPr>
          <p:nvPr>
            <p:ph type="title"/>
          </p:nvPr>
        </p:nvSpPr>
        <p:spPr>
          <a:xfrm>
            <a:off x="1564105" y="241268"/>
            <a:ext cx="9273941" cy="102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verlock"/>
              <a:buNone/>
            </a:pPr>
            <a:r>
              <a:rPr lang="en-US" sz="3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GRADUATION REQUIREMENTS</a:t>
            </a:r>
            <a:endParaRPr sz="3900"/>
          </a:p>
        </p:txBody>
      </p:sp>
      <p:sp>
        <p:nvSpPr>
          <p:cNvPr id="96" name="Google Shape;96;p6"/>
          <p:cNvSpPr txBox="1">
            <a:spLocks noGrp="1"/>
          </p:cNvSpPr>
          <p:nvPr>
            <p:ph type="body" idx="1"/>
          </p:nvPr>
        </p:nvSpPr>
        <p:spPr>
          <a:xfrm>
            <a:off x="1257300" y="816425"/>
            <a:ext cx="10825800" cy="60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127"/>
              <a:buChar char="•"/>
            </a:pPr>
            <a:r>
              <a:rPr lang="en-US" sz="2127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All students must achieve a passing grade in the associated academic content areas of the Keystone Exams (trigger courses of Biology, Algebra I, English 10)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5"/>
              <a:buNone/>
            </a:pPr>
            <a:endParaRPr sz="185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228600" lvl="0" indent="-2286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2127"/>
              <a:buChar char="•"/>
            </a:pPr>
            <a:r>
              <a:rPr lang="en-US" sz="2127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All students must complete College and Career Portfolio to fulfill Chapter 339 Requirements (8 pieces of evidence by May 1 of their 11th grade cohort year)</a:t>
            </a:r>
            <a:endParaRPr sz="2127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lvl="0" indent="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endParaRPr sz="127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lvl="0" indent="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endParaRPr sz="2400" b="1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lvl="0" indent="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Choice of Graduation Pathways</a:t>
            </a:r>
            <a:r>
              <a:rPr lang="en-US" sz="2127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:</a:t>
            </a:r>
            <a:endParaRPr/>
          </a:p>
          <a:p>
            <a:pPr marL="0" lvl="0" indent="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endParaRPr sz="140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457200" lvl="0" indent="-4572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240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Keystone Proficiency Pathway</a:t>
            </a:r>
            <a:endParaRPr/>
          </a:p>
          <a:p>
            <a:pPr marL="457200" lvl="0" indent="-4572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240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Keystone Composite Pathway</a:t>
            </a:r>
            <a:endParaRPr/>
          </a:p>
          <a:p>
            <a:pPr marL="457200" lvl="0" indent="-4572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240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CTE Pathway</a:t>
            </a:r>
            <a:endParaRPr/>
          </a:p>
          <a:p>
            <a:pPr marL="457200" lvl="0" indent="-4572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240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Alternative Assessment Pathway</a:t>
            </a:r>
            <a:endParaRPr/>
          </a:p>
          <a:p>
            <a:pPr marL="457200" lvl="0" indent="-4572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AutoNum type="arabicPeriod"/>
            </a:pPr>
            <a:r>
              <a:rPr lang="en-US" sz="240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Evidence Based Pathway</a:t>
            </a:r>
            <a:endParaRPr/>
          </a:p>
          <a:p>
            <a:pPr marL="457200" lvl="0" indent="-34290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endParaRPr sz="2127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0" lvl="0" indent="0" algn="l" rtl="0">
              <a:lnSpc>
                <a:spcPct val="110000"/>
              </a:lnSpc>
              <a:spcBef>
                <a:spcPts val="700"/>
              </a:spcBef>
              <a:spcAft>
                <a:spcPts val="0"/>
              </a:spcAft>
              <a:buSzPts val="1800"/>
              <a:buNone/>
            </a:pPr>
            <a:endParaRPr sz="185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pic>
        <p:nvPicPr>
          <p:cNvPr id="97" name="Google Shape;97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07575" y="3012895"/>
            <a:ext cx="4887461" cy="33030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"/>
          <p:cNvSpPr txBox="1">
            <a:spLocks noGrp="1"/>
          </p:cNvSpPr>
          <p:nvPr>
            <p:ph type="title"/>
          </p:nvPr>
        </p:nvSpPr>
        <p:spPr>
          <a:xfrm>
            <a:off x="791043" y="1046375"/>
            <a:ext cx="11144100" cy="581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verlock"/>
              <a:buNone/>
            </a:pPr>
            <a:endParaRPr sz="3240" b="1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91665"/>
              <a:buFont typeface="Arial"/>
              <a:buNone/>
            </a:pPr>
            <a:r>
              <a:rPr lang="en-US" sz="2644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</a:t>
            </a: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Scoring Proficient or Advanced on each Keystone Exam (Algebra I, Literature, and Biology) Min. Scale Score = 1500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 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 For Spring 2020, when PA was unable to offer the Keystone Exams, students are deemed Proficient if they passed the corresponding course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Students have one more criterion to satisfy in order to complete the pathway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Technical School Evidence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Assessment Score (SAT, ACT, ASVAB, PSAT)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AP Exam Score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Industry Recognized Credential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Dual Enrollment Course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Service Learning Project</a:t>
            </a:r>
            <a:endParaRPr sz="2400" b="1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1596"/>
              <a:buFont typeface="Arial"/>
              <a:buNone/>
            </a:pPr>
            <a:br>
              <a:rPr lang="en-US" sz="9084">
                <a:solidFill>
                  <a:srgbClr val="FFC000"/>
                </a:solidFill>
              </a:rPr>
            </a:br>
            <a:br>
              <a:rPr lang="en-US" sz="324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endParaRPr sz="324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03" name="Google Shape;103;p7"/>
          <p:cNvSpPr/>
          <p:nvPr/>
        </p:nvSpPr>
        <p:spPr>
          <a:xfrm>
            <a:off x="1969629" y="756904"/>
            <a:ext cx="80265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Keystone Proficiency Pathway</a:t>
            </a:r>
            <a:endParaRPr sz="4400" b="0" i="0" u="none" strike="noStrike" cap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4" name="Google Shape;104;p7"/>
          <p:cNvSpPr txBox="1"/>
          <p:nvPr/>
        </p:nvSpPr>
        <p:spPr>
          <a:xfrm>
            <a:off x="4760536" y="0"/>
            <a:ext cx="1602557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"/>
          <p:cNvSpPr txBox="1">
            <a:spLocks noGrp="1"/>
          </p:cNvSpPr>
          <p:nvPr>
            <p:ph type="title"/>
          </p:nvPr>
        </p:nvSpPr>
        <p:spPr>
          <a:xfrm>
            <a:off x="791043" y="1046375"/>
            <a:ext cx="11144100" cy="581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verlock"/>
              <a:buNone/>
            </a:pPr>
            <a:endParaRPr sz="3240" b="1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91665"/>
              <a:buFont typeface="Arial"/>
              <a:buNone/>
            </a:pPr>
            <a: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Earning a satisfactory composite score on the Algebra I, Literature, and Biology Keystone Exams</a:t>
            </a:r>
            <a:b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 </a:t>
            </a:r>
            <a:b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 Must achieve at least a proficient score on one of three exams, and cannot have a below basic on either of the remaining two exams. For a three-exam composite score, students must achieve at least a 4452. </a:t>
            </a:r>
            <a:endParaRPr sz="2200" b="1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91665"/>
              <a:buFont typeface="Arial"/>
              <a:buNone/>
            </a:pPr>
            <a: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Students have one more criterion to satisfy in order to complete the pathway</a:t>
            </a:r>
            <a:endParaRPr sz="2200" b="1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91665"/>
              <a:buFont typeface="Arial"/>
              <a:buNone/>
            </a:pPr>
            <a:b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Technical School Evidence</a:t>
            </a:r>
            <a:b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Assessment Score (SAT, ACT, ASVAB, PSAT)</a:t>
            </a:r>
            <a:b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AP Exam Score</a:t>
            </a:r>
            <a:b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Industry Recognized Credential</a:t>
            </a:r>
            <a:b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Dual Enrollment Course</a:t>
            </a:r>
            <a:b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- Service Learning Project</a:t>
            </a:r>
            <a:endParaRPr sz="2200" b="1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41596"/>
              <a:buFont typeface="Arial"/>
              <a:buNone/>
            </a:pPr>
            <a:br>
              <a:rPr lang="en-US" sz="9084">
                <a:solidFill>
                  <a:srgbClr val="FFC000"/>
                </a:solidFill>
              </a:rPr>
            </a:br>
            <a:br>
              <a:rPr lang="en-US" sz="324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endParaRPr sz="324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10" name="Google Shape;110;p2"/>
          <p:cNvSpPr/>
          <p:nvPr/>
        </p:nvSpPr>
        <p:spPr>
          <a:xfrm>
            <a:off x="1969629" y="756904"/>
            <a:ext cx="80265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Keystone Composite Pathway</a:t>
            </a:r>
            <a:endParaRPr sz="4400" b="0" i="0" u="none" strike="noStrike" cap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4760536" y="0"/>
            <a:ext cx="1602557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"/>
          <p:cNvSpPr txBox="1">
            <a:spLocks noGrp="1"/>
          </p:cNvSpPr>
          <p:nvPr>
            <p:ph type="title"/>
          </p:nvPr>
        </p:nvSpPr>
        <p:spPr>
          <a:xfrm>
            <a:off x="791043" y="1046375"/>
            <a:ext cx="11144100" cy="581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verlock"/>
              <a:buNone/>
            </a:pPr>
            <a:br>
              <a:rPr lang="en-US" sz="324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324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endParaRPr sz="3240" b="1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Attainment of an industry-based competency certification related to the CTE Concentrator’s program of study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 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				OR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Demonstrate a high likelihood of success on an approved industry-based competency assessment or readiness for continued meaningful engagement in the CTE Concentrator’s program of study.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2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	</a:t>
            </a:r>
            <a:br>
              <a:rPr lang="en-US" sz="9084">
                <a:solidFill>
                  <a:srgbClr val="FFC000"/>
                </a:solidFill>
              </a:rPr>
            </a:br>
            <a:br>
              <a:rPr lang="en-US" sz="324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endParaRPr sz="324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17" name="Google Shape;117;p3"/>
          <p:cNvSpPr/>
          <p:nvPr/>
        </p:nvSpPr>
        <p:spPr>
          <a:xfrm>
            <a:off x="1969629" y="756904"/>
            <a:ext cx="80265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CTE Pathway</a:t>
            </a:r>
            <a:endParaRPr sz="4400" b="0" i="0" u="none" strike="noStrike" cap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8" name="Google Shape;118;p3"/>
          <p:cNvSpPr txBox="1"/>
          <p:nvPr/>
        </p:nvSpPr>
        <p:spPr>
          <a:xfrm>
            <a:off x="4760536" y="0"/>
            <a:ext cx="1602557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"/>
          <p:cNvSpPr txBox="1">
            <a:spLocks noGrp="1"/>
          </p:cNvSpPr>
          <p:nvPr>
            <p:ph type="title"/>
          </p:nvPr>
        </p:nvSpPr>
        <p:spPr>
          <a:xfrm>
            <a:off x="791043" y="1046375"/>
            <a:ext cx="11144100" cy="5811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verlock"/>
              <a:buNone/>
            </a:pPr>
            <a:endParaRPr sz="3240" b="1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91665"/>
              <a:buFont typeface="Arial"/>
              <a:buNone/>
            </a:pPr>
            <a:r>
              <a:rPr lang="en-US" sz="2644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</a:t>
            </a: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Attainment of an established score on an approved alternate assessment (SAT, PSAT, ACT, ASVAB)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 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 Gold Level on the ACT WorkKeys Assessment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Score 3 or higher on AP Exam related to each Keystone Exam which was less than Proficient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Successfully complete a Dual Enrollment course related to each Keystone Exam which was less than Proficient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Acceptance into 4-year institution of higher education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Successfully complete a Pre-Apprentice Program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9084">
                <a:solidFill>
                  <a:srgbClr val="FFC000"/>
                </a:solidFill>
              </a:rPr>
            </a:br>
            <a:br>
              <a:rPr lang="en-US" sz="324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endParaRPr sz="324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24" name="Google Shape;124;p4"/>
          <p:cNvSpPr/>
          <p:nvPr/>
        </p:nvSpPr>
        <p:spPr>
          <a:xfrm>
            <a:off x="1969629" y="756904"/>
            <a:ext cx="80265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Alternative Assessment Pathway</a:t>
            </a:r>
            <a:endParaRPr sz="4400" b="0" i="0" u="none" strike="noStrike" cap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25" name="Google Shape;125;p4"/>
          <p:cNvSpPr txBox="1"/>
          <p:nvPr/>
        </p:nvSpPr>
        <p:spPr>
          <a:xfrm>
            <a:off x="4760536" y="0"/>
            <a:ext cx="1602557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"/>
          <p:cNvSpPr txBox="1">
            <a:spLocks noGrp="1"/>
          </p:cNvSpPr>
          <p:nvPr>
            <p:ph type="title"/>
          </p:nvPr>
        </p:nvSpPr>
        <p:spPr>
          <a:xfrm>
            <a:off x="1181461" y="1808252"/>
            <a:ext cx="5034404" cy="4833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verlock"/>
              <a:buNone/>
            </a:pPr>
            <a:r>
              <a:rPr lang="en-US" sz="324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Section 1</a:t>
            </a:r>
            <a:br>
              <a:rPr lang="en-US" sz="324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 i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(at least 1 must be met)</a:t>
            </a:r>
            <a:endParaRPr sz="2400" b="1" i="1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  <a:p>
            <a:pPr marL="2286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91665"/>
              <a:buFont typeface="Arial"/>
              <a:buNone/>
            </a:pPr>
            <a:r>
              <a:rPr lang="en-US" sz="2644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</a:t>
            </a: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Silver or higher on the ACT WorkKeys Assessment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Score 3 or higher on any AP Exam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Successfully complete any Dual Enrollment course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Acceptance into a 2-year institution of higher education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Attain an Industry Recognized Credential</a:t>
            </a:r>
            <a:br>
              <a:rPr lang="en-US" sz="2400" b="1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9084">
                <a:solidFill>
                  <a:srgbClr val="FFC000"/>
                </a:solidFill>
              </a:rPr>
            </a:br>
            <a:br>
              <a:rPr lang="en-US" sz="3240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endParaRPr sz="3240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31" name="Google Shape;131;p8"/>
          <p:cNvSpPr/>
          <p:nvPr/>
        </p:nvSpPr>
        <p:spPr>
          <a:xfrm>
            <a:off x="1969629" y="756904"/>
            <a:ext cx="80265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n-US" sz="4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Evidence-Based Pathway</a:t>
            </a:r>
            <a:endParaRPr sz="4400" b="0" i="0" u="none" strike="noStrike" cap="none">
              <a:solidFill>
                <a:schemeClr val="dk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2" name="Google Shape;132;p8"/>
          <p:cNvSpPr txBox="1"/>
          <p:nvPr/>
        </p:nvSpPr>
        <p:spPr>
          <a:xfrm>
            <a:off x="4894100" y="39866"/>
            <a:ext cx="1602557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8"/>
          <p:cNvSpPr txBox="1"/>
          <p:nvPr/>
        </p:nvSpPr>
        <p:spPr>
          <a:xfrm>
            <a:off x="6215865" y="1808252"/>
            <a:ext cx="5565962" cy="48460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75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verlock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Section 2</a:t>
            </a:r>
            <a:br>
              <a:rPr lang="en-US" sz="32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300" b="1" i="1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(at most 2 must be met)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91665"/>
              <a:buFont typeface="Arial"/>
              <a:buNone/>
            </a:pPr>
            <a:r>
              <a:rPr lang="en-US" sz="2644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</a:t>
            </a:r>
            <a:r>
              <a:rPr lang="en-US" sz="2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Score Proficient or Advanced on any Keystone Exam</a:t>
            </a:r>
            <a:br>
              <a:rPr lang="en-US" sz="2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 Service Learning Project</a:t>
            </a:r>
            <a:br>
              <a:rPr lang="en-US" sz="2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Complete an internship program</a:t>
            </a:r>
            <a:br>
              <a:rPr lang="en-US" sz="2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r>
              <a:rPr lang="en-US" sz="24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  <a:t>- Provide letter guaranteeing full time employment or military enlistment</a:t>
            </a:r>
            <a:br>
              <a:rPr lang="en-US" sz="37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br>
              <a:rPr lang="en-US" sz="3700" b="1" i="0" u="none" strike="noStrike" cap="none">
                <a:solidFill>
                  <a:schemeClr val="dk1"/>
                </a:solidFill>
                <a:latin typeface="Overlock"/>
                <a:ea typeface="Overlock"/>
                <a:cs typeface="Overlock"/>
                <a:sym typeface="Overlock"/>
              </a:rPr>
            </a:br>
            <a:endParaRPr sz="3240" b="0" i="0" u="none" strike="noStrike" cap="none">
              <a:solidFill>
                <a:schemeClr val="dk1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134" name="Google Shape;134;p8"/>
          <p:cNvSpPr txBox="1"/>
          <p:nvPr/>
        </p:nvSpPr>
        <p:spPr>
          <a:xfrm>
            <a:off x="5084244" y="1473059"/>
            <a:ext cx="179726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600" b="1" i="1" u="none" strike="noStrike" cap="none">
                <a:solidFill>
                  <a:srgbClr val="000000"/>
                </a:solidFill>
                <a:latin typeface="Overlock"/>
                <a:ea typeface="Overlock"/>
                <a:cs typeface="Overlock"/>
                <a:sym typeface="Overlock"/>
              </a:rPr>
              <a:t>*Need 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adge">
  <a:themeElements>
    <a:clrScheme name="Badge">
      <a:dk1>
        <a:srgbClr val="000000"/>
      </a:dk1>
      <a:lt1>
        <a:srgbClr val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Education">
      <a:dk1>
        <a:srgbClr val="3C4743"/>
      </a:dk1>
      <a:lt1>
        <a:srgbClr val="E5E6DA"/>
      </a:lt1>
      <a:dk2>
        <a:srgbClr val="000000"/>
      </a:dk2>
      <a:lt2>
        <a:srgbClr val="FFFFFF"/>
      </a:lt2>
      <a:accent1>
        <a:srgbClr val="DDC237"/>
      </a:accent1>
      <a:accent2>
        <a:srgbClr val="94A43E"/>
      </a:accent2>
      <a:accent3>
        <a:srgbClr val="6488A3"/>
      </a:accent3>
      <a:accent4>
        <a:srgbClr val="926E8F"/>
      </a:accent4>
      <a:accent5>
        <a:srgbClr val="96A1AA"/>
      </a:accent5>
      <a:accent6>
        <a:srgbClr val="A99E8A"/>
      </a:accent6>
      <a:hlink>
        <a:srgbClr val="6488A3"/>
      </a:hlink>
      <a:folHlink>
        <a:srgbClr val="926E8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587</Words>
  <Application>Microsoft Office PowerPoint</Application>
  <PresentationFormat>Widescreen</PresentationFormat>
  <Paragraphs>45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Overlock</vt:lpstr>
      <vt:lpstr>Impact</vt:lpstr>
      <vt:lpstr>Gill Sans</vt:lpstr>
      <vt:lpstr>Badge</vt:lpstr>
      <vt:lpstr>GRADUATION REQUIREMENTS</vt:lpstr>
      <vt:lpstr> - Scoring Proficient or Advanced on each Keystone Exam (Algebra I, Literature, and Biology) Min. Scale Score = 1500   -  For Spring 2020, when PA was unable to offer the Keystone Exams, students are deemed Proficient if they passed the corresponding course  - Students have one more criterion to satisfy in order to complete the pathway  - Technical School Evidence  - Assessment Score (SAT, ACT, ASVAB, PSAT)  - AP Exam Score  - Industry Recognized Credential  - Dual Enrollment Course  - Service Learning Project   </vt:lpstr>
      <vt:lpstr> - Earning a satisfactory composite score on the Algebra I, Literature, and Biology Keystone Exams   -  Must achieve at least a proficient score on one of three exams, and cannot have a below basic on either of the remaining two exams. For a three-exam composite score, students must achieve at least a 4452.  - Students have one more criterion to satisfy in order to complete the pathway   - Technical School Evidence  - Assessment Score (SAT, ACT, ASVAB, PSAT)  - AP Exam Score  - Industry Recognized Credential  - Dual Enrollment Course  - Service Learning Project   </vt:lpstr>
      <vt:lpstr>   - Attainment of an industry-based competency certification related to the CTE Concentrator’s program of study        OR  - Demonstrate a high likelihood of success on an approved industry-based competency assessment or readiness for continued meaningful engagement in the CTE Concentrator’s program of study.      </vt:lpstr>
      <vt:lpstr> - Attainment of an established score on an approved alternate assessment (SAT, PSAT, ACT, ASVAB)   -  Gold Level on the ACT WorkKeys Assessment  - Score 3 or higher on AP Exam related to each Keystone Exam which was less than Proficient  - Successfully complete a Dual Enrollment course related to each Keystone Exam which was less than Proficient  - Acceptance into 4-year institution of higher education Successfully complete a Pre-Apprentice Program   </vt:lpstr>
      <vt:lpstr>Section 1 (at least 1 must be met) - Silver or higher on the ACT WorkKeys Assessment - Score 3 or higher on any AP Exam - Successfully complete any Dual Enrollment course - Acceptance into a 2-year institution of higher education - Attain an Industry Recognized Credential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GRADUATION REQUIREMENTS</dc:title>
  <dc:creator>Brian Lytz</dc:creator>
  <cp:lastModifiedBy>Brian Lytz</cp:lastModifiedBy>
  <cp:revision>1</cp:revision>
  <dcterms:created xsi:type="dcterms:W3CDTF">2020-09-13T19:37:48Z</dcterms:created>
  <dcterms:modified xsi:type="dcterms:W3CDTF">2024-02-15T21:20:59Z</dcterms:modified>
</cp:coreProperties>
</file>