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46" r:id="rId1"/>
  </p:sldMasterIdLst>
  <p:notesMasterIdLst>
    <p:notesMasterId r:id="rId38"/>
  </p:notesMasterIdLst>
  <p:sldIdLst>
    <p:sldId id="261" r:id="rId2"/>
    <p:sldId id="433" r:id="rId3"/>
    <p:sldId id="507" r:id="rId4"/>
    <p:sldId id="258" r:id="rId5"/>
    <p:sldId id="510" r:id="rId6"/>
    <p:sldId id="505" r:id="rId7"/>
    <p:sldId id="506" r:id="rId8"/>
    <p:sldId id="503" r:id="rId9"/>
    <p:sldId id="450" r:id="rId10"/>
    <p:sldId id="475" r:id="rId11"/>
    <p:sldId id="471" r:id="rId12"/>
    <p:sldId id="427" r:id="rId13"/>
    <p:sldId id="417" r:id="rId14"/>
    <p:sldId id="469" r:id="rId15"/>
    <p:sldId id="474" r:id="rId16"/>
    <p:sldId id="476" r:id="rId17"/>
    <p:sldId id="424" r:id="rId18"/>
    <p:sldId id="462" r:id="rId19"/>
    <p:sldId id="488" r:id="rId20"/>
    <p:sldId id="489" r:id="rId21"/>
    <p:sldId id="485" r:id="rId22"/>
    <p:sldId id="497" r:id="rId23"/>
    <p:sldId id="425" r:id="rId24"/>
    <p:sldId id="486" r:id="rId25"/>
    <p:sldId id="478" r:id="rId26"/>
    <p:sldId id="479" r:id="rId27"/>
    <p:sldId id="491" r:id="rId28"/>
    <p:sldId id="500" r:id="rId29"/>
    <p:sldId id="498" r:id="rId30"/>
    <p:sldId id="494" r:id="rId31"/>
    <p:sldId id="448" r:id="rId32"/>
    <p:sldId id="480" r:id="rId33"/>
    <p:sldId id="481" r:id="rId34"/>
    <p:sldId id="484" r:id="rId35"/>
    <p:sldId id="495" r:id="rId36"/>
    <p:sldId id="496"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ma Dempsey" initials="DD" lastIdx="1" clrIdx="0">
    <p:extLst>
      <p:ext uri="{19B8F6BF-5375-455C-9EA6-DF929625EA0E}">
        <p15:presenceInfo xmlns:p15="http://schemas.microsoft.com/office/powerpoint/2012/main" userId="Drema Demps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9999"/>
    <a:srgbClr val="33CCCC"/>
    <a:srgbClr val="996600"/>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5407" autoAdjust="0"/>
  </p:normalViewPr>
  <p:slideViewPr>
    <p:cSldViewPr snapToGrid="0">
      <p:cViewPr varScale="1">
        <p:scale>
          <a:sx n="73" d="100"/>
          <a:sy n="73" d="100"/>
        </p:scale>
        <p:origin x="72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3602"/>
    </p:cViewPr>
  </p:sorterViewPr>
  <p:notesViewPr>
    <p:cSldViewPr snapToGrid="0">
      <p:cViewPr varScale="1">
        <p:scale>
          <a:sx n="68" d="100"/>
          <a:sy n="68" d="100"/>
        </p:scale>
        <p:origin x="325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42B554-F244-4F98-9C23-CFD39BF52D91}" type="datetimeFigureOut">
              <a:rPr lang="en-US" smtClean="0"/>
              <a:t>8/27/2021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3177" tIns="46589" rIns="93177" bIns="46589" rtlCol="0" anchor="b"/>
          <a:lstStyle>
            <a:lvl1pPr algn="r">
              <a:defRPr sz="1200"/>
            </a:lvl1pPr>
          </a:lstStyle>
          <a:p>
            <a:fld id="{CA678AC2-5618-4D8A-A07D-406CC2C68F47}" type="slidenum">
              <a:rPr lang="en-US" smtClean="0"/>
              <a:t>‹#›</a:t>
            </a:fld>
            <a:endParaRPr lang="en-US" dirty="0"/>
          </a:p>
        </p:txBody>
      </p:sp>
    </p:spTree>
    <p:extLst>
      <p:ext uri="{BB962C8B-B14F-4D97-AF65-F5344CB8AC3E}">
        <p14:creationId xmlns:p14="http://schemas.microsoft.com/office/powerpoint/2010/main" val="24665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Welcome to the Title IX Compliance Training  </a:t>
            </a:r>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CA678AC2-5618-4D8A-A07D-406CC2C68F47}" type="slidenum">
              <a:rPr lang="en-US" smtClean="0"/>
              <a:t>1</a:t>
            </a:fld>
            <a:endParaRPr lang="en-US" dirty="0"/>
          </a:p>
        </p:txBody>
      </p:sp>
    </p:spTree>
    <p:extLst>
      <p:ext uri="{BB962C8B-B14F-4D97-AF65-F5344CB8AC3E}">
        <p14:creationId xmlns:p14="http://schemas.microsoft.com/office/powerpoint/2010/main" val="930417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654062"/>
            <a:ext cx="5608320" cy="3660458"/>
          </a:xfrm>
        </p:spPr>
        <p:txBody>
          <a:bodyPr/>
          <a:lstStyle/>
          <a:p>
            <a:endParaRPr lang="en-US" sz="1600" dirty="0"/>
          </a:p>
          <a:p>
            <a:endParaRPr lang="en-US" sz="16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78AC2-5618-4D8A-A07D-406CC2C68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63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87" y="4473894"/>
            <a:ext cx="6418411" cy="4585700"/>
          </a:xfrm>
        </p:spPr>
        <p:txBody>
          <a:bodyPr/>
          <a:lstStyle/>
          <a:p>
            <a:endParaRPr lang="en-US" sz="2000" dirty="0"/>
          </a:p>
          <a:p>
            <a:endParaRPr lang="en-US" sz="1600" dirty="0"/>
          </a:p>
          <a:p>
            <a:endParaRPr lang="en-US" sz="1600" dirty="0"/>
          </a:p>
          <a:p>
            <a:endParaRPr lang="en-US" dirty="0"/>
          </a:p>
        </p:txBody>
      </p:sp>
      <p:sp>
        <p:nvSpPr>
          <p:cNvPr id="4" name="Slide Number Placeholder 3"/>
          <p:cNvSpPr>
            <a:spLocks noGrp="1"/>
          </p:cNvSpPr>
          <p:nvPr>
            <p:ph type="sldNum" sz="quarter" idx="5"/>
          </p:nvPr>
        </p:nvSpPr>
        <p:spPr/>
        <p:txBody>
          <a:bodyPr/>
          <a:lstStyle/>
          <a:p>
            <a:fld id="{CA678AC2-5618-4D8A-A07D-406CC2C68F47}" type="slidenum">
              <a:rPr lang="en-US" smtClean="0"/>
              <a:t>11</a:t>
            </a:fld>
            <a:endParaRPr lang="en-US" dirty="0"/>
          </a:p>
        </p:txBody>
      </p:sp>
    </p:spTree>
    <p:extLst>
      <p:ext uri="{BB962C8B-B14F-4D97-AF65-F5344CB8AC3E}">
        <p14:creationId xmlns:p14="http://schemas.microsoft.com/office/powerpoint/2010/main" val="10009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CA678AC2-5618-4D8A-A07D-406CC2C68F47}" type="slidenum">
              <a:rPr lang="en-US" smtClean="0"/>
              <a:t>12</a:t>
            </a:fld>
            <a:endParaRPr lang="en-US" dirty="0"/>
          </a:p>
        </p:txBody>
      </p:sp>
    </p:spTree>
    <p:extLst>
      <p:ext uri="{BB962C8B-B14F-4D97-AF65-F5344CB8AC3E}">
        <p14:creationId xmlns:p14="http://schemas.microsoft.com/office/powerpoint/2010/main" val="17310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78AC2-5618-4D8A-A07D-406CC2C68F47}" type="slidenum">
              <a:rPr lang="en-US" smtClean="0"/>
              <a:t>13</a:t>
            </a:fld>
            <a:endParaRPr lang="en-US" dirty="0"/>
          </a:p>
        </p:txBody>
      </p:sp>
    </p:spTree>
    <p:extLst>
      <p:ext uri="{BB962C8B-B14F-4D97-AF65-F5344CB8AC3E}">
        <p14:creationId xmlns:p14="http://schemas.microsoft.com/office/powerpoint/2010/main" val="102561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1289" y="4386422"/>
            <a:ext cx="5797489" cy="4356076"/>
          </a:xfrm>
        </p:spPr>
        <p:txBody>
          <a:bodyPr/>
          <a:lstStyle/>
          <a:p>
            <a:endParaRPr lang="en-US" sz="1500" dirty="0"/>
          </a:p>
        </p:txBody>
      </p:sp>
      <p:sp>
        <p:nvSpPr>
          <p:cNvPr id="4" name="Slide Number Placeholder 3"/>
          <p:cNvSpPr>
            <a:spLocks noGrp="1"/>
          </p:cNvSpPr>
          <p:nvPr>
            <p:ph type="sldNum" sz="quarter" idx="5"/>
          </p:nvPr>
        </p:nvSpPr>
        <p:spPr/>
        <p:txBody>
          <a:bodyPr/>
          <a:lstStyle/>
          <a:p>
            <a:fld id="{CA678AC2-5618-4D8A-A07D-406CC2C68F47}" type="slidenum">
              <a:rPr lang="en-US" smtClean="0"/>
              <a:t>14</a:t>
            </a:fld>
            <a:endParaRPr lang="en-US" dirty="0"/>
          </a:p>
        </p:txBody>
      </p:sp>
    </p:spTree>
    <p:extLst>
      <p:ext uri="{BB962C8B-B14F-4D97-AF65-F5344CB8AC3E}">
        <p14:creationId xmlns:p14="http://schemas.microsoft.com/office/powerpoint/2010/main" val="240300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6"/>
            <a:ext cx="5784166" cy="4459090"/>
          </a:xfrm>
        </p:spPr>
        <p:txBody>
          <a:bodyPr/>
          <a:lstStyle/>
          <a:p>
            <a:endParaRPr lang="en-US" sz="800" dirty="0"/>
          </a:p>
          <a:p>
            <a:r>
              <a:rPr lang="en-US" sz="1800" b="1" dirty="0"/>
              <a:t> </a:t>
            </a:r>
          </a:p>
        </p:txBody>
      </p:sp>
      <p:sp>
        <p:nvSpPr>
          <p:cNvPr id="4" name="Slide Number Placeholder 3"/>
          <p:cNvSpPr>
            <a:spLocks noGrp="1"/>
          </p:cNvSpPr>
          <p:nvPr>
            <p:ph type="sldNum" sz="quarter" idx="5"/>
          </p:nvPr>
        </p:nvSpPr>
        <p:spPr/>
        <p:txBody>
          <a:bodyPr/>
          <a:lstStyle/>
          <a:p>
            <a:fld id="{CA678AC2-5618-4D8A-A07D-406CC2C68F47}" type="slidenum">
              <a:rPr lang="en-US" smtClean="0"/>
              <a:t>15</a:t>
            </a:fld>
            <a:endParaRPr lang="en-US" dirty="0"/>
          </a:p>
        </p:txBody>
      </p:sp>
    </p:spTree>
    <p:extLst>
      <p:ext uri="{BB962C8B-B14F-4D97-AF65-F5344CB8AC3E}">
        <p14:creationId xmlns:p14="http://schemas.microsoft.com/office/powerpoint/2010/main" val="2983347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CA678AC2-5618-4D8A-A07D-406CC2C68F47}" type="slidenum">
              <a:rPr lang="en-US" smtClean="0"/>
              <a:t>16</a:t>
            </a:fld>
            <a:endParaRPr lang="en-US" dirty="0"/>
          </a:p>
        </p:txBody>
      </p:sp>
    </p:spTree>
    <p:extLst>
      <p:ext uri="{BB962C8B-B14F-4D97-AF65-F5344CB8AC3E}">
        <p14:creationId xmlns:p14="http://schemas.microsoft.com/office/powerpoint/2010/main" val="1191543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4269512"/>
          </a:xfrm>
        </p:spPr>
        <p:txBody>
          <a:bodyPr/>
          <a:lstStyle/>
          <a:p>
            <a:endParaRPr lang="en-US" dirty="0"/>
          </a:p>
        </p:txBody>
      </p:sp>
      <p:sp>
        <p:nvSpPr>
          <p:cNvPr id="4" name="Slide Number Placeholder 3"/>
          <p:cNvSpPr>
            <a:spLocks noGrp="1"/>
          </p:cNvSpPr>
          <p:nvPr>
            <p:ph type="sldNum" sz="quarter" idx="5"/>
          </p:nvPr>
        </p:nvSpPr>
        <p:spPr/>
        <p:txBody>
          <a:bodyPr/>
          <a:lstStyle/>
          <a:p>
            <a:fld id="{CA678AC2-5618-4D8A-A07D-406CC2C68F47}" type="slidenum">
              <a:rPr lang="en-US" smtClean="0"/>
              <a:t>17</a:t>
            </a:fld>
            <a:endParaRPr lang="en-US" dirty="0"/>
          </a:p>
        </p:txBody>
      </p:sp>
    </p:spTree>
    <p:extLst>
      <p:ext uri="{BB962C8B-B14F-4D97-AF65-F5344CB8AC3E}">
        <p14:creationId xmlns:p14="http://schemas.microsoft.com/office/powerpoint/2010/main" val="2756800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CA678AC2-5618-4D8A-A07D-406CC2C68F47}" type="slidenum">
              <a:rPr lang="en-US" smtClean="0"/>
              <a:t>18</a:t>
            </a:fld>
            <a:endParaRPr lang="en-US" dirty="0"/>
          </a:p>
        </p:txBody>
      </p:sp>
    </p:spTree>
    <p:extLst>
      <p:ext uri="{BB962C8B-B14F-4D97-AF65-F5344CB8AC3E}">
        <p14:creationId xmlns:p14="http://schemas.microsoft.com/office/powerpoint/2010/main" val="1809489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8400" y="4473894"/>
            <a:ext cx="6258173" cy="4095340"/>
          </a:xfrm>
        </p:spPr>
        <p:txBody>
          <a:bodyPr/>
          <a:lstStyle/>
          <a:p>
            <a:endParaRPr lang="en-US" sz="1800" dirty="0"/>
          </a:p>
        </p:txBody>
      </p:sp>
      <p:sp>
        <p:nvSpPr>
          <p:cNvPr id="4" name="Slide Number Placeholder 3"/>
          <p:cNvSpPr>
            <a:spLocks noGrp="1"/>
          </p:cNvSpPr>
          <p:nvPr>
            <p:ph type="sldNum" sz="quarter" idx="10"/>
          </p:nvPr>
        </p:nvSpPr>
        <p:spPr/>
        <p:txBody>
          <a:bodyPr/>
          <a:lstStyle/>
          <a:p>
            <a:fld id="{CA678AC2-5618-4D8A-A07D-406CC2C68F47}" type="slidenum">
              <a:rPr lang="en-US" smtClean="0"/>
              <a:t>19</a:t>
            </a:fld>
            <a:endParaRPr lang="en-US" dirty="0"/>
          </a:p>
        </p:txBody>
      </p:sp>
    </p:spTree>
    <p:extLst>
      <p:ext uri="{BB962C8B-B14F-4D97-AF65-F5344CB8AC3E}">
        <p14:creationId xmlns:p14="http://schemas.microsoft.com/office/powerpoint/2010/main" val="47143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1162050"/>
            <a:ext cx="5575300" cy="3136900"/>
          </a:xfrm>
        </p:spPr>
      </p:sp>
      <p:sp>
        <p:nvSpPr>
          <p:cNvPr id="3" name="Notes Placeholder 2"/>
          <p:cNvSpPr>
            <a:spLocks noGrp="1"/>
          </p:cNvSpPr>
          <p:nvPr>
            <p:ph type="body" idx="1"/>
          </p:nvPr>
        </p:nvSpPr>
        <p:spPr>
          <a:xfrm>
            <a:off x="243876" y="4298952"/>
            <a:ext cx="6303926" cy="4408950"/>
          </a:xfrm>
        </p:spPr>
        <p:txBody>
          <a:bodyPr/>
          <a:lstStyle/>
          <a:p>
            <a:endParaRPr lang="en-US" sz="1800" dirty="0"/>
          </a:p>
          <a:p>
            <a:endParaRPr lang="en-US" sz="1800" dirty="0"/>
          </a:p>
          <a:p>
            <a:endParaRPr lang="en-US" sz="1600" b="1"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CA678AC2-5618-4D8A-A07D-406CC2C68F47}" type="slidenum">
              <a:rPr lang="en-US" smtClean="0"/>
              <a:t>2</a:t>
            </a:fld>
            <a:endParaRPr lang="en-US" dirty="0"/>
          </a:p>
        </p:txBody>
      </p:sp>
    </p:spTree>
    <p:extLst>
      <p:ext uri="{BB962C8B-B14F-4D97-AF65-F5344CB8AC3E}">
        <p14:creationId xmlns:p14="http://schemas.microsoft.com/office/powerpoint/2010/main" val="186991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496" y="4473895"/>
            <a:ext cx="5899864" cy="4356075"/>
          </a:xfrm>
        </p:spPr>
        <p:txBody>
          <a:bodyPr/>
          <a:lstStyle/>
          <a:p>
            <a:endParaRPr lang="en-US" dirty="0"/>
          </a:p>
        </p:txBody>
      </p:sp>
      <p:sp>
        <p:nvSpPr>
          <p:cNvPr id="4" name="Slide Number Placeholder 3"/>
          <p:cNvSpPr>
            <a:spLocks noGrp="1"/>
          </p:cNvSpPr>
          <p:nvPr>
            <p:ph type="sldNum" sz="quarter" idx="5"/>
          </p:nvPr>
        </p:nvSpPr>
        <p:spPr/>
        <p:txBody>
          <a:bodyPr/>
          <a:lstStyle/>
          <a:p>
            <a:fld id="{CA678AC2-5618-4D8A-A07D-406CC2C68F47}" type="slidenum">
              <a:rPr lang="en-US" smtClean="0"/>
              <a:t>20</a:t>
            </a:fld>
            <a:endParaRPr lang="en-US" dirty="0"/>
          </a:p>
        </p:txBody>
      </p:sp>
    </p:spTree>
    <p:extLst>
      <p:ext uri="{BB962C8B-B14F-4D97-AF65-F5344CB8AC3E}">
        <p14:creationId xmlns:p14="http://schemas.microsoft.com/office/powerpoint/2010/main" val="4052984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1600" dirty="0"/>
              <a:t> </a:t>
            </a:r>
          </a:p>
        </p:txBody>
      </p:sp>
      <p:sp>
        <p:nvSpPr>
          <p:cNvPr id="4" name="Slide Number Placeholder 3"/>
          <p:cNvSpPr>
            <a:spLocks noGrp="1"/>
          </p:cNvSpPr>
          <p:nvPr>
            <p:ph type="sldNum" sz="quarter" idx="5"/>
          </p:nvPr>
        </p:nvSpPr>
        <p:spPr/>
        <p:txBody>
          <a:bodyPr/>
          <a:lstStyle/>
          <a:p>
            <a:fld id="{CA678AC2-5618-4D8A-A07D-406CC2C68F47}" type="slidenum">
              <a:rPr lang="en-US" smtClean="0"/>
              <a:t>21</a:t>
            </a:fld>
            <a:endParaRPr lang="en-US" dirty="0"/>
          </a:p>
        </p:txBody>
      </p:sp>
    </p:spTree>
    <p:extLst>
      <p:ext uri="{BB962C8B-B14F-4D97-AF65-F5344CB8AC3E}">
        <p14:creationId xmlns:p14="http://schemas.microsoft.com/office/powerpoint/2010/main" val="1549470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CA678AC2-5618-4D8A-A07D-406CC2C68F47}" type="slidenum">
              <a:rPr lang="en-US" smtClean="0"/>
              <a:t>22</a:t>
            </a:fld>
            <a:endParaRPr lang="en-US" dirty="0"/>
          </a:p>
        </p:txBody>
      </p:sp>
    </p:spTree>
    <p:extLst>
      <p:ext uri="{BB962C8B-B14F-4D97-AF65-F5344CB8AC3E}">
        <p14:creationId xmlns:p14="http://schemas.microsoft.com/office/powerpoint/2010/main" val="2404143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CA678AC2-5618-4D8A-A07D-406CC2C68F47}" type="slidenum">
              <a:rPr lang="en-US" smtClean="0"/>
              <a:t>23</a:t>
            </a:fld>
            <a:endParaRPr lang="en-US" dirty="0"/>
          </a:p>
        </p:txBody>
      </p:sp>
    </p:spTree>
    <p:extLst>
      <p:ext uri="{BB962C8B-B14F-4D97-AF65-F5344CB8AC3E}">
        <p14:creationId xmlns:p14="http://schemas.microsoft.com/office/powerpoint/2010/main" val="1650895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4135534"/>
          </a:xfrm>
        </p:spPr>
        <p:txBody>
          <a:bodyPr/>
          <a:lstStyle/>
          <a:p>
            <a:endParaRPr lang="en-US" sz="1800" dirty="0"/>
          </a:p>
        </p:txBody>
      </p:sp>
      <p:sp>
        <p:nvSpPr>
          <p:cNvPr id="4" name="Slide Number Placeholder 3"/>
          <p:cNvSpPr>
            <a:spLocks noGrp="1"/>
          </p:cNvSpPr>
          <p:nvPr>
            <p:ph type="sldNum" sz="quarter" idx="10"/>
          </p:nvPr>
        </p:nvSpPr>
        <p:spPr/>
        <p:txBody>
          <a:bodyPr/>
          <a:lstStyle/>
          <a:p>
            <a:fld id="{CA678AC2-5618-4D8A-A07D-406CC2C68F47}" type="slidenum">
              <a:rPr lang="en-US" smtClean="0"/>
              <a:t>24</a:t>
            </a:fld>
            <a:endParaRPr lang="en-US" dirty="0"/>
          </a:p>
        </p:txBody>
      </p:sp>
    </p:spTree>
    <p:extLst>
      <p:ext uri="{BB962C8B-B14F-4D97-AF65-F5344CB8AC3E}">
        <p14:creationId xmlns:p14="http://schemas.microsoft.com/office/powerpoint/2010/main" val="3165295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4177737"/>
          </a:xfrm>
        </p:spPr>
        <p:txBody>
          <a:bodyPr/>
          <a:lstStyle/>
          <a:p>
            <a:endParaRPr lang="en-US" sz="1800" dirty="0"/>
          </a:p>
        </p:txBody>
      </p:sp>
      <p:sp>
        <p:nvSpPr>
          <p:cNvPr id="4" name="Slide Number Placeholder 3"/>
          <p:cNvSpPr>
            <a:spLocks noGrp="1"/>
          </p:cNvSpPr>
          <p:nvPr>
            <p:ph type="sldNum" sz="quarter" idx="5"/>
          </p:nvPr>
        </p:nvSpPr>
        <p:spPr/>
        <p:txBody>
          <a:bodyPr/>
          <a:lstStyle/>
          <a:p>
            <a:fld id="{CA678AC2-5618-4D8A-A07D-406CC2C68F47}" type="slidenum">
              <a:rPr lang="en-US" smtClean="0"/>
              <a:t>25</a:t>
            </a:fld>
            <a:endParaRPr lang="en-US" dirty="0"/>
          </a:p>
        </p:txBody>
      </p:sp>
    </p:spTree>
    <p:extLst>
      <p:ext uri="{BB962C8B-B14F-4D97-AF65-F5344CB8AC3E}">
        <p14:creationId xmlns:p14="http://schemas.microsoft.com/office/powerpoint/2010/main" val="697447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4257730"/>
          </a:xfrm>
        </p:spPr>
        <p:txBody>
          <a:bodyPr/>
          <a:lstStyle/>
          <a:p>
            <a:endParaRPr lang="en-US" sz="1800" dirty="0"/>
          </a:p>
        </p:txBody>
      </p:sp>
      <p:sp>
        <p:nvSpPr>
          <p:cNvPr id="4" name="Slide Number Placeholder 3"/>
          <p:cNvSpPr>
            <a:spLocks noGrp="1"/>
          </p:cNvSpPr>
          <p:nvPr>
            <p:ph type="sldNum" sz="quarter" idx="5"/>
          </p:nvPr>
        </p:nvSpPr>
        <p:spPr/>
        <p:txBody>
          <a:bodyPr/>
          <a:lstStyle/>
          <a:p>
            <a:fld id="{CA678AC2-5618-4D8A-A07D-406CC2C68F47}" type="slidenum">
              <a:rPr lang="en-US" smtClean="0"/>
              <a:t>26</a:t>
            </a:fld>
            <a:endParaRPr lang="en-US" dirty="0"/>
          </a:p>
        </p:txBody>
      </p:sp>
    </p:spTree>
    <p:extLst>
      <p:ext uri="{BB962C8B-B14F-4D97-AF65-F5344CB8AC3E}">
        <p14:creationId xmlns:p14="http://schemas.microsoft.com/office/powerpoint/2010/main" val="205285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4135534"/>
          </a:xfrm>
        </p:spPr>
        <p:txBody>
          <a:bodyPr/>
          <a:lstStyle/>
          <a:p>
            <a:endParaRPr lang="en-US" sz="1800" dirty="0"/>
          </a:p>
        </p:txBody>
      </p:sp>
      <p:sp>
        <p:nvSpPr>
          <p:cNvPr id="4" name="Slide Number Placeholder 3"/>
          <p:cNvSpPr>
            <a:spLocks noGrp="1"/>
          </p:cNvSpPr>
          <p:nvPr>
            <p:ph type="sldNum" sz="quarter" idx="5"/>
          </p:nvPr>
        </p:nvSpPr>
        <p:spPr/>
        <p:txBody>
          <a:bodyPr/>
          <a:lstStyle/>
          <a:p>
            <a:fld id="{CA678AC2-5618-4D8A-A07D-406CC2C68F47}" type="slidenum">
              <a:rPr lang="en-US" smtClean="0"/>
              <a:t>27</a:t>
            </a:fld>
            <a:endParaRPr lang="en-US" dirty="0"/>
          </a:p>
        </p:txBody>
      </p:sp>
    </p:spTree>
    <p:extLst>
      <p:ext uri="{BB962C8B-B14F-4D97-AF65-F5344CB8AC3E}">
        <p14:creationId xmlns:p14="http://schemas.microsoft.com/office/powerpoint/2010/main" val="1710540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6062"/>
          </a:xfrm>
        </p:spPr>
        <p:txBody>
          <a:bodyPr/>
          <a:lstStyle/>
          <a:p>
            <a:endParaRPr lang="en-US" sz="1800" dirty="0"/>
          </a:p>
          <a:p>
            <a:endParaRPr lang="en-US" dirty="0"/>
          </a:p>
        </p:txBody>
      </p:sp>
      <p:sp>
        <p:nvSpPr>
          <p:cNvPr id="4" name="Slide Number Placeholder 3"/>
          <p:cNvSpPr>
            <a:spLocks noGrp="1"/>
          </p:cNvSpPr>
          <p:nvPr>
            <p:ph type="sldNum" sz="quarter" idx="5"/>
          </p:nvPr>
        </p:nvSpPr>
        <p:spPr/>
        <p:txBody>
          <a:bodyPr/>
          <a:lstStyle/>
          <a:p>
            <a:fld id="{CA678AC2-5618-4D8A-A07D-406CC2C68F47}" type="slidenum">
              <a:rPr lang="en-US" smtClean="0"/>
              <a:t>28</a:t>
            </a:fld>
            <a:endParaRPr lang="en-US" dirty="0"/>
          </a:p>
        </p:txBody>
      </p:sp>
    </p:spTree>
    <p:extLst>
      <p:ext uri="{BB962C8B-B14F-4D97-AF65-F5344CB8AC3E}">
        <p14:creationId xmlns:p14="http://schemas.microsoft.com/office/powerpoint/2010/main" val="3366132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800" dirty="0"/>
          </a:p>
        </p:txBody>
      </p:sp>
      <p:sp>
        <p:nvSpPr>
          <p:cNvPr id="4" name="Slide Number Placeholder 3"/>
          <p:cNvSpPr>
            <a:spLocks noGrp="1"/>
          </p:cNvSpPr>
          <p:nvPr>
            <p:ph type="sldNum" sz="quarter" idx="5"/>
          </p:nvPr>
        </p:nvSpPr>
        <p:spPr/>
        <p:txBody>
          <a:bodyPr/>
          <a:lstStyle/>
          <a:p>
            <a:fld id="{CA678AC2-5618-4D8A-A07D-406CC2C68F47}" type="slidenum">
              <a:rPr lang="en-US" smtClean="0"/>
              <a:t>29</a:t>
            </a:fld>
            <a:endParaRPr lang="en-US" dirty="0"/>
          </a:p>
        </p:txBody>
      </p:sp>
    </p:spTree>
    <p:extLst>
      <p:ext uri="{BB962C8B-B14F-4D97-AF65-F5344CB8AC3E}">
        <p14:creationId xmlns:p14="http://schemas.microsoft.com/office/powerpoint/2010/main" val="264714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78AC2-5618-4D8A-A07D-406CC2C68F47}" type="slidenum">
              <a:rPr lang="en-US" smtClean="0"/>
              <a:t>3</a:t>
            </a:fld>
            <a:endParaRPr lang="en-US" dirty="0"/>
          </a:p>
        </p:txBody>
      </p:sp>
      <p:sp>
        <p:nvSpPr>
          <p:cNvPr id="5" name="Slide Image Placeholder 1">
            <a:extLst>
              <a:ext uri="{FF2B5EF4-FFF2-40B4-BE49-F238E27FC236}">
                <a16:creationId xmlns:a16="http://schemas.microsoft.com/office/drawing/2014/main" id="{B0CD195E-C674-4416-B030-20D86C9DFB58}"/>
              </a:ext>
            </a:extLst>
          </p:cNvPr>
          <p:cNvSpPr txBox="1">
            <a:spLocks noRot="1" noChangeAspect="1"/>
          </p:cNvSpPr>
          <p:nvPr/>
        </p:nvSpPr>
        <p:spPr>
          <a:xfrm>
            <a:off x="655602" y="1162048"/>
            <a:ext cx="5699196" cy="3136900"/>
          </a:xfrm>
          <a:prstGeom prst="rect">
            <a:avLst/>
          </a:prstGeom>
          <a:noFill/>
          <a:ln w="12700">
            <a:solidFill>
              <a:prstClr val="black"/>
            </a:solidFill>
          </a:ln>
        </p:spPr>
      </p:sp>
    </p:spTree>
    <p:extLst>
      <p:ext uri="{BB962C8B-B14F-4D97-AF65-F5344CB8AC3E}">
        <p14:creationId xmlns:p14="http://schemas.microsoft.com/office/powerpoint/2010/main" val="269391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CA678AC2-5618-4D8A-A07D-406CC2C68F47}" type="slidenum">
              <a:rPr lang="en-US" smtClean="0"/>
              <a:t>30</a:t>
            </a:fld>
            <a:endParaRPr lang="en-US" dirty="0"/>
          </a:p>
        </p:txBody>
      </p:sp>
    </p:spTree>
    <p:extLst>
      <p:ext uri="{BB962C8B-B14F-4D97-AF65-F5344CB8AC3E}">
        <p14:creationId xmlns:p14="http://schemas.microsoft.com/office/powerpoint/2010/main" val="1602068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800" dirty="0"/>
          </a:p>
        </p:txBody>
      </p:sp>
      <p:sp>
        <p:nvSpPr>
          <p:cNvPr id="4" name="Slide Number Placeholder 3"/>
          <p:cNvSpPr>
            <a:spLocks noGrp="1"/>
          </p:cNvSpPr>
          <p:nvPr>
            <p:ph type="sldNum" sz="quarter" idx="5"/>
          </p:nvPr>
        </p:nvSpPr>
        <p:spPr/>
        <p:txBody>
          <a:bodyPr/>
          <a:lstStyle/>
          <a:p>
            <a:fld id="{CA678AC2-5618-4D8A-A07D-406CC2C68F47}" type="slidenum">
              <a:rPr lang="en-US" smtClean="0"/>
              <a:t>31</a:t>
            </a:fld>
            <a:endParaRPr lang="en-US" dirty="0"/>
          </a:p>
        </p:txBody>
      </p:sp>
    </p:spTree>
    <p:extLst>
      <p:ext uri="{BB962C8B-B14F-4D97-AF65-F5344CB8AC3E}">
        <p14:creationId xmlns:p14="http://schemas.microsoft.com/office/powerpoint/2010/main" val="1326689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4356075"/>
          </a:xfrm>
        </p:spPr>
        <p:txBody>
          <a:bodyPr/>
          <a:lstStyle/>
          <a:p>
            <a:endParaRPr lang="en-US" dirty="0"/>
          </a:p>
          <a:p>
            <a:endParaRPr lang="en-US" dirty="0"/>
          </a:p>
          <a:p>
            <a:endParaRPr lang="en-US" sz="1800" dirty="0"/>
          </a:p>
          <a:p>
            <a:endParaRPr lang="en-US" dirty="0"/>
          </a:p>
        </p:txBody>
      </p:sp>
      <p:sp>
        <p:nvSpPr>
          <p:cNvPr id="4" name="Slide Number Placeholder 3"/>
          <p:cNvSpPr>
            <a:spLocks noGrp="1"/>
          </p:cNvSpPr>
          <p:nvPr>
            <p:ph type="sldNum" sz="quarter" idx="5"/>
          </p:nvPr>
        </p:nvSpPr>
        <p:spPr/>
        <p:txBody>
          <a:bodyPr/>
          <a:lstStyle/>
          <a:p>
            <a:fld id="{CA678AC2-5618-4D8A-A07D-406CC2C68F47}" type="slidenum">
              <a:rPr lang="en-US" smtClean="0"/>
              <a:t>32</a:t>
            </a:fld>
            <a:endParaRPr lang="en-US" dirty="0"/>
          </a:p>
        </p:txBody>
      </p:sp>
    </p:spTree>
    <p:extLst>
      <p:ext uri="{BB962C8B-B14F-4D97-AF65-F5344CB8AC3E}">
        <p14:creationId xmlns:p14="http://schemas.microsoft.com/office/powerpoint/2010/main" val="834120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p>
        </p:txBody>
      </p:sp>
      <p:sp>
        <p:nvSpPr>
          <p:cNvPr id="4" name="Slide Number Placeholder 3"/>
          <p:cNvSpPr>
            <a:spLocks noGrp="1"/>
          </p:cNvSpPr>
          <p:nvPr>
            <p:ph type="sldNum" sz="quarter" idx="5"/>
          </p:nvPr>
        </p:nvSpPr>
        <p:spPr/>
        <p:txBody>
          <a:bodyPr/>
          <a:lstStyle/>
          <a:p>
            <a:fld id="{CA678AC2-5618-4D8A-A07D-406CC2C68F47}" type="slidenum">
              <a:rPr lang="en-US" smtClean="0"/>
              <a:t>33</a:t>
            </a:fld>
            <a:endParaRPr lang="en-US" dirty="0"/>
          </a:p>
        </p:txBody>
      </p:sp>
    </p:spTree>
    <p:extLst>
      <p:ext uri="{BB962C8B-B14F-4D97-AF65-F5344CB8AC3E}">
        <p14:creationId xmlns:p14="http://schemas.microsoft.com/office/powerpoint/2010/main" val="2749213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4459091"/>
          </a:xfrm>
        </p:spPr>
        <p:txBody>
          <a:bodyPr/>
          <a:lstStyle/>
          <a:p>
            <a:endParaRPr lang="en-US" sz="1800" dirty="0"/>
          </a:p>
        </p:txBody>
      </p:sp>
      <p:sp>
        <p:nvSpPr>
          <p:cNvPr id="4" name="Slide Number Placeholder 3"/>
          <p:cNvSpPr>
            <a:spLocks noGrp="1"/>
          </p:cNvSpPr>
          <p:nvPr>
            <p:ph type="sldNum" sz="quarter" idx="5"/>
          </p:nvPr>
        </p:nvSpPr>
        <p:spPr/>
        <p:txBody>
          <a:bodyPr/>
          <a:lstStyle/>
          <a:p>
            <a:fld id="{CA678AC2-5618-4D8A-A07D-406CC2C68F47}" type="slidenum">
              <a:rPr lang="en-US" smtClean="0"/>
              <a:t>34</a:t>
            </a:fld>
            <a:endParaRPr lang="en-US" dirty="0"/>
          </a:p>
        </p:txBody>
      </p:sp>
    </p:spTree>
    <p:extLst>
      <p:ext uri="{BB962C8B-B14F-4D97-AF65-F5344CB8AC3E}">
        <p14:creationId xmlns:p14="http://schemas.microsoft.com/office/powerpoint/2010/main" val="535907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4CA355A7-C936-2E4B-BF4D-DD6B54A8D702}" type="slidenum">
              <a:rPr lang="en-US" altLang="en-US" smtClean="0"/>
              <a:pPr/>
              <a:t>35</a:t>
            </a:fld>
            <a:endParaRPr lang="en-US" altLang="en-US" dirty="0"/>
          </a:p>
        </p:txBody>
      </p:sp>
    </p:spTree>
    <p:extLst>
      <p:ext uri="{BB962C8B-B14F-4D97-AF65-F5344CB8AC3E}">
        <p14:creationId xmlns:p14="http://schemas.microsoft.com/office/powerpoint/2010/main" val="1208616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78AC2-5618-4D8A-A07D-406CC2C68F47}" type="slidenum">
              <a:rPr lang="en-US" smtClean="0"/>
              <a:t>36</a:t>
            </a:fld>
            <a:endParaRPr lang="en-US" dirty="0"/>
          </a:p>
        </p:txBody>
      </p:sp>
    </p:spTree>
    <p:extLst>
      <p:ext uri="{BB962C8B-B14F-4D97-AF65-F5344CB8AC3E}">
        <p14:creationId xmlns:p14="http://schemas.microsoft.com/office/powerpoint/2010/main" val="94929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3903752"/>
          </a:xfrm>
        </p:spPr>
        <p:txBody>
          <a:bodyPr/>
          <a:lstStyle/>
          <a:p>
            <a:endParaRPr lang="en-US" sz="1600" b="1" dirty="0"/>
          </a:p>
          <a:p>
            <a:endParaRPr lang="en-US" sz="1400" b="1" dirty="0"/>
          </a:p>
        </p:txBody>
      </p:sp>
      <p:sp>
        <p:nvSpPr>
          <p:cNvPr id="4" name="Slide Number Placeholder 3"/>
          <p:cNvSpPr>
            <a:spLocks noGrp="1"/>
          </p:cNvSpPr>
          <p:nvPr>
            <p:ph type="sldNum" sz="quarter" idx="5"/>
          </p:nvPr>
        </p:nvSpPr>
        <p:spPr/>
        <p:txBody>
          <a:bodyPr/>
          <a:lstStyle/>
          <a:p>
            <a:fld id="{CA678AC2-5618-4D8A-A07D-406CC2C68F47}" type="slidenum">
              <a:rPr lang="en-US" smtClean="0"/>
              <a:t>4</a:t>
            </a:fld>
            <a:endParaRPr lang="en-US" dirty="0"/>
          </a:p>
        </p:txBody>
      </p:sp>
    </p:spTree>
    <p:extLst>
      <p:ext uri="{BB962C8B-B14F-4D97-AF65-F5344CB8AC3E}">
        <p14:creationId xmlns:p14="http://schemas.microsoft.com/office/powerpoint/2010/main" val="178294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78AC2-5618-4D8A-A07D-406CC2C68F47}" type="slidenum">
              <a:rPr lang="en-US" smtClean="0"/>
              <a:t>5</a:t>
            </a:fld>
            <a:endParaRPr lang="en-US" dirty="0"/>
          </a:p>
        </p:txBody>
      </p:sp>
      <p:sp>
        <p:nvSpPr>
          <p:cNvPr id="5" name="Slide Image Placeholder 1">
            <a:extLst>
              <a:ext uri="{FF2B5EF4-FFF2-40B4-BE49-F238E27FC236}">
                <a16:creationId xmlns:a16="http://schemas.microsoft.com/office/drawing/2014/main" id="{B0CD195E-C674-4416-B030-20D86C9DFB58}"/>
              </a:ext>
            </a:extLst>
          </p:cNvPr>
          <p:cNvSpPr txBox="1">
            <a:spLocks noRot="1" noChangeAspect="1"/>
          </p:cNvSpPr>
          <p:nvPr/>
        </p:nvSpPr>
        <p:spPr>
          <a:xfrm>
            <a:off x="655602" y="1162048"/>
            <a:ext cx="5699196" cy="3136900"/>
          </a:xfrm>
          <a:prstGeom prst="rect">
            <a:avLst/>
          </a:prstGeom>
          <a:noFill/>
          <a:ln w="12700">
            <a:solidFill>
              <a:prstClr val="black"/>
            </a:solidFill>
          </a:ln>
        </p:spPr>
      </p:sp>
    </p:spTree>
    <p:extLst>
      <p:ext uri="{BB962C8B-B14F-4D97-AF65-F5344CB8AC3E}">
        <p14:creationId xmlns:p14="http://schemas.microsoft.com/office/powerpoint/2010/main" val="167264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78AC2-5618-4D8A-A07D-406CC2C68F47}" type="slidenum">
              <a:rPr lang="en-US" smtClean="0"/>
              <a:t>6</a:t>
            </a:fld>
            <a:endParaRPr lang="en-US" dirty="0"/>
          </a:p>
        </p:txBody>
      </p:sp>
    </p:spTree>
    <p:extLst>
      <p:ext uri="{BB962C8B-B14F-4D97-AF65-F5344CB8AC3E}">
        <p14:creationId xmlns:p14="http://schemas.microsoft.com/office/powerpoint/2010/main" val="413934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678AC2-5618-4D8A-A07D-406CC2C68F47}" type="slidenum">
              <a:rPr lang="en-US" smtClean="0"/>
              <a:t>7</a:t>
            </a:fld>
            <a:endParaRPr lang="en-US" dirty="0"/>
          </a:p>
        </p:txBody>
      </p:sp>
    </p:spTree>
    <p:extLst>
      <p:ext uri="{BB962C8B-B14F-4D97-AF65-F5344CB8AC3E}">
        <p14:creationId xmlns:p14="http://schemas.microsoft.com/office/powerpoint/2010/main" val="262714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4234008"/>
          </a:xfrm>
        </p:spPr>
        <p:txBody>
          <a:bodyPr/>
          <a:lstStyle/>
          <a:p>
            <a:endParaRPr lang="en-US" sz="1800" dirty="0"/>
          </a:p>
        </p:txBody>
      </p:sp>
      <p:sp>
        <p:nvSpPr>
          <p:cNvPr id="4" name="Slide Number Placeholder 3"/>
          <p:cNvSpPr>
            <a:spLocks noGrp="1"/>
          </p:cNvSpPr>
          <p:nvPr>
            <p:ph type="sldNum" sz="quarter" idx="5"/>
          </p:nvPr>
        </p:nvSpPr>
        <p:spPr/>
        <p:txBody>
          <a:bodyPr/>
          <a:lstStyle/>
          <a:p>
            <a:fld id="{CA678AC2-5618-4D8A-A07D-406CC2C68F47}" type="slidenum">
              <a:rPr lang="en-US" smtClean="0"/>
              <a:t>8</a:t>
            </a:fld>
            <a:endParaRPr lang="en-US" dirty="0"/>
          </a:p>
        </p:txBody>
      </p:sp>
    </p:spTree>
    <p:extLst>
      <p:ext uri="{BB962C8B-B14F-4D97-AF65-F5344CB8AC3E}">
        <p14:creationId xmlns:p14="http://schemas.microsoft.com/office/powerpoint/2010/main" val="356376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1281" y="4473894"/>
            <a:ext cx="6427532" cy="4356076"/>
          </a:xfrm>
        </p:spPr>
        <p:txBody>
          <a:bodyPr/>
          <a:lstStyle/>
          <a:p>
            <a:endParaRPr lang="en-US" sz="1600" dirty="0"/>
          </a:p>
          <a:p>
            <a:endParaRPr lang="en-US" sz="1600" dirty="0"/>
          </a:p>
          <a:p>
            <a:endParaRPr lang="en-US" sz="1600" dirty="0"/>
          </a:p>
          <a:p>
            <a:endParaRPr lang="en-US" sz="1600" dirty="0"/>
          </a:p>
          <a:p>
            <a:endParaRPr lang="en-US" dirty="0"/>
          </a:p>
        </p:txBody>
      </p:sp>
      <p:sp>
        <p:nvSpPr>
          <p:cNvPr id="4" name="Slide Number Placeholder 3"/>
          <p:cNvSpPr>
            <a:spLocks noGrp="1"/>
          </p:cNvSpPr>
          <p:nvPr>
            <p:ph type="sldNum" sz="quarter" idx="10"/>
          </p:nvPr>
        </p:nvSpPr>
        <p:spPr/>
        <p:txBody>
          <a:bodyPr/>
          <a:lstStyle/>
          <a:p>
            <a:fld id="{CA678AC2-5618-4D8A-A07D-406CC2C68F47}" type="slidenum">
              <a:rPr lang="en-US" smtClean="0"/>
              <a:t>9</a:t>
            </a:fld>
            <a:endParaRPr lang="en-US" dirty="0"/>
          </a:p>
        </p:txBody>
      </p:sp>
    </p:spTree>
    <p:extLst>
      <p:ext uri="{BB962C8B-B14F-4D97-AF65-F5344CB8AC3E}">
        <p14:creationId xmlns:p14="http://schemas.microsoft.com/office/powerpoint/2010/main" val="2768444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AC4DB39-55C4-4367-B791-3AE0678A56B1}" type="datetime1">
              <a:rPr lang="en-US" smtClean="0"/>
              <a:t>8/27/2021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dirty="0"/>
              <a:t>. . . MINGO COUNTY SCHOOLS</a:t>
            </a: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51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07B3FE-921F-47DC-A857-2A9161F1B33A}" type="datetime1">
              <a:rPr lang="en-US" smtClean="0"/>
              <a:t>8/27/2021</a:t>
            </a:fld>
            <a:endParaRPr lang="en-US" dirty="0"/>
          </a:p>
        </p:txBody>
      </p:sp>
      <p:sp>
        <p:nvSpPr>
          <p:cNvPr id="6" name="Footer Placeholder 5"/>
          <p:cNvSpPr>
            <a:spLocks noGrp="1"/>
          </p:cNvSpPr>
          <p:nvPr>
            <p:ph type="ftr" sz="quarter" idx="11"/>
          </p:nvPr>
        </p:nvSpPr>
        <p:spPr/>
        <p:txBody>
          <a:bodyPr/>
          <a:lstStyle/>
          <a:p>
            <a:r>
              <a:rPr lang="en-US" dirty="0"/>
              <a:t>. . . MINGO COUNTY SCHOOLS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463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D7B5EE-6495-4FC6-AC9F-11840D0C6AD2}"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 . . MINGO COUNTY SCHOOLS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5924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8578D0-6F12-49A4-9150-F113D70A7D6E}"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 . . MINGO COUNTY SCHOOLS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906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6A48FB-2497-4A5C-BBBB-9A6DC92F1E86}"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 . . MINGO COUNTY SCHOOLS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0353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D4A879-68D8-47E3-984F-15FF8B137268}"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 . . MINGO COUNTY SCHOOLS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208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F642E6-24AD-46E5-B5EA-DF0805BC40FD}"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 . . MINGO COUNTY SCHOOLS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700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52EDBB-853D-4C42-846E-48D1B1BEDBA8}"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 . . MINGO COUNTY SCHOOLS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31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EE32D-2A96-4B4E-93E0-BCFF3C2BDF86}"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 . . MINGO COUNTY SCHOOLS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94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B8B56-5DE2-43D0-A675-1591392AB040}"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 . . MINGO COUNTY SCHOOLS</a:t>
            </a:r>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87689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485AE-5AE5-447F-966C-1B19C404BE01}" type="datetime1">
              <a:rPr lang="en-US" smtClean="0"/>
              <a:t>8/27/2021</a:t>
            </a:fld>
            <a:endParaRPr lang="en-US" dirty="0"/>
          </a:p>
        </p:txBody>
      </p:sp>
      <p:sp>
        <p:nvSpPr>
          <p:cNvPr id="5" name="Footer Placeholder 4"/>
          <p:cNvSpPr>
            <a:spLocks noGrp="1"/>
          </p:cNvSpPr>
          <p:nvPr>
            <p:ph type="ftr" sz="quarter" idx="11"/>
          </p:nvPr>
        </p:nvSpPr>
        <p:spPr/>
        <p:txBody>
          <a:bodyPr/>
          <a:lstStyle/>
          <a:p>
            <a:r>
              <a:rPr lang="en-US" dirty="0"/>
              <a:t>. . . MINGO COUNTY SCHOOLS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06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8AA8AB-3AF5-4AC5-96C4-0A4DA74F08ED}" type="datetime1">
              <a:rPr lang="en-US" smtClean="0"/>
              <a:t>8/27/2021</a:t>
            </a:fld>
            <a:endParaRPr lang="en-US" dirty="0"/>
          </a:p>
        </p:txBody>
      </p:sp>
      <p:sp>
        <p:nvSpPr>
          <p:cNvPr id="6" name="Footer Placeholder 5"/>
          <p:cNvSpPr>
            <a:spLocks noGrp="1"/>
          </p:cNvSpPr>
          <p:nvPr>
            <p:ph type="ftr" sz="quarter" idx="11"/>
          </p:nvPr>
        </p:nvSpPr>
        <p:spPr/>
        <p:txBody>
          <a:bodyPr/>
          <a:lstStyle/>
          <a:p>
            <a:r>
              <a:rPr lang="en-US" dirty="0"/>
              <a:t>. . . MINGO COUNTY SCHOOLS</a:t>
            </a:r>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77858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13586A-B5FC-4841-8153-051FEA901DA3}" type="datetime1">
              <a:rPr lang="en-US" smtClean="0"/>
              <a:t>8/27/2021</a:t>
            </a:fld>
            <a:endParaRPr lang="en-US" dirty="0"/>
          </a:p>
        </p:txBody>
      </p:sp>
      <p:sp>
        <p:nvSpPr>
          <p:cNvPr id="8" name="Footer Placeholder 7"/>
          <p:cNvSpPr>
            <a:spLocks noGrp="1"/>
          </p:cNvSpPr>
          <p:nvPr>
            <p:ph type="ftr" sz="quarter" idx="11"/>
          </p:nvPr>
        </p:nvSpPr>
        <p:spPr/>
        <p:txBody>
          <a:bodyPr/>
          <a:lstStyle/>
          <a:p>
            <a:r>
              <a:rPr lang="en-US" dirty="0"/>
              <a:t>. . . MINGO COUNTY SCHOOLS</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95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C1486B-5F34-474E-B52C-711614BC6DBC}" type="datetime1">
              <a:rPr lang="en-US" smtClean="0"/>
              <a:t>8/27/2021</a:t>
            </a:fld>
            <a:endParaRPr lang="en-US" dirty="0"/>
          </a:p>
        </p:txBody>
      </p:sp>
      <p:sp>
        <p:nvSpPr>
          <p:cNvPr id="4" name="Footer Placeholder 3"/>
          <p:cNvSpPr>
            <a:spLocks noGrp="1"/>
          </p:cNvSpPr>
          <p:nvPr>
            <p:ph type="ftr" sz="quarter" idx="11"/>
          </p:nvPr>
        </p:nvSpPr>
        <p:spPr/>
        <p:txBody>
          <a:bodyPr/>
          <a:lstStyle/>
          <a:p>
            <a:r>
              <a:rPr lang="en-US" dirty="0"/>
              <a:t>. . . MINGO COUNTY SCHOOLS</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8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4E76E-EA4E-4B65-9494-CCB0B335AD9F}" type="datetime1">
              <a:rPr lang="en-US" smtClean="0"/>
              <a:t>8/27/2021</a:t>
            </a:fld>
            <a:endParaRPr lang="en-US" dirty="0"/>
          </a:p>
        </p:txBody>
      </p:sp>
      <p:sp>
        <p:nvSpPr>
          <p:cNvPr id="3" name="Footer Placeholder 2"/>
          <p:cNvSpPr>
            <a:spLocks noGrp="1"/>
          </p:cNvSpPr>
          <p:nvPr>
            <p:ph type="ftr" sz="quarter" idx="11"/>
          </p:nvPr>
        </p:nvSpPr>
        <p:spPr/>
        <p:txBody>
          <a:bodyPr/>
          <a:lstStyle/>
          <a:p>
            <a:r>
              <a:rPr lang="en-US" dirty="0"/>
              <a:t>. . . MINGO COUNTY SCHOOLS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984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7A25FA-CC89-4008-A5FA-049C2861A39D}" type="datetime1">
              <a:rPr lang="en-US" smtClean="0"/>
              <a:t>8/27/2021</a:t>
            </a:fld>
            <a:endParaRPr lang="en-US" dirty="0"/>
          </a:p>
        </p:txBody>
      </p:sp>
      <p:sp>
        <p:nvSpPr>
          <p:cNvPr id="6" name="Footer Placeholder 5"/>
          <p:cNvSpPr>
            <a:spLocks noGrp="1"/>
          </p:cNvSpPr>
          <p:nvPr>
            <p:ph type="ftr" sz="quarter" idx="11"/>
          </p:nvPr>
        </p:nvSpPr>
        <p:spPr/>
        <p:txBody>
          <a:bodyPr/>
          <a:lstStyle/>
          <a:p>
            <a:r>
              <a:rPr lang="en-US" dirty="0"/>
              <a:t>. . . MINGO COUNTY SCHOOLS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79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C60AE8C-7676-434D-AA35-6F8C8352EA37}" type="datetime1">
              <a:rPr lang="en-US" smtClean="0"/>
              <a:t>8/27/2021</a:t>
            </a:fld>
            <a:endParaRPr lang="en-US" dirty="0"/>
          </a:p>
        </p:txBody>
      </p:sp>
      <p:sp>
        <p:nvSpPr>
          <p:cNvPr id="6" name="Footer Placeholder 5"/>
          <p:cNvSpPr>
            <a:spLocks noGrp="1"/>
          </p:cNvSpPr>
          <p:nvPr>
            <p:ph type="ftr" sz="quarter" idx="11"/>
          </p:nvPr>
        </p:nvSpPr>
        <p:spPr/>
        <p:txBody>
          <a:bodyPr/>
          <a:lstStyle/>
          <a:p>
            <a:r>
              <a:rPr lang="en-US" dirty="0"/>
              <a:t>. . . MINGO COUNTY SCHOOLS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650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79C170-13EC-4C47-9037-9B420B3730B5}" type="datetime1">
              <a:rPr lang="en-US" smtClean="0"/>
              <a:t>8/27/2021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a:t>. . . MINGO COUNTY SCHOOLS</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00729"/>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hyperlink" Target="https://wv02215465.schoolwires.net/001u000000ddezxiaz"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hyperlink" Target="https://wv02215465.schoolwires.net/001u000000ddezxiaz" TargetMode="Externa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2.ed.gov/about/offices/list/ocr/aboutocr.html#:~:text=The%20mission%20of%20the%20Office,vigorous%20enforcement%20of%20civil%20right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jbranch@k12.wv.us"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v02215465.schoolwires.net/001u000000ddezxiaz" TargetMode="External"/><Relationship Id="rId4" Type="http://schemas.openxmlformats.org/officeDocument/2006/relationships/hyperlink" Target="mailto:djdempse@k12.wv.u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v02215465.schoolwires.net/001u000000ddezxiaz" TargetMode="External"/><Relationship Id="rId4" Type="http://schemas.openxmlformats.org/officeDocument/2006/relationships/hyperlink" Target="http://www.thebluediamondgallery.com/wooden-tile/t/thank-you.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710F43-139E-4845-8F13-1B8B0B3B51C1}"/>
              </a:ext>
            </a:extLst>
          </p:cNvPr>
          <p:cNvPicPr>
            <a:picLocks noChangeAspect="1"/>
          </p:cNvPicPr>
          <p:nvPr/>
        </p:nvPicPr>
        <p:blipFill>
          <a:blip r:embed="rId5"/>
          <a:stretch>
            <a:fillRect/>
          </a:stretch>
        </p:blipFill>
        <p:spPr>
          <a:xfrm>
            <a:off x="464288" y="3429000"/>
            <a:ext cx="4543647" cy="2373077"/>
          </a:xfrm>
          <a:prstGeom prst="rect">
            <a:avLst/>
          </a:prstGeom>
        </p:spPr>
      </p:pic>
      <p:pic>
        <p:nvPicPr>
          <p:cNvPr id="6" name="Picture 5">
            <a:extLst>
              <a:ext uri="{FF2B5EF4-FFF2-40B4-BE49-F238E27FC236}">
                <a16:creationId xmlns:a16="http://schemas.microsoft.com/office/drawing/2014/main" id="{CED05414-B4FB-420C-826A-B70EE3ED1022}"/>
              </a:ext>
            </a:extLst>
          </p:cNvPr>
          <p:cNvPicPr>
            <a:picLocks noChangeAspect="1"/>
          </p:cNvPicPr>
          <p:nvPr/>
        </p:nvPicPr>
        <p:blipFill>
          <a:blip r:embed="rId6"/>
          <a:stretch>
            <a:fillRect/>
          </a:stretch>
        </p:blipFill>
        <p:spPr>
          <a:xfrm>
            <a:off x="6920696" y="612494"/>
            <a:ext cx="4114800" cy="2390775"/>
          </a:xfrm>
          <a:prstGeom prst="rect">
            <a:avLst/>
          </a:prstGeom>
        </p:spPr>
      </p:pic>
      <p:sp>
        <p:nvSpPr>
          <p:cNvPr id="7" name="Text Box 1">
            <a:extLst>
              <a:ext uri="{FF2B5EF4-FFF2-40B4-BE49-F238E27FC236}">
                <a16:creationId xmlns:a16="http://schemas.microsoft.com/office/drawing/2014/main" id="{CA8C55FC-AC3E-4495-9DDB-E052D5A70BD1}"/>
              </a:ext>
            </a:extLst>
          </p:cNvPr>
          <p:cNvSpPr txBox="1"/>
          <p:nvPr/>
        </p:nvSpPr>
        <p:spPr>
          <a:xfrm>
            <a:off x="887434" y="1016389"/>
            <a:ext cx="4891746" cy="161146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lnSpc>
                <a:spcPct val="107000"/>
              </a:lnSpc>
              <a:spcBef>
                <a:spcPts val="0"/>
              </a:spcBef>
              <a:spcAft>
                <a:spcPts val="800"/>
              </a:spcAft>
            </a:pPr>
            <a:r>
              <a:rPr lang="en-US" sz="4400" dirty="0">
                <a:effectLst/>
                <a:latin typeface="Arial Black" panose="020B0A04020102020204" pitchFamily="34" charset="0"/>
                <a:ea typeface="Calibri" panose="020F0502020204030204" pitchFamily="34" charset="0"/>
                <a:cs typeface="Times New Roman" panose="02020603050405020304" pitchFamily="18" charset="0"/>
              </a:rPr>
              <a:t>School District</a:t>
            </a:r>
          </a:p>
          <a:p>
            <a:pPr marL="0" marR="0" algn="ctr">
              <a:lnSpc>
                <a:spcPct val="107000"/>
              </a:lnSpc>
              <a:spcBef>
                <a:spcPts val="0"/>
              </a:spcBef>
              <a:spcAft>
                <a:spcPts val="800"/>
              </a:spcAft>
            </a:pPr>
            <a:r>
              <a:rPr lang="en-US" sz="4400" dirty="0">
                <a:latin typeface="Arial Black" panose="020B0A04020102020204" pitchFamily="34" charset="0"/>
                <a:ea typeface="Calibri" panose="020F0502020204030204" pitchFamily="34" charset="0"/>
                <a:cs typeface="Times New Roman" panose="02020603050405020304" pitchFamily="18" charset="0"/>
              </a:rPr>
              <a:t>Community</a:t>
            </a:r>
            <a:endParaRPr lang="en-US" sz="4400"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9" name="Text Box 1">
            <a:extLst>
              <a:ext uri="{FF2B5EF4-FFF2-40B4-BE49-F238E27FC236}">
                <a16:creationId xmlns:a16="http://schemas.microsoft.com/office/drawing/2014/main" id="{7EDA454B-B67D-40D4-B315-028AC0A77595}"/>
              </a:ext>
            </a:extLst>
          </p:cNvPr>
          <p:cNvSpPr txBox="1"/>
          <p:nvPr/>
        </p:nvSpPr>
        <p:spPr>
          <a:xfrm>
            <a:off x="5007935" y="3920936"/>
            <a:ext cx="6719777" cy="1444563"/>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lnSpc>
                <a:spcPct val="107000"/>
              </a:lnSpc>
              <a:spcBef>
                <a:spcPts val="0"/>
              </a:spcBef>
              <a:spcAft>
                <a:spcPts val="800"/>
              </a:spcAft>
            </a:pPr>
            <a:r>
              <a:rPr lang="en-US" sz="4200" b="1" dirty="0">
                <a:ln w="6731" cap="flat" cmpd="sng" algn="ctr">
                  <a:solidFill>
                    <a:srgbClr val="2F5597"/>
                  </a:solidFill>
                  <a:prstDash val="solid"/>
                  <a:round/>
                </a:ln>
                <a:solidFill>
                  <a:srgbClr val="262626"/>
                </a:solidFill>
                <a:effectLst>
                  <a:outerShdw dist="38100" dir="2700000" algn="bl">
                    <a:schemeClr val="accent5"/>
                  </a:outerShdw>
                </a:effectLst>
                <a:latin typeface="Arial Black" panose="020B0A04020102020204" pitchFamily="34" charset="0"/>
                <a:ea typeface="Calibri" panose="020F0502020204030204" pitchFamily="34" charset="0"/>
                <a:cs typeface="Times New Roman" panose="02020603050405020304" pitchFamily="18" charset="0"/>
              </a:rPr>
              <a:t>Compliance Training Mingo County Schools</a:t>
            </a:r>
            <a:endParaRPr lang="en-US" sz="4200" dirty="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11" name="Picture 10" descr="Mingo County Schools">
            <a:hlinkClick r:id="rId7" tooltip="&quot;Mingo County Schools&quot;"/>
            <a:extLst>
              <a:ext uri="{FF2B5EF4-FFF2-40B4-BE49-F238E27FC236}">
                <a16:creationId xmlns:a16="http://schemas.microsoft.com/office/drawing/2014/main" id="{AE22836F-9A7D-44C9-AB16-E5769AA603E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2411" y="5678914"/>
            <a:ext cx="1550670" cy="1179086"/>
          </a:xfrm>
          <a:prstGeom prst="rect">
            <a:avLst/>
          </a:prstGeom>
          <a:noFill/>
          <a:ln>
            <a:noFill/>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34971433"/>
      </p:ext>
    </p:extLst>
  </p:cSld>
  <p:clrMapOvr>
    <a:masterClrMapping/>
  </p:clrMapOvr>
  <mc:AlternateContent xmlns:mc="http://schemas.openxmlformats.org/markup-compatibility/2006" xmlns:p14="http://schemas.microsoft.com/office/powerpoint/2010/main">
    <mc:Choice Requires="p14">
      <p:transition spd="slow" p14:dur="2000" advTm="912"/>
    </mc:Choice>
    <mc:Fallback xmlns="">
      <p:transition spd="slow" advTm="9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1" presetClass="entr" presetSubtype="2"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heel(2)">
                                      <p:cBhvr>
                                        <p:cTn id="9" dur="5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1C9E90-E357-4998-B5A7-53CF8B105515}"/>
              </a:ext>
            </a:extLst>
          </p:cNvPr>
          <p:cNvSpPr/>
          <p:nvPr/>
        </p:nvSpPr>
        <p:spPr>
          <a:xfrm>
            <a:off x="1295401" y="1024231"/>
            <a:ext cx="9511144" cy="52014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C6600"/>
                </a:solidFill>
                <a:effectLst/>
                <a:uLnTx/>
                <a:uFillTx/>
                <a:latin typeface="Garamond" panose="02020404030301010803"/>
                <a:ea typeface="+mn-ea"/>
                <a:cs typeface="+mn-cs"/>
              </a:rPr>
              <a:t>Education Program or 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Garamond" panose="02020404030301010803"/>
                <a:ea typeface="+mn-ea"/>
                <a:cs typeface="+mn-cs"/>
              </a:rPr>
              <a:t>Refers to </a:t>
            </a:r>
            <a:r>
              <a:rPr kumimoji="0" lang="en-US" sz="3400" b="0" i="0" u="heavy" strike="noStrike" kern="1200" cap="none" spc="0" normalizeH="0" baseline="0" noProof="0" dirty="0">
                <a:ln>
                  <a:noFill/>
                </a:ln>
                <a:solidFill>
                  <a:prstClr val="black"/>
                </a:solidFill>
                <a:effectLst/>
                <a:uLnTx/>
                <a:uFill>
                  <a:solidFill>
                    <a:srgbClr val="CC6600"/>
                  </a:solidFill>
                </a:uFill>
                <a:latin typeface="Garamond" panose="02020404030301010803"/>
                <a:ea typeface="+mn-ea"/>
                <a:cs typeface="+mn-cs"/>
              </a:rPr>
              <a:t>ALL operations of the District </a:t>
            </a:r>
            <a:r>
              <a:rPr kumimoji="0" lang="en-US" sz="3400" b="0" i="0" u="none" strike="noStrike" kern="1200" cap="none" spc="0" normalizeH="0" baseline="0" noProof="0" dirty="0">
                <a:ln>
                  <a:noFill/>
                </a:ln>
                <a:solidFill>
                  <a:prstClr val="black"/>
                </a:solidFill>
                <a:effectLst/>
                <a:uLnTx/>
                <a:uFillTx/>
                <a:latin typeface="Garamond" panose="02020404030301010803"/>
                <a:ea typeface="+mn-ea"/>
                <a:cs typeface="+mn-cs"/>
              </a:rPr>
              <a:t>over which the Board exercises substantial control including:</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Garamond" panose="02020404030301010803"/>
                <a:ea typeface="+mn-ea"/>
                <a:cs typeface="+mn-cs"/>
              </a:rPr>
              <a:t>In –person and online instruction</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Garamond" panose="02020404030301010803"/>
                <a:ea typeface="+mn-ea"/>
                <a:cs typeface="+mn-cs"/>
              </a:rPr>
              <a:t>Employment</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Garamond" panose="02020404030301010803"/>
                <a:ea typeface="+mn-ea"/>
                <a:cs typeface="+mn-cs"/>
              </a:rPr>
              <a:t>Extra-curricular activities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Garamond" panose="02020404030301010803"/>
                <a:ea typeface="+mn-ea"/>
                <a:cs typeface="+mn-cs"/>
              </a:rPr>
              <a:t>Athletics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Garamond" panose="02020404030301010803"/>
                <a:ea typeface="+mn-ea"/>
                <a:cs typeface="+mn-cs"/>
              </a:rPr>
              <a:t>Performances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Garamond" panose="02020404030301010803"/>
                <a:ea typeface="+mn-ea"/>
                <a:cs typeface="+mn-cs"/>
              </a:rPr>
              <a:t>Community engagement and outreach programs </a:t>
            </a:r>
          </a:p>
        </p:txBody>
      </p:sp>
    </p:spTree>
    <p:extLst>
      <p:ext uri="{BB962C8B-B14F-4D97-AF65-F5344CB8AC3E}">
        <p14:creationId xmlns:p14="http://schemas.microsoft.com/office/powerpoint/2010/main" val="222508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19B954-6FFE-49AA-8CC9-4DD026D73221}"/>
              </a:ext>
            </a:extLst>
          </p:cNvPr>
          <p:cNvSpPr/>
          <p:nvPr/>
        </p:nvSpPr>
        <p:spPr>
          <a:xfrm>
            <a:off x="602165" y="534451"/>
            <a:ext cx="10928195" cy="5216813"/>
          </a:xfrm>
          <a:prstGeom prst="rect">
            <a:avLst/>
          </a:prstGeom>
        </p:spPr>
        <p:txBody>
          <a:bodyPr wrap="square">
            <a:spAutoFit/>
          </a:bodyPr>
          <a:lstStyle/>
          <a:p>
            <a:r>
              <a:rPr lang="en-US" sz="4000" b="1" dirty="0">
                <a:solidFill>
                  <a:srgbClr val="CC6600"/>
                </a:solidFill>
              </a:rPr>
              <a:t>Actual Knowledge: </a:t>
            </a:r>
          </a:p>
          <a:p>
            <a:r>
              <a:rPr lang="en-US" sz="3400" dirty="0"/>
              <a:t>A District is deemed to have  </a:t>
            </a:r>
            <a:r>
              <a:rPr lang="en-US" sz="3400" b="1" u="sng" dirty="0">
                <a:solidFill>
                  <a:srgbClr val="CC6600"/>
                </a:solidFill>
              </a:rPr>
              <a:t>actual knowledge </a:t>
            </a:r>
            <a:r>
              <a:rPr lang="en-US" sz="3400" dirty="0"/>
              <a:t>when </a:t>
            </a:r>
            <a:r>
              <a:rPr lang="en-US" sz="3400" b="1" dirty="0">
                <a:solidFill>
                  <a:srgbClr val="CC6600"/>
                </a:solidFill>
              </a:rPr>
              <a:t>ANY</a:t>
            </a:r>
            <a:r>
              <a:rPr lang="en-US" sz="3400" dirty="0"/>
              <a:t> employee </a:t>
            </a:r>
            <a:r>
              <a:rPr lang="en-US" sz="3400" u="sng" dirty="0"/>
              <a:t>knows</a:t>
            </a:r>
            <a:r>
              <a:rPr lang="en-US" sz="3400" dirty="0"/>
              <a:t> of sexual harassment: </a:t>
            </a:r>
          </a:p>
          <a:p>
            <a:pPr lvl="1"/>
            <a:endParaRPr lang="en-US" sz="1500" dirty="0"/>
          </a:p>
          <a:p>
            <a:pPr marL="800100" lvl="1" indent="-342900">
              <a:buFont typeface="Arial" panose="020B0604020202020204" pitchFamily="34" charset="0"/>
              <a:buChar char="•"/>
            </a:pPr>
            <a:r>
              <a:rPr lang="en-US" sz="3000" dirty="0"/>
              <a:t>An employee knows of sexual harassment when they have observed it or have heard about it.</a:t>
            </a:r>
          </a:p>
          <a:p>
            <a:pPr marL="800100" lvl="1" indent="-342900">
              <a:buFont typeface="Arial" panose="020B0604020202020204" pitchFamily="34" charset="0"/>
              <a:buChar char="•"/>
            </a:pPr>
            <a:r>
              <a:rPr lang="en-US" sz="3000" dirty="0"/>
              <a:t>Notice given to the Title IX Coordinator </a:t>
            </a:r>
          </a:p>
          <a:p>
            <a:pPr marL="800100" lvl="1" indent="-342900">
              <a:buFont typeface="Arial" panose="020B0604020202020204" pitchFamily="34" charset="0"/>
              <a:buChar char="•"/>
            </a:pPr>
            <a:r>
              <a:rPr lang="en-US" sz="3000" dirty="0"/>
              <a:t>Notice to an official with authority to institute corrective measures </a:t>
            </a:r>
          </a:p>
          <a:p>
            <a:pPr marL="800100" lvl="1" indent="-342900">
              <a:buFont typeface="Arial" panose="020B0604020202020204" pitchFamily="34" charset="0"/>
              <a:buChar char="•"/>
            </a:pPr>
            <a:r>
              <a:rPr lang="en-US" sz="3000" dirty="0"/>
              <a:t>When the District has actual knowledge and refuses to respond to reports of sexual harassment, </a:t>
            </a:r>
            <a:r>
              <a:rPr lang="en-US" sz="3000" u="sng" dirty="0"/>
              <a:t>such a refusal is clearly unreasonable and is a </a:t>
            </a:r>
            <a:r>
              <a:rPr lang="en-US" sz="3000" b="1" u="sng" dirty="0"/>
              <a:t>violation</a:t>
            </a:r>
            <a:r>
              <a:rPr lang="en-US" sz="3000" u="sng" dirty="0"/>
              <a:t> of Title IX Regulations. </a:t>
            </a:r>
          </a:p>
        </p:txBody>
      </p:sp>
    </p:spTree>
    <p:extLst>
      <p:ext uri="{BB962C8B-B14F-4D97-AF65-F5344CB8AC3E}">
        <p14:creationId xmlns:p14="http://schemas.microsoft.com/office/powerpoint/2010/main" val="28927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91B4-69FB-43E0-97AE-AD76093D2BAE}"/>
              </a:ext>
            </a:extLst>
          </p:cNvPr>
          <p:cNvSpPr>
            <a:spLocks noGrp="1"/>
          </p:cNvSpPr>
          <p:nvPr>
            <p:ph type="title"/>
          </p:nvPr>
        </p:nvSpPr>
        <p:spPr>
          <a:xfrm>
            <a:off x="278780" y="404038"/>
            <a:ext cx="11574966" cy="1472264"/>
          </a:xfrm>
        </p:spPr>
        <p:txBody>
          <a:bodyPr>
            <a:normAutofit fontScale="90000"/>
          </a:bodyPr>
          <a:lstStyle/>
          <a:p>
            <a:r>
              <a:rPr lang="en-US" b="1" dirty="0"/>
              <a:t/>
            </a:r>
            <a:br>
              <a:rPr lang="en-US" b="1" dirty="0"/>
            </a:br>
            <a:r>
              <a:rPr lang="en-US" b="1" dirty="0">
                <a:solidFill>
                  <a:srgbClr val="CC6600"/>
                </a:solidFill>
              </a:rPr>
              <a:t/>
            </a:r>
            <a:br>
              <a:rPr lang="en-US" b="1" dirty="0">
                <a:solidFill>
                  <a:srgbClr val="CC6600"/>
                </a:solidFill>
              </a:rPr>
            </a:br>
            <a:r>
              <a:rPr lang="en-US" b="1" dirty="0">
                <a:solidFill>
                  <a:srgbClr val="CC6600"/>
                </a:solidFill>
              </a:rPr>
              <a:t>Coordinators will promptly </a:t>
            </a:r>
            <a:br>
              <a:rPr lang="en-US" b="1" dirty="0">
                <a:solidFill>
                  <a:srgbClr val="CC6600"/>
                </a:solidFill>
              </a:rPr>
            </a:br>
            <a:r>
              <a:rPr lang="en-US" b="1" dirty="0">
                <a:solidFill>
                  <a:srgbClr val="CC6600"/>
                </a:solidFill>
              </a:rPr>
              <a:t>contact the complainant:</a:t>
            </a:r>
            <a:br>
              <a:rPr lang="en-US" b="1" dirty="0">
                <a:solidFill>
                  <a:srgbClr val="CC6600"/>
                </a:solidFill>
              </a:rPr>
            </a:br>
            <a:r>
              <a:rPr lang="en-US" b="1" dirty="0">
                <a:solidFill>
                  <a:srgbClr val="CC6600"/>
                </a:solidFill>
              </a:rPr>
              <a:t/>
            </a:r>
            <a:br>
              <a:rPr lang="en-US" b="1" dirty="0">
                <a:solidFill>
                  <a:srgbClr val="CC6600"/>
                </a:solidFill>
              </a:rPr>
            </a:br>
            <a:endParaRPr lang="en-US" sz="4900" b="1" dirty="0">
              <a:solidFill>
                <a:srgbClr val="CC6600"/>
              </a:solidFill>
            </a:endParaRPr>
          </a:p>
        </p:txBody>
      </p:sp>
      <p:sp>
        <p:nvSpPr>
          <p:cNvPr id="3" name="Content Placeholder 2">
            <a:extLst>
              <a:ext uri="{FF2B5EF4-FFF2-40B4-BE49-F238E27FC236}">
                <a16:creationId xmlns:a16="http://schemas.microsoft.com/office/drawing/2014/main" id="{2CA14C80-FFCB-4293-87AD-67A8B187EB1D}"/>
              </a:ext>
            </a:extLst>
          </p:cNvPr>
          <p:cNvSpPr>
            <a:spLocks noGrp="1"/>
          </p:cNvSpPr>
          <p:nvPr>
            <p:ph idx="1"/>
          </p:nvPr>
        </p:nvSpPr>
        <p:spPr>
          <a:xfrm>
            <a:off x="641269" y="2330605"/>
            <a:ext cx="11056360" cy="3970183"/>
          </a:xfrm>
        </p:spPr>
        <p:txBody>
          <a:bodyPr>
            <a:noAutofit/>
          </a:bodyPr>
          <a:lstStyle/>
          <a:p>
            <a:pPr marL="914400" lvl="2" indent="0">
              <a:buNone/>
            </a:pPr>
            <a:r>
              <a:rPr lang="en-US" sz="3400" b="1" dirty="0"/>
              <a:t>When there is </a:t>
            </a:r>
            <a:r>
              <a:rPr lang="en-US" sz="3400" b="1" u="sng" dirty="0"/>
              <a:t>actual knowledge </a:t>
            </a:r>
            <a:r>
              <a:rPr lang="en-US" sz="3400" b="1" dirty="0"/>
              <a:t>of sexual harassment.</a:t>
            </a:r>
            <a:endParaRPr lang="en-US" sz="3000" dirty="0"/>
          </a:p>
          <a:p>
            <a:pPr lvl="1"/>
            <a:r>
              <a:rPr lang="en-US" sz="3200" dirty="0"/>
              <a:t>Offer supportive measures;</a:t>
            </a:r>
          </a:p>
          <a:p>
            <a:pPr lvl="1"/>
            <a:r>
              <a:rPr lang="en-US" sz="3200" dirty="0"/>
              <a:t>Inform the complainant that </a:t>
            </a:r>
            <a:r>
              <a:rPr lang="en-US" sz="3200" u="sng" dirty="0"/>
              <a:t>supportive measures</a:t>
            </a:r>
            <a:r>
              <a:rPr lang="en-US" sz="3200" dirty="0"/>
              <a:t> are available with or without the filing of a formal complaint; and,</a:t>
            </a:r>
          </a:p>
          <a:p>
            <a:pPr lvl="1"/>
            <a:r>
              <a:rPr lang="en-US" sz="3200" dirty="0"/>
              <a:t>Explain to the complainant the process for filing a </a:t>
            </a:r>
            <a:r>
              <a:rPr lang="en-US" sz="3200" u="sng" dirty="0"/>
              <a:t>formal complaint</a:t>
            </a:r>
            <a:r>
              <a:rPr lang="en-US" sz="3200" dirty="0"/>
              <a:t>.   </a:t>
            </a:r>
          </a:p>
        </p:txBody>
      </p:sp>
    </p:spTree>
    <p:extLst>
      <p:ext uri="{BB962C8B-B14F-4D97-AF65-F5344CB8AC3E}">
        <p14:creationId xmlns:p14="http://schemas.microsoft.com/office/powerpoint/2010/main" val="8587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91B4-69FB-43E0-97AE-AD76093D2BAE}"/>
              </a:ext>
            </a:extLst>
          </p:cNvPr>
          <p:cNvSpPr>
            <a:spLocks noGrp="1"/>
          </p:cNvSpPr>
          <p:nvPr>
            <p:ph type="title"/>
          </p:nvPr>
        </p:nvSpPr>
        <p:spPr>
          <a:xfrm>
            <a:off x="1021080" y="365759"/>
            <a:ext cx="10165080" cy="1370443"/>
          </a:xfrm>
        </p:spPr>
        <p:txBody>
          <a:bodyPr>
            <a:normAutofit fontScale="90000"/>
          </a:bodyPr>
          <a:lstStyle/>
          <a:p>
            <a:r>
              <a:rPr lang="en-US" b="1" dirty="0"/>
              <a:t/>
            </a:r>
            <a:br>
              <a:rPr lang="en-US" b="1" dirty="0"/>
            </a:br>
            <a:r>
              <a:rPr lang="en-US" sz="4900" b="1" dirty="0">
                <a:solidFill>
                  <a:srgbClr val="CC6600"/>
                </a:solidFill>
              </a:rPr>
              <a:t>Terms Defined by Title IX Regulations</a:t>
            </a:r>
            <a:endParaRPr lang="en-US" sz="3100" b="1" dirty="0">
              <a:solidFill>
                <a:srgbClr val="CC6600"/>
              </a:solidFill>
            </a:endParaRPr>
          </a:p>
        </p:txBody>
      </p:sp>
      <p:sp>
        <p:nvSpPr>
          <p:cNvPr id="3" name="Content Placeholder 2">
            <a:extLst>
              <a:ext uri="{FF2B5EF4-FFF2-40B4-BE49-F238E27FC236}">
                <a16:creationId xmlns:a16="http://schemas.microsoft.com/office/drawing/2014/main" id="{2CA14C80-FFCB-4293-87AD-67A8B187EB1D}"/>
              </a:ext>
            </a:extLst>
          </p:cNvPr>
          <p:cNvSpPr>
            <a:spLocks noGrp="1"/>
          </p:cNvSpPr>
          <p:nvPr>
            <p:ph idx="1"/>
          </p:nvPr>
        </p:nvSpPr>
        <p:spPr>
          <a:xfrm>
            <a:off x="899160" y="2419109"/>
            <a:ext cx="10165080" cy="3742932"/>
          </a:xfrm>
        </p:spPr>
        <p:txBody>
          <a:bodyPr>
            <a:normAutofit/>
          </a:bodyPr>
          <a:lstStyle/>
          <a:p>
            <a:r>
              <a:rPr lang="en-US" sz="3600" b="1" dirty="0"/>
              <a:t>Complainant</a:t>
            </a:r>
            <a:r>
              <a:rPr lang="en-US" sz="3600" dirty="0"/>
              <a:t> means an individual who is alleged to be a victim of sexual harassment</a:t>
            </a:r>
          </a:p>
          <a:p>
            <a:r>
              <a:rPr lang="en-US" sz="3600" b="1" dirty="0"/>
              <a:t>Respondent</a:t>
            </a:r>
            <a:r>
              <a:rPr lang="en-US" sz="3600" dirty="0"/>
              <a:t> means any individual who is reported to be the perpetrator of sexual harassment.</a:t>
            </a:r>
          </a:p>
        </p:txBody>
      </p:sp>
    </p:spTree>
    <p:extLst>
      <p:ext uri="{BB962C8B-B14F-4D97-AF65-F5344CB8AC3E}">
        <p14:creationId xmlns:p14="http://schemas.microsoft.com/office/powerpoint/2010/main" val="371858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462EE-2C60-413A-AA95-25B048071325}"/>
              </a:ext>
            </a:extLst>
          </p:cNvPr>
          <p:cNvSpPr/>
          <p:nvPr/>
        </p:nvSpPr>
        <p:spPr>
          <a:xfrm>
            <a:off x="733426" y="690977"/>
            <a:ext cx="10621107" cy="4801314"/>
          </a:xfrm>
          <a:prstGeom prst="rect">
            <a:avLst/>
          </a:prstGeom>
        </p:spPr>
        <p:txBody>
          <a:bodyPr wrap="square">
            <a:spAutoFit/>
          </a:bodyPr>
          <a:lstStyle/>
          <a:p>
            <a:r>
              <a:rPr lang="en-US" sz="3600" b="1" dirty="0">
                <a:solidFill>
                  <a:srgbClr val="CC6600"/>
                </a:solidFill>
              </a:rPr>
              <a:t>Formal Complaint:  </a:t>
            </a:r>
            <a:r>
              <a:rPr lang="en-US" sz="3000" dirty="0"/>
              <a:t>A document filed by a Complainant or signed by the Title IX Coordinator(s) alleging sexual harassment against a Respondent. </a:t>
            </a:r>
          </a:p>
          <a:p>
            <a:endParaRPr lang="en-US" sz="3000" dirty="0"/>
          </a:p>
          <a:p>
            <a:pPr marL="457200" indent="-457200">
              <a:buFont typeface="Arial" panose="020B0604020202020204" pitchFamily="34" charset="0"/>
              <a:buChar char="•"/>
            </a:pPr>
            <a:r>
              <a:rPr lang="en-US" sz="3000" dirty="0"/>
              <a:t> The Complainant must be participating or attempting to participate in the District’s education program when filing the complaint.</a:t>
            </a:r>
            <a:endParaRPr lang="en-US" sz="3000" b="1" dirty="0"/>
          </a:p>
          <a:p>
            <a:pPr marL="457200" indent="-457200">
              <a:buFont typeface="Arial" panose="020B0604020202020204" pitchFamily="34" charset="0"/>
              <a:buChar char="•"/>
            </a:pPr>
            <a:r>
              <a:rPr lang="en-US" sz="3000" dirty="0"/>
              <a:t>Activates a school district’s obligation to respond promptly and offer </a:t>
            </a:r>
            <a:r>
              <a:rPr lang="en-US" sz="3000" b="1" dirty="0"/>
              <a:t>supportive measures </a:t>
            </a:r>
            <a:r>
              <a:rPr lang="en-US" sz="3000" dirty="0"/>
              <a:t>to a </a:t>
            </a:r>
            <a:r>
              <a:rPr lang="en-US" sz="3000" b="1" dirty="0"/>
              <a:t>complainant and/or respondent.</a:t>
            </a:r>
            <a:r>
              <a:rPr lang="en-US" sz="3000" dirty="0"/>
              <a:t> </a:t>
            </a:r>
          </a:p>
        </p:txBody>
      </p:sp>
    </p:spTree>
    <p:extLst>
      <p:ext uri="{BB962C8B-B14F-4D97-AF65-F5344CB8AC3E}">
        <p14:creationId xmlns:p14="http://schemas.microsoft.com/office/powerpoint/2010/main" val="387865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5E287-2581-4633-ACB4-6F69D8A1D2A1}"/>
              </a:ext>
            </a:extLst>
          </p:cNvPr>
          <p:cNvSpPr/>
          <p:nvPr/>
        </p:nvSpPr>
        <p:spPr>
          <a:xfrm>
            <a:off x="1295401" y="538777"/>
            <a:ext cx="8738284" cy="707886"/>
          </a:xfrm>
          <a:prstGeom prst="rect">
            <a:avLst/>
          </a:prstGeom>
        </p:spPr>
        <p:txBody>
          <a:bodyPr wrap="square">
            <a:spAutoFit/>
          </a:bodyPr>
          <a:lstStyle/>
          <a:p>
            <a:r>
              <a:rPr lang="en-US" sz="4000" b="1" dirty="0">
                <a:solidFill>
                  <a:srgbClr val="CC6600"/>
                </a:solidFill>
              </a:rPr>
              <a:t>Supportive Measures:</a:t>
            </a:r>
          </a:p>
        </p:txBody>
      </p:sp>
      <p:sp>
        <p:nvSpPr>
          <p:cNvPr id="5" name="Rectangle 4">
            <a:extLst>
              <a:ext uri="{FF2B5EF4-FFF2-40B4-BE49-F238E27FC236}">
                <a16:creationId xmlns:a16="http://schemas.microsoft.com/office/drawing/2014/main" id="{443F6112-13F3-49DD-9BD8-CA3218EA4DB4}"/>
              </a:ext>
            </a:extLst>
          </p:cNvPr>
          <p:cNvSpPr/>
          <p:nvPr/>
        </p:nvSpPr>
        <p:spPr>
          <a:xfrm>
            <a:off x="595422" y="1360967"/>
            <a:ext cx="11025963" cy="5324535"/>
          </a:xfrm>
          <a:prstGeom prst="rect">
            <a:avLst/>
          </a:prstGeom>
        </p:spPr>
        <p:txBody>
          <a:bodyPr wrap="square">
            <a:spAutoFit/>
          </a:bodyPr>
          <a:lstStyle/>
          <a:p>
            <a:pPr marL="457200" indent="-457200">
              <a:buFont typeface="Arial" panose="020B0604020202020204" pitchFamily="34" charset="0"/>
              <a:buChar char="•"/>
            </a:pPr>
            <a:r>
              <a:rPr lang="en-US" sz="3000" dirty="0"/>
              <a:t>Means </a:t>
            </a:r>
            <a:r>
              <a:rPr lang="en-US" sz="3000" u="sng" dirty="0"/>
              <a:t>non-disciplinary, non-punitive individualized services </a:t>
            </a:r>
            <a:r>
              <a:rPr lang="en-US" sz="3000" dirty="0"/>
              <a:t>offered free of charge, </a:t>
            </a:r>
            <a:r>
              <a:rPr lang="en-US" sz="3000" u="sng" dirty="0"/>
              <a:t>to the complainant or  respondent. </a:t>
            </a:r>
          </a:p>
          <a:p>
            <a:pPr marL="457200" indent="-457200">
              <a:buFont typeface="Arial" panose="020B0604020202020204" pitchFamily="34" charset="0"/>
              <a:buChar char="•"/>
            </a:pPr>
            <a:r>
              <a:rPr lang="en-US" sz="3000" u="sng" dirty="0"/>
              <a:t>Supportive Measures </a:t>
            </a:r>
            <a:r>
              <a:rPr lang="en-US" sz="3000" dirty="0"/>
              <a:t>may be offered before or after filing complaint</a:t>
            </a:r>
          </a:p>
          <a:p>
            <a:pPr marL="457200" indent="-457200">
              <a:buFont typeface="Arial" panose="020B0604020202020204" pitchFamily="34" charset="0"/>
              <a:buChar char="•"/>
            </a:pPr>
            <a:r>
              <a:rPr lang="en-US" sz="3000" dirty="0"/>
              <a:t>Measures are designed to restore or preserve equal access to the district’s education program or activity without unreasonably burdening the other party. </a:t>
            </a:r>
          </a:p>
          <a:p>
            <a:pPr marL="457200" indent="-457200">
              <a:buFont typeface="Arial" panose="020B0604020202020204" pitchFamily="34" charset="0"/>
              <a:buChar char="•"/>
            </a:pPr>
            <a:r>
              <a:rPr lang="en-US" sz="3000" dirty="0"/>
              <a:t>Includes measures designed to protect the safety of all parties of the District’s educational environment.</a:t>
            </a:r>
          </a:p>
          <a:p>
            <a:endParaRPr lang="en-US" sz="1500" dirty="0"/>
          </a:p>
          <a:p>
            <a:r>
              <a:rPr lang="en-US" sz="3200" b="1" dirty="0">
                <a:solidFill>
                  <a:srgbClr val="CC6600"/>
                </a:solidFill>
              </a:rPr>
              <a:t>Confidentiality of Supportive Measures:  </a:t>
            </a:r>
            <a:r>
              <a:rPr lang="en-US" sz="2700" dirty="0"/>
              <a:t>Support provided to the complainant or respondent must remain </a:t>
            </a:r>
            <a:r>
              <a:rPr lang="en-US" sz="2700" b="1" u="sng" dirty="0"/>
              <a:t>confidential</a:t>
            </a:r>
            <a:r>
              <a:rPr lang="en-US" sz="2700" b="1" dirty="0"/>
              <a:t>.</a:t>
            </a:r>
          </a:p>
          <a:p>
            <a:pPr marL="457200" indent="-457200">
              <a:buFont typeface="Arial" panose="020B0604020202020204" pitchFamily="34" charset="0"/>
              <a:buChar char="•"/>
            </a:pPr>
            <a:endParaRPr lang="en-US" sz="2600" dirty="0"/>
          </a:p>
        </p:txBody>
      </p:sp>
    </p:spTree>
    <p:extLst>
      <p:ext uri="{BB962C8B-B14F-4D97-AF65-F5344CB8AC3E}">
        <p14:creationId xmlns:p14="http://schemas.microsoft.com/office/powerpoint/2010/main" val="42584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39CB01-418E-46A9-ACD1-7122E8317026}"/>
              </a:ext>
            </a:extLst>
          </p:cNvPr>
          <p:cNvSpPr/>
          <p:nvPr/>
        </p:nvSpPr>
        <p:spPr>
          <a:xfrm>
            <a:off x="970156" y="567397"/>
            <a:ext cx="10303727" cy="5447645"/>
          </a:xfrm>
          <a:prstGeom prst="rect">
            <a:avLst/>
          </a:prstGeom>
        </p:spPr>
        <p:txBody>
          <a:bodyPr wrap="square">
            <a:spAutoFit/>
          </a:bodyPr>
          <a:lstStyle/>
          <a:p>
            <a:r>
              <a:rPr lang="en-US" sz="4000" b="1" dirty="0">
                <a:solidFill>
                  <a:srgbClr val="CC6600"/>
                </a:solidFill>
              </a:rPr>
              <a:t>Examples of Supportive Measures:</a:t>
            </a:r>
          </a:p>
          <a:p>
            <a:endParaRPr lang="en-US" sz="2000" b="1" dirty="0"/>
          </a:p>
          <a:p>
            <a:pPr marL="285750" indent="-285750">
              <a:buFont typeface="Arial" panose="020B0604020202020204" pitchFamily="34" charset="0"/>
              <a:buChar char="•"/>
            </a:pPr>
            <a:r>
              <a:rPr lang="en-US" sz="3200" dirty="0"/>
              <a:t>Counseling</a:t>
            </a:r>
          </a:p>
          <a:p>
            <a:pPr marL="285750" indent="-285750">
              <a:buFont typeface="Arial" panose="020B0604020202020204" pitchFamily="34" charset="0"/>
              <a:buChar char="•"/>
            </a:pPr>
            <a:r>
              <a:rPr lang="en-US" sz="3200" dirty="0"/>
              <a:t>Extensions of deadlines or other course-related adjustments</a:t>
            </a:r>
          </a:p>
          <a:p>
            <a:pPr marL="285750" indent="-285750">
              <a:buFont typeface="Arial" panose="020B0604020202020204" pitchFamily="34" charset="0"/>
              <a:buChar char="•"/>
            </a:pPr>
            <a:r>
              <a:rPr lang="en-US" sz="3200" dirty="0"/>
              <a:t>Modifications of work or class schedules</a:t>
            </a:r>
          </a:p>
          <a:p>
            <a:pPr marL="285750" indent="-285750">
              <a:buFont typeface="Arial" panose="020B0604020202020204" pitchFamily="34" charset="0"/>
              <a:buChar char="•"/>
            </a:pPr>
            <a:r>
              <a:rPr lang="en-US" sz="3200" dirty="0"/>
              <a:t>Mutual restrictions of contact between the parties</a:t>
            </a:r>
          </a:p>
          <a:p>
            <a:pPr marL="285750" indent="-285750">
              <a:buFont typeface="Arial" panose="020B0604020202020204" pitchFamily="34" charset="0"/>
              <a:buChar char="•"/>
            </a:pPr>
            <a:r>
              <a:rPr lang="en-US" sz="3200" dirty="0"/>
              <a:t>Changes in work locations</a:t>
            </a:r>
          </a:p>
          <a:p>
            <a:pPr marL="285750" indent="-285750">
              <a:buFont typeface="Arial" panose="020B0604020202020204" pitchFamily="34" charset="0"/>
              <a:buChar char="•"/>
            </a:pPr>
            <a:r>
              <a:rPr lang="en-US" sz="3200" dirty="0"/>
              <a:t>Leaves of absence </a:t>
            </a:r>
          </a:p>
          <a:p>
            <a:pPr marL="285750" indent="-285750">
              <a:buFont typeface="Arial" panose="020B0604020202020204" pitchFamily="34" charset="0"/>
              <a:buChar char="•"/>
            </a:pPr>
            <a:r>
              <a:rPr lang="en-US" sz="3200" dirty="0"/>
              <a:t>School/campus escort service</a:t>
            </a:r>
          </a:p>
          <a:p>
            <a:pPr marL="285750" indent="-285750">
              <a:buFont typeface="Arial" panose="020B0604020202020204" pitchFamily="34" charset="0"/>
              <a:buChar char="•"/>
            </a:pPr>
            <a:r>
              <a:rPr lang="en-US" sz="3200" dirty="0"/>
              <a:t>Increased security and monitoring of certain areas</a:t>
            </a:r>
          </a:p>
          <a:p>
            <a:pPr marL="285750" indent="-285750">
              <a:buFont typeface="Arial" panose="020B0604020202020204" pitchFamily="34" charset="0"/>
              <a:buChar char="•"/>
            </a:pPr>
            <a:r>
              <a:rPr lang="en-US" sz="3200" dirty="0"/>
              <a:t>Other similar measures to protect the Complainant. </a:t>
            </a:r>
          </a:p>
        </p:txBody>
      </p:sp>
    </p:spTree>
    <p:extLst>
      <p:ext uri="{BB962C8B-B14F-4D97-AF65-F5344CB8AC3E}">
        <p14:creationId xmlns:p14="http://schemas.microsoft.com/office/powerpoint/2010/main" val="229813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91B4-69FB-43E0-97AE-AD76093D2BAE}"/>
              </a:ext>
            </a:extLst>
          </p:cNvPr>
          <p:cNvSpPr>
            <a:spLocks noGrp="1"/>
          </p:cNvSpPr>
          <p:nvPr>
            <p:ph type="title"/>
          </p:nvPr>
        </p:nvSpPr>
        <p:spPr>
          <a:xfrm>
            <a:off x="791033" y="384602"/>
            <a:ext cx="10617702" cy="893214"/>
          </a:xfrm>
        </p:spPr>
        <p:txBody>
          <a:bodyPr>
            <a:normAutofit fontScale="90000"/>
          </a:bodyPr>
          <a:lstStyle/>
          <a:p>
            <a:r>
              <a:rPr lang="en-US" b="1" dirty="0"/>
              <a:t/>
            </a:r>
            <a:br>
              <a:rPr lang="en-US" b="1" dirty="0"/>
            </a:br>
            <a:r>
              <a:rPr lang="en-US" b="1" dirty="0">
                <a:solidFill>
                  <a:srgbClr val="CC6600"/>
                </a:solidFill>
              </a:rPr>
              <a:t>Responses to Allegations of Sexual Harassment</a:t>
            </a:r>
            <a:r>
              <a:rPr lang="en-US" sz="4700" b="1" dirty="0">
                <a:solidFill>
                  <a:srgbClr val="CC6600"/>
                </a:solidFill>
              </a:rPr>
              <a:t/>
            </a:r>
            <a:br>
              <a:rPr lang="en-US" sz="4700" b="1" dirty="0">
                <a:solidFill>
                  <a:srgbClr val="CC6600"/>
                </a:solidFill>
              </a:rPr>
            </a:br>
            <a:endParaRPr lang="en-US" sz="4700" b="1" dirty="0">
              <a:solidFill>
                <a:srgbClr val="CC6600"/>
              </a:solidFill>
            </a:endParaRPr>
          </a:p>
        </p:txBody>
      </p:sp>
      <p:sp>
        <p:nvSpPr>
          <p:cNvPr id="3" name="Content Placeholder 2">
            <a:extLst>
              <a:ext uri="{FF2B5EF4-FFF2-40B4-BE49-F238E27FC236}">
                <a16:creationId xmlns:a16="http://schemas.microsoft.com/office/drawing/2014/main" id="{2CA14C80-FFCB-4293-87AD-67A8B187EB1D}"/>
              </a:ext>
            </a:extLst>
          </p:cNvPr>
          <p:cNvSpPr>
            <a:spLocks noGrp="1"/>
          </p:cNvSpPr>
          <p:nvPr>
            <p:ph idx="1"/>
          </p:nvPr>
        </p:nvSpPr>
        <p:spPr>
          <a:xfrm>
            <a:off x="648587" y="1277817"/>
            <a:ext cx="10877106" cy="5195584"/>
          </a:xfrm>
        </p:spPr>
        <p:txBody>
          <a:bodyPr>
            <a:normAutofit lnSpcReduction="10000"/>
          </a:bodyPr>
          <a:lstStyle/>
          <a:p>
            <a:r>
              <a:rPr lang="en-US" sz="3000" b="1" dirty="0"/>
              <a:t> </a:t>
            </a:r>
            <a:r>
              <a:rPr lang="en-US" sz="3000" dirty="0"/>
              <a:t>The District will follow the grievance process  </a:t>
            </a:r>
            <a:r>
              <a:rPr lang="en-US" sz="3000" b="1" dirty="0">
                <a:solidFill>
                  <a:srgbClr val="CC6600"/>
                </a:solidFill>
              </a:rPr>
              <a:t>BEFORE </a:t>
            </a:r>
            <a:r>
              <a:rPr lang="en-US" sz="3000" dirty="0"/>
              <a:t> imposing  </a:t>
            </a:r>
            <a:r>
              <a:rPr lang="en-US" sz="3000" u="sng" dirty="0"/>
              <a:t>disciplinary sanctions</a:t>
            </a:r>
            <a:r>
              <a:rPr lang="en-US" sz="3000" dirty="0"/>
              <a:t>, and </a:t>
            </a:r>
          </a:p>
          <a:p>
            <a:r>
              <a:rPr lang="en-US" sz="3000" dirty="0"/>
              <a:t>Treat Complainants and Respondents </a:t>
            </a:r>
            <a:r>
              <a:rPr lang="en-US" sz="3000" u="sng" dirty="0"/>
              <a:t>equitably,</a:t>
            </a:r>
            <a:r>
              <a:rPr lang="en-US" sz="3000" dirty="0"/>
              <a:t> including providing supportive measures to the Complainant and Respondent.</a:t>
            </a:r>
          </a:p>
          <a:p>
            <a:pPr marL="0" indent="0">
              <a:buNone/>
            </a:pPr>
            <a:endParaRPr lang="en-US" sz="900" dirty="0"/>
          </a:p>
          <a:p>
            <a:pPr marL="0" indent="0">
              <a:buNone/>
            </a:pPr>
            <a:r>
              <a:rPr lang="en-US" sz="3000" b="1" dirty="0"/>
              <a:t>The District is Deliberately Indifferent:</a:t>
            </a:r>
            <a:endParaRPr lang="en-US" sz="3000" dirty="0"/>
          </a:p>
          <a:p>
            <a:pPr marL="457200" lvl="1" indent="0">
              <a:buNone/>
            </a:pPr>
            <a:r>
              <a:rPr lang="en-US" sz="2600" dirty="0"/>
              <a:t>When the District has actual knowledge of sexual harassment in an      education program or activity and:</a:t>
            </a:r>
          </a:p>
          <a:p>
            <a:pPr lvl="2"/>
            <a:r>
              <a:rPr lang="en-US" sz="2600" dirty="0"/>
              <a:t>Does not respond promptly; and</a:t>
            </a:r>
          </a:p>
          <a:p>
            <a:pPr lvl="2"/>
            <a:r>
              <a:rPr lang="en-US" sz="2600" dirty="0"/>
              <a:t>Response is </a:t>
            </a:r>
            <a:r>
              <a:rPr lang="en-US" sz="2600" b="1" i="1" u="sng" dirty="0"/>
              <a:t>unreasonable</a:t>
            </a:r>
            <a:r>
              <a:rPr lang="en-US" sz="2600" dirty="0"/>
              <a:t> in light of the known circumstances.</a:t>
            </a:r>
          </a:p>
          <a:p>
            <a:pPr lvl="2"/>
            <a:r>
              <a:rPr lang="en-US" sz="2600" dirty="0"/>
              <a:t>Grievance process must apply equally to both parties.</a:t>
            </a:r>
          </a:p>
          <a:p>
            <a:pPr lvl="2"/>
            <a:endParaRPr lang="en-US" sz="2400" dirty="0"/>
          </a:p>
          <a:p>
            <a:endParaRPr lang="en-US" sz="2800" dirty="0"/>
          </a:p>
        </p:txBody>
      </p:sp>
    </p:spTree>
    <p:extLst>
      <p:ext uri="{BB962C8B-B14F-4D97-AF65-F5344CB8AC3E}">
        <p14:creationId xmlns:p14="http://schemas.microsoft.com/office/powerpoint/2010/main" val="298619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a:xfrm>
            <a:off x="956603" y="500629"/>
            <a:ext cx="10227212" cy="876910"/>
          </a:xfrm>
        </p:spPr>
        <p:txBody>
          <a:bodyPr/>
          <a:lstStyle/>
          <a:p>
            <a:r>
              <a:rPr lang="en-US" b="1" dirty="0">
                <a:solidFill>
                  <a:srgbClr val="CC6600"/>
                </a:solidFill>
              </a:rPr>
              <a:t>The Grievance Process </a:t>
            </a:r>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633236" y="1377539"/>
            <a:ext cx="10958542" cy="4979832"/>
          </a:xfrm>
        </p:spPr>
        <p:txBody>
          <a:bodyPr>
            <a:normAutofit fontScale="25000" lnSpcReduction="20000"/>
          </a:bodyPr>
          <a:lstStyle/>
          <a:p>
            <a:pPr marL="0" indent="0" algn="ctr">
              <a:buNone/>
            </a:pPr>
            <a:r>
              <a:rPr lang="en-US" sz="14800" b="1" dirty="0">
                <a:solidFill>
                  <a:srgbClr val="009999"/>
                </a:solidFill>
              </a:rPr>
              <a:t>Reports of Sexual Discrimination / Harassment</a:t>
            </a:r>
          </a:p>
          <a:p>
            <a:pPr marL="0" indent="0">
              <a:buNone/>
            </a:pPr>
            <a:r>
              <a:rPr lang="en-US" sz="10000" u="heavy" dirty="0">
                <a:uFill>
                  <a:solidFill>
                    <a:srgbClr val="009999"/>
                  </a:solidFill>
                </a:uFill>
                <a:latin typeface="Comic Sans MS" panose="030F0702030302020204" pitchFamily="66" charset="0"/>
              </a:rPr>
              <a:t>Any person may report sex discrimination, including sexual harassment.</a:t>
            </a:r>
          </a:p>
          <a:p>
            <a:pPr marL="0" indent="0">
              <a:buNone/>
            </a:pPr>
            <a:r>
              <a:rPr lang="en-US" sz="10000" u="heavy" dirty="0">
                <a:uFill>
                  <a:solidFill>
                    <a:srgbClr val="009999"/>
                  </a:solidFill>
                </a:uFill>
                <a:latin typeface="Comic Sans MS" panose="030F0702030302020204" pitchFamily="66" charset="0"/>
              </a:rPr>
              <a:t> </a:t>
            </a:r>
            <a:endParaRPr lang="en-US" sz="11200" u="heavy" dirty="0">
              <a:uFill>
                <a:solidFill>
                  <a:srgbClr val="009999"/>
                </a:solidFill>
              </a:uFill>
              <a:latin typeface="Comic Sans MS" panose="030F0702030302020204" pitchFamily="66" charset="0"/>
            </a:endParaRPr>
          </a:p>
          <a:p>
            <a:pPr lvl="1"/>
            <a:r>
              <a:rPr lang="en-US" sz="11200" dirty="0"/>
              <a:t>Report to Title IX Coordinator </a:t>
            </a:r>
          </a:p>
          <a:p>
            <a:pPr lvl="1"/>
            <a:r>
              <a:rPr lang="en-US" sz="11200" dirty="0"/>
              <a:t>All members of the District Community are required to report</a:t>
            </a:r>
          </a:p>
          <a:p>
            <a:pPr lvl="1"/>
            <a:r>
              <a:rPr lang="en-US" sz="11200" dirty="0"/>
              <a:t>Report in person, by mail, by telephone or by electronic mail</a:t>
            </a:r>
          </a:p>
          <a:p>
            <a:pPr lvl="1"/>
            <a:r>
              <a:rPr lang="en-US" sz="12800" b="1" dirty="0"/>
              <a:t>If a Board employee </a:t>
            </a:r>
            <a:r>
              <a:rPr lang="en-US" sz="12800" b="1" u="sng" dirty="0"/>
              <a:t>fails to report </a:t>
            </a:r>
            <a:r>
              <a:rPr lang="en-US" sz="12800" b="1" dirty="0"/>
              <a:t>an incident of sexual harassment  of which the Board employee is aware, the Board employee may be subject to disciplinary action, up to and including </a:t>
            </a:r>
            <a:r>
              <a:rPr lang="en-US" sz="13600" b="1" u="sng" dirty="0">
                <a:latin typeface="Comic Sans MS" panose="030F0702030302020204" pitchFamily="66" charset="0"/>
              </a:rPr>
              <a:t>termination</a:t>
            </a:r>
            <a:r>
              <a:rPr lang="en-US" sz="13600" dirty="0">
                <a:latin typeface="Comic Sans MS" panose="030F0702030302020204" pitchFamily="66" charset="0"/>
              </a:rPr>
              <a:t>.</a:t>
            </a:r>
            <a:r>
              <a:rPr lang="en-US" sz="12800" dirty="0">
                <a:latin typeface="Comic Sans MS" panose="030F0702030302020204" pitchFamily="66" charset="0"/>
              </a:rPr>
              <a:t> </a:t>
            </a:r>
          </a:p>
          <a:p>
            <a:endParaRPr lang="en-US" dirty="0"/>
          </a:p>
        </p:txBody>
      </p:sp>
    </p:spTree>
    <p:extLst>
      <p:ext uri="{BB962C8B-B14F-4D97-AF65-F5344CB8AC3E}">
        <p14:creationId xmlns:p14="http://schemas.microsoft.com/office/powerpoint/2010/main" val="398280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91B4-69FB-43E0-97AE-AD76093D2BAE}"/>
              </a:ext>
            </a:extLst>
          </p:cNvPr>
          <p:cNvSpPr>
            <a:spLocks noGrp="1"/>
          </p:cNvSpPr>
          <p:nvPr>
            <p:ph type="title"/>
          </p:nvPr>
        </p:nvSpPr>
        <p:spPr>
          <a:xfrm>
            <a:off x="1021080" y="485774"/>
            <a:ext cx="10165080" cy="1055947"/>
          </a:xfrm>
        </p:spPr>
        <p:txBody>
          <a:bodyPr>
            <a:normAutofit fontScale="90000"/>
          </a:bodyPr>
          <a:lstStyle/>
          <a:p>
            <a:r>
              <a:rPr lang="en-US" b="1" dirty="0"/>
              <a:t/>
            </a:r>
            <a:br>
              <a:rPr lang="en-US" b="1" dirty="0"/>
            </a:br>
            <a:r>
              <a:rPr lang="en-US" sz="4900" b="1" dirty="0">
                <a:solidFill>
                  <a:srgbClr val="CC6600"/>
                </a:solidFill>
              </a:rPr>
              <a:t>Formal Complaint of Sexual Harassment</a:t>
            </a:r>
            <a:r>
              <a:rPr lang="en-US" sz="4700" b="1" dirty="0"/>
              <a:t/>
            </a:r>
            <a:br>
              <a:rPr lang="en-US" sz="4700" b="1" dirty="0"/>
            </a:br>
            <a:endParaRPr lang="en-US" sz="4700" b="1" dirty="0"/>
          </a:p>
        </p:txBody>
      </p:sp>
      <p:sp>
        <p:nvSpPr>
          <p:cNvPr id="3" name="Content Placeholder 2">
            <a:extLst>
              <a:ext uri="{FF2B5EF4-FFF2-40B4-BE49-F238E27FC236}">
                <a16:creationId xmlns:a16="http://schemas.microsoft.com/office/drawing/2014/main" id="{2CA14C80-FFCB-4293-87AD-67A8B187EB1D}"/>
              </a:ext>
            </a:extLst>
          </p:cNvPr>
          <p:cNvSpPr>
            <a:spLocks noGrp="1"/>
          </p:cNvSpPr>
          <p:nvPr>
            <p:ph idx="1"/>
          </p:nvPr>
        </p:nvSpPr>
        <p:spPr>
          <a:xfrm>
            <a:off x="519223" y="1817077"/>
            <a:ext cx="11153554" cy="4392376"/>
          </a:xfrm>
        </p:spPr>
        <p:txBody>
          <a:bodyPr>
            <a:normAutofit/>
          </a:bodyPr>
          <a:lstStyle/>
          <a:p>
            <a:pPr marL="0" indent="0">
              <a:buNone/>
            </a:pPr>
            <a:r>
              <a:rPr lang="en-US" sz="3600" b="1" dirty="0"/>
              <a:t>Title IX Coordinator will follow the grievance process</a:t>
            </a:r>
          </a:p>
          <a:p>
            <a:r>
              <a:rPr lang="en-US" sz="3200" dirty="0"/>
              <a:t>Provide an objective evaluation of all relevant evidence</a:t>
            </a:r>
          </a:p>
          <a:p>
            <a:r>
              <a:rPr lang="en-US" sz="3200" dirty="0"/>
              <a:t>False statements and information by the Complainant, Respondent or witnesses is a violation of policy</a:t>
            </a:r>
          </a:p>
          <a:p>
            <a:r>
              <a:rPr lang="en-US" sz="3200" dirty="0"/>
              <a:t>Respondent is presumed </a:t>
            </a:r>
            <a:r>
              <a:rPr lang="en-US" sz="3200" u="sng" dirty="0"/>
              <a:t>not responsible </a:t>
            </a:r>
            <a:r>
              <a:rPr lang="en-US" sz="3200" dirty="0"/>
              <a:t>for the alleged conduct until a determination regarding responsibility is made</a:t>
            </a:r>
          </a:p>
        </p:txBody>
      </p:sp>
    </p:spTree>
    <p:extLst>
      <p:ext uri="{BB962C8B-B14F-4D97-AF65-F5344CB8AC3E}">
        <p14:creationId xmlns:p14="http://schemas.microsoft.com/office/powerpoint/2010/main" val="2162180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E75F9EF4-C3CE-4158-930D-F8B15597C905}"/>
              </a:ext>
            </a:extLst>
          </p:cNvPr>
          <p:cNvSpPr>
            <a:spLocks noGrp="1"/>
          </p:cNvSpPr>
          <p:nvPr>
            <p:ph type="title"/>
          </p:nvPr>
        </p:nvSpPr>
        <p:spPr>
          <a:xfrm>
            <a:off x="871869" y="563526"/>
            <a:ext cx="10494335" cy="3753293"/>
          </a:xfrm>
        </p:spPr>
        <p:txBody>
          <a:bodyPr>
            <a:normAutofit fontScale="90000"/>
          </a:bodyPr>
          <a:lstStyle/>
          <a:p>
            <a:r>
              <a:rPr lang="en-US" sz="5600" b="1" dirty="0">
                <a:solidFill>
                  <a:srgbClr val="009999"/>
                </a:solidFill>
              </a:rPr>
              <a:t>New Title IX Regulations</a:t>
            </a:r>
            <a:r>
              <a:rPr lang="en-US" sz="4000" b="1" dirty="0">
                <a:solidFill>
                  <a:srgbClr val="009999"/>
                </a:solidFill>
              </a:rPr>
              <a:t/>
            </a:r>
            <a:br>
              <a:rPr lang="en-US" sz="4000" b="1" dirty="0">
                <a:solidFill>
                  <a:srgbClr val="009999"/>
                </a:solidFill>
              </a:rPr>
            </a:br>
            <a:r>
              <a:rPr lang="en-US" sz="3900" b="1" dirty="0">
                <a:solidFill>
                  <a:srgbClr val="009999"/>
                </a:solidFill>
              </a:rPr>
              <a:t>Effective August 14, 2020 </a:t>
            </a:r>
            <a:br>
              <a:rPr lang="en-US" sz="3900" b="1" dirty="0">
                <a:solidFill>
                  <a:srgbClr val="009999"/>
                </a:solidFill>
              </a:rPr>
            </a:br>
            <a:r>
              <a:rPr lang="en-US" sz="3900" b="1" dirty="0">
                <a:solidFill>
                  <a:srgbClr val="009999"/>
                </a:solidFill>
              </a:rPr>
              <a:t>and</a:t>
            </a:r>
            <a:br>
              <a:rPr lang="en-US" sz="3900" b="1" dirty="0">
                <a:solidFill>
                  <a:srgbClr val="009999"/>
                </a:solidFill>
              </a:rPr>
            </a:br>
            <a:r>
              <a:rPr lang="en-US" sz="3900" b="1" dirty="0">
                <a:solidFill>
                  <a:srgbClr val="009999"/>
                </a:solidFill>
              </a:rPr>
              <a:t>MCBOE Policy 2266:</a:t>
            </a:r>
            <a:br>
              <a:rPr lang="en-US" sz="3900" b="1" dirty="0">
                <a:solidFill>
                  <a:srgbClr val="009999"/>
                </a:solidFill>
              </a:rPr>
            </a:br>
            <a:r>
              <a:rPr lang="en-US" sz="3900" b="1" dirty="0">
                <a:solidFill>
                  <a:srgbClr val="009999"/>
                </a:solidFill>
              </a:rPr>
              <a:t>Title IX Nondiscrimination on the Basis of Sex in Education Programs or Activities </a:t>
            </a:r>
            <a:r>
              <a:rPr lang="en-US" sz="3600" b="1" dirty="0">
                <a:solidFill>
                  <a:srgbClr val="009999"/>
                </a:solidFill>
              </a:rPr>
              <a:t/>
            </a:r>
            <a:br>
              <a:rPr lang="en-US" sz="3600" b="1" dirty="0">
                <a:solidFill>
                  <a:srgbClr val="009999"/>
                </a:solidFill>
              </a:rPr>
            </a:br>
            <a:endParaRPr lang="en-US" sz="3600" b="1" dirty="0">
              <a:solidFill>
                <a:srgbClr val="009999"/>
              </a:solidFill>
            </a:endParaRPr>
          </a:p>
        </p:txBody>
      </p:sp>
      <p:sp useBgFill="1">
        <p:nvSpPr>
          <p:cNvPr id="3" name="Text Placeholder 2">
            <a:extLst>
              <a:ext uri="{FF2B5EF4-FFF2-40B4-BE49-F238E27FC236}">
                <a16:creationId xmlns:a16="http://schemas.microsoft.com/office/drawing/2014/main" id="{FC3D37A1-9CF2-468F-8202-68399C7AE07C}"/>
              </a:ext>
            </a:extLst>
          </p:cNvPr>
          <p:cNvSpPr>
            <a:spLocks noGrp="1"/>
          </p:cNvSpPr>
          <p:nvPr>
            <p:ph type="body" idx="1"/>
          </p:nvPr>
        </p:nvSpPr>
        <p:spPr>
          <a:xfrm>
            <a:off x="1945758" y="4455041"/>
            <a:ext cx="8367823" cy="1584251"/>
          </a:xfrm>
        </p:spPr>
        <p:txBody>
          <a:bodyPr>
            <a:noAutofit/>
          </a:bodyPr>
          <a:lstStyle/>
          <a:p>
            <a:r>
              <a:rPr lang="en-US" sz="2800" b="1" dirty="0">
                <a:solidFill>
                  <a:srgbClr val="CC6600"/>
                </a:solidFill>
              </a:rPr>
              <a:t>Presented By:  Title IX Coordinators</a:t>
            </a:r>
          </a:p>
          <a:p>
            <a:r>
              <a:rPr lang="en-US" sz="2800" b="1" dirty="0">
                <a:solidFill>
                  <a:srgbClr val="CC6600"/>
                </a:solidFill>
              </a:rPr>
              <a:t>Drema J Dempsey, Director Student Services</a:t>
            </a:r>
          </a:p>
          <a:p>
            <a:r>
              <a:rPr lang="en-US" sz="2800" b="1" dirty="0">
                <a:solidFill>
                  <a:srgbClr val="CC6600"/>
                </a:solidFill>
              </a:rPr>
              <a:t>Rocky Hall, Director Human Resources</a:t>
            </a:r>
          </a:p>
        </p:txBody>
      </p:sp>
      <p:pic>
        <p:nvPicPr>
          <p:cNvPr id="6" name="Picture 5" descr="Mingo County Schools">
            <a:hlinkClick r:id="rId5" tooltip="&quot;Mingo County Schools&quot;"/>
            <a:extLst>
              <a:ext uri="{FF2B5EF4-FFF2-40B4-BE49-F238E27FC236}">
                <a16:creationId xmlns:a16="http://schemas.microsoft.com/office/drawing/2014/main" id="{A30A02C5-CE5A-42AD-9E68-7EA5B330269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21374404">
            <a:off x="363068" y="5455275"/>
            <a:ext cx="1550670" cy="1027451"/>
          </a:xfrm>
          <a:prstGeom prst="rect">
            <a:avLst/>
          </a:prstGeom>
          <a:noFill/>
          <a:ln>
            <a:noFill/>
          </a:ln>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81561614"/>
      </p:ext>
    </p:extLst>
  </p:cSld>
  <p:clrMapOvr>
    <a:masterClrMapping/>
  </p:clrMapOvr>
  <mc:AlternateContent xmlns:mc="http://schemas.openxmlformats.org/markup-compatibility/2006" xmlns:p14="http://schemas.microsoft.com/office/powerpoint/2010/main">
    <mc:Choice Requires="p14">
      <p:transition spd="slow" p14:dur="2000" advTm="21213"/>
    </mc:Choice>
    <mc:Fallback xmlns="">
      <p:transition spd="slow" advTm="212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a:xfrm>
            <a:off x="956602" y="531877"/>
            <a:ext cx="10227212" cy="1004616"/>
          </a:xfrm>
        </p:spPr>
        <p:txBody>
          <a:bodyPr>
            <a:normAutofit/>
          </a:bodyPr>
          <a:lstStyle/>
          <a:p>
            <a:r>
              <a:rPr lang="en-US" b="1" dirty="0">
                <a:solidFill>
                  <a:srgbClr val="CC6600"/>
                </a:solidFill>
              </a:rPr>
              <a:t>Dismissal of a Formal Complaint</a:t>
            </a:r>
            <a:endParaRPr lang="en-US" dirty="0">
              <a:solidFill>
                <a:srgbClr val="CC6600"/>
              </a:solidFill>
            </a:endParaRPr>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1008186" y="1458769"/>
            <a:ext cx="10451501" cy="4867353"/>
          </a:xfrm>
        </p:spPr>
        <p:txBody>
          <a:bodyPr>
            <a:noAutofit/>
          </a:bodyPr>
          <a:lstStyle/>
          <a:p>
            <a:r>
              <a:rPr lang="en-US" sz="3400" b="1" dirty="0">
                <a:solidFill>
                  <a:srgbClr val="009999"/>
                </a:solidFill>
              </a:rPr>
              <a:t>The Title IX Coordinator(s)  </a:t>
            </a:r>
            <a:r>
              <a:rPr lang="en-US" sz="3400" b="1" u="sng" dirty="0">
                <a:solidFill>
                  <a:srgbClr val="009999"/>
                </a:solidFill>
              </a:rPr>
              <a:t>shall dismiss a formal </a:t>
            </a:r>
            <a:r>
              <a:rPr lang="en-US" sz="3400" b="1" dirty="0">
                <a:solidFill>
                  <a:srgbClr val="009999"/>
                </a:solidFill>
              </a:rPr>
              <a:t>complaint if the alleged conduct </a:t>
            </a:r>
            <a:r>
              <a:rPr lang="en-US" sz="3000" b="1" dirty="0">
                <a:solidFill>
                  <a:srgbClr val="009999"/>
                </a:solidFill>
              </a:rPr>
              <a:t>: </a:t>
            </a:r>
          </a:p>
          <a:p>
            <a:r>
              <a:rPr lang="en-US" sz="2800" dirty="0"/>
              <a:t>Would not constitute sexual harassment (as defined in the policy)     even if proved.</a:t>
            </a:r>
          </a:p>
          <a:p>
            <a:pPr marL="914400" lvl="1" indent="-457200">
              <a:buFont typeface="+mj-lt"/>
              <a:buAutoNum type="alphaUcPeriod"/>
            </a:pPr>
            <a:r>
              <a:rPr lang="en-US" sz="2800" dirty="0"/>
              <a:t>Did not occur in the District’s education program or activity; or</a:t>
            </a:r>
          </a:p>
          <a:p>
            <a:pPr marL="914400" lvl="1" indent="-457200">
              <a:buFont typeface="+mj-lt"/>
              <a:buAutoNum type="alphaUcPeriod"/>
            </a:pPr>
            <a:r>
              <a:rPr lang="en-US" sz="2800" dirty="0"/>
              <a:t>Did not occur against a person in the United States. </a:t>
            </a:r>
          </a:p>
          <a:p>
            <a:pPr marL="0" indent="0">
              <a:buNone/>
            </a:pPr>
            <a:r>
              <a:rPr lang="en-US" sz="2800" dirty="0"/>
              <a:t>The District may still investigate and take action for alleged misconduct under Board policies for code of conduct violations. </a:t>
            </a:r>
          </a:p>
        </p:txBody>
      </p:sp>
    </p:spTree>
    <p:extLst>
      <p:ext uri="{BB962C8B-B14F-4D97-AF65-F5344CB8AC3E}">
        <p14:creationId xmlns:p14="http://schemas.microsoft.com/office/powerpoint/2010/main" val="241534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a:xfrm>
            <a:off x="956603" y="380011"/>
            <a:ext cx="10227212" cy="925686"/>
          </a:xfrm>
        </p:spPr>
        <p:txBody>
          <a:bodyPr>
            <a:normAutofit/>
          </a:bodyPr>
          <a:lstStyle/>
          <a:p>
            <a:r>
              <a:rPr lang="en-US" b="1" dirty="0">
                <a:solidFill>
                  <a:srgbClr val="CC6600"/>
                </a:solidFill>
              </a:rPr>
              <a:t>Title IX Coordinator(s) shall promptly:</a:t>
            </a:r>
            <a:endParaRPr lang="en-US" dirty="0">
              <a:solidFill>
                <a:srgbClr val="CC6600"/>
              </a:solidFill>
            </a:endParaRPr>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580767" y="1305697"/>
            <a:ext cx="11034583" cy="4942702"/>
          </a:xfrm>
        </p:spPr>
        <p:txBody>
          <a:bodyPr>
            <a:normAutofit/>
          </a:bodyPr>
          <a:lstStyle/>
          <a:p>
            <a:pPr marL="0" indent="0">
              <a:buNone/>
            </a:pPr>
            <a:r>
              <a:rPr lang="en-US" sz="3600" b="1" u="sng" dirty="0">
                <a:solidFill>
                  <a:srgbClr val="009999"/>
                </a:solidFill>
              </a:rPr>
              <a:t>Begin an objective evaluation of all relevant evidence when a report is made:</a:t>
            </a:r>
          </a:p>
          <a:p>
            <a:r>
              <a:rPr lang="en-US" b="1" u="heavy" dirty="0">
                <a:uFill>
                  <a:solidFill>
                    <a:srgbClr val="009999"/>
                  </a:solidFill>
                </a:uFill>
              </a:rPr>
              <a:t>Within two (2) days </a:t>
            </a:r>
            <a:r>
              <a:rPr lang="en-US" dirty="0"/>
              <a:t>– contact the Complainant and/or parent if under age 18 </a:t>
            </a:r>
          </a:p>
          <a:p>
            <a:r>
              <a:rPr lang="en-US" dirty="0"/>
              <a:t>Upon receipt of a formal complaint, Coordinator(s) will provide written notice to the parties (Complainant and Respondent).</a:t>
            </a:r>
          </a:p>
          <a:p>
            <a:r>
              <a:rPr lang="en-US" dirty="0"/>
              <a:t>Offer the parties supportive measures </a:t>
            </a:r>
          </a:p>
          <a:p>
            <a:r>
              <a:rPr lang="en-US" dirty="0"/>
              <a:t>Offer the parties an Informal Resolution Process</a:t>
            </a:r>
          </a:p>
        </p:txBody>
      </p:sp>
    </p:spTree>
    <p:extLst>
      <p:ext uri="{BB962C8B-B14F-4D97-AF65-F5344CB8AC3E}">
        <p14:creationId xmlns:p14="http://schemas.microsoft.com/office/powerpoint/2010/main" val="3816330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a:xfrm>
            <a:off x="982394" y="492369"/>
            <a:ext cx="10227212" cy="1359877"/>
          </a:xfrm>
        </p:spPr>
        <p:txBody>
          <a:bodyPr>
            <a:normAutofit fontScale="90000"/>
          </a:bodyPr>
          <a:lstStyle/>
          <a:p>
            <a:r>
              <a:rPr lang="en-US" sz="4600" b="1" dirty="0">
                <a:solidFill>
                  <a:srgbClr val="CC6600"/>
                </a:solidFill>
              </a:rPr>
              <a:t> </a:t>
            </a:r>
            <a:r>
              <a:rPr lang="en-US" sz="4900" b="1" dirty="0">
                <a:solidFill>
                  <a:srgbClr val="CC6600"/>
                </a:solidFill>
              </a:rPr>
              <a:t>Informal Resolution Process </a:t>
            </a:r>
            <a:br>
              <a:rPr lang="en-US" sz="4900" b="1" dirty="0">
                <a:solidFill>
                  <a:srgbClr val="CC6600"/>
                </a:solidFill>
              </a:rPr>
            </a:br>
            <a:r>
              <a:rPr lang="en-US" sz="4900" b="1" dirty="0">
                <a:solidFill>
                  <a:srgbClr val="CC6600"/>
                </a:solidFill>
              </a:rPr>
              <a:t>Is NOT Available</a:t>
            </a:r>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665175" y="1946031"/>
            <a:ext cx="10903370" cy="4419600"/>
          </a:xfrm>
        </p:spPr>
        <p:txBody>
          <a:bodyPr>
            <a:normAutofit fontScale="92500"/>
          </a:bodyPr>
          <a:lstStyle/>
          <a:p>
            <a:pPr marL="0" indent="0">
              <a:buNone/>
            </a:pPr>
            <a:r>
              <a:rPr lang="en-US" sz="3400" b="1" dirty="0"/>
              <a:t>To resolve sexual allegations that a</a:t>
            </a:r>
            <a:r>
              <a:rPr lang="en-US" sz="3400" dirty="0"/>
              <a:t>: </a:t>
            </a:r>
          </a:p>
          <a:p>
            <a:pPr lvl="1"/>
            <a:r>
              <a:rPr lang="en-US" sz="3200" dirty="0"/>
              <a:t>Board employee; </a:t>
            </a:r>
          </a:p>
          <a:p>
            <a:pPr lvl="1"/>
            <a:r>
              <a:rPr lang="en-US" sz="3200" dirty="0"/>
              <a:t>Adult member of the School District Community; or</a:t>
            </a:r>
          </a:p>
          <a:p>
            <a:pPr lvl="1"/>
            <a:r>
              <a:rPr lang="en-US" sz="3200" dirty="0"/>
              <a:t>Third Party </a:t>
            </a:r>
          </a:p>
          <a:p>
            <a:pPr marL="457200" lvl="1" indent="0">
              <a:buNone/>
            </a:pPr>
            <a:r>
              <a:rPr lang="en-US" sz="3200" dirty="0"/>
              <a:t>sexually harassed a student.     </a:t>
            </a:r>
          </a:p>
          <a:p>
            <a:r>
              <a:rPr lang="en-US" sz="3600" dirty="0"/>
              <a:t>Informal Resolution  </a:t>
            </a:r>
            <a:r>
              <a:rPr lang="en-US" sz="3600" b="1" u="sng" dirty="0">
                <a:uFill>
                  <a:solidFill>
                    <a:srgbClr val="CC6600"/>
                  </a:solidFill>
                </a:uFill>
              </a:rPr>
              <a:t>is not available </a:t>
            </a:r>
            <a:r>
              <a:rPr lang="en-US" sz="3600" dirty="0"/>
              <a:t>to resolve allegations regarding </a:t>
            </a:r>
            <a:r>
              <a:rPr lang="en-US" sz="3600" u="sng" dirty="0"/>
              <a:t>sexual assault involving a student on student</a:t>
            </a:r>
            <a:r>
              <a:rPr lang="en-US" sz="3200" u="sng" dirty="0"/>
              <a:t>.</a:t>
            </a:r>
          </a:p>
        </p:txBody>
      </p:sp>
    </p:spTree>
    <p:extLst>
      <p:ext uri="{BB962C8B-B14F-4D97-AF65-F5344CB8AC3E}">
        <p14:creationId xmlns:p14="http://schemas.microsoft.com/office/powerpoint/2010/main" val="1590435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91B4-69FB-43E0-97AE-AD76093D2BAE}"/>
              </a:ext>
            </a:extLst>
          </p:cNvPr>
          <p:cNvSpPr>
            <a:spLocks noGrp="1"/>
          </p:cNvSpPr>
          <p:nvPr>
            <p:ph type="title"/>
          </p:nvPr>
        </p:nvSpPr>
        <p:spPr>
          <a:xfrm>
            <a:off x="1021080" y="613459"/>
            <a:ext cx="10165080" cy="1006998"/>
          </a:xfrm>
        </p:spPr>
        <p:txBody>
          <a:bodyPr>
            <a:normAutofit fontScale="90000"/>
          </a:bodyPr>
          <a:lstStyle/>
          <a:p>
            <a:r>
              <a:rPr lang="en-US" b="1" dirty="0"/>
              <a:t/>
            </a:r>
            <a:br>
              <a:rPr lang="en-US" b="1" dirty="0"/>
            </a:br>
            <a:r>
              <a:rPr lang="en-US" sz="4900" b="1" dirty="0">
                <a:solidFill>
                  <a:srgbClr val="CC6600"/>
                </a:solidFill>
              </a:rPr>
              <a:t>Responses to Allegations of Sexual Harassment (Student on Student)</a:t>
            </a:r>
            <a:r>
              <a:rPr lang="en-US" sz="4700" b="1" dirty="0"/>
              <a:t/>
            </a:r>
            <a:br>
              <a:rPr lang="en-US" sz="4700" b="1" dirty="0"/>
            </a:br>
            <a:endParaRPr lang="en-US" sz="4700" b="1" dirty="0"/>
          </a:p>
        </p:txBody>
      </p:sp>
      <p:sp>
        <p:nvSpPr>
          <p:cNvPr id="3" name="Content Placeholder 2">
            <a:extLst>
              <a:ext uri="{FF2B5EF4-FFF2-40B4-BE49-F238E27FC236}">
                <a16:creationId xmlns:a16="http://schemas.microsoft.com/office/drawing/2014/main" id="{2CA14C80-FFCB-4293-87AD-67A8B187EB1D}"/>
              </a:ext>
            </a:extLst>
          </p:cNvPr>
          <p:cNvSpPr>
            <a:spLocks noGrp="1"/>
          </p:cNvSpPr>
          <p:nvPr>
            <p:ph idx="1"/>
          </p:nvPr>
        </p:nvSpPr>
        <p:spPr>
          <a:xfrm>
            <a:off x="744408" y="1821514"/>
            <a:ext cx="10802797" cy="4450828"/>
          </a:xfrm>
        </p:spPr>
        <p:txBody>
          <a:bodyPr>
            <a:normAutofit lnSpcReduction="10000"/>
          </a:bodyPr>
          <a:lstStyle/>
          <a:p>
            <a:pPr marL="0" indent="0">
              <a:buNone/>
            </a:pPr>
            <a:r>
              <a:rPr lang="en-US" sz="3600" b="1" dirty="0">
                <a:solidFill>
                  <a:srgbClr val="CC6600"/>
                </a:solidFill>
              </a:rPr>
              <a:t>Emergency Removal </a:t>
            </a:r>
            <a:r>
              <a:rPr lang="en-US" sz="3900" b="1" dirty="0">
                <a:solidFill>
                  <a:srgbClr val="CC6600"/>
                </a:solidFill>
              </a:rPr>
              <a:t>(student):</a:t>
            </a:r>
          </a:p>
          <a:p>
            <a:r>
              <a:rPr lang="en-US" sz="3200" dirty="0"/>
              <a:t>A student may be removed from the educational program or activity on an emergency basis </a:t>
            </a:r>
            <a:r>
              <a:rPr lang="en-US" sz="3200" u="sng" dirty="0"/>
              <a:t>after</a:t>
            </a:r>
            <a:r>
              <a:rPr lang="en-US" sz="3200" dirty="0"/>
              <a:t> conducting a safety and risk analysis.  </a:t>
            </a:r>
          </a:p>
          <a:p>
            <a:r>
              <a:rPr lang="en-US" sz="3200" dirty="0"/>
              <a:t>Removal is justified if an immediate threat exists to the physical health or safety of any student or other individual.</a:t>
            </a:r>
          </a:p>
          <a:p>
            <a:r>
              <a:rPr lang="en-US" sz="3200" dirty="0"/>
              <a:t>Student will have an opportunity to challenge the decision immediately following the removal.</a:t>
            </a:r>
          </a:p>
          <a:p>
            <a:endParaRPr lang="en-US" dirty="0"/>
          </a:p>
        </p:txBody>
      </p:sp>
    </p:spTree>
    <p:extLst>
      <p:ext uri="{BB962C8B-B14F-4D97-AF65-F5344CB8AC3E}">
        <p14:creationId xmlns:p14="http://schemas.microsoft.com/office/powerpoint/2010/main" val="148338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91B4-69FB-43E0-97AE-AD76093D2BAE}"/>
              </a:ext>
            </a:extLst>
          </p:cNvPr>
          <p:cNvSpPr>
            <a:spLocks noGrp="1"/>
          </p:cNvSpPr>
          <p:nvPr>
            <p:ph type="title"/>
          </p:nvPr>
        </p:nvSpPr>
        <p:spPr>
          <a:xfrm>
            <a:off x="1021080" y="407962"/>
            <a:ext cx="10165080" cy="921077"/>
          </a:xfrm>
        </p:spPr>
        <p:txBody>
          <a:bodyPr>
            <a:normAutofit fontScale="90000"/>
          </a:bodyPr>
          <a:lstStyle/>
          <a:p>
            <a:r>
              <a:rPr lang="en-US" b="1" dirty="0"/>
              <a:t/>
            </a:r>
            <a:br>
              <a:rPr lang="en-US" b="1" dirty="0"/>
            </a:br>
            <a:endParaRPr lang="en-US" sz="4700" b="1" dirty="0"/>
          </a:p>
        </p:txBody>
      </p:sp>
      <p:sp>
        <p:nvSpPr>
          <p:cNvPr id="3" name="Content Placeholder 2">
            <a:extLst>
              <a:ext uri="{FF2B5EF4-FFF2-40B4-BE49-F238E27FC236}">
                <a16:creationId xmlns:a16="http://schemas.microsoft.com/office/drawing/2014/main" id="{2CA14C80-FFCB-4293-87AD-67A8B187EB1D}"/>
              </a:ext>
            </a:extLst>
          </p:cNvPr>
          <p:cNvSpPr>
            <a:spLocks noGrp="1"/>
          </p:cNvSpPr>
          <p:nvPr>
            <p:ph idx="1"/>
          </p:nvPr>
        </p:nvSpPr>
        <p:spPr>
          <a:xfrm>
            <a:off x="702221" y="1996068"/>
            <a:ext cx="10802797" cy="4661210"/>
          </a:xfrm>
        </p:spPr>
        <p:txBody>
          <a:bodyPr>
            <a:normAutofit/>
          </a:bodyPr>
          <a:lstStyle/>
          <a:p>
            <a:pPr marL="0" indent="0">
              <a:buNone/>
            </a:pPr>
            <a:r>
              <a:rPr lang="en-US" sz="3000" b="1" dirty="0">
                <a:solidFill>
                  <a:srgbClr val="CC6600"/>
                </a:solidFill>
              </a:rPr>
              <a:t>Administrative Leave (employee): </a:t>
            </a:r>
          </a:p>
          <a:p>
            <a:r>
              <a:rPr lang="en-US" sz="2600" dirty="0"/>
              <a:t>District </a:t>
            </a:r>
            <a:r>
              <a:rPr lang="en-US" sz="2600" b="1" u="sng" dirty="0"/>
              <a:t>may</a:t>
            </a:r>
            <a:r>
              <a:rPr lang="en-US" sz="2600" u="sng" dirty="0"/>
              <a:t> </a:t>
            </a:r>
            <a:r>
              <a:rPr lang="en-US" sz="2600" dirty="0"/>
              <a:t>place an employee Respondent on administrative leave during the pending grievance process.</a:t>
            </a:r>
          </a:p>
          <a:p>
            <a:r>
              <a:rPr lang="en-US" sz="2600" dirty="0"/>
              <a:t>District must provide the Respondent with notice and an opportunity to challenge the decision </a:t>
            </a:r>
            <a:r>
              <a:rPr lang="en-US" sz="2600" b="1" dirty="0"/>
              <a:t>immediately</a:t>
            </a:r>
            <a:r>
              <a:rPr lang="en-US" sz="2600" dirty="0"/>
              <a:t> following the removal .  </a:t>
            </a:r>
          </a:p>
          <a:p>
            <a:r>
              <a:rPr lang="en-US" sz="2600" dirty="0"/>
              <a:t>Administrative leave will typically be paid leave unless circumstances justify unpaid leave in compliance with legal requirements. </a:t>
            </a:r>
          </a:p>
          <a:p>
            <a:pPr marL="0" indent="0">
              <a:buNone/>
            </a:pPr>
            <a:r>
              <a:rPr lang="en-US" sz="3000" b="1" dirty="0">
                <a:solidFill>
                  <a:srgbClr val="CC6600"/>
                </a:solidFill>
              </a:rPr>
              <a:t>For all other Respondents:  </a:t>
            </a:r>
            <a:r>
              <a:rPr lang="en-US" sz="2600" dirty="0"/>
              <a:t>The Board retains discretion to prohibit such persons from entering onto school grounds and other properties.</a:t>
            </a:r>
            <a:endParaRPr lang="en-US" dirty="0"/>
          </a:p>
        </p:txBody>
      </p:sp>
      <p:sp>
        <p:nvSpPr>
          <p:cNvPr id="6" name="Rectangle 5">
            <a:extLst>
              <a:ext uri="{FF2B5EF4-FFF2-40B4-BE49-F238E27FC236}">
                <a16:creationId xmlns:a16="http://schemas.microsoft.com/office/drawing/2014/main" id="{FADD7F5D-7E10-4284-8CF2-F5CFC245BF4A}"/>
              </a:ext>
            </a:extLst>
          </p:cNvPr>
          <p:cNvSpPr/>
          <p:nvPr/>
        </p:nvSpPr>
        <p:spPr>
          <a:xfrm>
            <a:off x="686982" y="733647"/>
            <a:ext cx="10934404" cy="323165"/>
          </a:xfrm>
          <a:prstGeom prst="rect">
            <a:avLst/>
          </a:prstGeom>
        </p:spPr>
        <p:txBody>
          <a:bodyPr wrap="square">
            <a:spAutoFit/>
          </a:bodyPr>
          <a:lstStyle/>
          <a:p>
            <a:pPr algn="ctr"/>
            <a:endParaRPr lang="en-US" sz="1500" dirty="0">
              <a:solidFill>
                <a:srgbClr val="CC6600"/>
              </a:solidFill>
            </a:endParaRPr>
          </a:p>
        </p:txBody>
      </p:sp>
      <p:sp>
        <p:nvSpPr>
          <p:cNvPr id="4" name="Rectangle 3">
            <a:extLst>
              <a:ext uri="{FF2B5EF4-FFF2-40B4-BE49-F238E27FC236}">
                <a16:creationId xmlns:a16="http://schemas.microsoft.com/office/drawing/2014/main" id="{82AAD3B5-CFD0-46AD-AFDE-99E256B932CA}"/>
              </a:ext>
            </a:extLst>
          </p:cNvPr>
          <p:cNvSpPr/>
          <p:nvPr/>
        </p:nvSpPr>
        <p:spPr>
          <a:xfrm>
            <a:off x="1005840" y="736166"/>
            <a:ext cx="10165080" cy="1323439"/>
          </a:xfrm>
          <a:prstGeom prst="rect">
            <a:avLst/>
          </a:prstGeom>
        </p:spPr>
        <p:txBody>
          <a:bodyPr wrap="square">
            <a:spAutoFit/>
          </a:bodyPr>
          <a:lstStyle/>
          <a:p>
            <a:r>
              <a:rPr lang="en-US" sz="4000" b="1" dirty="0">
                <a:solidFill>
                  <a:srgbClr val="CC6600"/>
                </a:solidFill>
              </a:rPr>
              <a:t>Responses to Allegations of Sexual </a:t>
            </a:r>
          </a:p>
          <a:p>
            <a:r>
              <a:rPr lang="en-US" sz="4000" b="1" dirty="0">
                <a:solidFill>
                  <a:srgbClr val="CC6600"/>
                </a:solidFill>
              </a:rPr>
              <a:t>Harassment Against an Employee</a:t>
            </a:r>
            <a:endParaRPr lang="en-US" sz="4000" dirty="0"/>
          </a:p>
        </p:txBody>
      </p:sp>
    </p:spTree>
    <p:extLst>
      <p:ext uri="{BB962C8B-B14F-4D97-AF65-F5344CB8AC3E}">
        <p14:creationId xmlns:p14="http://schemas.microsoft.com/office/powerpoint/2010/main" val="1842077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a:xfrm>
            <a:off x="956603" y="609600"/>
            <a:ext cx="10227212" cy="955729"/>
          </a:xfrm>
        </p:spPr>
        <p:txBody>
          <a:bodyPr>
            <a:normAutofit/>
          </a:bodyPr>
          <a:lstStyle/>
          <a:p>
            <a:r>
              <a:rPr lang="en-US" sz="4500" b="1" dirty="0">
                <a:solidFill>
                  <a:srgbClr val="CC6600"/>
                </a:solidFill>
              </a:rPr>
              <a:t>Grievance Process Timeline</a:t>
            </a:r>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710339" y="1425536"/>
            <a:ext cx="10771322" cy="4725882"/>
          </a:xfrm>
        </p:spPr>
        <p:txBody>
          <a:bodyPr>
            <a:normAutofit fontScale="92500" lnSpcReduction="20000"/>
          </a:bodyPr>
          <a:lstStyle/>
          <a:p>
            <a:pPr marL="0" indent="0">
              <a:buNone/>
            </a:pPr>
            <a:r>
              <a:rPr lang="en-US" sz="3600" b="1" dirty="0">
                <a:solidFill>
                  <a:srgbClr val="009999"/>
                </a:solidFill>
              </a:rPr>
              <a:t>District will seek to conclude the grievance process, including appeals, </a:t>
            </a:r>
            <a:r>
              <a:rPr lang="en-US" sz="3700" b="1" u="sng" dirty="0">
                <a:solidFill>
                  <a:srgbClr val="009999"/>
                </a:solidFill>
              </a:rPr>
              <a:t>within 90 days</a:t>
            </a:r>
            <a:r>
              <a:rPr lang="en-US" sz="3600" b="1" dirty="0">
                <a:solidFill>
                  <a:srgbClr val="009999"/>
                </a:solidFill>
              </a:rPr>
              <a:t>.</a:t>
            </a:r>
            <a:endParaRPr lang="en-US" sz="3200" dirty="0"/>
          </a:p>
          <a:p>
            <a:r>
              <a:rPr lang="en-US" sz="3900" dirty="0"/>
              <a:t>Policy provides for reasonably prompt time frames for:</a:t>
            </a:r>
          </a:p>
          <a:p>
            <a:pPr lvl="1"/>
            <a:r>
              <a:rPr lang="en-US" sz="3900" dirty="0"/>
              <a:t> Concluding the grievance process</a:t>
            </a:r>
          </a:p>
          <a:p>
            <a:pPr lvl="1"/>
            <a:r>
              <a:rPr lang="en-US" sz="3900" dirty="0"/>
              <a:t>Filing and resolving appeals </a:t>
            </a:r>
          </a:p>
          <a:p>
            <a:pPr lvl="1"/>
            <a:r>
              <a:rPr lang="en-US" sz="3900" dirty="0"/>
              <a:t>Informal resolution process</a:t>
            </a:r>
          </a:p>
          <a:p>
            <a:r>
              <a:rPr lang="en-US" sz="3900" dirty="0"/>
              <a:t>Limited extension of time frames for </a:t>
            </a:r>
            <a:r>
              <a:rPr lang="en-US" sz="3900" b="1" dirty="0"/>
              <a:t>good cause                  </a:t>
            </a:r>
            <a:r>
              <a:rPr lang="en-US" sz="3900" dirty="0"/>
              <a:t>with written notice.</a:t>
            </a:r>
            <a:endParaRPr lang="en-US" sz="3900" b="1" dirty="0"/>
          </a:p>
          <a:p>
            <a:endParaRPr lang="en-US" dirty="0"/>
          </a:p>
        </p:txBody>
      </p:sp>
    </p:spTree>
    <p:extLst>
      <p:ext uri="{BB962C8B-B14F-4D97-AF65-F5344CB8AC3E}">
        <p14:creationId xmlns:p14="http://schemas.microsoft.com/office/powerpoint/2010/main" val="1050642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a:xfrm>
            <a:off x="956603" y="716693"/>
            <a:ext cx="10227212" cy="1287132"/>
          </a:xfrm>
        </p:spPr>
        <p:txBody>
          <a:bodyPr>
            <a:noAutofit/>
          </a:bodyPr>
          <a:lstStyle/>
          <a:p>
            <a:r>
              <a:rPr lang="en-US" b="1" dirty="0">
                <a:solidFill>
                  <a:srgbClr val="CC6600"/>
                </a:solidFill>
              </a:rPr>
              <a:t>Investigation of a Formal Complaint of Sexual harassment </a:t>
            </a:r>
            <a:endParaRPr lang="en-US" dirty="0">
              <a:solidFill>
                <a:srgbClr val="CC6600"/>
              </a:solidFill>
            </a:endParaRPr>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724395" y="2291938"/>
            <a:ext cx="10901548" cy="4180114"/>
          </a:xfrm>
        </p:spPr>
        <p:txBody>
          <a:bodyPr>
            <a:noAutofit/>
          </a:bodyPr>
          <a:lstStyle/>
          <a:p>
            <a:r>
              <a:rPr lang="en-US" sz="3000" b="1" dirty="0"/>
              <a:t>Burden of proof of gathering evidence to reach a determination regarding responsibility is on the District, not the parties.</a:t>
            </a:r>
          </a:p>
          <a:p>
            <a:r>
              <a:rPr lang="en-US" sz="2900" dirty="0"/>
              <a:t>“</a:t>
            </a:r>
            <a:r>
              <a:rPr lang="en-US" sz="2900" u="sng" dirty="0"/>
              <a:t>Preponderance of the Evidence Standard</a:t>
            </a:r>
            <a:r>
              <a:rPr lang="en-US" sz="2900" dirty="0"/>
              <a:t>” is used in making the determination of responsibility</a:t>
            </a:r>
          </a:p>
          <a:p>
            <a:r>
              <a:rPr lang="en-US" sz="2900" dirty="0"/>
              <a:t>Parties have the right to present witnesses</a:t>
            </a:r>
          </a:p>
          <a:p>
            <a:r>
              <a:rPr lang="en-US" sz="2900" dirty="0"/>
              <a:t>Parties shall  not be restricted in their ability to discuss the allegations under investigation or to gather and present relevant evidence              (</a:t>
            </a:r>
            <a:r>
              <a:rPr lang="en-US" sz="2900" b="1" i="1" dirty="0"/>
              <a:t>no gag orders</a:t>
            </a:r>
            <a:r>
              <a:rPr lang="en-US" sz="2900" dirty="0"/>
              <a:t>). </a:t>
            </a:r>
          </a:p>
        </p:txBody>
      </p:sp>
    </p:spTree>
    <p:extLst>
      <p:ext uri="{BB962C8B-B14F-4D97-AF65-F5344CB8AC3E}">
        <p14:creationId xmlns:p14="http://schemas.microsoft.com/office/powerpoint/2010/main" val="3698156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a:xfrm>
            <a:off x="956603" y="716693"/>
            <a:ext cx="10227212" cy="1004616"/>
          </a:xfrm>
        </p:spPr>
        <p:txBody>
          <a:bodyPr>
            <a:noAutofit/>
          </a:bodyPr>
          <a:lstStyle/>
          <a:p>
            <a:r>
              <a:rPr lang="en-US" sz="4200" b="1" dirty="0">
                <a:solidFill>
                  <a:srgbClr val="CC6600"/>
                </a:solidFill>
              </a:rPr>
              <a:t>Investigation of a Formal Complaint of Sexual harassment </a:t>
            </a:r>
            <a:r>
              <a:rPr lang="en-US" sz="2000" b="1" dirty="0">
                <a:solidFill>
                  <a:srgbClr val="CC6600"/>
                </a:solidFill>
              </a:rPr>
              <a:t>(continued)</a:t>
            </a:r>
            <a:r>
              <a:rPr lang="en-US" sz="4200" b="1" dirty="0">
                <a:solidFill>
                  <a:srgbClr val="CC6600"/>
                </a:solidFill>
              </a:rPr>
              <a:t> </a:t>
            </a:r>
            <a:endParaRPr lang="en-US" sz="4200" dirty="0">
              <a:solidFill>
                <a:srgbClr val="CC6600"/>
              </a:solidFill>
            </a:endParaRPr>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595423" y="2018806"/>
            <a:ext cx="11015330" cy="4358244"/>
          </a:xfrm>
        </p:spPr>
        <p:txBody>
          <a:bodyPr>
            <a:normAutofit lnSpcReduction="10000"/>
          </a:bodyPr>
          <a:lstStyle/>
          <a:p>
            <a:pPr marL="0" indent="0">
              <a:buNone/>
            </a:pPr>
            <a:r>
              <a:rPr lang="en-US" sz="3000" b="1" dirty="0">
                <a:solidFill>
                  <a:srgbClr val="009999"/>
                </a:solidFill>
              </a:rPr>
              <a:t>District will provide participants with written notice of the date, time and location for hearings, investigative interviews, or other meetings:</a:t>
            </a:r>
          </a:p>
          <a:p>
            <a:r>
              <a:rPr lang="en-US" sz="2700" dirty="0"/>
              <a:t>Both parties shall have an equal opportunity to inspect and review any evidence. </a:t>
            </a:r>
          </a:p>
          <a:p>
            <a:r>
              <a:rPr lang="en-US" sz="2700" dirty="0"/>
              <a:t>Parties will receive a copy of the evidence and will have (10) calendar days to respond.</a:t>
            </a:r>
          </a:p>
          <a:p>
            <a:r>
              <a:rPr lang="en-US" sz="2700" dirty="0"/>
              <a:t>At the conclusion of the investigation, a report that fairly summarizes the relevant evidence will be sent to each party.</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701608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0660" y="506344"/>
            <a:ext cx="9609512" cy="769441"/>
          </a:xfrm>
          <a:prstGeom prst="rect">
            <a:avLst/>
          </a:prstGeom>
        </p:spPr>
        <p:txBody>
          <a:bodyPr wrap="square">
            <a:spAutoFit/>
          </a:bodyPr>
          <a:lstStyle/>
          <a:p>
            <a:pPr algn="ctr"/>
            <a:r>
              <a:rPr lang="en-US" sz="4400" b="1" dirty="0">
                <a:solidFill>
                  <a:srgbClr val="CC6600"/>
                </a:solidFill>
              </a:rPr>
              <a:t>Determination of Responsibility</a:t>
            </a:r>
            <a:endParaRPr lang="en-US" sz="4400" dirty="0"/>
          </a:p>
        </p:txBody>
      </p:sp>
      <p:sp>
        <p:nvSpPr>
          <p:cNvPr id="4" name="Rectangle 3"/>
          <p:cNvSpPr/>
          <p:nvPr/>
        </p:nvSpPr>
        <p:spPr>
          <a:xfrm>
            <a:off x="803336" y="1510247"/>
            <a:ext cx="10424160" cy="4401205"/>
          </a:xfrm>
          <a:prstGeom prst="rect">
            <a:avLst/>
          </a:prstGeom>
        </p:spPr>
        <p:txBody>
          <a:bodyPr wrap="square">
            <a:spAutoFit/>
          </a:bodyPr>
          <a:lstStyle/>
          <a:p>
            <a:pPr marL="457200" indent="-457200">
              <a:buFont typeface="Arial" panose="020B0604020202020204" pitchFamily="34" charset="0"/>
              <a:buChar char="•"/>
            </a:pPr>
            <a:r>
              <a:rPr lang="en-US" sz="2800" dirty="0"/>
              <a:t>Title IX Coordinator(s) shall appoint a </a:t>
            </a:r>
            <a:r>
              <a:rPr lang="en-US" sz="2800" b="1" u="sng" dirty="0"/>
              <a:t>decision-maker(s)</a:t>
            </a:r>
            <a:r>
              <a:rPr lang="en-US" sz="2800" b="1" dirty="0"/>
              <a:t>                 </a:t>
            </a:r>
            <a:r>
              <a:rPr lang="en-US" sz="2800" dirty="0"/>
              <a:t>to issue a </a:t>
            </a:r>
            <a:r>
              <a:rPr lang="en-US" sz="2800" b="1" u="sng" dirty="0"/>
              <a:t>determination of responsibility</a:t>
            </a:r>
            <a:r>
              <a:rPr lang="en-US" sz="2800" dirty="0"/>
              <a:t>.  </a:t>
            </a:r>
          </a:p>
          <a:p>
            <a:pPr marL="457200" indent="-457200">
              <a:buFont typeface="Arial" panose="020B0604020202020204" pitchFamily="34" charset="0"/>
              <a:buChar char="•"/>
            </a:pPr>
            <a:r>
              <a:rPr lang="en-US" sz="2800" dirty="0"/>
              <a:t>The decision maker(s) </a:t>
            </a:r>
            <a:r>
              <a:rPr lang="en-US" sz="2800" u="sng" dirty="0"/>
              <a:t>cannot</a:t>
            </a:r>
            <a:r>
              <a:rPr lang="en-US" sz="2800" dirty="0"/>
              <a:t> be the same person(s) as the Title IX Coordinator(s) or the Investigator(s).</a:t>
            </a:r>
          </a:p>
          <a:p>
            <a:pPr marL="457200" indent="-457200">
              <a:buFont typeface="Arial" panose="020B0604020202020204" pitchFamily="34" charset="0"/>
              <a:buChar char="•"/>
            </a:pPr>
            <a:r>
              <a:rPr lang="en-US" sz="2800" dirty="0"/>
              <a:t>Each party will have an opportunity to submit written questions that each wants asked and allow for additional followed-up questions. </a:t>
            </a:r>
          </a:p>
          <a:p>
            <a:pPr marL="457200" indent="-457200">
              <a:buFont typeface="Arial" panose="020B0604020202020204" pitchFamily="34" charset="0"/>
              <a:buChar char="•"/>
            </a:pPr>
            <a:r>
              <a:rPr lang="en-US" sz="2800" dirty="0"/>
              <a:t>The </a:t>
            </a:r>
            <a:r>
              <a:rPr lang="en-US" sz="2800" u="sng" dirty="0"/>
              <a:t>decision-maker(s)</a:t>
            </a:r>
            <a:r>
              <a:rPr lang="en-US" sz="2800" dirty="0"/>
              <a:t> will issue a written determination regarding responsibility.</a:t>
            </a:r>
          </a:p>
          <a:p>
            <a:pPr algn="ctr"/>
            <a:r>
              <a:rPr lang="en-US" sz="2800" dirty="0"/>
              <a:t>The </a:t>
            </a:r>
            <a:r>
              <a:rPr lang="en-US" sz="2800" u="sng" dirty="0"/>
              <a:t>decision maker(s) </a:t>
            </a:r>
            <a:r>
              <a:rPr lang="en-US" sz="2800" dirty="0"/>
              <a:t>must apply the                                                     </a:t>
            </a:r>
            <a:r>
              <a:rPr lang="en-US" sz="2800" u="heavy" dirty="0">
                <a:uFill>
                  <a:solidFill>
                    <a:srgbClr val="CC6600"/>
                  </a:solidFill>
                </a:uFill>
                <a:latin typeface="Comic Sans MS" panose="030F0702030302020204" pitchFamily="66" charset="0"/>
              </a:rPr>
              <a:t>“preponderance of the evidence” </a:t>
            </a:r>
            <a:r>
              <a:rPr lang="en-US" sz="2800" dirty="0"/>
              <a:t>standard.</a:t>
            </a:r>
          </a:p>
        </p:txBody>
      </p:sp>
    </p:spTree>
    <p:extLst>
      <p:ext uri="{BB962C8B-B14F-4D97-AF65-F5344CB8AC3E}">
        <p14:creationId xmlns:p14="http://schemas.microsoft.com/office/powerpoint/2010/main" val="4232493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3D8833-D4AB-432A-9560-4C25384ABF52}"/>
              </a:ext>
            </a:extLst>
          </p:cNvPr>
          <p:cNvSpPr/>
          <p:nvPr/>
        </p:nvSpPr>
        <p:spPr>
          <a:xfrm>
            <a:off x="819408" y="753682"/>
            <a:ext cx="10755203" cy="1246495"/>
          </a:xfrm>
          <a:prstGeom prst="rect">
            <a:avLst/>
          </a:prstGeom>
          <a:solidFill>
            <a:schemeClr val="accent1">
              <a:lumMod val="40000"/>
              <a:lumOff val="60000"/>
            </a:schemeClr>
          </a:solidFill>
          <a:ln w="31750">
            <a:solidFill>
              <a:srgbClr val="CC6600"/>
            </a:solidFill>
          </a:ln>
        </p:spPr>
        <p:txBody>
          <a:bodyPr wrap="square">
            <a:spAutoFit/>
          </a:bodyPr>
          <a:lstStyle/>
          <a:p>
            <a:r>
              <a:rPr lang="en-US" sz="2500" b="1" dirty="0"/>
              <a:t>Informal or formal disciplinary sanctions/consequences may be imposed on a Student Respondent who is determined responsible for violating Policy 2266.</a:t>
            </a:r>
          </a:p>
          <a:p>
            <a:r>
              <a:rPr lang="en-US" sz="2500" b="1" dirty="0"/>
              <a:t> </a:t>
            </a:r>
          </a:p>
        </p:txBody>
      </p:sp>
      <p:sp>
        <p:nvSpPr>
          <p:cNvPr id="5" name="Rectangle 4">
            <a:extLst>
              <a:ext uri="{FF2B5EF4-FFF2-40B4-BE49-F238E27FC236}">
                <a16:creationId xmlns:a16="http://schemas.microsoft.com/office/drawing/2014/main" id="{968F5BE8-18A5-4C28-B176-D4EA6B58A0E3}"/>
              </a:ext>
            </a:extLst>
          </p:cNvPr>
          <p:cNvSpPr/>
          <p:nvPr/>
        </p:nvSpPr>
        <p:spPr>
          <a:xfrm>
            <a:off x="617389" y="2202997"/>
            <a:ext cx="10957222" cy="4154984"/>
          </a:xfrm>
          <a:prstGeom prst="rect">
            <a:avLst/>
          </a:prstGeom>
        </p:spPr>
        <p:txBody>
          <a:bodyPr wrap="square">
            <a:spAutoFit/>
          </a:bodyPr>
          <a:lstStyle/>
          <a:p>
            <a:r>
              <a:rPr lang="en-US" sz="2400" dirty="0"/>
              <a:t>The Title IX Coordinator(s) will notify the Superintendent of the recommended remedies.  An authorized administrator considers the recommendation(s) and implements appropriate remedies  in compliance with Policy 5605 – Discipline for Special Education Students, Policy 5610 –Exclusion from Classroom or School Bus, Suspension and Expulsion of Students, Policy 5610.02 In-School Suspension, Policy 5610.04 - Suspension of School Transportation Privileges and Exclusion from School Bus, and Policy 5611 – Discipline - Student Due Process Rights. </a:t>
            </a:r>
          </a:p>
          <a:p>
            <a:pPr marL="342900" indent="-342900">
              <a:buFont typeface="Arial" panose="020B0604020202020204" pitchFamily="34" charset="0"/>
              <a:buChar char="•"/>
            </a:pPr>
            <a:r>
              <a:rPr lang="en-US" sz="2400" dirty="0"/>
              <a:t>The discipline of a student Respondent must comply with the applicable provisions of the Individuals with Disabilities Education Improvement Act, as amended (IDEA) and/or Section 504 of the Rehabilitation Act of 1972, and their respective implementing regulations.</a:t>
            </a:r>
          </a:p>
        </p:txBody>
      </p:sp>
    </p:spTree>
    <p:extLst>
      <p:ext uri="{BB962C8B-B14F-4D97-AF65-F5344CB8AC3E}">
        <p14:creationId xmlns:p14="http://schemas.microsoft.com/office/powerpoint/2010/main" val="125998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337045-319F-43B1-B3A2-D70B5386BCDC}"/>
              </a:ext>
            </a:extLst>
          </p:cNvPr>
          <p:cNvSpPr/>
          <p:nvPr/>
        </p:nvSpPr>
        <p:spPr>
          <a:xfrm>
            <a:off x="1295401" y="1624660"/>
            <a:ext cx="9231922" cy="4203715"/>
          </a:xfrm>
          <a:prstGeom prst="rect">
            <a:avLst/>
          </a:prstGeom>
        </p:spPr>
        <p:txBody>
          <a:bodyPr wrap="square">
            <a:spAutoFit/>
          </a:bodyPr>
          <a:lstStyle/>
          <a:p>
            <a:pPr>
              <a:spcBef>
                <a:spcPts val="600"/>
              </a:spcBef>
              <a:spcAft>
                <a:spcPts val="1500"/>
              </a:spcAft>
            </a:pPr>
            <a:r>
              <a:rPr lang="en-US" sz="4400" dirty="0">
                <a:latin typeface="Arial" panose="020B0604020202020204" pitchFamily="34" charset="0"/>
                <a:ea typeface="Times New Roman" panose="02020603050405020304" pitchFamily="18" charset="0"/>
                <a:cs typeface="Times New Roman" panose="02020603050405020304" pitchFamily="18" charset="0"/>
              </a:rPr>
              <a:t>The Role of The Office for Civil Rights (OCR)</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US" sz="3200" b="1" i="1" dirty="0">
                <a:latin typeface="inherit"/>
                <a:ea typeface="Times New Roman" panose="02020603050405020304" pitchFamily="18" charset="0"/>
                <a:cs typeface="Arial" panose="020B0604020202020204" pitchFamily="34" charset="0"/>
              </a:rPr>
              <a:t>The </a:t>
            </a:r>
            <a:r>
              <a:rPr lang="en-US" sz="3200" b="1" i="1" u="sng" dirty="0">
                <a:solidFill>
                  <a:srgbClr val="CC6600"/>
                </a:solidFill>
                <a:latin typeface="inheri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mission</a:t>
            </a:r>
            <a:r>
              <a:rPr lang="en-US" sz="3200" b="1" i="1" dirty="0">
                <a:latin typeface="inherit"/>
                <a:ea typeface="Times New Roman" panose="02020603050405020304" pitchFamily="18" charset="0"/>
                <a:cs typeface="Arial" panose="020B0604020202020204" pitchFamily="34" charset="0"/>
              </a:rPr>
              <a:t> of the Office for Civil Rights is to ensure equal access to education and to promote educational excellence throughout the nation through vigorous </a:t>
            </a:r>
            <a:r>
              <a:rPr lang="en-US" sz="3200" b="1" i="1" u="sng" dirty="0">
                <a:solidFill>
                  <a:srgbClr val="CC6600"/>
                </a:solidFill>
                <a:latin typeface="inherit"/>
                <a:ea typeface="Times New Roman" panose="02020603050405020304" pitchFamily="18" charset="0"/>
                <a:cs typeface="Arial" panose="020B0604020202020204" pitchFamily="34" charset="0"/>
              </a:rPr>
              <a:t>enforcement</a:t>
            </a:r>
            <a:r>
              <a:rPr lang="en-US" sz="3200" b="1" i="1" dirty="0">
                <a:latin typeface="inherit"/>
                <a:ea typeface="Times New Roman" panose="02020603050405020304" pitchFamily="18" charset="0"/>
                <a:cs typeface="Arial" panose="020B0604020202020204" pitchFamily="34" charset="0"/>
              </a:rPr>
              <a:t> of civil rights.</a:t>
            </a:r>
          </a:p>
          <a:p>
            <a:pPr>
              <a:spcAft>
                <a:spcPts val="75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1804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a:xfrm>
            <a:off x="753762" y="609600"/>
            <a:ext cx="10614454" cy="1254072"/>
          </a:xfrm>
        </p:spPr>
        <p:txBody>
          <a:bodyPr>
            <a:noAutofit/>
          </a:bodyPr>
          <a:lstStyle/>
          <a:p>
            <a:r>
              <a:rPr lang="en-US" sz="4200" b="1" dirty="0">
                <a:solidFill>
                  <a:srgbClr val="CC6600"/>
                </a:solidFill>
              </a:rPr>
              <a:t>Disciplinary sanctions/consequences may be imposed on an </a:t>
            </a:r>
            <a:r>
              <a:rPr lang="en-US" sz="4200" b="1" u="sng" dirty="0">
                <a:solidFill>
                  <a:srgbClr val="CC6600"/>
                </a:solidFill>
              </a:rPr>
              <a:t>Employee Respondent</a:t>
            </a:r>
            <a:r>
              <a:rPr lang="en-US" sz="4200" b="1" dirty="0">
                <a:solidFill>
                  <a:srgbClr val="CC6600"/>
                </a:solidFill>
              </a:rPr>
              <a:t>.</a:t>
            </a:r>
            <a:endParaRPr lang="en-US" sz="4200" dirty="0">
              <a:solidFill>
                <a:srgbClr val="CC6600"/>
              </a:solidFill>
            </a:endParaRPr>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753762" y="2413592"/>
            <a:ext cx="10614454" cy="3834808"/>
          </a:xfrm>
        </p:spPr>
        <p:txBody>
          <a:bodyPr>
            <a:normAutofit fontScale="92500" lnSpcReduction="20000"/>
          </a:bodyPr>
          <a:lstStyle/>
          <a:p>
            <a:pPr marL="457200" indent="-457200">
              <a:buFont typeface="+mj-lt"/>
              <a:buAutoNum type="alphaUcPeriod"/>
            </a:pPr>
            <a:r>
              <a:rPr lang="en-US" dirty="0"/>
              <a:t>Oral or written warning</a:t>
            </a:r>
          </a:p>
          <a:p>
            <a:pPr marL="457200" indent="-457200">
              <a:buFont typeface="+mj-lt"/>
              <a:buAutoNum type="alphaUcPeriod"/>
            </a:pPr>
            <a:r>
              <a:rPr lang="en-US" dirty="0"/>
              <a:t>Written Reprimands</a:t>
            </a:r>
          </a:p>
          <a:p>
            <a:pPr marL="457200" indent="-457200">
              <a:buFont typeface="+mj-lt"/>
              <a:buAutoNum type="alphaUcPeriod"/>
            </a:pPr>
            <a:r>
              <a:rPr lang="en-US" dirty="0"/>
              <a:t>Performance improvement plan, if applicable pursuant to WV law and State Board Policy</a:t>
            </a:r>
          </a:p>
          <a:p>
            <a:pPr marL="457200" indent="-457200">
              <a:buFont typeface="+mj-lt"/>
              <a:buAutoNum type="alphaUcPeriod"/>
            </a:pPr>
            <a:r>
              <a:rPr lang="en-US" dirty="0"/>
              <a:t>Required counseling</a:t>
            </a:r>
          </a:p>
          <a:p>
            <a:pPr marL="457200" indent="-457200">
              <a:buFont typeface="+mj-lt"/>
              <a:buAutoNum type="alphaUcPeriod"/>
            </a:pPr>
            <a:r>
              <a:rPr lang="en-US" dirty="0"/>
              <a:t>Required training or education</a:t>
            </a:r>
          </a:p>
          <a:p>
            <a:pPr marL="457200" indent="-457200">
              <a:buFont typeface="+mj-lt"/>
              <a:buAutoNum type="alphaUcPeriod"/>
            </a:pPr>
            <a:r>
              <a:rPr lang="en-US" dirty="0"/>
              <a:t>Suspension with pay</a:t>
            </a:r>
          </a:p>
          <a:p>
            <a:pPr marL="457200" indent="-457200">
              <a:buFont typeface="+mj-lt"/>
              <a:buAutoNum type="alphaUcPeriod"/>
            </a:pPr>
            <a:r>
              <a:rPr lang="en-US" dirty="0"/>
              <a:t>Suspension without pay</a:t>
            </a:r>
          </a:p>
          <a:p>
            <a:pPr marL="457200" indent="-457200">
              <a:buFont typeface="+mj-lt"/>
              <a:buAutoNum type="alphaUcPeriod"/>
            </a:pPr>
            <a:r>
              <a:rPr lang="en-US" dirty="0"/>
              <a:t>Termination</a:t>
            </a:r>
          </a:p>
          <a:p>
            <a:pPr marL="457200" indent="-457200">
              <a:buFont typeface="+mj-lt"/>
              <a:buAutoNum type="alphaUcPeriod"/>
            </a:pPr>
            <a:r>
              <a:rPr lang="en-US" dirty="0"/>
              <a:t>Any other sanction authorized by WV Law or State Board Policy </a:t>
            </a:r>
          </a:p>
        </p:txBody>
      </p:sp>
    </p:spTree>
    <p:extLst>
      <p:ext uri="{BB962C8B-B14F-4D97-AF65-F5344CB8AC3E}">
        <p14:creationId xmlns:p14="http://schemas.microsoft.com/office/powerpoint/2010/main" val="2092708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a:xfrm>
            <a:off x="522514" y="473918"/>
            <a:ext cx="11103429" cy="1844791"/>
          </a:xfrm>
        </p:spPr>
        <p:txBody>
          <a:bodyPr>
            <a:normAutofit/>
          </a:bodyPr>
          <a:lstStyle/>
          <a:p>
            <a:pPr algn="l"/>
            <a:r>
              <a:rPr lang="en-US" sz="3800" b="1" dirty="0">
                <a:solidFill>
                  <a:srgbClr val="CC6600"/>
                </a:solidFill>
              </a:rPr>
              <a:t>Disciplinary sanctions and consequences may be imposed on </a:t>
            </a:r>
            <a:r>
              <a:rPr lang="en-US" sz="3800" b="1" u="sng" dirty="0">
                <a:solidFill>
                  <a:srgbClr val="CC6600"/>
                </a:solidFill>
              </a:rPr>
              <a:t>Third-party Respondents</a:t>
            </a:r>
            <a:r>
              <a:rPr lang="en-US" sz="3300" b="1" u="sng" dirty="0">
                <a:solidFill>
                  <a:srgbClr val="CC6600"/>
                </a:solidFill>
              </a:rPr>
              <a:t>.</a:t>
            </a:r>
            <a:endParaRPr lang="en-US" sz="3300" u="sng" dirty="0">
              <a:solidFill>
                <a:srgbClr val="CC6600"/>
              </a:solidFill>
            </a:endParaRPr>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853498" y="2406182"/>
            <a:ext cx="10441459" cy="3280949"/>
          </a:xfrm>
        </p:spPr>
        <p:txBody>
          <a:bodyPr>
            <a:noAutofit/>
          </a:bodyPr>
          <a:lstStyle/>
          <a:p>
            <a:pPr marL="457200" indent="-457200">
              <a:buFont typeface="+mj-lt"/>
              <a:buAutoNum type="alphaUcPeriod"/>
            </a:pPr>
            <a:r>
              <a:rPr lang="en-US" sz="2700" dirty="0"/>
              <a:t>Oral or written warning</a:t>
            </a:r>
          </a:p>
          <a:p>
            <a:pPr marL="457200" indent="-457200">
              <a:buFont typeface="+mj-lt"/>
              <a:buAutoNum type="alphaUcPeriod"/>
            </a:pPr>
            <a:r>
              <a:rPr lang="en-US" sz="2700" dirty="0"/>
              <a:t>Suspension or termination/ cancellation of the Board’s contract with third-party vendor or contractor</a:t>
            </a:r>
          </a:p>
          <a:p>
            <a:pPr marL="457200" indent="-457200">
              <a:buFont typeface="+mj-lt"/>
              <a:buAutoNum type="alphaUcPeriod"/>
            </a:pPr>
            <a:r>
              <a:rPr lang="en-US" sz="2700" dirty="0"/>
              <a:t>Mandatory monitoring of the third-party while on school property and/or while working/interacting with students</a:t>
            </a:r>
          </a:p>
          <a:p>
            <a:pPr marL="457200" indent="-457200">
              <a:buFont typeface="+mj-lt"/>
              <a:buAutoNum type="alphaUcPeriod"/>
            </a:pPr>
            <a:r>
              <a:rPr lang="en-US" sz="2700" dirty="0"/>
              <a:t>Restriction prohibiting the third-party’s ability to be on school property</a:t>
            </a:r>
          </a:p>
          <a:p>
            <a:pPr marL="457200" indent="-457200">
              <a:buFont typeface="+mj-lt"/>
              <a:buAutoNum type="alphaUcPeriod"/>
            </a:pPr>
            <a:r>
              <a:rPr lang="en-US" sz="2700" dirty="0"/>
              <a:t>Other restrictions as necessary</a:t>
            </a:r>
          </a:p>
        </p:txBody>
      </p:sp>
    </p:spTree>
    <p:extLst>
      <p:ext uri="{BB962C8B-B14F-4D97-AF65-F5344CB8AC3E}">
        <p14:creationId xmlns:p14="http://schemas.microsoft.com/office/powerpoint/2010/main" val="3287294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a:xfrm>
            <a:off x="742470" y="351934"/>
            <a:ext cx="10510577" cy="1004615"/>
          </a:xfrm>
          <a:ln w="28575" cap="rnd">
            <a:noFill/>
          </a:ln>
        </p:spPr>
        <p:txBody>
          <a:bodyPr>
            <a:normAutofit/>
          </a:bodyPr>
          <a:lstStyle/>
          <a:p>
            <a:r>
              <a:rPr lang="en-US" sz="4800" b="1" dirty="0">
                <a:solidFill>
                  <a:srgbClr val="CC6600"/>
                </a:solidFill>
              </a:rPr>
              <a:t>Appeal Process</a:t>
            </a:r>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623992" y="1356549"/>
            <a:ext cx="10944016" cy="4481558"/>
          </a:xfrm>
        </p:spPr>
        <p:txBody>
          <a:bodyPr>
            <a:normAutofit/>
          </a:bodyPr>
          <a:lstStyle/>
          <a:p>
            <a:pPr marL="0" indent="0">
              <a:buNone/>
            </a:pPr>
            <a:r>
              <a:rPr lang="en-US" sz="3400" b="1" dirty="0">
                <a:solidFill>
                  <a:srgbClr val="009999"/>
                </a:solidFill>
                <a:uFill>
                  <a:solidFill>
                    <a:srgbClr val="CC6600"/>
                  </a:solidFill>
                </a:uFill>
              </a:rPr>
              <a:t>Both parties have the right to file an appeal in writing with the Title IX Coordinator(s)</a:t>
            </a:r>
            <a:endParaRPr lang="en-US" sz="3400" dirty="0"/>
          </a:p>
          <a:p>
            <a:r>
              <a:rPr lang="en-US" sz="3100" dirty="0"/>
              <a:t>Written Appeal must submitted within five (5) days.</a:t>
            </a:r>
          </a:p>
          <a:p>
            <a:r>
              <a:rPr lang="en-US" sz="3100" dirty="0"/>
              <a:t>Disciplinary sanction(s) may be imposed while the appeal is pending.</a:t>
            </a:r>
          </a:p>
          <a:p>
            <a:r>
              <a:rPr lang="en-US" sz="3100" dirty="0"/>
              <a:t>Decision-maker(s) for the appeal shall issue a written decision. </a:t>
            </a:r>
          </a:p>
          <a:p>
            <a:r>
              <a:rPr lang="en-US" sz="3100" dirty="0"/>
              <a:t>Written decision will be sent to the Title IX Coordinator(s) who will provide it </a:t>
            </a:r>
            <a:r>
              <a:rPr lang="en-US" sz="3100" u="sng" dirty="0"/>
              <a:t>simultaneously to both parties. </a:t>
            </a:r>
          </a:p>
        </p:txBody>
      </p:sp>
    </p:spTree>
    <p:extLst>
      <p:ext uri="{BB962C8B-B14F-4D97-AF65-F5344CB8AC3E}">
        <p14:creationId xmlns:p14="http://schemas.microsoft.com/office/powerpoint/2010/main" val="2985862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a:xfrm>
            <a:off x="1295402" y="531629"/>
            <a:ext cx="9601196" cy="967562"/>
          </a:xfrm>
        </p:spPr>
        <p:txBody>
          <a:bodyPr>
            <a:normAutofit/>
          </a:bodyPr>
          <a:lstStyle/>
          <a:p>
            <a:r>
              <a:rPr lang="en-US" sz="4800" b="1" dirty="0">
                <a:solidFill>
                  <a:srgbClr val="CC6600"/>
                </a:solidFill>
              </a:rPr>
              <a:t>Retaliation Prohibited </a:t>
            </a:r>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446567" y="1499190"/>
            <a:ext cx="11313042" cy="4710223"/>
          </a:xfrm>
        </p:spPr>
        <p:txBody>
          <a:bodyPr>
            <a:noAutofit/>
          </a:bodyPr>
          <a:lstStyle/>
          <a:p>
            <a:r>
              <a:rPr lang="en-US" sz="2700" dirty="0"/>
              <a:t>No school district employee or other person may intimidate, threaten, coerce, or discriminate against any individual or interfere with any right or privilege secured by Title IX,  because the individual made a report or complaint, testified, or participated or refused to participate in an investigation, proceeding or hearing. </a:t>
            </a:r>
          </a:p>
          <a:p>
            <a:r>
              <a:rPr lang="en-US" sz="2700" dirty="0"/>
              <a:t>Complaints </a:t>
            </a:r>
            <a:r>
              <a:rPr lang="en-US" sz="2700" b="1" u="sng" dirty="0"/>
              <a:t>alleging retaliation </a:t>
            </a:r>
            <a:r>
              <a:rPr lang="en-US" sz="2700" dirty="0"/>
              <a:t>may be filed according to the grievance procedures for discrimination under Title IX. </a:t>
            </a:r>
          </a:p>
          <a:p>
            <a:pPr marL="0" indent="0">
              <a:buNone/>
            </a:pPr>
            <a:endParaRPr lang="en-US" sz="800" b="1" dirty="0">
              <a:solidFill>
                <a:srgbClr val="CC6600"/>
              </a:solidFill>
              <a:latin typeface="Times New Roman" panose="02020603050405020304" pitchFamily="18" charset="0"/>
              <a:cs typeface="Times New Roman" panose="02020603050405020304" pitchFamily="18" charset="0"/>
            </a:endParaRPr>
          </a:p>
          <a:p>
            <a:pPr marL="0" indent="0">
              <a:buNone/>
            </a:pPr>
            <a:r>
              <a:rPr lang="en-US" sz="3500" b="1" dirty="0">
                <a:solidFill>
                  <a:srgbClr val="CC6600"/>
                </a:solidFill>
                <a:latin typeface="Times New Roman" panose="02020603050405020304" pitchFamily="18" charset="0"/>
                <a:cs typeface="Times New Roman" panose="02020603050405020304" pitchFamily="18" charset="0"/>
              </a:rPr>
              <a:t>Application of the First Amendment</a:t>
            </a:r>
          </a:p>
          <a:p>
            <a:r>
              <a:rPr lang="en-US" sz="3200" dirty="0">
                <a:solidFill>
                  <a:schemeClr val="tx1"/>
                </a:solidFill>
                <a:latin typeface="Times New Roman" panose="02020603050405020304" pitchFamily="18" charset="0"/>
                <a:cs typeface="Times New Roman" panose="02020603050405020304" pitchFamily="18" charset="0"/>
              </a:rPr>
              <a:t>Expressive conduct is protected by the First Amendment.</a:t>
            </a:r>
            <a:endParaRPr lang="en-US" sz="3200" dirty="0"/>
          </a:p>
        </p:txBody>
      </p:sp>
    </p:spTree>
    <p:extLst>
      <p:ext uri="{BB962C8B-B14F-4D97-AF65-F5344CB8AC3E}">
        <p14:creationId xmlns:p14="http://schemas.microsoft.com/office/powerpoint/2010/main" val="3019687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CB35B3-71EB-493F-BD9F-43EF427C3CD5}"/>
              </a:ext>
            </a:extLst>
          </p:cNvPr>
          <p:cNvSpPr/>
          <p:nvPr/>
        </p:nvSpPr>
        <p:spPr>
          <a:xfrm>
            <a:off x="914399" y="2274838"/>
            <a:ext cx="10515601" cy="646331"/>
          </a:xfrm>
          <a:prstGeom prst="rect">
            <a:avLst/>
          </a:prstGeom>
        </p:spPr>
        <p:txBody>
          <a:bodyPr wrap="square">
            <a:spAutoFit/>
          </a:bodyPr>
          <a:lstStyle/>
          <a:p>
            <a:r>
              <a:rPr lang="en-US" dirty="0"/>
              <a:t/>
            </a:r>
            <a:br>
              <a:rPr lang="en-US" dirty="0"/>
            </a:br>
            <a:endParaRPr lang="en-US" dirty="0"/>
          </a:p>
        </p:txBody>
      </p:sp>
      <p:sp>
        <p:nvSpPr>
          <p:cNvPr id="4" name="Rectangle 3">
            <a:extLst>
              <a:ext uri="{FF2B5EF4-FFF2-40B4-BE49-F238E27FC236}">
                <a16:creationId xmlns:a16="http://schemas.microsoft.com/office/drawing/2014/main" id="{F809E440-7817-4438-A52C-88D9FD2BF406}"/>
              </a:ext>
            </a:extLst>
          </p:cNvPr>
          <p:cNvSpPr/>
          <p:nvPr/>
        </p:nvSpPr>
        <p:spPr>
          <a:xfrm>
            <a:off x="629392" y="1031695"/>
            <a:ext cx="10937174" cy="4739759"/>
          </a:xfrm>
          <a:prstGeom prst="rect">
            <a:avLst/>
          </a:prstGeom>
        </p:spPr>
        <p:txBody>
          <a:bodyPr wrap="square">
            <a:spAutoFit/>
          </a:bodyPr>
          <a:lstStyle/>
          <a:p>
            <a:pPr marL="571500" indent="-571500">
              <a:buFont typeface="Arial" panose="020B0604020202020204" pitchFamily="34" charset="0"/>
              <a:buChar char="•"/>
            </a:pPr>
            <a:r>
              <a:rPr lang="en-US" sz="4400" b="1" u="sng" dirty="0">
                <a:solidFill>
                  <a:srgbClr val="CC6600"/>
                </a:solidFill>
              </a:rPr>
              <a:t>Confidentiality</a:t>
            </a:r>
            <a:r>
              <a:rPr lang="en-US" dirty="0"/>
              <a:t/>
            </a:r>
            <a:br>
              <a:rPr lang="en-US" dirty="0"/>
            </a:br>
            <a:r>
              <a:rPr lang="en-US" sz="2800" dirty="0"/>
              <a:t>The District will keep confidential the identity of:</a:t>
            </a:r>
            <a:br>
              <a:rPr lang="en-US" sz="2800" dirty="0"/>
            </a:br>
            <a:r>
              <a:rPr lang="en-US" sz="2800" dirty="0"/>
              <a:t> - any individual who has made report or complaint of sex discrimination </a:t>
            </a:r>
            <a:br>
              <a:rPr lang="en-US" sz="2800" dirty="0"/>
            </a:br>
            <a:r>
              <a:rPr lang="en-US" sz="2800" dirty="0"/>
              <a:t>- any individual who has been reported to be the perpetrator of sex   	discrimination </a:t>
            </a:r>
            <a:br>
              <a:rPr lang="en-US" sz="2800" dirty="0"/>
            </a:br>
            <a:r>
              <a:rPr lang="en-US" sz="2800" dirty="0"/>
              <a:t>- any witness</a:t>
            </a:r>
          </a:p>
          <a:p>
            <a:endParaRPr lang="en-US" dirty="0"/>
          </a:p>
          <a:p>
            <a:pPr marL="571500" indent="-571500">
              <a:buFont typeface="Arial" panose="020B0604020202020204" pitchFamily="34" charset="0"/>
              <a:buChar char="•"/>
            </a:pPr>
            <a:r>
              <a:rPr lang="en-US" sz="4400" b="1" u="sng" dirty="0">
                <a:solidFill>
                  <a:srgbClr val="CC6600"/>
                </a:solidFill>
              </a:rPr>
              <a:t>Recordkeeping</a:t>
            </a:r>
          </a:p>
          <a:p>
            <a:r>
              <a:rPr lang="en-US" sz="2800" dirty="0"/>
              <a:t>	The District shall maintain for a period of seven </a:t>
            </a:r>
            <a:r>
              <a:rPr lang="en-US" sz="2800" b="1" dirty="0"/>
              <a:t>(7) years (all) records </a:t>
            </a:r>
            <a:r>
              <a:rPr lang="en-US" sz="2800" dirty="0"/>
              <a:t>	of 	each sexual harassment investigation.</a:t>
            </a:r>
          </a:p>
        </p:txBody>
      </p:sp>
    </p:spTree>
    <p:extLst>
      <p:ext uri="{BB962C8B-B14F-4D97-AF65-F5344CB8AC3E}">
        <p14:creationId xmlns:p14="http://schemas.microsoft.com/office/powerpoint/2010/main" val="858343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791200" y="228600"/>
            <a:ext cx="2362200" cy="274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a:off x="211016" y="25401"/>
            <a:ext cx="11662116" cy="3477454"/>
          </a:xfrm>
          <a:prstGeom prst="triangle">
            <a:avLst>
              <a:gd name="adj" fmla="val 51414"/>
            </a:avLst>
          </a:prstGeom>
          <a:solidFill>
            <a:schemeClr val="bg1"/>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2D8293"/>
              </a:solidFill>
              <a:latin typeface="Times New Roman" panose="02020603050405020304" pitchFamily="18" charset="0"/>
              <a:cs typeface="Times New Roman" panose="02020603050405020304" pitchFamily="18" charset="0"/>
            </a:endParaRPr>
          </a:p>
          <a:p>
            <a:pPr algn="ctr"/>
            <a:endParaRPr lang="en-US" sz="4400" b="1" dirty="0">
              <a:solidFill>
                <a:srgbClr val="2D8293"/>
              </a:solidFill>
              <a:latin typeface="Times New Roman" panose="02020603050405020304" pitchFamily="18" charset="0"/>
              <a:cs typeface="Times New Roman" panose="02020603050405020304" pitchFamily="18" charset="0"/>
            </a:endParaRPr>
          </a:p>
          <a:p>
            <a:pPr algn="ctr"/>
            <a:r>
              <a:rPr lang="en-US" sz="4400" b="1" dirty="0">
                <a:solidFill>
                  <a:srgbClr val="2D8293"/>
                </a:solidFill>
                <a:latin typeface="Times New Roman" panose="02020603050405020304" pitchFamily="18" charset="0"/>
                <a:cs typeface="Times New Roman" panose="02020603050405020304" pitchFamily="18" charset="0"/>
              </a:rPr>
              <a:t>Contact Information</a:t>
            </a:r>
          </a:p>
          <a:p>
            <a:pPr algn="ctr"/>
            <a:r>
              <a:rPr lang="en-US" sz="4400" b="1" dirty="0">
                <a:solidFill>
                  <a:srgbClr val="2D8293"/>
                </a:solidFill>
                <a:latin typeface="Times New Roman" panose="02020603050405020304" pitchFamily="18" charset="0"/>
                <a:cs typeface="Times New Roman" panose="02020603050405020304" pitchFamily="18" charset="0"/>
              </a:rPr>
              <a:t>Title IX Coordinators</a:t>
            </a:r>
          </a:p>
          <a:p>
            <a:pPr algn="ctr"/>
            <a:r>
              <a:rPr lang="en-US" sz="4400" b="1" dirty="0">
                <a:solidFill>
                  <a:srgbClr val="2D8293"/>
                </a:solidFill>
                <a:latin typeface="Times New Roman" panose="02020603050405020304" pitchFamily="18" charset="0"/>
                <a:cs typeface="Times New Roman" panose="02020603050405020304" pitchFamily="18" charset="0"/>
              </a:rPr>
              <a:t>Mingo County Schools</a:t>
            </a:r>
          </a:p>
          <a:p>
            <a:pPr algn="ctr"/>
            <a:r>
              <a:rPr lang="en-US" sz="4400" b="1" dirty="0">
                <a:solidFill>
                  <a:srgbClr val="2D8293"/>
                </a:solidFill>
                <a:latin typeface="Times New Roman" panose="02020603050405020304" pitchFamily="18" charset="0"/>
                <a:cs typeface="Times New Roman" panose="02020603050405020304" pitchFamily="18" charset="0"/>
              </a:rPr>
              <a:t> </a:t>
            </a:r>
          </a:p>
          <a:p>
            <a:pPr algn="ctr"/>
            <a:endParaRPr lang="en-US" sz="4400" b="1" dirty="0">
              <a:solidFill>
                <a:srgbClr val="2D8293"/>
              </a:solidFill>
              <a:latin typeface="Times New Roman" panose="02020603050405020304" pitchFamily="18" charset="0"/>
              <a:cs typeface="Times New Roman" panose="02020603050405020304" pitchFamily="18" charset="0"/>
            </a:endParaRPr>
          </a:p>
          <a:p>
            <a:pPr algn="ctr"/>
            <a:endParaRPr lang="en-US" sz="4400" b="1" dirty="0">
              <a:solidFill>
                <a:srgbClr val="2D8293"/>
              </a:solidFill>
              <a:latin typeface="Times New Roman" panose="02020603050405020304" pitchFamily="18" charset="0"/>
              <a:cs typeface="Times New Roman" panose="02020603050405020304" pitchFamily="18" charset="0"/>
            </a:endParaRPr>
          </a:p>
        </p:txBody>
      </p:sp>
      <p:sp>
        <p:nvSpPr>
          <p:cNvPr id="4" name="Rectangle 3"/>
          <p:cNvSpPr/>
          <p:nvPr/>
        </p:nvSpPr>
        <p:spPr>
          <a:xfrm>
            <a:off x="469176" y="3597491"/>
            <a:ext cx="11145795" cy="2831757"/>
          </a:xfrm>
          <a:prstGeom prst="rect">
            <a:avLst/>
          </a:prstGeom>
          <a:solidFill>
            <a:schemeClr val="accent1">
              <a:lumMod val="60000"/>
              <a:lumOff val="40000"/>
            </a:schemeClr>
          </a:solidFill>
          <a:ln w="476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Rocky Hall          							Drema J Dempsey</a:t>
            </a:r>
          </a:p>
          <a:p>
            <a:r>
              <a:rPr lang="en-US" sz="2400" dirty="0">
                <a:solidFill>
                  <a:schemeClr val="tx1"/>
                </a:solidFill>
                <a:latin typeface="Times New Roman" panose="02020603050405020304" pitchFamily="18" charset="0"/>
                <a:cs typeface="Times New Roman" panose="02020603050405020304" pitchFamily="18" charset="0"/>
              </a:rPr>
              <a:t>Director, Human Resources				      Director, Attendance and Student Services</a:t>
            </a:r>
          </a:p>
          <a:p>
            <a:r>
              <a:rPr lang="en-US" sz="2400" dirty="0">
                <a:solidFill>
                  <a:schemeClr val="tx1"/>
                </a:solidFill>
                <a:latin typeface="Times New Roman" panose="02020603050405020304" pitchFamily="18" charset="0"/>
                <a:cs typeface="Times New Roman" panose="02020603050405020304" pitchFamily="18" charset="0"/>
              </a:rPr>
              <a:t>Email: rahall</a:t>
            </a:r>
            <a:r>
              <a:rPr lang="en-US" sz="2400" dirty="0">
                <a:solidFill>
                  <a:schemeClr val="tx1"/>
                </a:solidFill>
                <a:latin typeface="Times New Roman" panose="02020603050405020304" pitchFamily="18" charset="0"/>
                <a:cs typeface="Times New Roman" panose="02020603050405020304" pitchFamily="18" charset="0"/>
                <a:hlinkClick r:id="rId3"/>
              </a:rPr>
              <a:t>@k12.wv.us</a:t>
            </a:r>
            <a:r>
              <a:rPr lang="en-US" sz="2400" dirty="0">
                <a:solidFill>
                  <a:schemeClr val="tx1"/>
                </a:solidFill>
                <a:latin typeface="Times New Roman" panose="02020603050405020304" pitchFamily="18" charset="0"/>
                <a:cs typeface="Times New Roman" panose="02020603050405020304" pitchFamily="18" charset="0"/>
              </a:rPr>
              <a:t>                             Email: </a:t>
            </a:r>
            <a:r>
              <a:rPr lang="en-US" sz="2400" dirty="0">
                <a:solidFill>
                  <a:schemeClr val="tx1"/>
                </a:solidFill>
                <a:latin typeface="Times New Roman" panose="02020603050405020304" pitchFamily="18" charset="0"/>
                <a:cs typeface="Times New Roman" panose="02020603050405020304" pitchFamily="18" charset="0"/>
                <a:hlinkClick r:id="rId4"/>
              </a:rPr>
              <a:t>djdempse@k12.wv.us</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Phone: 304-235-3333</a:t>
            </a:r>
          </a:p>
          <a:p>
            <a:r>
              <a:rPr lang="en-US" sz="2400" dirty="0">
                <a:solidFill>
                  <a:schemeClr val="tx1"/>
                </a:solidFill>
                <a:latin typeface="Times New Roman" panose="02020603050405020304" pitchFamily="18" charset="0"/>
                <a:cs typeface="Times New Roman" panose="02020603050405020304" pitchFamily="18" charset="0"/>
              </a:rPr>
              <a:t>                                          110 Cinderella Road</a:t>
            </a:r>
          </a:p>
          <a:p>
            <a:r>
              <a:rPr lang="en-US" sz="2400" dirty="0">
                <a:solidFill>
                  <a:schemeClr val="tx1"/>
                </a:solidFill>
                <a:latin typeface="Times New Roman" panose="02020603050405020304" pitchFamily="18" charset="0"/>
                <a:cs typeface="Times New Roman" panose="02020603050405020304" pitchFamily="18" charset="0"/>
              </a:rPr>
              <a:t>                                          Williamson, WV 25661</a:t>
            </a:r>
          </a:p>
        </p:txBody>
      </p:sp>
      <p:pic>
        <p:nvPicPr>
          <p:cNvPr id="6" name="Picture 5" descr="Mingo County Schools">
            <a:hlinkClick r:id="rId5" tooltip="&quot;Mingo County Schools&quot;"/>
            <a:extLst>
              <a:ext uri="{FF2B5EF4-FFF2-40B4-BE49-F238E27FC236}">
                <a16:creationId xmlns:a16="http://schemas.microsoft.com/office/drawing/2014/main" id="{E3796000-3104-4D29-BC14-EBD396CE36A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11016" y="5711890"/>
            <a:ext cx="1725283" cy="1035649"/>
          </a:xfrm>
          <a:prstGeom prst="rect">
            <a:avLst/>
          </a:prstGeom>
          <a:noFill/>
          <a:ln>
            <a:noFill/>
          </a:ln>
        </p:spPr>
      </p:pic>
    </p:spTree>
    <p:extLst>
      <p:ext uri="{BB962C8B-B14F-4D97-AF65-F5344CB8AC3E}">
        <p14:creationId xmlns:p14="http://schemas.microsoft.com/office/powerpoint/2010/main" val="16511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4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7C5F78-12A7-4419-8FAA-0836150FFDAC}"/>
              </a:ext>
            </a:extLst>
          </p:cNvPr>
          <p:cNvSpPr>
            <a:spLocks noGrp="1"/>
          </p:cNvSpPr>
          <p:nvPr>
            <p:ph type="ftr" sz="quarter" idx="11"/>
          </p:nvPr>
        </p:nvSpPr>
        <p:spPr>
          <a:xfrm>
            <a:off x="1307759" y="6314536"/>
            <a:ext cx="7305900" cy="353993"/>
          </a:xfrm>
        </p:spPr>
        <p:txBody>
          <a:bodyPr/>
          <a:lstStyle/>
          <a:p>
            <a:r>
              <a:rPr lang="en-US" dirty="0"/>
              <a:t>. </a:t>
            </a:r>
            <a:r>
              <a:rPr lang="en-US" sz="1300" dirty="0"/>
              <a:t>. . </a:t>
            </a:r>
            <a:r>
              <a:rPr lang="en-US" sz="1300" b="1" dirty="0">
                <a:latin typeface="Aharoni" panose="02010803020104030203" pitchFamily="2" charset="-79"/>
                <a:cs typeface="Aharoni" panose="02010803020104030203" pitchFamily="2" charset="-79"/>
              </a:rPr>
              <a:t>MINGO COUNTY SCHOOLS</a:t>
            </a:r>
          </a:p>
        </p:txBody>
      </p:sp>
      <p:pic>
        <p:nvPicPr>
          <p:cNvPr id="5" name="Picture 4">
            <a:extLst>
              <a:ext uri="{FF2B5EF4-FFF2-40B4-BE49-F238E27FC236}">
                <a16:creationId xmlns:a16="http://schemas.microsoft.com/office/drawing/2014/main" id="{EF314D19-1A51-4A7B-B002-891C8542AAAE}"/>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66119" y="902042"/>
            <a:ext cx="10626811" cy="5115699"/>
          </a:xfrm>
          <a:prstGeom prst="rect">
            <a:avLst/>
          </a:prstGeom>
        </p:spPr>
      </p:pic>
      <p:pic>
        <p:nvPicPr>
          <p:cNvPr id="4" name="Picture 3" descr="Mingo County Schools">
            <a:hlinkClick r:id="rId5" tooltip="&quot;Mingo County Schools&quot;"/>
            <a:extLst>
              <a:ext uri="{FF2B5EF4-FFF2-40B4-BE49-F238E27FC236}">
                <a16:creationId xmlns:a16="http://schemas.microsoft.com/office/drawing/2014/main" id="{5159210B-5A80-4E41-93DE-CB6104FA4AC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0" y="5452946"/>
            <a:ext cx="1725283" cy="1483113"/>
          </a:xfrm>
          <a:prstGeom prst="rect">
            <a:avLst/>
          </a:prstGeom>
          <a:noFill/>
          <a:ln>
            <a:noFill/>
          </a:ln>
        </p:spPr>
      </p:pic>
    </p:spTree>
    <p:extLst>
      <p:ext uri="{BB962C8B-B14F-4D97-AF65-F5344CB8AC3E}">
        <p14:creationId xmlns:p14="http://schemas.microsoft.com/office/powerpoint/2010/main" val="4905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87">
                                          <p:stCondLst>
                                            <p:cond delay="0"/>
                                          </p:stCondLst>
                                        </p:cTn>
                                        <p:tgtEl>
                                          <p:spTgt spid="4"/>
                                        </p:tgtEl>
                                      </p:cBhvr>
                                    </p:animEffect>
                                    <p:anim calcmode="lin" valueType="num">
                                      <p:cBhvr>
                                        <p:cTn id="8" dur="341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24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245" tmFilter="0, 0; 0.125,0.2665; 0.25,0.4; 0.375,0.465; 0.5,0.5;  0.625,0.535; 0.75,0.6; 0.875,0.7335; 1,1">
                                          <p:stCondLst>
                                            <p:cond delay="1245"/>
                                          </p:stCondLst>
                                        </p:cTn>
                                        <p:tgtEl>
                                          <p:spTgt spid="4"/>
                                        </p:tgtEl>
                                        <p:attrNameLst>
                                          <p:attrName>ppt_y</p:attrName>
                                        </p:attrNameLst>
                                      </p:cBhvr>
                                      <p:tavLst>
                                        <p:tav tm="0" fmla="#ppt_y-sin(pi*$)/9">
                                          <p:val>
                                            <p:fltVal val="0"/>
                                          </p:val>
                                        </p:tav>
                                        <p:tav tm="100000">
                                          <p:val>
                                            <p:fltVal val="1"/>
                                          </p:val>
                                        </p:tav>
                                      </p:tavLst>
                                    </p:anim>
                                    <p:anim calcmode="lin" valueType="num">
                                      <p:cBhvr>
                                        <p:cTn id="11" dur="622" tmFilter="0, 0; 0.125,0.2665; 0.25,0.4; 0.375,0.465; 0.5,0.5;  0.625,0.535; 0.75,0.6; 0.875,0.7335; 1,1">
                                          <p:stCondLst>
                                            <p:cond delay="2483"/>
                                          </p:stCondLst>
                                        </p:cTn>
                                        <p:tgtEl>
                                          <p:spTgt spid="4"/>
                                        </p:tgtEl>
                                        <p:attrNameLst>
                                          <p:attrName>ppt_y</p:attrName>
                                        </p:attrNameLst>
                                      </p:cBhvr>
                                      <p:tavLst>
                                        <p:tav tm="0" fmla="#ppt_y-sin(pi*$)/27">
                                          <p:val>
                                            <p:fltVal val="0"/>
                                          </p:val>
                                        </p:tav>
                                        <p:tav tm="100000">
                                          <p:val>
                                            <p:fltVal val="1"/>
                                          </p:val>
                                        </p:tav>
                                      </p:tavLst>
                                    </p:anim>
                                    <p:anim calcmode="lin" valueType="num">
                                      <p:cBhvr>
                                        <p:cTn id="12" dur="308" tmFilter="0, 0; 0.125,0.2665; 0.25,0.4; 0.375,0.465; 0.5,0.5;  0.625,0.535; 0.75,0.6; 0.875,0.7335; 1,1">
                                          <p:stCondLst>
                                            <p:cond delay="3105"/>
                                          </p:stCondLst>
                                        </p:cTn>
                                        <p:tgtEl>
                                          <p:spTgt spid="4"/>
                                        </p:tgtEl>
                                        <p:attrNameLst>
                                          <p:attrName>ppt_y</p:attrName>
                                        </p:attrNameLst>
                                      </p:cBhvr>
                                      <p:tavLst>
                                        <p:tav tm="0" fmla="#ppt_y-sin(pi*$)/81">
                                          <p:val>
                                            <p:fltVal val="0"/>
                                          </p:val>
                                        </p:tav>
                                        <p:tav tm="100000">
                                          <p:val>
                                            <p:fltVal val="1"/>
                                          </p:val>
                                        </p:tav>
                                      </p:tavLst>
                                    </p:anim>
                                    <p:animScale>
                                      <p:cBhvr>
                                        <p:cTn id="13" dur="49">
                                          <p:stCondLst>
                                            <p:cond delay="1219"/>
                                          </p:stCondLst>
                                        </p:cTn>
                                        <p:tgtEl>
                                          <p:spTgt spid="4"/>
                                        </p:tgtEl>
                                      </p:cBhvr>
                                      <p:to x="100000" y="60000"/>
                                    </p:animScale>
                                    <p:animScale>
                                      <p:cBhvr>
                                        <p:cTn id="14" dur="311" decel="50000">
                                          <p:stCondLst>
                                            <p:cond delay="1268"/>
                                          </p:stCondLst>
                                        </p:cTn>
                                        <p:tgtEl>
                                          <p:spTgt spid="4"/>
                                        </p:tgtEl>
                                      </p:cBhvr>
                                      <p:to x="100000" y="100000"/>
                                    </p:animScale>
                                    <p:animScale>
                                      <p:cBhvr>
                                        <p:cTn id="15" dur="49">
                                          <p:stCondLst>
                                            <p:cond delay="2460"/>
                                          </p:stCondLst>
                                        </p:cTn>
                                        <p:tgtEl>
                                          <p:spTgt spid="4"/>
                                        </p:tgtEl>
                                      </p:cBhvr>
                                      <p:to x="100000" y="80000"/>
                                    </p:animScale>
                                    <p:animScale>
                                      <p:cBhvr>
                                        <p:cTn id="16" dur="311" decel="50000">
                                          <p:stCondLst>
                                            <p:cond delay="2509"/>
                                          </p:stCondLst>
                                        </p:cTn>
                                        <p:tgtEl>
                                          <p:spTgt spid="4"/>
                                        </p:tgtEl>
                                      </p:cBhvr>
                                      <p:to x="100000" y="100000"/>
                                    </p:animScale>
                                    <p:animScale>
                                      <p:cBhvr>
                                        <p:cTn id="17" dur="49">
                                          <p:stCondLst>
                                            <p:cond delay="3079"/>
                                          </p:stCondLst>
                                        </p:cTn>
                                        <p:tgtEl>
                                          <p:spTgt spid="4"/>
                                        </p:tgtEl>
                                      </p:cBhvr>
                                      <p:to x="100000" y="90000"/>
                                    </p:animScale>
                                    <p:animScale>
                                      <p:cBhvr>
                                        <p:cTn id="18" dur="311" decel="50000">
                                          <p:stCondLst>
                                            <p:cond delay="3127"/>
                                          </p:stCondLst>
                                        </p:cTn>
                                        <p:tgtEl>
                                          <p:spTgt spid="4"/>
                                        </p:tgtEl>
                                      </p:cBhvr>
                                      <p:to x="100000" y="100000"/>
                                    </p:animScale>
                                    <p:animScale>
                                      <p:cBhvr>
                                        <p:cTn id="19" dur="49">
                                          <p:stCondLst>
                                            <p:cond delay="3390"/>
                                          </p:stCondLst>
                                        </p:cTn>
                                        <p:tgtEl>
                                          <p:spTgt spid="4"/>
                                        </p:tgtEl>
                                      </p:cBhvr>
                                      <p:to x="100000" y="95000"/>
                                    </p:animScale>
                                    <p:animScale>
                                      <p:cBhvr>
                                        <p:cTn id="20" dur="311" decel="50000">
                                          <p:stCondLst>
                                            <p:cond delay="3439"/>
                                          </p:stCondLst>
                                        </p:cTn>
                                        <p:tgtEl>
                                          <p:spTgt spid="4"/>
                                        </p:tgtEl>
                                      </p:cBhvr>
                                      <p:to x="100000" y="100000"/>
                                    </p:animScale>
                                  </p:childTnLst>
                                </p:cTn>
                              </p:par>
                            </p:childTnLst>
                          </p:cTn>
                        </p:par>
                        <p:par>
                          <p:cTn id="21" fill="hold">
                            <p:stCondLst>
                              <p:cond delay="3750"/>
                            </p:stCondLst>
                            <p:childTnLst>
                              <p:par>
                                <p:cTn id="22" presetID="42" presetClass="entr" presetSubtype="0" fill="hold"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4000"/>
                                        <p:tgtEl>
                                          <p:spTgt spid="2">
                                            <p:txEl>
                                              <p:pRg st="0" end="0"/>
                                            </p:txEl>
                                          </p:spTgt>
                                        </p:tgtEl>
                                      </p:cBhvr>
                                    </p:animEffect>
                                    <p:anim calcmode="lin" valueType="num">
                                      <p:cBhvr>
                                        <p:cTn id="25" dur="4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6" dur="4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CDC6-7A8A-439F-B56E-B736E85A34B4}"/>
              </a:ext>
            </a:extLst>
          </p:cNvPr>
          <p:cNvSpPr>
            <a:spLocks noGrp="1"/>
          </p:cNvSpPr>
          <p:nvPr>
            <p:ph type="title"/>
          </p:nvPr>
        </p:nvSpPr>
        <p:spPr/>
        <p:txBody>
          <a:bodyPr>
            <a:normAutofit fontScale="90000"/>
          </a:bodyPr>
          <a:lstStyle/>
          <a:p>
            <a:r>
              <a:rPr lang="en-US" dirty="0"/>
              <a:t/>
            </a:r>
            <a:br>
              <a:rPr lang="en-US" dirty="0"/>
            </a:br>
            <a:r>
              <a:rPr lang="en-US" sz="4600" b="1" dirty="0">
                <a:solidFill>
                  <a:srgbClr val="CC6600"/>
                </a:solidFill>
              </a:rPr>
              <a:t>Title IX Education Amendments of (1972)</a:t>
            </a:r>
            <a:br>
              <a:rPr lang="en-US" sz="4600" b="1" dirty="0">
                <a:solidFill>
                  <a:srgbClr val="CC6600"/>
                </a:solidFill>
              </a:rPr>
            </a:br>
            <a:r>
              <a:rPr lang="en-US" b="1" dirty="0"/>
              <a:t/>
            </a:r>
            <a:br>
              <a:rPr lang="en-US" b="1" dirty="0"/>
            </a:br>
            <a:endParaRPr lang="en-US" b="1" dirty="0"/>
          </a:p>
        </p:txBody>
      </p:sp>
      <p:sp>
        <p:nvSpPr>
          <p:cNvPr id="3" name="Content Placeholder 2">
            <a:extLst>
              <a:ext uri="{FF2B5EF4-FFF2-40B4-BE49-F238E27FC236}">
                <a16:creationId xmlns:a16="http://schemas.microsoft.com/office/drawing/2014/main" id="{93031726-0D8C-4ADC-B40C-C3BE7971983E}"/>
              </a:ext>
            </a:extLst>
          </p:cNvPr>
          <p:cNvSpPr>
            <a:spLocks noGrp="1"/>
          </p:cNvSpPr>
          <p:nvPr>
            <p:ph idx="1"/>
          </p:nvPr>
        </p:nvSpPr>
        <p:spPr>
          <a:xfrm>
            <a:off x="914400" y="2430966"/>
            <a:ext cx="10207256" cy="3444902"/>
          </a:xfrm>
        </p:spPr>
        <p:txBody>
          <a:bodyPr>
            <a:noAutofit/>
          </a:bodyPr>
          <a:lstStyle/>
          <a:p>
            <a:pPr marL="0" indent="0">
              <a:buNone/>
            </a:pPr>
            <a:r>
              <a:rPr lang="en-US" sz="3600" dirty="0"/>
              <a:t>“No person in the United States shall, on the basis of sex, be excluded from participation in, be denied the benefits of, or be subjected to discrimination under any education program or activity receiving Federal financial assistance.” </a:t>
            </a:r>
          </a:p>
        </p:txBody>
      </p:sp>
    </p:spTree>
    <p:extLst>
      <p:ext uri="{BB962C8B-B14F-4D97-AF65-F5344CB8AC3E}">
        <p14:creationId xmlns:p14="http://schemas.microsoft.com/office/powerpoint/2010/main" val="357727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AA9EB-0D7A-4255-B714-58B83715DF61}"/>
              </a:ext>
            </a:extLst>
          </p:cNvPr>
          <p:cNvSpPr/>
          <p:nvPr/>
        </p:nvSpPr>
        <p:spPr>
          <a:xfrm>
            <a:off x="855784" y="366623"/>
            <a:ext cx="10703170" cy="5786199"/>
          </a:xfrm>
          <a:prstGeom prst="rect">
            <a:avLst/>
          </a:prstGeom>
        </p:spPr>
        <p:txBody>
          <a:bodyPr wrap="square">
            <a:spAutoFit/>
          </a:bodyPr>
          <a:lstStyle/>
          <a:p>
            <a:r>
              <a:rPr lang="en-US" sz="4000" b="1" dirty="0">
                <a:solidFill>
                  <a:srgbClr val="CC6600"/>
                </a:solidFill>
              </a:rPr>
              <a:t>So What Does the New </a:t>
            </a:r>
          </a:p>
          <a:p>
            <a:r>
              <a:rPr lang="en-US" sz="4000" b="1" dirty="0">
                <a:solidFill>
                  <a:srgbClr val="CC6600"/>
                </a:solidFill>
              </a:rPr>
              <a:t>Title IX Regulations Address: </a:t>
            </a:r>
          </a:p>
          <a:p>
            <a:endParaRPr lang="en-US" b="1" dirty="0">
              <a:solidFill>
                <a:srgbClr val="CC6600"/>
              </a:solidFill>
            </a:endParaRPr>
          </a:p>
          <a:p>
            <a:pPr marL="457200" indent="-457200">
              <a:buFont typeface="Arial" panose="020B0604020202020204" pitchFamily="34" charset="0"/>
              <a:buChar char="•"/>
            </a:pPr>
            <a:r>
              <a:rPr lang="en-US" sz="3400" b="1" dirty="0"/>
              <a:t>No school district can discriminate against anybody on the basis of their sex and gender.</a:t>
            </a:r>
          </a:p>
          <a:p>
            <a:pPr marL="457200" indent="-457200">
              <a:buFont typeface="Arial" panose="020B0604020202020204" pitchFamily="34" charset="0"/>
              <a:buChar char="•"/>
            </a:pPr>
            <a:r>
              <a:rPr lang="en-US" sz="3400" b="1" dirty="0"/>
              <a:t>Title IX requires gender equity in education programs, athletics, and activities that receive federal funding and the workplace. </a:t>
            </a:r>
          </a:p>
          <a:p>
            <a:pPr marL="457200" indent="-457200">
              <a:buFont typeface="Arial" panose="020B0604020202020204" pitchFamily="34" charset="0"/>
              <a:buChar char="•"/>
            </a:pPr>
            <a:r>
              <a:rPr lang="en-US" sz="3400" b="1" dirty="0"/>
              <a:t>Title IX applies to all forms of sexual harassment and assault, domestic violence, dating violence and stalking. </a:t>
            </a:r>
          </a:p>
        </p:txBody>
      </p:sp>
    </p:spTree>
    <p:extLst>
      <p:ext uri="{BB962C8B-B14F-4D97-AF65-F5344CB8AC3E}">
        <p14:creationId xmlns:p14="http://schemas.microsoft.com/office/powerpoint/2010/main" val="318269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35E1B-7BE5-49AD-B385-132CF88A1B8D}"/>
              </a:ext>
            </a:extLst>
          </p:cNvPr>
          <p:cNvSpPr>
            <a:spLocks noGrp="1"/>
          </p:cNvSpPr>
          <p:nvPr>
            <p:ph type="title"/>
          </p:nvPr>
        </p:nvSpPr>
        <p:spPr/>
        <p:txBody>
          <a:bodyPr/>
          <a:lstStyle/>
          <a:p>
            <a:r>
              <a:rPr lang="en-US" b="1" dirty="0">
                <a:solidFill>
                  <a:srgbClr val="CC6600"/>
                </a:solidFill>
              </a:rPr>
              <a:t>Why is Title IX Important?</a:t>
            </a:r>
          </a:p>
        </p:txBody>
      </p:sp>
      <p:sp>
        <p:nvSpPr>
          <p:cNvPr id="3" name="Content Placeholder 2">
            <a:extLst>
              <a:ext uri="{FF2B5EF4-FFF2-40B4-BE49-F238E27FC236}">
                <a16:creationId xmlns:a16="http://schemas.microsoft.com/office/drawing/2014/main" id="{80A7DCFF-4FA0-4083-ADE8-1757EE009742}"/>
              </a:ext>
            </a:extLst>
          </p:cNvPr>
          <p:cNvSpPr>
            <a:spLocks noGrp="1"/>
          </p:cNvSpPr>
          <p:nvPr>
            <p:ph idx="1"/>
          </p:nvPr>
        </p:nvSpPr>
        <p:spPr>
          <a:xfrm>
            <a:off x="1295402" y="2439700"/>
            <a:ext cx="9900136" cy="3914207"/>
          </a:xfrm>
        </p:spPr>
        <p:txBody>
          <a:bodyPr>
            <a:noAutofit/>
          </a:bodyPr>
          <a:lstStyle/>
          <a:p>
            <a:r>
              <a:rPr lang="en-US" sz="3200" dirty="0"/>
              <a:t>The antidiscrimination law provides protection under the law to administrators, board members, professional and service personnel, students, and visitors.</a:t>
            </a:r>
          </a:p>
          <a:p>
            <a:r>
              <a:rPr lang="en-US" sz="3200" dirty="0"/>
              <a:t>The law prohibits discrimination based on gender identity and sexual orientation, which is important for students and employees who identify as lesbian, gay bisexual and transgender (LGBT).</a:t>
            </a:r>
          </a:p>
        </p:txBody>
      </p:sp>
    </p:spTree>
    <p:extLst>
      <p:ext uri="{BB962C8B-B14F-4D97-AF65-F5344CB8AC3E}">
        <p14:creationId xmlns:p14="http://schemas.microsoft.com/office/powerpoint/2010/main" val="422044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725DED-E206-417D-84DB-8939F7A222CC}"/>
              </a:ext>
            </a:extLst>
          </p:cNvPr>
          <p:cNvSpPr/>
          <p:nvPr/>
        </p:nvSpPr>
        <p:spPr>
          <a:xfrm>
            <a:off x="691376" y="604971"/>
            <a:ext cx="10422101" cy="5570756"/>
          </a:xfrm>
          <a:prstGeom prst="rect">
            <a:avLst/>
          </a:prstGeom>
        </p:spPr>
        <p:txBody>
          <a:bodyPr wrap="square">
            <a:spAutoFit/>
          </a:bodyPr>
          <a:lstStyle/>
          <a:p>
            <a:r>
              <a:rPr lang="en-US" sz="3600" b="1" dirty="0">
                <a:solidFill>
                  <a:srgbClr val="CC6600"/>
                </a:solidFill>
              </a:rPr>
              <a:t>Title IX:</a:t>
            </a:r>
          </a:p>
          <a:p>
            <a:pPr marL="457200" indent="-457200">
              <a:buFont typeface="Arial" panose="020B0604020202020204" pitchFamily="34" charset="0"/>
              <a:buChar char="•"/>
            </a:pPr>
            <a:r>
              <a:rPr lang="en-US" sz="3200" b="1" dirty="0"/>
              <a:t>Requires school districts to address sexual harassment as a form of sex discrimination in education programs and activities.</a:t>
            </a:r>
          </a:p>
          <a:p>
            <a:pPr marL="457200" indent="-457200">
              <a:buFont typeface="Arial" panose="020B0604020202020204" pitchFamily="34" charset="0"/>
              <a:buChar char="•"/>
            </a:pPr>
            <a:r>
              <a:rPr lang="en-US" sz="3200" b="1" dirty="0"/>
              <a:t>Obligates school districts to respond promptly and supportively to persons victimized by sexual harassment. </a:t>
            </a:r>
          </a:p>
          <a:p>
            <a:pPr marL="914400" lvl="1" indent="-457200">
              <a:buFont typeface="Arial" panose="020B0604020202020204" pitchFamily="34" charset="0"/>
              <a:buChar char="•"/>
            </a:pPr>
            <a:r>
              <a:rPr lang="en-US" sz="3200" b="1" dirty="0"/>
              <a:t>Resolve allegations of sexual harassment promptly and accurately under a predictable, fair grievance process that provides due process to victims and perpetrators.</a:t>
            </a:r>
          </a:p>
          <a:p>
            <a:pPr marL="914400" lvl="1" indent="-457200">
              <a:buFont typeface="Arial" panose="020B0604020202020204" pitchFamily="34" charset="0"/>
              <a:buChar char="•"/>
            </a:pPr>
            <a:r>
              <a:rPr lang="en-US" sz="3200" b="1" dirty="0"/>
              <a:t>Provide remedies for victims (supportive measures).</a:t>
            </a:r>
          </a:p>
        </p:txBody>
      </p:sp>
    </p:spTree>
    <p:extLst>
      <p:ext uri="{BB962C8B-B14F-4D97-AF65-F5344CB8AC3E}">
        <p14:creationId xmlns:p14="http://schemas.microsoft.com/office/powerpoint/2010/main" val="146026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E8B297-6A9B-4CAD-AE39-96EECD514B8F}"/>
              </a:ext>
            </a:extLst>
          </p:cNvPr>
          <p:cNvSpPr/>
          <p:nvPr/>
        </p:nvSpPr>
        <p:spPr>
          <a:xfrm>
            <a:off x="735980" y="469539"/>
            <a:ext cx="10709260" cy="6078587"/>
          </a:xfrm>
          <a:prstGeom prst="rect">
            <a:avLst/>
          </a:prstGeom>
        </p:spPr>
        <p:txBody>
          <a:bodyPr wrap="square">
            <a:spAutoFit/>
          </a:bodyPr>
          <a:lstStyle/>
          <a:p>
            <a:pPr algn="ctr"/>
            <a:r>
              <a:rPr lang="en-US" sz="4200" b="1" dirty="0">
                <a:solidFill>
                  <a:srgbClr val="009999"/>
                </a:solidFill>
              </a:rPr>
              <a:t>What Title IX Does and Does </a:t>
            </a:r>
            <a:r>
              <a:rPr lang="en-US" sz="4200" b="1" u="sng" dirty="0">
                <a:solidFill>
                  <a:srgbClr val="009999"/>
                </a:solidFill>
              </a:rPr>
              <a:t>NO</a:t>
            </a:r>
            <a:r>
              <a:rPr lang="en-US" sz="4200" b="1" dirty="0">
                <a:solidFill>
                  <a:srgbClr val="009999"/>
                </a:solidFill>
              </a:rPr>
              <a:t>T Do:</a:t>
            </a:r>
          </a:p>
          <a:p>
            <a:endParaRPr lang="en-US" sz="1500" dirty="0"/>
          </a:p>
          <a:p>
            <a:pPr marL="457200" indent="-457200">
              <a:buFont typeface="Arial" panose="020B0604020202020204" pitchFamily="34" charset="0"/>
              <a:buChar char="•"/>
            </a:pPr>
            <a:r>
              <a:rPr lang="en-US" sz="3400" dirty="0"/>
              <a:t>Title IX </a:t>
            </a:r>
            <a:r>
              <a:rPr lang="en-US" sz="3400" b="1" u="sng" dirty="0"/>
              <a:t>does offer </a:t>
            </a:r>
            <a:r>
              <a:rPr lang="en-US" sz="3400" dirty="0"/>
              <a:t>protections to individuals against    “discriminatory practices”. </a:t>
            </a:r>
          </a:p>
          <a:p>
            <a:pPr marL="457200" indent="-457200">
              <a:buFont typeface="Arial" panose="020B0604020202020204" pitchFamily="34" charset="0"/>
              <a:buChar char="•"/>
            </a:pPr>
            <a:r>
              <a:rPr lang="en-US" sz="3400" dirty="0"/>
              <a:t>Title IX </a:t>
            </a:r>
            <a:r>
              <a:rPr lang="en-US" sz="3400" b="1" u="sng" dirty="0"/>
              <a:t>does offer </a:t>
            </a:r>
            <a:r>
              <a:rPr lang="en-US" sz="3400" dirty="0"/>
              <a:t>Claimants protection against Retaliation.</a:t>
            </a:r>
          </a:p>
          <a:p>
            <a:pPr marL="457200" indent="-457200">
              <a:buFont typeface="Arial" panose="020B0604020202020204" pitchFamily="34" charset="0"/>
              <a:buChar char="•"/>
            </a:pPr>
            <a:r>
              <a:rPr lang="en-US" sz="3400" dirty="0"/>
              <a:t>Title IX </a:t>
            </a:r>
            <a:r>
              <a:rPr lang="en-US" sz="3400" b="1" u="sng" dirty="0"/>
              <a:t>does not prevent </a:t>
            </a:r>
            <a:r>
              <a:rPr lang="en-US" sz="3400" dirty="0"/>
              <a:t>a District from addressing the alleged misconduct under other policies and procedures, such as  (Code of Conduct).</a:t>
            </a:r>
          </a:p>
          <a:p>
            <a:pPr marL="457200" indent="-457200">
              <a:buFont typeface="Arial" panose="020B0604020202020204" pitchFamily="34" charset="0"/>
              <a:buChar char="•"/>
            </a:pPr>
            <a:r>
              <a:rPr lang="en-US" sz="3400" dirty="0"/>
              <a:t>The district’s investigation must occur independently of a legal investigation conducted by law enforcement.  </a:t>
            </a:r>
          </a:p>
          <a:p>
            <a:pPr lvl="1"/>
            <a:endParaRPr lang="en-US" sz="2600" dirty="0"/>
          </a:p>
        </p:txBody>
      </p:sp>
    </p:spTree>
    <p:extLst>
      <p:ext uri="{BB962C8B-B14F-4D97-AF65-F5344CB8AC3E}">
        <p14:creationId xmlns:p14="http://schemas.microsoft.com/office/powerpoint/2010/main" val="363502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A14C80-FFCB-4293-87AD-67A8B187EB1D}"/>
              </a:ext>
            </a:extLst>
          </p:cNvPr>
          <p:cNvSpPr>
            <a:spLocks noGrp="1"/>
          </p:cNvSpPr>
          <p:nvPr>
            <p:ph idx="1"/>
          </p:nvPr>
        </p:nvSpPr>
        <p:spPr>
          <a:xfrm>
            <a:off x="434898" y="858645"/>
            <a:ext cx="11351941" cy="5797336"/>
          </a:xfrm>
        </p:spPr>
        <p:txBody>
          <a:bodyPr>
            <a:normAutofit fontScale="40000" lnSpcReduction="20000"/>
          </a:bodyPr>
          <a:lstStyle/>
          <a:p>
            <a:pPr marL="0" indent="0">
              <a:buNone/>
            </a:pPr>
            <a:r>
              <a:rPr lang="en-US" sz="10000" b="1" dirty="0">
                <a:solidFill>
                  <a:srgbClr val="009999"/>
                </a:solidFill>
              </a:rPr>
              <a:t>Mingo Policy 2266: Addresses sexual discrimination and harassment that is committed by:</a:t>
            </a:r>
            <a:endParaRPr lang="en-US" sz="10000" b="1" u="heavy" dirty="0">
              <a:solidFill>
                <a:srgbClr val="009999"/>
              </a:solidFill>
              <a:uFill>
                <a:solidFill>
                  <a:srgbClr val="C00000"/>
                </a:solidFill>
              </a:uFill>
            </a:endParaRPr>
          </a:p>
          <a:p>
            <a:pPr marL="0" indent="0">
              <a:buNone/>
            </a:pPr>
            <a:endParaRPr lang="en-US" sz="6000" b="1" u="heavy" dirty="0">
              <a:solidFill>
                <a:srgbClr val="009999"/>
              </a:solidFill>
              <a:uFill>
                <a:solidFill>
                  <a:srgbClr val="C00000"/>
                </a:solidFill>
              </a:uFill>
            </a:endParaRPr>
          </a:p>
          <a:p>
            <a:pPr marL="0" indent="0">
              <a:buNone/>
            </a:pPr>
            <a:r>
              <a:rPr lang="en-US" sz="7500" b="1" u="heavy" dirty="0">
                <a:uFill>
                  <a:solidFill>
                    <a:srgbClr val="C00000"/>
                  </a:solidFill>
                </a:uFill>
              </a:rPr>
              <a:t>Members of the School District Community</a:t>
            </a:r>
            <a:r>
              <a:rPr lang="en-US" sz="6000" dirty="0"/>
              <a:t>:  </a:t>
            </a:r>
          </a:p>
          <a:p>
            <a:pPr marL="457200" lvl="1" indent="-457200"/>
            <a:r>
              <a:rPr lang="en-US" sz="6800" dirty="0"/>
              <a:t>Students – male to male, female to female, male to female, and female to male</a:t>
            </a:r>
          </a:p>
          <a:p>
            <a:pPr marL="457200" indent="-457200">
              <a:buFont typeface="Arial" panose="020B0604020202020204" pitchFamily="34" charset="0"/>
              <a:buChar char="•"/>
            </a:pPr>
            <a:r>
              <a:rPr lang="en-US" sz="6800" dirty="0"/>
              <a:t>Board employees (administrators, and professional and service personnel)</a:t>
            </a:r>
          </a:p>
          <a:p>
            <a:pPr marL="457200" indent="-457200">
              <a:buFont typeface="Arial" panose="020B0604020202020204" pitchFamily="34" charset="0"/>
              <a:buChar char="•"/>
            </a:pPr>
            <a:r>
              <a:rPr lang="en-US" sz="6800" dirty="0"/>
              <a:t>Superintendent and Board Members</a:t>
            </a:r>
          </a:p>
          <a:p>
            <a:pPr marL="457200" indent="-457200">
              <a:buFont typeface="Arial" panose="020B0604020202020204" pitchFamily="34" charset="0"/>
              <a:buChar char="•"/>
            </a:pPr>
            <a:r>
              <a:rPr lang="en-US" sz="6800" dirty="0"/>
              <a:t>Agents, Volunteers and Contractors</a:t>
            </a:r>
          </a:p>
          <a:p>
            <a:pPr marL="457200" indent="-457200">
              <a:buFont typeface="Arial" panose="020B0604020202020204" pitchFamily="34" charset="0"/>
              <a:buChar char="•"/>
            </a:pPr>
            <a:r>
              <a:rPr lang="en-US" sz="6800" dirty="0"/>
              <a:t>Includes “third parties” (Visitors, participants on opposing athletic teams, parents and other persons subject to supervision of the Board.</a:t>
            </a:r>
          </a:p>
          <a:p>
            <a:pPr marL="0" indent="0">
              <a:buNone/>
            </a:pPr>
            <a:endParaRPr lang="en-US" sz="5500" dirty="0"/>
          </a:p>
        </p:txBody>
      </p:sp>
    </p:spTree>
    <p:extLst>
      <p:ext uri="{BB962C8B-B14F-4D97-AF65-F5344CB8AC3E}">
        <p14:creationId xmlns:p14="http://schemas.microsoft.com/office/powerpoint/2010/main" val="39273437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24049</TotalTime>
  <Words>2177</Words>
  <Application>Microsoft Office PowerPoint</Application>
  <PresentationFormat>Widescreen</PresentationFormat>
  <Paragraphs>265</Paragraphs>
  <Slides>36</Slides>
  <Notes>36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Aharoni</vt:lpstr>
      <vt:lpstr>Arial</vt:lpstr>
      <vt:lpstr>Arial Black</vt:lpstr>
      <vt:lpstr>Calibri</vt:lpstr>
      <vt:lpstr>Comic Sans MS</vt:lpstr>
      <vt:lpstr>Garamond</vt:lpstr>
      <vt:lpstr>inherit</vt:lpstr>
      <vt:lpstr>Times New Roman</vt:lpstr>
      <vt:lpstr>Organic</vt:lpstr>
      <vt:lpstr>PowerPoint Presentation</vt:lpstr>
      <vt:lpstr>New Title IX Regulations Effective August 14, 2020  and MCBOE Policy 2266: Title IX Nondiscrimination on the Basis of Sex in Education Programs or Activities  </vt:lpstr>
      <vt:lpstr>PowerPoint Presentation</vt:lpstr>
      <vt:lpstr> Title IX Education Amendments of (1972)  </vt:lpstr>
      <vt:lpstr>PowerPoint Presentation</vt:lpstr>
      <vt:lpstr>Why is Title IX Important?</vt:lpstr>
      <vt:lpstr>PowerPoint Presentation</vt:lpstr>
      <vt:lpstr>PowerPoint Presentation</vt:lpstr>
      <vt:lpstr>PowerPoint Presentation</vt:lpstr>
      <vt:lpstr>PowerPoint Presentation</vt:lpstr>
      <vt:lpstr>PowerPoint Presentation</vt:lpstr>
      <vt:lpstr>  Coordinators will promptly  contact the complainant:  </vt:lpstr>
      <vt:lpstr> Terms Defined by Title IX Regulations</vt:lpstr>
      <vt:lpstr>PowerPoint Presentation</vt:lpstr>
      <vt:lpstr>PowerPoint Presentation</vt:lpstr>
      <vt:lpstr>PowerPoint Presentation</vt:lpstr>
      <vt:lpstr> Responses to Allegations of Sexual Harassment </vt:lpstr>
      <vt:lpstr>The Grievance Process </vt:lpstr>
      <vt:lpstr> Formal Complaint of Sexual Harassment </vt:lpstr>
      <vt:lpstr>Dismissal of a Formal Complaint</vt:lpstr>
      <vt:lpstr>Title IX Coordinator(s) shall promptly:</vt:lpstr>
      <vt:lpstr> Informal Resolution Process  Is NOT Available</vt:lpstr>
      <vt:lpstr> Responses to Allegations of Sexual Harassment (Student on Student) </vt:lpstr>
      <vt:lpstr> </vt:lpstr>
      <vt:lpstr>Grievance Process Timeline</vt:lpstr>
      <vt:lpstr>Investigation of a Formal Complaint of Sexual harassment </vt:lpstr>
      <vt:lpstr>Investigation of a Formal Complaint of Sexual harassment (continued) </vt:lpstr>
      <vt:lpstr>PowerPoint Presentation</vt:lpstr>
      <vt:lpstr>PowerPoint Presentation</vt:lpstr>
      <vt:lpstr>Disciplinary sanctions/consequences may be imposed on an Employee Respondent.</vt:lpstr>
      <vt:lpstr>Disciplinary sanctions and consequences may be imposed on Third-party Respondents.</vt:lpstr>
      <vt:lpstr>Appeal Process</vt:lpstr>
      <vt:lpstr>Retaliation Prohibited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Title IX Regulations</dc:title>
  <dc:creator>Drema Dempsey</dc:creator>
  <cp:lastModifiedBy>Virginia Taylor-Mounts</cp:lastModifiedBy>
  <cp:revision>454</cp:revision>
  <cp:lastPrinted>2021-08-27T18:25:56Z</cp:lastPrinted>
  <dcterms:created xsi:type="dcterms:W3CDTF">2020-08-04T16:07:09Z</dcterms:created>
  <dcterms:modified xsi:type="dcterms:W3CDTF">2021-08-27T20:03:25Z</dcterms:modified>
</cp:coreProperties>
</file>