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Century Gothic" panose="020B0502020202020204" pitchFamily="34" charset="0"/>
      <p:regular r:id="rId29"/>
      <p:bold r:id="rId30"/>
      <p:italic r:id="rId31"/>
      <p:boldItalic r:id="rId32"/>
    </p:embeddedFont>
    <p:embeddedFont>
      <p:font typeface="Special Elite" panose="020B0604020202020204" charset="0"/>
      <p:regular r:id="rId33"/>
    </p:embeddedFont>
    <p:embeddedFont>
      <p:font typeface="Barrio"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96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e0c800810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e0c80081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e0c800810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e0c800810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0c80081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e0c80081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e0c800810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3e0c800810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e0c800810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e0c800810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e0c800810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e0c800810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e0c800810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e0c800810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0c800810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e0c800810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0c800810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e0c800810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e0c800810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e0c800810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3e0c800810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3e0c800810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e0c800810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e0c800810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e0c800810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e0c800810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e0c800810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e0c800810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e0c800810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e0c800810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3e0c800810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3e0c800810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e0c80081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e0c80081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e0c800810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e0c800810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e0c80081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e0c80081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e0c80081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e0c80081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3e0c80081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3e0c80081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0c800810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0c80081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e0c800810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e0c800810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e0c80081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e0c80081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e0c800810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e0c800810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55" name="Google Shape;55;p13"/>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56" name="Google Shape;56;p13"/>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57" name="Google Shape;57;p13"/>
          <p:cNvPicPr preferRelativeResize="0"/>
          <p:nvPr/>
        </p:nvPicPr>
        <p:blipFill rotWithShape="1">
          <a:blip r:embed="rId6">
            <a:alphaModFix amt="12000"/>
          </a:blip>
          <a:srcRect t="14889" b="17244"/>
          <a:stretch/>
        </p:blipFill>
        <p:spPr>
          <a:xfrm>
            <a:off x="309325" y="2587425"/>
            <a:ext cx="1953126" cy="2356493"/>
          </a:xfrm>
          <a:prstGeom prst="rect">
            <a:avLst/>
          </a:prstGeom>
          <a:noFill/>
          <a:ln>
            <a:noFill/>
          </a:ln>
        </p:spPr>
      </p:pic>
      <p:pic>
        <p:nvPicPr>
          <p:cNvPr id="58" name="Google Shape;58;p13"/>
          <p:cNvPicPr preferRelativeResize="0"/>
          <p:nvPr/>
        </p:nvPicPr>
        <p:blipFill rotWithShape="1">
          <a:blip r:embed="rId7">
            <a:alphaModFix amt="12000"/>
          </a:blip>
          <a:srcRect t="17515" b="14461"/>
          <a:stretch/>
        </p:blipFill>
        <p:spPr>
          <a:xfrm>
            <a:off x="6972325" y="2560536"/>
            <a:ext cx="1953126" cy="2361826"/>
          </a:xfrm>
          <a:prstGeom prst="rect">
            <a:avLst/>
          </a:prstGeom>
          <a:noFill/>
          <a:ln>
            <a:noFill/>
          </a:ln>
        </p:spPr>
      </p:pic>
      <p:sp>
        <p:nvSpPr>
          <p:cNvPr id="59" name="Google Shape;59;p13"/>
          <p:cNvSpPr txBox="1"/>
          <p:nvPr/>
        </p:nvSpPr>
        <p:spPr>
          <a:xfrm>
            <a:off x="309325" y="131200"/>
            <a:ext cx="86163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0" u="sng">
                <a:latin typeface="Barrio"/>
                <a:ea typeface="Barrio"/>
                <a:cs typeface="Barrio"/>
                <a:sym typeface="Barrio"/>
              </a:rPr>
              <a:t>Peine’s 25</a:t>
            </a:r>
            <a:endParaRPr sz="11000" u="sng">
              <a:latin typeface="Barrio"/>
              <a:ea typeface="Barrio"/>
              <a:cs typeface="Barrio"/>
              <a:sym typeface="Barrio"/>
            </a:endParaRPr>
          </a:p>
          <a:p>
            <a:pPr marL="0" lvl="0" indent="0" algn="l" rtl="0">
              <a:spcBef>
                <a:spcPts val="0"/>
              </a:spcBef>
              <a:spcAft>
                <a:spcPts val="0"/>
              </a:spcAft>
              <a:buNone/>
            </a:pPr>
            <a:endParaRPr sz="600"/>
          </a:p>
          <a:p>
            <a:pPr marL="0" lvl="0" indent="0" algn="ctr" rtl="0">
              <a:spcBef>
                <a:spcPts val="0"/>
              </a:spcBef>
              <a:spcAft>
                <a:spcPts val="0"/>
              </a:spcAft>
              <a:buNone/>
            </a:pPr>
            <a:r>
              <a:rPr lang="en" sz="3500">
                <a:latin typeface="Special Elite"/>
                <a:ea typeface="Special Elite"/>
                <a:cs typeface="Special Elite"/>
                <a:sym typeface="Special Elite"/>
              </a:rPr>
              <a:t>These are our 25 Essential principles; expectations to live by on a daily basis, inside of school and out. </a:t>
            </a:r>
            <a:endParaRPr sz="3500">
              <a:latin typeface="Special Elite"/>
              <a:ea typeface="Special Elite"/>
              <a:cs typeface="Special Elite"/>
              <a:sym typeface="Special Elite"/>
            </a:endParaRPr>
          </a:p>
          <a:p>
            <a:pPr marL="0" lvl="0" indent="0" algn="ctr" rtl="0">
              <a:spcBef>
                <a:spcPts val="0"/>
              </a:spcBef>
              <a:spcAft>
                <a:spcPts val="0"/>
              </a:spcAft>
              <a:buNone/>
            </a:pPr>
            <a:endParaRPr sz="1200">
              <a:latin typeface="Special Elite"/>
              <a:ea typeface="Special Elite"/>
              <a:cs typeface="Special Elite"/>
              <a:sym typeface="Special Elite"/>
            </a:endParaRPr>
          </a:p>
          <a:p>
            <a:pPr marL="0" lvl="0" indent="0" algn="ctr" rtl="0">
              <a:spcBef>
                <a:spcPts val="0"/>
              </a:spcBef>
              <a:spcAft>
                <a:spcPts val="0"/>
              </a:spcAft>
              <a:buNone/>
            </a:pPr>
            <a:r>
              <a:rPr lang="en" sz="1900">
                <a:latin typeface="Special Elite"/>
                <a:ea typeface="Special Elite"/>
                <a:cs typeface="Special Elite"/>
                <a:sym typeface="Special Elite"/>
              </a:rPr>
              <a:t>These Essentials are adapted from Ron Clark’s Essential 55.</a:t>
            </a:r>
            <a:r>
              <a:rPr lang="en" sz="3000"/>
              <a:t> </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2"/>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53" name="Google Shape;153;p22"/>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54" name="Google Shape;154;p22"/>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55" name="Google Shape;155;p22"/>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56" name="Google Shape;156;p22"/>
          <p:cNvPicPr preferRelativeResize="0"/>
          <p:nvPr/>
        </p:nvPicPr>
        <p:blipFill rotWithShape="1">
          <a:blip r:embed="rId7">
            <a:alphaModFix amt="12000"/>
          </a:blip>
          <a:srcRect t="17515" b="14461"/>
          <a:stretch/>
        </p:blipFill>
        <p:spPr>
          <a:xfrm>
            <a:off x="6324750" y="2161911"/>
            <a:ext cx="1953126" cy="2361826"/>
          </a:xfrm>
          <a:prstGeom prst="rect">
            <a:avLst/>
          </a:prstGeom>
          <a:noFill/>
          <a:ln>
            <a:noFill/>
          </a:ln>
        </p:spPr>
      </p:pic>
      <p:sp>
        <p:nvSpPr>
          <p:cNvPr id="157" name="Google Shape;157;p22"/>
          <p:cNvSpPr txBox="1"/>
          <p:nvPr/>
        </p:nvSpPr>
        <p:spPr>
          <a:xfrm>
            <a:off x="40500" y="1650888"/>
            <a:ext cx="9063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Century Gothic"/>
                <a:ea typeface="Century Gothic"/>
                <a:cs typeface="Century Gothic"/>
                <a:sym typeface="Century Gothic"/>
              </a:rPr>
              <a:t>Do not ask for a reward. Ever! You should try to earn a reward for the reason of making yourself better, not just because you are wanting a reward. If someone else earns a reward, be proud of them. </a:t>
            </a:r>
            <a:endParaRPr sz="3600">
              <a:latin typeface="Century Gothic"/>
              <a:ea typeface="Century Gothic"/>
              <a:cs typeface="Century Gothic"/>
              <a:sym typeface="Century Gothic"/>
            </a:endParaRPr>
          </a:p>
        </p:txBody>
      </p:sp>
      <p:sp>
        <p:nvSpPr>
          <p:cNvPr id="158" name="Google Shape;158;p22"/>
          <p:cNvSpPr txBox="1"/>
          <p:nvPr/>
        </p:nvSpPr>
        <p:spPr>
          <a:xfrm>
            <a:off x="1409550" y="227475"/>
            <a:ext cx="6324900" cy="135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3"/>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64" name="Google Shape;164;p23"/>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65" name="Google Shape;165;p23"/>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66" name="Google Shape;166;p23"/>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67" name="Google Shape;167;p23"/>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68" name="Google Shape;168;p23"/>
          <p:cNvSpPr txBox="1"/>
          <p:nvPr/>
        </p:nvSpPr>
        <p:spPr>
          <a:xfrm>
            <a:off x="112050" y="1639100"/>
            <a:ext cx="89199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Century Gothic"/>
                <a:ea typeface="Century Gothic"/>
                <a:cs typeface="Century Gothic"/>
                <a:sym typeface="Century Gothic"/>
              </a:rPr>
              <a:t>Pick up after yourself. </a:t>
            </a:r>
            <a:endParaRPr sz="3600">
              <a:latin typeface="Century Gothic"/>
              <a:ea typeface="Century Gothic"/>
              <a:cs typeface="Century Gothic"/>
              <a:sym typeface="Century Gothic"/>
            </a:endParaRPr>
          </a:p>
          <a:p>
            <a:pPr marL="0" lvl="0" indent="0" algn="ctr" rtl="0">
              <a:spcBef>
                <a:spcPts val="0"/>
              </a:spcBef>
              <a:spcAft>
                <a:spcPts val="0"/>
              </a:spcAft>
              <a:buNone/>
            </a:pPr>
            <a:endParaRPr sz="1000">
              <a:latin typeface="Century Gothic"/>
              <a:ea typeface="Century Gothic"/>
              <a:cs typeface="Century Gothic"/>
              <a:sym typeface="Century Gothic"/>
            </a:endParaRPr>
          </a:p>
          <a:p>
            <a:pPr marL="0" lvl="0" indent="0" algn="ctr" rtl="0">
              <a:spcBef>
                <a:spcPts val="0"/>
              </a:spcBef>
              <a:spcAft>
                <a:spcPts val="0"/>
              </a:spcAft>
              <a:buNone/>
            </a:pPr>
            <a:r>
              <a:rPr lang="en" sz="3600">
                <a:latin typeface="Century Gothic"/>
                <a:ea typeface="Century Gothic"/>
                <a:cs typeface="Century Gothic"/>
                <a:sym typeface="Century Gothic"/>
              </a:rPr>
              <a:t>Clean up after yourself when you're finished eating and working Keep your desk organized. Keep the classrooms, restrooms, and our school </a:t>
            </a:r>
            <a:endParaRPr sz="3600">
              <a:latin typeface="Century Gothic"/>
              <a:ea typeface="Century Gothic"/>
              <a:cs typeface="Century Gothic"/>
              <a:sym typeface="Century Gothic"/>
            </a:endParaRPr>
          </a:p>
          <a:p>
            <a:pPr marL="0" lvl="0" indent="0" algn="ctr" rtl="0">
              <a:spcBef>
                <a:spcPts val="0"/>
              </a:spcBef>
              <a:spcAft>
                <a:spcPts val="0"/>
              </a:spcAft>
              <a:buNone/>
            </a:pPr>
            <a:r>
              <a:rPr lang="en" sz="3600">
                <a:latin typeface="Century Gothic"/>
                <a:ea typeface="Century Gothic"/>
                <a:cs typeface="Century Gothic"/>
                <a:sym typeface="Century Gothic"/>
              </a:rPr>
              <a:t>(inside and out) clean. </a:t>
            </a:r>
            <a:r>
              <a:rPr lang="en" sz="3600"/>
              <a:t> </a:t>
            </a:r>
            <a:endParaRPr sz="3600"/>
          </a:p>
        </p:txBody>
      </p:sp>
      <p:sp>
        <p:nvSpPr>
          <p:cNvPr id="169" name="Google Shape;169;p23"/>
          <p:cNvSpPr txBox="1"/>
          <p:nvPr/>
        </p:nvSpPr>
        <p:spPr>
          <a:xfrm>
            <a:off x="1411700" y="131200"/>
            <a:ext cx="6509400" cy="129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4"/>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75" name="Google Shape;175;p24"/>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76" name="Google Shape;176;p24"/>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77" name="Google Shape;177;p24"/>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78" name="Google Shape;178;p24"/>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79" name="Google Shape;179;p24"/>
          <p:cNvSpPr txBox="1"/>
          <p:nvPr/>
        </p:nvSpPr>
        <p:spPr>
          <a:xfrm>
            <a:off x="33675" y="1706675"/>
            <a:ext cx="9063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800">
                <a:latin typeface="Century Gothic"/>
                <a:ea typeface="Century Gothic"/>
                <a:cs typeface="Century Gothic"/>
                <a:sym typeface="Century Gothic"/>
              </a:rPr>
              <a:t>If you approach a door and someone is following you, hold the door open for them.</a:t>
            </a:r>
            <a:endParaRPr sz="5800">
              <a:latin typeface="Century Gothic"/>
              <a:ea typeface="Century Gothic"/>
              <a:cs typeface="Century Gothic"/>
              <a:sym typeface="Century Gothic"/>
            </a:endParaRPr>
          </a:p>
        </p:txBody>
      </p:sp>
      <p:sp>
        <p:nvSpPr>
          <p:cNvPr id="180" name="Google Shape;180;p24"/>
          <p:cNvSpPr txBox="1"/>
          <p:nvPr/>
        </p:nvSpPr>
        <p:spPr>
          <a:xfrm>
            <a:off x="1205850" y="131200"/>
            <a:ext cx="6732300" cy="135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86" name="Google Shape;186;p25"/>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87" name="Google Shape;187;p25"/>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88" name="Google Shape;188;p25"/>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89" name="Google Shape;189;p25"/>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90" name="Google Shape;190;p25"/>
          <p:cNvSpPr txBox="1"/>
          <p:nvPr/>
        </p:nvSpPr>
        <p:spPr>
          <a:xfrm>
            <a:off x="0" y="1543600"/>
            <a:ext cx="9144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latin typeface="Century Gothic"/>
                <a:ea typeface="Century Gothic"/>
                <a:cs typeface="Century Gothic"/>
                <a:sym typeface="Century Gothic"/>
              </a:rPr>
              <a:t>Be honest, no matter the circumstances. Always tell the truth. </a:t>
            </a:r>
            <a:endParaRPr sz="6000">
              <a:latin typeface="Century Gothic"/>
              <a:ea typeface="Century Gothic"/>
              <a:cs typeface="Century Gothic"/>
              <a:sym typeface="Century Gothic"/>
            </a:endParaRPr>
          </a:p>
        </p:txBody>
      </p:sp>
      <p:sp>
        <p:nvSpPr>
          <p:cNvPr id="191" name="Google Shape;191;p25"/>
          <p:cNvSpPr txBox="1"/>
          <p:nvPr/>
        </p:nvSpPr>
        <p:spPr>
          <a:xfrm>
            <a:off x="1199850" y="131200"/>
            <a:ext cx="6744300" cy="14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97" name="Google Shape;197;p26"/>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98" name="Google Shape;198;p26"/>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99" name="Google Shape;199;p26"/>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00" name="Google Shape;200;p26"/>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01" name="Google Shape;201;p26"/>
          <p:cNvSpPr txBox="1"/>
          <p:nvPr/>
        </p:nvSpPr>
        <p:spPr>
          <a:xfrm>
            <a:off x="40500" y="2198600"/>
            <a:ext cx="9063000" cy="2307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Century Gothic"/>
                <a:ea typeface="Century Gothic"/>
                <a:cs typeface="Century Gothic"/>
                <a:sym typeface="Century Gothic"/>
              </a:rPr>
              <a:t>If you do not have anything nice to say, do not say anything at all. No moaning, groaning, or unkind comments are to be made to anyone.  </a:t>
            </a:r>
            <a:endParaRPr sz="4000">
              <a:latin typeface="Century Gothic"/>
              <a:ea typeface="Century Gothic"/>
              <a:cs typeface="Century Gothic"/>
              <a:sym typeface="Century Gothic"/>
            </a:endParaRPr>
          </a:p>
        </p:txBody>
      </p:sp>
      <p:sp>
        <p:nvSpPr>
          <p:cNvPr id="202" name="Google Shape;202;p26"/>
          <p:cNvSpPr txBox="1"/>
          <p:nvPr/>
        </p:nvSpPr>
        <p:spPr>
          <a:xfrm>
            <a:off x="1461450" y="190050"/>
            <a:ext cx="6221100" cy="181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08" name="Google Shape;208;p27"/>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09" name="Google Shape;209;p27"/>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10" name="Google Shape;210;p27"/>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11" name="Google Shape;211;p27"/>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12" name="Google Shape;212;p27"/>
          <p:cNvSpPr txBox="1"/>
          <p:nvPr/>
        </p:nvSpPr>
        <p:spPr>
          <a:xfrm>
            <a:off x="340650" y="1400600"/>
            <a:ext cx="84627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Century Gothic"/>
                <a:ea typeface="Century Gothic"/>
                <a:cs typeface="Century Gothic"/>
                <a:sym typeface="Century Gothic"/>
              </a:rPr>
              <a:t>Make every effort to be as organized as possible.</a:t>
            </a:r>
            <a:endParaRPr sz="4800">
              <a:latin typeface="Century Gothic"/>
              <a:ea typeface="Century Gothic"/>
              <a:cs typeface="Century Gothic"/>
              <a:sym typeface="Century Gothic"/>
            </a:endParaRPr>
          </a:p>
        </p:txBody>
      </p:sp>
      <p:sp>
        <p:nvSpPr>
          <p:cNvPr id="213" name="Google Shape;213;p27"/>
          <p:cNvSpPr txBox="1"/>
          <p:nvPr/>
        </p:nvSpPr>
        <p:spPr>
          <a:xfrm>
            <a:off x="1447050" y="0"/>
            <a:ext cx="6249900" cy="204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8"/>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19" name="Google Shape;219;p28"/>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20" name="Google Shape;220;p28"/>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21" name="Google Shape;221;p28"/>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22" name="Google Shape;222;p28"/>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23" name="Google Shape;223;p28"/>
          <p:cNvSpPr txBox="1"/>
          <p:nvPr/>
        </p:nvSpPr>
        <p:spPr>
          <a:xfrm>
            <a:off x="245625" y="1609225"/>
            <a:ext cx="86391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Century Gothic"/>
                <a:ea typeface="Century Gothic"/>
                <a:cs typeface="Century Gothic"/>
                <a:sym typeface="Century Gothic"/>
              </a:rPr>
              <a:t>Surprise others by performing random acts of kindness. Go out of your way to do something surprisingly kind and generous for someone at least once a month.</a:t>
            </a:r>
            <a:endParaRPr sz="4000">
              <a:latin typeface="Century Gothic"/>
              <a:ea typeface="Century Gothic"/>
              <a:cs typeface="Century Gothic"/>
              <a:sym typeface="Century Gothic"/>
            </a:endParaRPr>
          </a:p>
        </p:txBody>
      </p:sp>
      <p:sp>
        <p:nvSpPr>
          <p:cNvPr id="224" name="Google Shape;224;p28"/>
          <p:cNvSpPr txBox="1"/>
          <p:nvPr/>
        </p:nvSpPr>
        <p:spPr>
          <a:xfrm>
            <a:off x="1411800" y="380500"/>
            <a:ext cx="6320400" cy="9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15</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9"/>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30" name="Google Shape;230;p29"/>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31" name="Google Shape;231;p29"/>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32" name="Google Shape;232;p29"/>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33" name="Google Shape;233;p29"/>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34" name="Google Shape;234;p29"/>
          <p:cNvSpPr txBox="1"/>
          <p:nvPr/>
        </p:nvSpPr>
        <p:spPr>
          <a:xfrm>
            <a:off x="257325" y="1522375"/>
            <a:ext cx="86157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Century Gothic"/>
                <a:ea typeface="Century Gothic"/>
                <a:cs typeface="Century Gothic"/>
                <a:sym typeface="Century Gothic"/>
              </a:rPr>
              <a:t>When you cough or sneeze or burp, it is appropriate to turn your head away from others and cover your mouth with the full part of your hand. Using a fist is not acceptable. Afterward, you should say, “excuse me.”</a:t>
            </a:r>
            <a:endParaRPr sz="3600">
              <a:latin typeface="Century Gothic"/>
              <a:ea typeface="Century Gothic"/>
              <a:cs typeface="Century Gothic"/>
              <a:sym typeface="Century Gothic"/>
            </a:endParaRPr>
          </a:p>
        </p:txBody>
      </p:sp>
      <p:sp>
        <p:nvSpPr>
          <p:cNvPr id="235" name="Google Shape;235;p29"/>
          <p:cNvSpPr txBox="1"/>
          <p:nvPr/>
        </p:nvSpPr>
        <p:spPr>
          <a:xfrm>
            <a:off x="1328475" y="286325"/>
            <a:ext cx="6473400" cy="105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0"/>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41" name="Google Shape;241;p30"/>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42" name="Google Shape;242;p30"/>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43" name="Google Shape;243;p30"/>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44" name="Google Shape;244;p30"/>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45" name="Google Shape;245;p30"/>
          <p:cNvSpPr txBox="1"/>
          <p:nvPr/>
        </p:nvSpPr>
        <p:spPr>
          <a:xfrm>
            <a:off x="69900" y="1494775"/>
            <a:ext cx="90042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5500">
                <a:latin typeface="Century Gothic"/>
                <a:ea typeface="Century Gothic"/>
                <a:cs typeface="Century Gothic"/>
                <a:sym typeface="Century Gothic"/>
              </a:rPr>
              <a:t>While you are with a substitute teacher, you will obey the same rules.</a:t>
            </a:r>
            <a:endParaRPr sz="5500">
              <a:latin typeface="Century Gothic"/>
              <a:ea typeface="Century Gothic"/>
              <a:cs typeface="Century Gothic"/>
              <a:sym typeface="Century Gothic"/>
            </a:endParaRPr>
          </a:p>
        </p:txBody>
      </p:sp>
      <p:sp>
        <p:nvSpPr>
          <p:cNvPr id="246" name="Google Shape;246;p30"/>
          <p:cNvSpPr txBox="1"/>
          <p:nvPr/>
        </p:nvSpPr>
        <p:spPr>
          <a:xfrm>
            <a:off x="1264650" y="131200"/>
            <a:ext cx="6614700" cy="117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31"/>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52" name="Google Shape;252;p31"/>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53" name="Google Shape;253;p31"/>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54" name="Google Shape;254;p31"/>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55" name="Google Shape;255;p31"/>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56" name="Google Shape;256;p31"/>
          <p:cNvSpPr txBox="1"/>
          <p:nvPr/>
        </p:nvSpPr>
        <p:spPr>
          <a:xfrm>
            <a:off x="112050" y="1631900"/>
            <a:ext cx="89199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800">
                <a:latin typeface="Century Gothic"/>
                <a:ea typeface="Century Gothic"/>
                <a:cs typeface="Century Gothic"/>
                <a:sym typeface="Century Gothic"/>
              </a:rPr>
              <a:t>If any child in school is bothering you, let an adult know. We are here to look after you and protect you. We ask that you do not take matters into your own hands; let us deal with the student.</a:t>
            </a:r>
            <a:endParaRPr sz="3800">
              <a:latin typeface="Century Gothic"/>
              <a:ea typeface="Century Gothic"/>
              <a:cs typeface="Century Gothic"/>
              <a:sym typeface="Century Gothic"/>
            </a:endParaRPr>
          </a:p>
        </p:txBody>
      </p:sp>
      <p:sp>
        <p:nvSpPr>
          <p:cNvPr id="257" name="Google Shape;257;p31"/>
          <p:cNvSpPr txBox="1"/>
          <p:nvPr/>
        </p:nvSpPr>
        <p:spPr>
          <a:xfrm>
            <a:off x="1393125" y="131200"/>
            <a:ext cx="6344100" cy="129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18</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65" name="Google Shape;65;p14"/>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66" name="Google Shape;66;p14"/>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67" name="Google Shape;67;p14"/>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68" name="Google Shape;68;p14"/>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69" name="Google Shape;69;p14"/>
          <p:cNvSpPr txBox="1"/>
          <p:nvPr/>
        </p:nvSpPr>
        <p:spPr>
          <a:xfrm>
            <a:off x="29925" y="1713750"/>
            <a:ext cx="90705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latin typeface="Century Gothic"/>
                <a:ea typeface="Century Gothic"/>
                <a:cs typeface="Century Gothic"/>
                <a:sym typeface="Century Gothic"/>
              </a:rPr>
              <a:t>When responding to any adult you must say, “yes Ma’am” or “no Sir.” Just nodding your head, or saying any other form of yes or no is not acceptable. </a:t>
            </a:r>
            <a:endParaRPr sz="4500">
              <a:latin typeface="Century Gothic"/>
              <a:ea typeface="Century Gothic"/>
              <a:cs typeface="Century Gothic"/>
              <a:sym typeface="Century Gothic"/>
            </a:endParaRPr>
          </a:p>
        </p:txBody>
      </p:sp>
      <p:sp>
        <p:nvSpPr>
          <p:cNvPr id="70" name="Google Shape;70;p14"/>
          <p:cNvSpPr txBox="1"/>
          <p:nvPr/>
        </p:nvSpPr>
        <p:spPr>
          <a:xfrm>
            <a:off x="226500" y="0"/>
            <a:ext cx="8691000" cy="175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a:t>
            </a:r>
            <a:endParaRPr sz="8000">
              <a:solidFill>
                <a:schemeClr val="dk1"/>
              </a:solidFill>
              <a:latin typeface="Barrio"/>
              <a:ea typeface="Barrio"/>
              <a:cs typeface="Barrio"/>
              <a:sym typeface="Barri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2"/>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63" name="Google Shape;263;p32"/>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64" name="Google Shape;264;p32"/>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65" name="Google Shape;265;p32"/>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66" name="Google Shape;266;p32"/>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67" name="Google Shape;267;p32"/>
          <p:cNvSpPr txBox="1"/>
          <p:nvPr/>
        </p:nvSpPr>
        <p:spPr>
          <a:xfrm>
            <a:off x="74925" y="1730200"/>
            <a:ext cx="89805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200">
                <a:latin typeface="Century Gothic"/>
                <a:ea typeface="Century Gothic"/>
                <a:cs typeface="Century Gothic"/>
                <a:sym typeface="Century Gothic"/>
              </a:rPr>
              <a:t>If someone wants to sit next to you at lunch, let him or her. Do not exclude anyone. We are a family, and must treat one another with respect.</a:t>
            </a:r>
            <a:endParaRPr sz="4200">
              <a:latin typeface="Century Gothic"/>
              <a:ea typeface="Century Gothic"/>
              <a:cs typeface="Century Gothic"/>
              <a:sym typeface="Century Gothic"/>
            </a:endParaRPr>
          </a:p>
        </p:txBody>
      </p:sp>
      <p:sp>
        <p:nvSpPr>
          <p:cNvPr id="268" name="Google Shape;268;p32"/>
          <p:cNvSpPr txBox="1"/>
          <p:nvPr/>
        </p:nvSpPr>
        <p:spPr>
          <a:xfrm>
            <a:off x="929250" y="188325"/>
            <a:ext cx="7285500" cy="14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19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3"/>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74" name="Google Shape;274;p33"/>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75" name="Google Shape;275;p33"/>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76" name="Google Shape;276;p33"/>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77" name="Google Shape;277;p33"/>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78" name="Google Shape;278;p33"/>
          <p:cNvSpPr txBox="1"/>
          <p:nvPr/>
        </p:nvSpPr>
        <p:spPr>
          <a:xfrm>
            <a:off x="81750" y="1812600"/>
            <a:ext cx="89805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Century Gothic"/>
                <a:ea typeface="Century Gothic"/>
                <a:cs typeface="Century Gothic"/>
                <a:sym typeface="Century Gothic"/>
              </a:rPr>
              <a:t>When riding the bus, always face forward. When exiting the bus, always thank your driver.</a:t>
            </a:r>
            <a:endParaRPr sz="4800">
              <a:latin typeface="Century Gothic"/>
              <a:ea typeface="Century Gothic"/>
              <a:cs typeface="Century Gothic"/>
              <a:sym typeface="Century Gothic"/>
            </a:endParaRPr>
          </a:p>
        </p:txBody>
      </p:sp>
      <p:sp>
        <p:nvSpPr>
          <p:cNvPr id="279" name="Google Shape;279;p33"/>
          <p:cNvSpPr txBox="1"/>
          <p:nvPr/>
        </p:nvSpPr>
        <p:spPr>
          <a:xfrm>
            <a:off x="1088550" y="211850"/>
            <a:ext cx="6966900" cy="1412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20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4"/>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85" name="Google Shape;285;p34"/>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86" name="Google Shape;286;p34"/>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87" name="Google Shape;287;p34"/>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88" name="Google Shape;288;p34"/>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289" name="Google Shape;289;p34"/>
          <p:cNvSpPr txBox="1"/>
          <p:nvPr/>
        </p:nvSpPr>
        <p:spPr>
          <a:xfrm>
            <a:off x="75900" y="1614000"/>
            <a:ext cx="89922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Century Gothic"/>
                <a:ea typeface="Century Gothic"/>
                <a:cs typeface="Century Gothic"/>
                <a:sym typeface="Century Gothic"/>
              </a:rPr>
              <a:t>If someone drops something, pick it up and hand it back to them. Even if they are closer to the object than you, it is polite to make the gesture of bending down to retrieve the item.</a:t>
            </a:r>
            <a:endParaRPr sz="3600">
              <a:latin typeface="Century Gothic"/>
              <a:ea typeface="Century Gothic"/>
              <a:cs typeface="Century Gothic"/>
              <a:sym typeface="Century Gothic"/>
            </a:endParaRPr>
          </a:p>
        </p:txBody>
      </p:sp>
      <p:sp>
        <p:nvSpPr>
          <p:cNvPr id="290" name="Google Shape;290;p34"/>
          <p:cNvSpPr txBox="1"/>
          <p:nvPr/>
        </p:nvSpPr>
        <p:spPr>
          <a:xfrm>
            <a:off x="1017450" y="286325"/>
            <a:ext cx="7109100" cy="1459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21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35"/>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296" name="Google Shape;296;p35"/>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297" name="Google Shape;297;p35"/>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298" name="Google Shape;298;p35"/>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299" name="Google Shape;299;p35"/>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300" name="Google Shape;300;p35"/>
          <p:cNvSpPr txBox="1"/>
          <p:nvPr/>
        </p:nvSpPr>
        <p:spPr>
          <a:xfrm>
            <a:off x="309325" y="1624650"/>
            <a:ext cx="86106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Century Gothic"/>
                <a:ea typeface="Century Gothic"/>
                <a:cs typeface="Century Gothic"/>
                <a:sym typeface="Century Gothic"/>
              </a:rPr>
              <a:t>Stand up for what you believe in. You should never take no for an answer if your heart and mind are leading you in a direction that you feel strongly about.</a:t>
            </a:r>
            <a:r>
              <a:rPr lang="en" sz="3600">
                <a:latin typeface="Century Gothic"/>
                <a:ea typeface="Century Gothic"/>
                <a:cs typeface="Century Gothic"/>
                <a:sym typeface="Century Gothic"/>
              </a:rPr>
              <a:t> </a:t>
            </a:r>
            <a:r>
              <a:rPr lang="en" sz="3600">
                <a:latin typeface="Special Elite"/>
                <a:ea typeface="Special Elite"/>
                <a:cs typeface="Special Elite"/>
                <a:sym typeface="Special Elite"/>
              </a:rPr>
              <a:t> </a:t>
            </a:r>
            <a:endParaRPr sz="3600">
              <a:latin typeface="Special Elite"/>
              <a:ea typeface="Special Elite"/>
              <a:cs typeface="Special Elite"/>
              <a:sym typeface="Special Elite"/>
            </a:endParaRPr>
          </a:p>
        </p:txBody>
      </p:sp>
      <p:sp>
        <p:nvSpPr>
          <p:cNvPr id="301" name="Google Shape;301;p35"/>
          <p:cNvSpPr txBox="1"/>
          <p:nvPr/>
        </p:nvSpPr>
        <p:spPr>
          <a:xfrm>
            <a:off x="1290775" y="131200"/>
            <a:ext cx="6647700" cy="85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0">
                <a:latin typeface="Barrio"/>
                <a:ea typeface="Barrio"/>
                <a:cs typeface="Barrio"/>
                <a:sym typeface="Barrio"/>
              </a:rPr>
              <a:t>Essential 22</a:t>
            </a:r>
            <a:endParaRPr sz="8000">
              <a:latin typeface="Barrio"/>
              <a:ea typeface="Barrio"/>
              <a:cs typeface="Barrio"/>
              <a:sym typeface="Barri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36"/>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307" name="Google Shape;307;p36"/>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308" name="Google Shape;308;p36"/>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309" name="Google Shape;309;p36"/>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310" name="Google Shape;310;p36"/>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311" name="Google Shape;311;p36"/>
          <p:cNvSpPr txBox="1"/>
          <p:nvPr/>
        </p:nvSpPr>
        <p:spPr>
          <a:xfrm>
            <a:off x="105225" y="1729150"/>
            <a:ext cx="89199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a:latin typeface="Century Gothic"/>
                <a:ea typeface="Century Gothic"/>
                <a:cs typeface="Century Gothic"/>
                <a:sym typeface="Century Gothic"/>
              </a:rPr>
              <a:t>Be positive and enjoy life. Some things just aren’t worth getting upset over. Keep everything in perspective and focus on the good in your life.</a:t>
            </a:r>
            <a:endParaRPr sz="4400">
              <a:latin typeface="Century Gothic"/>
              <a:ea typeface="Century Gothic"/>
              <a:cs typeface="Century Gothic"/>
              <a:sym typeface="Century Gothic"/>
            </a:endParaRPr>
          </a:p>
        </p:txBody>
      </p:sp>
      <p:sp>
        <p:nvSpPr>
          <p:cNvPr id="312" name="Google Shape;312;p36"/>
          <p:cNvSpPr txBox="1"/>
          <p:nvPr/>
        </p:nvSpPr>
        <p:spPr>
          <a:xfrm>
            <a:off x="1288200" y="131200"/>
            <a:ext cx="6567600" cy="148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23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7"/>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318" name="Google Shape;318;p37"/>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319" name="Google Shape;319;p37"/>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320" name="Google Shape;320;p37"/>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321" name="Google Shape;321;p37"/>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322" name="Google Shape;322;p37"/>
          <p:cNvSpPr txBox="1"/>
          <p:nvPr/>
        </p:nvSpPr>
        <p:spPr>
          <a:xfrm>
            <a:off x="81750" y="1657500"/>
            <a:ext cx="89805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900">
                <a:latin typeface="Century Gothic"/>
                <a:ea typeface="Century Gothic"/>
                <a:cs typeface="Century Gothic"/>
                <a:sym typeface="Century Gothic"/>
              </a:rPr>
              <a:t>Accept that you are going to make mistakes. Learn from them and move on.</a:t>
            </a:r>
            <a:endParaRPr sz="4900">
              <a:latin typeface="Century Gothic"/>
              <a:ea typeface="Century Gothic"/>
              <a:cs typeface="Century Gothic"/>
              <a:sym typeface="Century Gothic"/>
            </a:endParaRPr>
          </a:p>
        </p:txBody>
      </p:sp>
      <p:sp>
        <p:nvSpPr>
          <p:cNvPr id="323" name="Google Shape;323;p37"/>
          <p:cNvSpPr txBox="1"/>
          <p:nvPr/>
        </p:nvSpPr>
        <p:spPr>
          <a:xfrm>
            <a:off x="1258800" y="459375"/>
            <a:ext cx="6626400" cy="14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24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38"/>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329" name="Google Shape;329;p38"/>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330" name="Google Shape;330;p38"/>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331" name="Google Shape;331;p38"/>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332" name="Google Shape;332;p38"/>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333" name="Google Shape;333;p38"/>
          <p:cNvSpPr txBox="1"/>
          <p:nvPr/>
        </p:nvSpPr>
        <p:spPr>
          <a:xfrm>
            <a:off x="131325" y="1753725"/>
            <a:ext cx="88677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6000">
                <a:latin typeface="Century Gothic"/>
                <a:ea typeface="Century Gothic"/>
                <a:cs typeface="Century Gothic"/>
                <a:sym typeface="Century Gothic"/>
              </a:rPr>
              <a:t>Be the best version of yourself. Always believe and you will achieve. </a:t>
            </a:r>
            <a:endParaRPr sz="6000">
              <a:latin typeface="Century Gothic"/>
              <a:ea typeface="Century Gothic"/>
              <a:cs typeface="Century Gothic"/>
              <a:sym typeface="Century Gothic"/>
            </a:endParaRPr>
          </a:p>
        </p:txBody>
      </p:sp>
      <p:sp>
        <p:nvSpPr>
          <p:cNvPr id="334" name="Google Shape;334;p38"/>
          <p:cNvSpPr txBox="1"/>
          <p:nvPr/>
        </p:nvSpPr>
        <p:spPr>
          <a:xfrm>
            <a:off x="951825" y="200075"/>
            <a:ext cx="7226700" cy="9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76" name="Google Shape;76;p15"/>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77" name="Google Shape;77;p15"/>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78" name="Google Shape;78;p15"/>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79" name="Google Shape;79;p15"/>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80" name="Google Shape;80;p15"/>
          <p:cNvSpPr txBox="1"/>
          <p:nvPr/>
        </p:nvSpPr>
        <p:spPr>
          <a:xfrm>
            <a:off x="73450" y="1677000"/>
            <a:ext cx="90705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latin typeface="Century Gothic"/>
                <a:ea typeface="Century Gothic"/>
                <a:cs typeface="Century Gothic"/>
                <a:sym typeface="Century Gothic"/>
              </a:rPr>
              <a:t>Make eye contact. When someone is speaking keep your eyes on him or her at all times. If someone makes a comment, turn and face that person. </a:t>
            </a:r>
            <a:endParaRPr sz="4500">
              <a:latin typeface="Century Gothic"/>
              <a:ea typeface="Century Gothic"/>
              <a:cs typeface="Century Gothic"/>
              <a:sym typeface="Century Gothic"/>
            </a:endParaRPr>
          </a:p>
        </p:txBody>
      </p:sp>
      <p:sp>
        <p:nvSpPr>
          <p:cNvPr id="81" name="Google Shape;81;p15"/>
          <p:cNvSpPr txBox="1"/>
          <p:nvPr/>
        </p:nvSpPr>
        <p:spPr>
          <a:xfrm>
            <a:off x="954700" y="286325"/>
            <a:ext cx="7308000" cy="93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2</a:t>
            </a:r>
            <a:endParaRPr sz="8000">
              <a:solidFill>
                <a:schemeClr val="dk1"/>
              </a:solidFill>
              <a:latin typeface="Barrio"/>
              <a:ea typeface="Barrio"/>
              <a:cs typeface="Barrio"/>
              <a:sym typeface="Barri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87" name="Google Shape;87;p16"/>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88" name="Google Shape;88;p16"/>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89" name="Google Shape;89;p16"/>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90" name="Google Shape;90;p16"/>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91" name="Google Shape;91;p16"/>
          <p:cNvSpPr txBox="1"/>
          <p:nvPr/>
        </p:nvSpPr>
        <p:spPr>
          <a:xfrm>
            <a:off x="87600" y="1671850"/>
            <a:ext cx="8968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Century Gothic"/>
                <a:ea typeface="Century Gothic"/>
                <a:cs typeface="Century Gothic"/>
                <a:sym typeface="Century Gothic"/>
              </a:rPr>
              <a:t>Always say thank you when you are given something. If you do not say thank you after three seconds, that item will be taken back. There is no excuse for not showing appreciation.</a:t>
            </a:r>
            <a:r>
              <a:rPr lang="en" sz="4800">
                <a:latin typeface="Century Gothic"/>
                <a:ea typeface="Century Gothic"/>
                <a:cs typeface="Century Gothic"/>
                <a:sym typeface="Century Gothic"/>
              </a:rPr>
              <a:t> </a:t>
            </a:r>
            <a:r>
              <a:rPr lang="en">
                <a:latin typeface="Century Gothic"/>
                <a:ea typeface="Century Gothic"/>
                <a:cs typeface="Century Gothic"/>
                <a:sym typeface="Century Gothic"/>
              </a:rPr>
              <a:t>  </a:t>
            </a:r>
            <a:endParaRPr>
              <a:latin typeface="Century Gothic"/>
              <a:ea typeface="Century Gothic"/>
              <a:cs typeface="Century Gothic"/>
              <a:sym typeface="Century Gothic"/>
            </a:endParaRPr>
          </a:p>
        </p:txBody>
      </p:sp>
      <p:sp>
        <p:nvSpPr>
          <p:cNvPr id="92" name="Google Shape;92;p16"/>
          <p:cNvSpPr txBox="1"/>
          <p:nvPr/>
        </p:nvSpPr>
        <p:spPr>
          <a:xfrm>
            <a:off x="931350" y="0"/>
            <a:ext cx="7281300" cy="1224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3</a:t>
            </a:r>
            <a:endParaRPr sz="8000">
              <a:solidFill>
                <a:schemeClr val="dk1"/>
              </a:solidFill>
              <a:latin typeface="Barrio"/>
              <a:ea typeface="Barrio"/>
              <a:cs typeface="Barrio"/>
              <a:sym typeface="Barri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98" name="Google Shape;98;p17"/>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99" name="Google Shape;99;p17"/>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00" name="Google Shape;100;p17"/>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01" name="Google Shape;101;p17"/>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02" name="Google Shape;102;p17"/>
          <p:cNvSpPr txBox="1"/>
          <p:nvPr/>
        </p:nvSpPr>
        <p:spPr>
          <a:xfrm>
            <a:off x="28800" y="2033625"/>
            <a:ext cx="9086400" cy="204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300">
                <a:latin typeface="Century Gothic"/>
                <a:ea typeface="Century Gothic"/>
                <a:cs typeface="Century Gothic"/>
                <a:sym typeface="Century Gothic"/>
              </a:rPr>
              <a:t>Respect other students’ comments, opinions, and ideas. During discussions, use comments like “I agree because…” or “I disagree because…”.</a:t>
            </a:r>
            <a:endParaRPr sz="4300">
              <a:latin typeface="Century Gothic"/>
              <a:ea typeface="Century Gothic"/>
              <a:cs typeface="Century Gothic"/>
              <a:sym typeface="Century Gothic"/>
            </a:endParaRPr>
          </a:p>
        </p:txBody>
      </p:sp>
      <p:sp>
        <p:nvSpPr>
          <p:cNvPr id="103" name="Google Shape;103;p17"/>
          <p:cNvSpPr txBox="1"/>
          <p:nvPr/>
        </p:nvSpPr>
        <p:spPr>
          <a:xfrm>
            <a:off x="939975" y="0"/>
            <a:ext cx="7250400" cy="1518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18"/>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09" name="Google Shape;109;p18"/>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10" name="Google Shape;110;p18"/>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11" name="Google Shape;111;p18"/>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12" name="Google Shape;112;p18"/>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13" name="Google Shape;113;p18"/>
          <p:cNvSpPr txBox="1"/>
          <p:nvPr/>
        </p:nvSpPr>
        <p:spPr>
          <a:xfrm>
            <a:off x="52350" y="1707175"/>
            <a:ext cx="90393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Century Gothic"/>
                <a:ea typeface="Century Gothic"/>
                <a:cs typeface="Century Gothic"/>
                <a:sym typeface="Century Gothic"/>
              </a:rPr>
              <a:t>When you are asked a question, answer the question in a complete sentence, when speaking or writing. </a:t>
            </a:r>
            <a:endParaRPr sz="3000">
              <a:latin typeface="Century Gothic"/>
              <a:ea typeface="Century Gothic"/>
              <a:cs typeface="Century Gothic"/>
              <a:sym typeface="Century Gothic"/>
            </a:endParaRPr>
          </a:p>
          <a:p>
            <a:pPr marL="0" lvl="0" indent="0" algn="ctr" rtl="0">
              <a:spcBef>
                <a:spcPts val="0"/>
              </a:spcBef>
              <a:spcAft>
                <a:spcPts val="0"/>
              </a:spcAft>
              <a:buNone/>
            </a:pPr>
            <a:r>
              <a:rPr lang="en" sz="3000">
                <a:latin typeface="Century Gothic"/>
                <a:ea typeface="Century Gothic"/>
                <a:cs typeface="Century Gothic"/>
                <a:sym typeface="Century Gothic"/>
              </a:rPr>
              <a:t>After answering a question in conversation, you should ask a question in return. </a:t>
            </a:r>
            <a:endParaRPr sz="3000">
              <a:latin typeface="Century Gothic"/>
              <a:ea typeface="Century Gothic"/>
              <a:cs typeface="Century Gothic"/>
              <a:sym typeface="Century Gothic"/>
            </a:endParaRPr>
          </a:p>
          <a:p>
            <a:pPr marL="0" lvl="0" indent="0" algn="ctr" rtl="0">
              <a:spcBef>
                <a:spcPts val="0"/>
              </a:spcBef>
              <a:spcAft>
                <a:spcPts val="0"/>
              </a:spcAft>
              <a:buNone/>
            </a:pPr>
            <a:endParaRPr>
              <a:latin typeface="Century Gothic"/>
              <a:ea typeface="Century Gothic"/>
              <a:cs typeface="Century Gothic"/>
              <a:sym typeface="Century Gothic"/>
            </a:endParaRPr>
          </a:p>
          <a:p>
            <a:pPr marL="0" lvl="0" indent="0" algn="ctr" rtl="0">
              <a:spcBef>
                <a:spcPts val="0"/>
              </a:spcBef>
              <a:spcAft>
                <a:spcPts val="0"/>
              </a:spcAft>
              <a:buNone/>
            </a:pPr>
            <a:r>
              <a:rPr lang="en" sz="2400">
                <a:latin typeface="Century Gothic"/>
                <a:ea typeface="Century Gothic"/>
                <a:cs typeface="Century Gothic"/>
                <a:sym typeface="Century Gothic"/>
              </a:rPr>
              <a:t>Question: Did you have a good weekend?”</a:t>
            </a:r>
            <a:endParaRPr sz="2400">
              <a:latin typeface="Century Gothic"/>
              <a:ea typeface="Century Gothic"/>
              <a:cs typeface="Century Gothic"/>
              <a:sym typeface="Century Gothic"/>
            </a:endParaRPr>
          </a:p>
          <a:p>
            <a:pPr marL="0" lvl="0" indent="0" algn="ctr" rtl="0">
              <a:spcBef>
                <a:spcPts val="0"/>
              </a:spcBef>
              <a:spcAft>
                <a:spcPts val="0"/>
              </a:spcAft>
              <a:buNone/>
            </a:pPr>
            <a:r>
              <a:rPr lang="en" sz="2400">
                <a:latin typeface="Century Gothic"/>
                <a:ea typeface="Century Gothic"/>
                <a:cs typeface="Century Gothic"/>
                <a:sym typeface="Century Gothic"/>
              </a:rPr>
              <a:t>Response: “Yes, I had a great weekend with my family. Did you have a nice weekend?”</a:t>
            </a:r>
            <a:endParaRPr sz="2400">
              <a:latin typeface="Century Gothic"/>
              <a:ea typeface="Century Gothic"/>
              <a:cs typeface="Century Gothic"/>
              <a:sym typeface="Century Gothic"/>
            </a:endParaRPr>
          </a:p>
        </p:txBody>
      </p:sp>
      <p:sp>
        <p:nvSpPr>
          <p:cNvPr id="114" name="Google Shape;114;p18"/>
          <p:cNvSpPr txBox="1"/>
          <p:nvPr/>
        </p:nvSpPr>
        <p:spPr>
          <a:xfrm>
            <a:off x="876150" y="0"/>
            <a:ext cx="7391700" cy="1436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19"/>
          <p:cNvPicPr preferRelativeResize="0"/>
          <p:nvPr/>
        </p:nvPicPr>
        <p:blipFill rotWithShape="1">
          <a:blip r:embed="rId3">
            <a:alphaModFix amt="10000"/>
          </a:blip>
          <a:srcRect t="21826" b="20811"/>
          <a:stretch/>
        </p:blipFill>
        <p:spPr>
          <a:xfrm>
            <a:off x="2328625" y="267181"/>
            <a:ext cx="4519900" cy="4609142"/>
          </a:xfrm>
          <a:prstGeom prst="rect">
            <a:avLst/>
          </a:prstGeom>
          <a:noFill/>
          <a:ln>
            <a:noFill/>
          </a:ln>
        </p:spPr>
      </p:pic>
      <p:pic>
        <p:nvPicPr>
          <p:cNvPr id="120" name="Google Shape;120;p19"/>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21" name="Google Shape;121;p19"/>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22" name="Google Shape;122;p19"/>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23" name="Google Shape;123;p19"/>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24" name="Google Shape;124;p19"/>
          <p:cNvSpPr txBox="1"/>
          <p:nvPr/>
        </p:nvSpPr>
        <p:spPr>
          <a:xfrm>
            <a:off x="52350" y="1624250"/>
            <a:ext cx="90393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a:latin typeface="Century Gothic"/>
                <a:ea typeface="Century Gothic"/>
                <a:cs typeface="Century Gothic"/>
                <a:sym typeface="Century Gothic"/>
              </a:rPr>
              <a:t>When in a line, stay in your personal space, and keep your hands to yourself. Absolutely no cutting in line. </a:t>
            </a:r>
            <a:endParaRPr sz="3600">
              <a:latin typeface="Century Gothic"/>
              <a:ea typeface="Century Gothic"/>
              <a:cs typeface="Century Gothic"/>
              <a:sym typeface="Century Gothic"/>
            </a:endParaRPr>
          </a:p>
          <a:p>
            <a:pPr marL="0" lvl="0" indent="0" algn="ctr" rtl="0">
              <a:spcBef>
                <a:spcPts val="0"/>
              </a:spcBef>
              <a:spcAft>
                <a:spcPts val="0"/>
              </a:spcAft>
              <a:buNone/>
            </a:pPr>
            <a:endParaRPr sz="1200">
              <a:latin typeface="Century Gothic"/>
              <a:ea typeface="Century Gothic"/>
              <a:cs typeface="Century Gothic"/>
              <a:sym typeface="Century Gothic"/>
            </a:endParaRPr>
          </a:p>
          <a:p>
            <a:pPr marL="0" lvl="0" indent="0" algn="ctr" rtl="0">
              <a:spcBef>
                <a:spcPts val="0"/>
              </a:spcBef>
              <a:spcAft>
                <a:spcPts val="0"/>
              </a:spcAft>
              <a:buNone/>
            </a:pPr>
            <a:r>
              <a:rPr lang="en" sz="3600">
                <a:latin typeface="Century Gothic"/>
                <a:ea typeface="Century Gothic"/>
                <a:cs typeface="Century Gothic"/>
                <a:sym typeface="Century Gothic"/>
              </a:rPr>
              <a:t>Represent your class the best it can be to anyone who passes by.</a:t>
            </a:r>
            <a:endParaRPr sz="3600">
              <a:latin typeface="Century Gothic"/>
              <a:ea typeface="Century Gothic"/>
              <a:cs typeface="Century Gothic"/>
              <a:sym typeface="Century Gothic"/>
            </a:endParaRPr>
          </a:p>
        </p:txBody>
      </p:sp>
      <p:sp>
        <p:nvSpPr>
          <p:cNvPr id="125" name="Google Shape;125;p19"/>
          <p:cNvSpPr txBox="1"/>
          <p:nvPr/>
        </p:nvSpPr>
        <p:spPr>
          <a:xfrm>
            <a:off x="1194000" y="411950"/>
            <a:ext cx="6756000" cy="1212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31" name="Google Shape;131;p20"/>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32" name="Google Shape;132;p20"/>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33" name="Google Shape;133;p20"/>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34" name="Google Shape;134;p20"/>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35" name="Google Shape;135;p20"/>
          <p:cNvSpPr txBox="1"/>
          <p:nvPr/>
        </p:nvSpPr>
        <p:spPr>
          <a:xfrm>
            <a:off x="0" y="1671375"/>
            <a:ext cx="91440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400">
                <a:latin typeface="Century Gothic"/>
                <a:ea typeface="Century Gothic"/>
                <a:cs typeface="Century Gothic"/>
                <a:sym typeface="Century Gothic"/>
              </a:rPr>
              <a:t>If someone wins a game, or does something well, we will congratulate them. We will clap for three seconds using both hands at the appropriate clap volume.</a:t>
            </a:r>
            <a:endParaRPr sz="4400">
              <a:latin typeface="Century Gothic"/>
              <a:ea typeface="Century Gothic"/>
              <a:cs typeface="Century Gothic"/>
              <a:sym typeface="Century Gothic"/>
            </a:endParaRPr>
          </a:p>
        </p:txBody>
      </p:sp>
      <p:sp>
        <p:nvSpPr>
          <p:cNvPr id="136" name="Google Shape;136;p20"/>
          <p:cNvSpPr txBox="1"/>
          <p:nvPr/>
        </p:nvSpPr>
        <p:spPr>
          <a:xfrm>
            <a:off x="1352850" y="58850"/>
            <a:ext cx="6438300" cy="116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7</a:t>
            </a:r>
            <a:endParaRPr sz="8000">
              <a:solidFill>
                <a:schemeClr val="dk1"/>
              </a:solidFill>
              <a:latin typeface="Barrio"/>
              <a:ea typeface="Barrio"/>
              <a:cs typeface="Barrio"/>
              <a:sym typeface="Barri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1"/>
          <p:cNvPicPr preferRelativeResize="0"/>
          <p:nvPr/>
        </p:nvPicPr>
        <p:blipFill rotWithShape="1">
          <a:blip r:embed="rId3">
            <a:alphaModFix amt="10000"/>
          </a:blip>
          <a:srcRect t="21826" b="20811"/>
          <a:stretch/>
        </p:blipFill>
        <p:spPr>
          <a:xfrm>
            <a:off x="2305225" y="286331"/>
            <a:ext cx="4519900" cy="4609142"/>
          </a:xfrm>
          <a:prstGeom prst="rect">
            <a:avLst/>
          </a:prstGeom>
          <a:noFill/>
          <a:ln>
            <a:noFill/>
          </a:ln>
        </p:spPr>
      </p:pic>
      <p:pic>
        <p:nvPicPr>
          <p:cNvPr id="142" name="Google Shape;142;p21"/>
          <p:cNvPicPr preferRelativeResize="0"/>
          <p:nvPr/>
        </p:nvPicPr>
        <p:blipFill rotWithShape="1">
          <a:blip r:embed="rId4">
            <a:alphaModFix amt="12000"/>
          </a:blip>
          <a:srcRect t="14983" b="17155"/>
          <a:stretch/>
        </p:blipFill>
        <p:spPr>
          <a:xfrm>
            <a:off x="7019113" y="131200"/>
            <a:ext cx="1848701" cy="2308051"/>
          </a:xfrm>
          <a:prstGeom prst="rect">
            <a:avLst/>
          </a:prstGeom>
          <a:noFill/>
          <a:ln>
            <a:noFill/>
          </a:ln>
        </p:spPr>
      </p:pic>
      <p:pic>
        <p:nvPicPr>
          <p:cNvPr id="143" name="Google Shape;143;p21"/>
          <p:cNvPicPr preferRelativeResize="0"/>
          <p:nvPr/>
        </p:nvPicPr>
        <p:blipFill rotWithShape="1">
          <a:blip r:embed="rId5">
            <a:alphaModFix amt="12000"/>
          </a:blip>
          <a:srcRect t="19915" b="15401"/>
          <a:stretch/>
        </p:blipFill>
        <p:spPr>
          <a:xfrm>
            <a:off x="257113" y="286325"/>
            <a:ext cx="1953126" cy="2230498"/>
          </a:xfrm>
          <a:prstGeom prst="rect">
            <a:avLst/>
          </a:prstGeom>
          <a:noFill/>
          <a:ln>
            <a:noFill/>
          </a:ln>
        </p:spPr>
      </p:pic>
      <p:pic>
        <p:nvPicPr>
          <p:cNvPr id="144" name="Google Shape;144;p21"/>
          <p:cNvPicPr preferRelativeResize="0"/>
          <p:nvPr/>
        </p:nvPicPr>
        <p:blipFill rotWithShape="1">
          <a:blip r:embed="rId6">
            <a:alphaModFix amt="12000"/>
          </a:blip>
          <a:srcRect t="14887" b="14887"/>
          <a:stretch/>
        </p:blipFill>
        <p:spPr>
          <a:xfrm>
            <a:off x="309325" y="2587425"/>
            <a:ext cx="1848690" cy="2308051"/>
          </a:xfrm>
          <a:prstGeom prst="rect">
            <a:avLst/>
          </a:prstGeom>
          <a:noFill/>
          <a:ln>
            <a:noFill/>
          </a:ln>
        </p:spPr>
      </p:pic>
      <p:pic>
        <p:nvPicPr>
          <p:cNvPr id="145" name="Google Shape;145;p21"/>
          <p:cNvPicPr preferRelativeResize="0"/>
          <p:nvPr/>
        </p:nvPicPr>
        <p:blipFill rotWithShape="1">
          <a:blip r:embed="rId7">
            <a:alphaModFix amt="12000"/>
          </a:blip>
          <a:srcRect t="17515" b="14461"/>
          <a:stretch/>
        </p:blipFill>
        <p:spPr>
          <a:xfrm>
            <a:off x="6966900" y="2533648"/>
            <a:ext cx="1953126" cy="2361826"/>
          </a:xfrm>
          <a:prstGeom prst="rect">
            <a:avLst/>
          </a:prstGeom>
          <a:noFill/>
          <a:ln>
            <a:noFill/>
          </a:ln>
        </p:spPr>
      </p:pic>
      <p:sp>
        <p:nvSpPr>
          <p:cNvPr id="146" name="Google Shape;146;p21"/>
          <p:cNvSpPr txBox="1"/>
          <p:nvPr/>
        </p:nvSpPr>
        <p:spPr>
          <a:xfrm>
            <a:off x="381900" y="1375125"/>
            <a:ext cx="83802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latin typeface="Century Gothic"/>
                <a:ea typeface="Century Gothic"/>
                <a:cs typeface="Century Gothic"/>
                <a:sym typeface="Century Gothic"/>
              </a:rPr>
              <a:t>Do not smack your lips, roll your eyes, or show disrespect with gestures. </a:t>
            </a:r>
            <a:endParaRPr sz="4800">
              <a:latin typeface="Century Gothic"/>
              <a:ea typeface="Century Gothic"/>
              <a:cs typeface="Century Gothic"/>
              <a:sym typeface="Century Gothic"/>
            </a:endParaRPr>
          </a:p>
        </p:txBody>
      </p:sp>
      <p:sp>
        <p:nvSpPr>
          <p:cNvPr id="147" name="Google Shape;147;p21"/>
          <p:cNvSpPr txBox="1"/>
          <p:nvPr/>
        </p:nvSpPr>
        <p:spPr>
          <a:xfrm>
            <a:off x="1422525" y="211750"/>
            <a:ext cx="6285300" cy="1494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0">
                <a:solidFill>
                  <a:schemeClr val="dk1"/>
                </a:solidFill>
                <a:latin typeface="Barrio"/>
                <a:ea typeface="Barrio"/>
                <a:cs typeface="Barrio"/>
                <a:sym typeface="Barrio"/>
              </a:rPr>
              <a:t>Essential 8</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841</Words>
  <Application>Microsoft Office PowerPoint</Application>
  <PresentationFormat>On-screen Show (16:9)</PresentationFormat>
  <Paragraphs>64</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Century Gothic</vt:lpstr>
      <vt:lpstr>Arial</vt:lpstr>
      <vt:lpstr>Special Elite</vt:lpstr>
      <vt:lpstr>Barrio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L Andrews</dc:creator>
  <cp:lastModifiedBy>Ryan  L Andrews</cp:lastModifiedBy>
  <cp:revision>1</cp:revision>
  <dcterms:modified xsi:type="dcterms:W3CDTF">2019-01-14T22:11:59Z</dcterms:modified>
</cp:coreProperties>
</file>