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8"/>
  </p:notesMasterIdLst>
  <p:handoutMasterIdLst>
    <p:handoutMasterId r:id="rId79"/>
  </p:handoutMasterIdLst>
  <p:sldIdLst>
    <p:sldId id="365" r:id="rId2"/>
    <p:sldId id="318" r:id="rId3"/>
    <p:sldId id="366" r:id="rId4"/>
    <p:sldId id="290" r:id="rId5"/>
    <p:sldId id="280" r:id="rId6"/>
    <p:sldId id="289" r:id="rId7"/>
    <p:sldId id="292" r:id="rId8"/>
    <p:sldId id="293" r:id="rId9"/>
    <p:sldId id="294" r:id="rId10"/>
    <p:sldId id="295" r:id="rId11"/>
    <p:sldId id="299" r:id="rId12"/>
    <p:sldId id="300" r:id="rId13"/>
    <p:sldId id="297" r:id="rId14"/>
    <p:sldId id="282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10" r:id="rId24"/>
    <p:sldId id="311" r:id="rId25"/>
    <p:sldId id="314" r:id="rId26"/>
    <p:sldId id="312" r:id="rId27"/>
    <p:sldId id="313" r:id="rId28"/>
    <p:sldId id="315" r:id="rId29"/>
    <p:sldId id="316" r:id="rId30"/>
    <p:sldId id="364" r:id="rId31"/>
    <p:sldId id="288" r:id="rId32"/>
    <p:sldId id="319" r:id="rId33"/>
    <p:sldId id="320" r:id="rId34"/>
    <p:sldId id="321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31" r:id="rId45"/>
    <p:sldId id="332" r:id="rId46"/>
    <p:sldId id="333" r:id="rId47"/>
    <p:sldId id="334" r:id="rId48"/>
    <p:sldId id="335" r:id="rId49"/>
    <p:sldId id="336" r:id="rId50"/>
    <p:sldId id="337" r:id="rId51"/>
    <p:sldId id="338" r:id="rId52"/>
    <p:sldId id="339" r:id="rId53"/>
    <p:sldId id="340" r:id="rId54"/>
    <p:sldId id="341" r:id="rId55"/>
    <p:sldId id="342" r:id="rId56"/>
    <p:sldId id="343" r:id="rId57"/>
    <p:sldId id="344" r:id="rId58"/>
    <p:sldId id="345" r:id="rId59"/>
    <p:sldId id="346" r:id="rId60"/>
    <p:sldId id="347" r:id="rId61"/>
    <p:sldId id="348" r:id="rId62"/>
    <p:sldId id="349" r:id="rId63"/>
    <p:sldId id="350" r:id="rId64"/>
    <p:sldId id="351" r:id="rId65"/>
    <p:sldId id="352" r:id="rId66"/>
    <p:sldId id="353" r:id="rId67"/>
    <p:sldId id="354" r:id="rId68"/>
    <p:sldId id="355" r:id="rId69"/>
    <p:sldId id="356" r:id="rId70"/>
    <p:sldId id="357" r:id="rId71"/>
    <p:sldId id="358" r:id="rId72"/>
    <p:sldId id="359" r:id="rId73"/>
    <p:sldId id="360" r:id="rId74"/>
    <p:sldId id="361" r:id="rId75"/>
    <p:sldId id="362" r:id="rId76"/>
    <p:sldId id="363" r:id="rId77"/>
  </p:sldIdLst>
  <p:sldSz cx="9144000" cy="6858000" type="screen4x3"/>
  <p:notesSz cx="6858000" cy="9144000"/>
  <p:custShowLst>
    <p:custShow name="Chapter menu" id="0">
      <p:sldLst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2"/>
      </p:sldLst>
    </p:custShow>
    <p:custShow name="Transparencies" id="1">
      <p:sldLst>
        <p:sld r:id="rId13"/>
        <p:sld r:id="rId21"/>
      </p:sldLst>
    </p:custShow>
    <p:custShow name="Bellringers" id="2">
      <p:sldLst>
        <p:sld r:id="rId7"/>
        <p:sld r:id="rId16"/>
        <p:sld r:id="rId26"/>
      </p:sldLst>
    </p:custShow>
    <p:custShow name="Lesson 1" id="3">
      <p:sldLst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2"/>
      </p:sldLst>
    </p:custShow>
    <p:custShow name="Lesson 2" id="4">
      <p:sldLst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2"/>
      </p:sldLst>
    </p:custShow>
    <p:custShow name="Lesson 3" id="5">
      <p:sldLst>
        <p:sld r:id="rId26"/>
        <p:sld r:id="rId27"/>
        <p:sld r:id="rId28"/>
        <p:sld r:id="rId29"/>
        <p:sld r:id="rId30"/>
        <p:sld r:id="rId32"/>
      </p:sldLst>
    </p:custShow>
    <p:custShow name="Image and Activity Bank" id="6">
      <p:sldLst>
        <p:sld r:id="rId5"/>
        <p:sld r:id="rId33"/>
        <p:sld r:id="rId34"/>
        <p:sld r:id="rId35"/>
        <p:sld r:id="rId36"/>
      </p:sldLst>
    </p:custShow>
    <p:custShow name="Quotes" id="7">
      <p:sldLst>
        <p:sld r:id="rId37"/>
        <p:sld r:id="rId38"/>
        <p:sld r:id="rId39"/>
        <p:sld r:id="rId40"/>
        <p:sld r:id="rId41"/>
        <p:sld r:id="rId42"/>
        <p:sld r:id="rId43"/>
        <p:sld r:id="rId44"/>
        <p:sld r:id="rId45"/>
        <p:sld r:id="rId46"/>
        <p:sld r:id="rId47"/>
        <p:sld r:id="rId48"/>
        <p:sld r:id="rId49"/>
        <p:sld r:id="rId50"/>
        <p:sld r:id="rId51"/>
        <p:sld r:id="rId52"/>
        <p:sld r:id="rId53"/>
        <p:sld r:id="rId54"/>
        <p:sld r:id="rId55"/>
        <p:sld r:id="rId56"/>
        <p:sld r:id="rId57"/>
        <p:sld r:id="rId58"/>
        <p:sld r:id="rId59"/>
        <p:sld r:id="rId60"/>
        <p:sld r:id="rId61"/>
        <p:sld r:id="rId62"/>
        <p:sld r:id="rId63"/>
        <p:sld r:id="rId64"/>
        <p:sld r:id="rId65"/>
        <p:sld r:id="rId66"/>
        <p:sld r:id="rId67"/>
        <p:sld r:id="rId68"/>
        <p:sld r:id="rId69"/>
        <p:sld r:id="rId70"/>
        <p:sld r:id="rId71"/>
        <p:sld r:id="rId72"/>
        <p:sld r:id="rId73"/>
        <p:sld r:id="rId74"/>
        <p:sld r:id="rId75"/>
        <p:sld r:id="rId76"/>
        <p:sld r:id="rId77"/>
      </p:sldLst>
    </p:custShow>
    <p:custShow name="Chapter presentation" id="8">
      <p:sldLst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</p:sldLst>
    </p:custShow>
    <p:custShow name="Resources" id="9">
      <p:sldLst>
        <p:sld r:id="rId3"/>
      </p:sldLst>
    </p:custShow>
  </p:custShowLst>
  <p:custDataLst>
    <p:tags r:id="rId8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3300"/>
    <a:srgbClr val="000099"/>
    <a:srgbClr val="FFCC00"/>
    <a:srgbClr val="CC0000"/>
    <a:srgbClr val="FFFF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5" d="100"/>
          <a:sy n="75" d="100"/>
        </p:scale>
        <p:origin x="-36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Objects="1">
      <p:cViewPr varScale="1">
        <p:scale>
          <a:sx n="77" d="100"/>
          <a:sy n="77" d="100"/>
        </p:scale>
        <p:origin x="-1584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4235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03560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4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0463" y="698500"/>
            <a:ext cx="4537075" cy="3403600"/>
          </a:xfrm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0463" y="698500"/>
            <a:ext cx="4537075" cy="3403600"/>
          </a:xfrm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0463" y="698500"/>
            <a:ext cx="4537075" cy="34036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0463" y="698500"/>
            <a:ext cx="4537075" cy="3403600"/>
          </a:xfrm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Header – dark yellow 24 points Arial Bold </a:t>
            </a:r>
          </a:p>
          <a:p>
            <a:r>
              <a:rPr lang="en-US" altLang="en-US"/>
              <a:t>Body text – white 20 points Arial Bold, dark yellow highlights</a:t>
            </a:r>
          </a:p>
          <a:p>
            <a:r>
              <a:rPr lang="en-US" altLang="en-US"/>
              <a:t>Bullets – dark yellow</a:t>
            </a:r>
          </a:p>
          <a:p>
            <a:r>
              <a:rPr lang="en-US" altLang="en-US"/>
              <a:t>Copyright – white</a:t>
            </a:r>
            <a:r>
              <a:rPr lang="en-US" altLang="en-US">
                <a:solidFill>
                  <a:schemeClr val="bg1"/>
                </a:solidFill>
              </a:rPr>
              <a:t> </a:t>
            </a:r>
            <a:r>
              <a:rPr lang="en-US" altLang="en-US"/>
              <a:t>12 points Arial </a:t>
            </a:r>
          </a:p>
          <a:p>
            <a:r>
              <a:rPr lang="en-US" altLang="en-US"/>
              <a:t>Size: </a:t>
            </a:r>
          </a:p>
          <a:p>
            <a:r>
              <a:rPr lang="en-US" altLang="en-US"/>
              <a:t>      Height: 7.52"</a:t>
            </a:r>
          </a:p>
          <a:p>
            <a:r>
              <a:rPr lang="en-US" altLang="en-US"/>
              <a:t>      Width: 10.02"</a:t>
            </a:r>
          </a:p>
          <a:p>
            <a:r>
              <a:rPr lang="en-US" altLang="en-US"/>
              <a:t>      Scale: 70% </a:t>
            </a:r>
          </a:p>
          <a:p>
            <a:r>
              <a:rPr lang="en-US" altLang="en-US"/>
              <a:t>Position on slide:</a:t>
            </a:r>
          </a:p>
          <a:p>
            <a:r>
              <a:rPr lang="en-US" altLang="en-US"/>
              <a:t>      Horizontal - 0"</a:t>
            </a:r>
          </a:p>
          <a:p>
            <a:r>
              <a:rPr lang="en-US" altLang="en-US"/>
              <a:t>      Vertical - 0"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slide" Target="../slides/slide2.xml"/><Relationship Id="rId5" Type="http://schemas.openxmlformats.org/officeDocument/2006/relationships/image" Target="../media/image3.jpeg"/><Relationship Id="rId4" Type="http://schemas.openxmlformats.org/officeDocument/2006/relationships/slide" Target="../slides/slide5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2"/>
          <p:cNvSpPr txBox="1">
            <a:spLocks noChangeArrowheads="1"/>
          </p:cNvSpPr>
          <p:nvPr userDrawn="1"/>
        </p:nvSpPr>
        <p:spPr bwMode="auto">
          <a:xfrm>
            <a:off x="5276850" y="6643688"/>
            <a:ext cx="30480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800" b="0"/>
              <a:t>Copyright © by Holt, Rinehart and Winston. All rights reserved.</a:t>
            </a:r>
          </a:p>
        </p:txBody>
      </p:sp>
      <p:pic>
        <p:nvPicPr>
          <p:cNvPr id="106499" name="Picture 3">
            <a:hlinkClick r:id="" action="ppaction://customshow?id=9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6248400"/>
            <a:ext cx="17922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500" name="Rectangle 4">
            <a:hlinkClick r:id="rId4" action="ppaction://hlinksldjump"/>
          </p:cNvPr>
          <p:cNvSpPr>
            <a:spLocks noChangeArrowheads="1"/>
          </p:cNvSpPr>
          <p:nvPr userDrawn="1"/>
        </p:nvSpPr>
        <p:spPr bwMode="auto">
          <a:xfrm>
            <a:off x="6477000" y="6278563"/>
            <a:ext cx="152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0099"/>
                </a:solidFill>
              </a:rPr>
              <a:t>Resources</a:t>
            </a:r>
            <a:endParaRPr lang="en-US" altLang="en-US" sz="1000">
              <a:solidFill>
                <a:srgbClr val="000099"/>
              </a:solidFill>
            </a:endParaRPr>
          </a:p>
        </p:txBody>
      </p:sp>
      <p:pic>
        <p:nvPicPr>
          <p:cNvPr id="106501" name="Picture 5">
            <a:hlinkClick r:id="rId4" action="ppaction://hlinksldjump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6248400"/>
            <a:ext cx="1792288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502" name="Rectangle 6">
            <a:hlinkClick r:id="rId6" action="ppaction://hlinksldjump"/>
          </p:cNvPr>
          <p:cNvSpPr>
            <a:spLocks noChangeArrowheads="1"/>
          </p:cNvSpPr>
          <p:nvPr userDrawn="1"/>
        </p:nvSpPr>
        <p:spPr bwMode="auto">
          <a:xfrm>
            <a:off x="4591050" y="6278563"/>
            <a:ext cx="152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0099"/>
                </a:solidFill>
              </a:rPr>
              <a:t>Chapter menu</a:t>
            </a:r>
            <a:endParaRPr lang="en-US" altLang="en-US" sz="1000">
              <a:solidFill>
                <a:srgbClr val="000099"/>
              </a:solidFill>
            </a:endParaRPr>
          </a:p>
        </p:txBody>
      </p:sp>
      <p:sp>
        <p:nvSpPr>
          <p:cNvPr id="106505" name="AutoShape 9">
            <a:hlinkClick r:id="" action="ppaction://customshow?id=0" highlightClick="1"/>
          </p:cNvPr>
          <p:cNvSpPr>
            <a:spLocks noChangeArrowheads="1"/>
          </p:cNvSpPr>
          <p:nvPr userDrawn="1"/>
        </p:nvSpPr>
        <p:spPr bwMode="auto">
          <a:xfrm>
            <a:off x="4438650" y="6286500"/>
            <a:ext cx="1792288" cy="28575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506" name="AutoShape 10">
            <a:hlinkClick r:id="" action="ppaction://customshow?id=9"/>
          </p:cNvPr>
          <p:cNvSpPr>
            <a:spLocks noChangeArrowheads="1"/>
          </p:cNvSpPr>
          <p:nvPr userDrawn="1"/>
        </p:nvSpPr>
        <p:spPr bwMode="auto">
          <a:xfrm>
            <a:off x="6343650" y="6286500"/>
            <a:ext cx="1792288" cy="28575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93481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0241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86992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6863416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37624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78445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52674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5679688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1394528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5758397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" Target="../slides/slid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 Box 4"/>
          <p:cNvSpPr txBox="1">
            <a:spLocks noChangeArrowheads="1"/>
          </p:cNvSpPr>
          <p:nvPr userDrawn="1"/>
        </p:nvSpPr>
        <p:spPr bwMode="auto">
          <a:xfrm>
            <a:off x="5276850" y="6643688"/>
            <a:ext cx="30480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800" b="0"/>
              <a:t>Copyright © by Holt, Rinehart and Winston. All rights reserved.</a:t>
            </a:r>
          </a:p>
        </p:txBody>
      </p:sp>
      <p:pic>
        <p:nvPicPr>
          <p:cNvPr id="1029" name="Picture 5">
            <a:hlinkClick r:id="rId14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3650" y="6248400"/>
            <a:ext cx="17922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>
            <a:hlinkClick r:id="rId14" action="ppaction://hlinksldjump"/>
          </p:cNvPr>
          <p:cNvSpPr>
            <a:spLocks noChangeArrowheads="1"/>
          </p:cNvSpPr>
          <p:nvPr userDrawn="1"/>
        </p:nvSpPr>
        <p:spPr bwMode="auto">
          <a:xfrm>
            <a:off x="6477000" y="6278563"/>
            <a:ext cx="152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0099"/>
                </a:solidFill>
              </a:rPr>
              <a:t>Resources</a:t>
            </a:r>
            <a:endParaRPr lang="en-US" altLang="en-US" sz="1000">
              <a:solidFill>
                <a:srgbClr val="000099"/>
              </a:solidFill>
            </a:endParaRPr>
          </a:p>
        </p:txBody>
      </p:sp>
      <p:pic>
        <p:nvPicPr>
          <p:cNvPr id="1031" name="Picture 7">
            <a:hlinkClick r:id="rId16" action="ppaction://hlinksldjump"/>
          </p:cNvPr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650" y="6248400"/>
            <a:ext cx="1792288" cy="39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2" name="Rectangle 8">
            <a:hlinkClick r:id="rId16" action="ppaction://hlinksldjump"/>
          </p:cNvPr>
          <p:cNvSpPr>
            <a:spLocks noChangeArrowheads="1"/>
          </p:cNvSpPr>
          <p:nvPr userDrawn="1"/>
        </p:nvSpPr>
        <p:spPr bwMode="auto">
          <a:xfrm>
            <a:off x="4591050" y="6278563"/>
            <a:ext cx="152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0099"/>
                </a:solidFill>
              </a:rPr>
              <a:t>Chapter menu</a:t>
            </a:r>
            <a:endParaRPr lang="en-US" altLang="en-US" sz="1000">
              <a:solidFill>
                <a:srgbClr val="000099"/>
              </a:solidFill>
            </a:endParaRPr>
          </a:p>
        </p:txBody>
      </p:sp>
      <p:sp>
        <p:nvSpPr>
          <p:cNvPr id="1035" name="AutoShape 11">
            <a:hlinkClick r:id="" action="ppaction://customshow?id=0" highlightClick="1"/>
          </p:cNvPr>
          <p:cNvSpPr>
            <a:spLocks noChangeArrowheads="1"/>
          </p:cNvSpPr>
          <p:nvPr userDrawn="1"/>
        </p:nvSpPr>
        <p:spPr bwMode="auto">
          <a:xfrm>
            <a:off x="4438650" y="6248400"/>
            <a:ext cx="1792288" cy="3937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>
            <a:hlinkClick r:id="" action="ppaction://customshow?id=9"/>
          </p:cNvPr>
          <p:cNvSpPr>
            <a:spLocks noChangeArrowheads="1"/>
          </p:cNvSpPr>
          <p:nvPr userDrawn="1"/>
        </p:nvSpPr>
        <p:spPr bwMode="auto">
          <a:xfrm>
            <a:off x="6343650" y="6248400"/>
            <a:ext cx="1792288" cy="3937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ealth_Lifetime_ch01.mov" TargetMode="External"/><Relationship Id="rId5" Type="http://schemas.openxmlformats.org/officeDocument/2006/relationships/slide" Target="slide5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hyperlink" Target="Health_Lifetime_ch01.mov" TargetMode="External"/><Relationship Id="rId4" Type="http://schemas.openxmlformats.org/officeDocument/2006/relationships/image" Target="../media/image1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ChangeArrowheads="1"/>
          </p:cNvSpPr>
          <p:nvPr/>
        </p:nvSpPr>
        <p:spPr bwMode="auto">
          <a:xfrm>
            <a:off x="533400" y="1524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rgbClr val="FFCC00"/>
                </a:solidFill>
              </a:rPr>
              <a:t>How to Use This Presentation</a:t>
            </a:r>
          </a:p>
        </p:txBody>
      </p:sp>
      <p:sp>
        <p:nvSpPr>
          <p:cNvPr id="373763" name="Rectangle 3"/>
          <p:cNvSpPr>
            <a:spLocks noChangeArrowheads="1"/>
          </p:cNvSpPr>
          <p:nvPr/>
        </p:nvSpPr>
        <p:spPr bwMode="auto">
          <a:xfrm>
            <a:off x="762000" y="1219200"/>
            <a:ext cx="76962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sz="2000" b="0">
                <a:solidFill>
                  <a:srgbClr val="FFCC00"/>
                </a:solidFill>
              </a:rPr>
              <a:t> </a:t>
            </a:r>
            <a:r>
              <a:rPr lang="en-US" altLang="en-US" sz="2000"/>
              <a:t>To View the presentation as a slideshow with effects </a:t>
            </a:r>
          </a:p>
          <a:p>
            <a:r>
              <a:rPr lang="en-US" altLang="en-US" sz="2000"/>
              <a:t>select </a:t>
            </a:r>
            <a:r>
              <a:rPr lang="en-US" altLang="en-US" sz="2000">
                <a:solidFill>
                  <a:srgbClr val="FFCC00"/>
                </a:solidFill>
              </a:rPr>
              <a:t>“View”</a:t>
            </a:r>
            <a:r>
              <a:rPr lang="en-US" altLang="en-US" sz="2000"/>
              <a:t> on the menu bar and click on </a:t>
            </a:r>
            <a:r>
              <a:rPr lang="en-US" altLang="en-US" sz="2000">
                <a:solidFill>
                  <a:srgbClr val="FFCC00"/>
                </a:solidFill>
              </a:rPr>
              <a:t>“Slide Show.”</a:t>
            </a:r>
            <a:r>
              <a:rPr lang="en-US" altLang="en-US" sz="2000"/>
              <a:t/>
            </a:r>
            <a:br>
              <a:rPr lang="en-US" altLang="en-US" sz="2000"/>
            </a:br>
            <a:endParaRPr lang="en-US" altLang="en-US" sz="2000" b="0"/>
          </a:p>
          <a:p>
            <a:pPr>
              <a:buFontTx/>
              <a:buChar char="•"/>
            </a:pPr>
            <a:r>
              <a:rPr lang="en-US" altLang="en-US" sz="2000" b="0">
                <a:solidFill>
                  <a:srgbClr val="FFCC00"/>
                </a:solidFill>
              </a:rPr>
              <a:t> </a:t>
            </a:r>
            <a:r>
              <a:rPr lang="en-US" altLang="en-US" sz="2000"/>
              <a:t>To advance through the presentation, click the right  arrow key or the space bar.</a:t>
            </a:r>
          </a:p>
          <a:p>
            <a:pPr>
              <a:buFontTx/>
              <a:buChar char="•"/>
            </a:pPr>
            <a:endParaRPr lang="en-US" altLang="en-US" sz="2000"/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sz="2000"/>
              <a:t> From the resources slide, click on any resource to see a presentation for that resource.</a:t>
            </a:r>
          </a:p>
          <a:p>
            <a:pPr>
              <a:buFontTx/>
              <a:buChar char="•"/>
            </a:pPr>
            <a:endParaRPr lang="en-US" altLang="en-US" sz="2000" b="0">
              <a:solidFill>
                <a:srgbClr val="FFCC00"/>
              </a:solidFill>
            </a:endParaRPr>
          </a:p>
          <a:p>
            <a:pPr>
              <a:buFontTx/>
              <a:buChar char="•"/>
            </a:pPr>
            <a:r>
              <a:rPr lang="en-US" altLang="en-US" sz="2000" b="0">
                <a:solidFill>
                  <a:srgbClr val="FFCC00"/>
                </a:solidFill>
              </a:rPr>
              <a:t> </a:t>
            </a:r>
            <a:r>
              <a:rPr lang="en-US" altLang="en-US" sz="2000"/>
              <a:t>From the Chapter menu screen click on any lesson to go directly to that lesson’s presentation.</a:t>
            </a:r>
          </a:p>
          <a:p>
            <a:pPr>
              <a:buFontTx/>
              <a:buChar char="•"/>
            </a:pPr>
            <a:endParaRPr lang="en-US" altLang="en-US" sz="2000" b="0"/>
          </a:p>
          <a:p>
            <a:pPr>
              <a:buFontTx/>
              <a:buChar char="•"/>
            </a:pPr>
            <a:r>
              <a:rPr lang="en-US" altLang="en-US" sz="2000" b="0">
                <a:solidFill>
                  <a:srgbClr val="FFCC00"/>
                </a:solidFill>
              </a:rPr>
              <a:t> </a:t>
            </a:r>
            <a:r>
              <a:rPr lang="en-US" altLang="en-US" sz="2000"/>
              <a:t>You may exit the slide show at any time by pressing </a:t>
            </a:r>
            <a:br>
              <a:rPr lang="en-US" altLang="en-US" sz="2000"/>
            </a:br>
            <a:r>
              <a:rPr lang="en-US" altLang="en-US" sz="2000"/>
              <a:t>the </a:t>
            </a:r>
            <a:r>
              <a:rPr lang="en-US" altLang="en-US" sz="2000">
                <a:solidFill>
                  <a:srgbClr val="FFCC00"/>
                </a:solidFill>
              </a:rPr>
              <a:t>Esc </a:t>
            </a:r>
            <a:r>
              <a:rPr lang="en-US" altLang="en-US" sz="2000"/>
              <a:t>key.</a:t>
            </a:r>
          </a:p>
        </p:txBody>
      </p:sp>
      <p:pic>
        <p:nvPicPr>
          <p:cNvPr id="3737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14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49517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149519" name="Picture 15" descr="LH_Ch1_pg7_08.jpg 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772400" cy="385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70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57707" name="Rectangle 11"/>
          <p:cNvSpPr>
            <a:spLocks noChangeArrowheads="1"/>
          </p:cNvSpPr>
          <p:nvPr/>
        </p:nvSpPr>
        <p:spPr bwMode="auto">
          <a:xfrm>
            <a:off x="762000" y="171291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Risk Factors and Your Health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57708" name="Rectangle 12"/>
          <p:cNvSpPr>
            <a:spLocks noChangeArrowheads="1"/>
          </p:cNvSpPr>
          <p:nvPr/>
        </p:nvSpPr>
        <p:spPr bwMode="auto">
          <a:xfrm>
            <a:off x="762000" y="2474913"/>
            <a:ext cx="7620000" cy="240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You can protect your health by focusing on controllable risk factors.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Know the leading causes of death for people in your age group.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Be aware of the leading causes of death for people of all ages.</a:t>
            </a:r>
          </a:p>
        </p:txBody>
      </p:sp>
      <p:sp>
        <p:nvSpPr>
          <p:cNvPr id="157709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8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02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61804" name="Rectangle 12"/>
          <p:cNvSpPr>
            <a:spLocks noChangeArrowheads="1"/>
          </p:cNvSpPr>
          <p:nvPr/>
        </p:nvSpPr>
        <p:spPr bwMode="auto">
          <a:xfrm>
            <a:off x="762000" y="1981200"/>
            <a:ext cx="76200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endParaRPr lang="en-US" altLang="en-US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1805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161807" name="Picture 15" descr="LH04TTC01_10.jpg                                               00084635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975" y="1143000"/>
            <a:ext cx="6880225" cy="4849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10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53611" name="Rectangle 11"/>
          <p:cNvSpPr>
            <a:spLocks noChangeArrowheads="1"/>
          </p:cNvSpPr>
          <p:nvPr/>
        </p:nvSpPr>
        <p:spPr bwMode="auto">
          <a:xfrm>
            <a:off x="762000" y="171291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Six Health Risk Behaviors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53612" name="Rectangle 12"/>
          <p:cNvSpPr>
            <a:spLocks noChangeArrowheads="1"/>
          </p:cNvSpPr>
          <p:nvPr/>
        </p:nvSpPr>
        <p:spPr bwMode="auto">
          <a:xfrm>
            <a:off x="762000" y="2474913"/>
            <a:ext cx="7620000" cy="240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Sedentary Lifestyle</a:t>
            </a: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Alcohol and Other Drug Use</a:t>
            </a: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Sexual Activity</a:t>
            </a: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Behaviors That Cause Injuries</a:t>
            </a: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Tobacco Use</a:t>
            </a: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Poor Eating Habits</a:t>
            </a:r>
          </a:p>
        </p:txBody>
      </p:sp>
      <p:sp>
        <p:nvSpPr>
          <p:cNvPr id="153613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2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45" name="Picture 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15" name="Text Box 3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sp>
        <p:nvSpPr>
          <p:cNvPr id="115731" name="Rectangle 19"/>
          <p:cNvSpPr>
            <a:spLocks noChangeArrowheads="1"/>
          </p:cNvSpPr>
          <p:nvPr/>
        </p:nvSpPr>
        <p:spPr bwMode="auto">
          <a:xfrm>
            <a:off x="4752975" y="2559050"/>
            <a:ext cx="356235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lnSpc>
                <a:spcPct val="90000"/>
              </a:lnSpc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What risk factors do you think are the most common at your school? </a:t>
            </a:r>
          </a:p>
        </p:txBody>
      </p:sp>
      <p:sp>
        <p:nvSpPr>
          <p:cNvPr id="115766" name="Rectangle 54"/>
          <p:cNvSpPr>
            <a:spLocks noChangeArrowheads="1"/>
          </p:cNvSpPr>
          <p:nvPr/>
        </p:nvSpPr>
        <p:spPr bwMode="auto">
          <a:xfrm>
            <a:off x="823913" y="1189038"/>
            <a:ext cx="64912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Six Health Risk Behaviors</a:t>
            </a:r>
          </a:p>
        </p:txBody>
      </p:sp>
      <p:pic>
        <p:nvPicPr>
          <p:cNvPr id="115769" name="Picture 57" descr="LH_Ch1_pg10_12.jpg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188" y="1931988"/>
            <a:ext cx="2970212" cy="406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4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50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19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63851" name="Rectangle 11"/>
          <p:cNvSpPr>
            <a:spLocks noChangeArrowheads="1"/>
          </p:cNvSpPr>
          <p:nvPr/>
        </p:nvSpPr>
        <p:spPr bwMode="auto">
          <a:xfrm>
            <a:off x="762000" y="190976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Bellringer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762000" y="2671763"/>
            <a:ext cx="7620000" cy="16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chemeClr val="bg1"/>
                </a:solidFill>
                <a:latin typeface="Arial" charset="0"/>
              </a:rPr>
              <a:t>Describe a person you know whom you consider to be healthy. What does this person do to be healthy? What else could he or she do to be more healthy?</a:t>
            </a:r>
            <a:endParaRPr lang="en-US" altLang="en-US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3853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89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898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65899" name="Rectangle 11"/>
          <p:cNvSpPr>
            <a:spLocks noChangeArrowheads="1"/>
          </p:cNvSpPr>
          <p:nvPr/>
        </p:nvSpPr>
        <p:spPr bwMode="auto">
          <a:xfrm>
            <a:off x="762000" y="1576388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Objectives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65900" name="Rectangle 12"/>
          <p:cNvSpPr>
            <a:spLocks noChangeArrowheads="1"/>
          </p:cNvSpPr>
          <p:nvPr/>
        </p:nvSpPr>
        <p:spPr bwMode="auto">
          <a:xfrm>
            <a:off x="762000" y="2338388"/>
            <a:ext cx="7620000" cy="276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Describe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each of the six components of health.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State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the importance of striving for optimal health.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Describe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four influences on wellness.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Describe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three ways to take charge of your wellness.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Name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two ways you can improve two components of your health.</a:t>
            </a:r>
            <a:endParaRPr lang="en-US" alt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5901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94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7946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67947" name="Rectangle 11"/>
          <p:cNvSpPr>
            <a:spLocks noChangeArrowheads="1"/>
          </p:cNvSpPr>
          <p:nvPr/>
        </p:nvSpPr>
        <p:spPr bwMode="auto">
          <a:xfrm>
            <a:off x="762000" y="1600200"/>
            <a:ext cx="77057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Six Components of Health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67948" name="Rectangle 12"/>
          <p:cNvSpPr>
            <a:spLocks noChangeArrowheads="1"/>
          </p:cNvSpPr>
          <p:nvPr/>
        </p:nvSpPr>
        <p:spPr bwMode="auto">
          <a:xfrm>
            <a:off x="762000" y="2362200"/>
            <a:ext cx="7620000" cy="2767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Health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is the state of well being in which all the components of health are in balance. 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Health may be categorized into six components: physical, emotional, social, mental, spiritual, and environmental. 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To be truly healthy, you must take care of all six components.</a:t>
            </a:r>
          </a:p>
        </p:txBody>
      </p:sp>
      <p:sp>
        <p:nvSpPr>
          <p:cNvPr id="167949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8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99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9994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69995" name="Rectangle 11"/>
          <p:cNvSpPr>
            <a:spLocks noChangeArrowheads="1"/>
          </p:cNvSpPr>
          <p:nvPr/>
        </p:nvSpPr>
        <p:spPr bwMode="auto">
          <a:xfrm>
            <a:off x="762000" y="171291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Six Components of Health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69996" name="Rectangle 12"/>
          <p:cNvSpPr>
            <a:spLocks noChangeArrowheads="1"/>
          </p:cNvSpPr>
          <p:nvPr/>
        </p:nvSpPr>
        <p:spPr bwMode="auto">
          <a:xfrm>
            <a:off x="762000" y="2474913"/>
            <a:ext cx="7620000" cy="240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Physical Health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refers to the way your body functions.</a:t>
            </a: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Emotional Health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involves coping with your feelings and expressing them in a positive way.</a:t>
            </a:r>
          </a:p>
          <a:p>
            <a:pPr>
              <a:buClr>
                <a:srgbClr val="FFCC00"/>
              </a:buClr>
              <a:buFontTx/>
              <a:buAutoNum type="arabicPeriod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Social Health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is the quality of your relationships with friends, family, teachers, and others.</a:t>
            </a:r>
            <a:endParaRPr lang="en-US" alt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69997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6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4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2042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72043" name="Rectangle 11"/>
          <p:cNvSpPr>
            <a:spLocks noChangeArrowheads="1"/>
          </p:cNvSpPr>
          <p:nvPr/>
        </p:nvSpPr>
        <p:spPr bwMode="auto">
          <a:xfrm>
            <a:off x="762000" y="143986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Six Components of Health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72044" name="Rectangle 12"/>
          <p:cNvSpPr>
            <a:spLocks noChangeArrowheads="1"/>
          </p:cNvSpPr>
          <p:nvPr/>
        </p:nvSpPr>
        <p:spPr bwMode="auto">
          <a:xfrm>
            <a:off x="762000" y="2201863"/>
            <a:ext cx="7620000" cy="313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AutoNum type="arabicPeriod" startAt="4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Mental Health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is the ability to recognize reality and cope with the demands of daily life.</a:t>
            </a:r>
          </a:p>
          <a:p>
            <a:pPr>
              <a:buClr>
                <a:srgbClr val="FFCC00"/>
              </a:buClr>
              <a:buFontTx/>
              <a:buAutoNum type="arabicPeriod" startAt="4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Spiritual Health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involves having spiritual direction and purpose. This includes living according to one’s ethics, morals, and values.</a:t>
            </a:r>
          </a:p>
          <a:p>
            <a:pPr>
              <a:buClr>
                <a:srgbClr val="FFCC00"/>
              </a:buClr>
              <a:buFontTx/>
              <a:buAutoNum type="arabicPeriod" startAt="4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Environmental Health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involves keeping your air and water clean, your food safe, and the land around you enjoyable.</a:t>
            </a:r>
            <a:endParaRPr lang="en-US" alt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2045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5469" name="Picture 13" descr="resourcebkg_nonav.jpg                                          00084579Seagate                        BC5C1CAB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67813" cy="687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5459" name="Rectangle 3"/>
          <p:cNvSpPr>
            <a:spLocks noChangeArrowheads="1"/>
          </p:cNvSpPr>
          <p:nvPr/>
        </p:nvSpPr>
        <p:spPr bwMode="auto">
          <a:xfrm>
            <a:off x="990600" y="1839913"/>
            <a:ext cx="3352800" cy="308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en-US" sz="1800">
                <a:solidFill>
                  <a:srgbClr val="000099"/>
                </a:solidFill>
              </a:rPr>
              <a:t>Chapter Presentation</a:t>
            </a:r>
          </a:p>
          <a:p>
            <a:pPr algn="ctr">
              <a:lnSpc>
                <a:spcPct val="110000"/>
              </a:lnSpc>
            </a:pPr>
            <a:endParaRPr lang="en-US" altLang="en-US" sz="1800">
              <a:solidFill>
                <a:srgbClr val="000099"/>
              </a:solidFill>
            </a:endParaRPr>
          </a:p>
          <a:p>
            <a:pPr algn="ctr">
              <a:lnSpc>
                <a:spcPct val="110000"/>
              </a:lnSpc>
            </a:pPr>
            <a:endParaRPr lang="en-US" altLang="en-US" sz="1800">
              <a:solidFill>
                <a:srgbClr val="000099"/>
              </a:solidFill>
            </a:endParaRPr>
          </a:p>
          <a:p>
            <a:pPr algn="ctr">
              <a:lnSpc>
                <a:spcPct val="110000"/>
              </a:lnSpc>
            </a:pPr>
            <a:endParaRPr lang="en-US" altLang="en-US" sz="1800">
              <a:solidFill>
                <a:srgbClr val="000099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en-US" altLang="en-US" sz="1800">
                <a:solidFill>
                  <a:srgbClr val="000099"/>
                </a:solidFill>
              </a:rPr>
              <a:t>Transparencies</a:t>
            </a:r>
          </a:p>
          <a:p>
            <a:pPr algn="ctr">
              <a:lnSpc>
                <a:spcPct val="110000"/>
              </a:lnSpc>
            </a:pPr>
            <a:endParaRPr lang="en-US" altLang="en-US" sz="1800">
              <a:solidFill>
                <a:srgbClr val="000099"/>
              </a:solidFill>
            </a:endParaRPr>
          </a:p>
          <a:p>
            <a:pPr algn="ctr">
              <a:lnSpc>
                <a:spcPct val="110000"/>
              </a:lnSpc>
            </a:pPr>
            <a:endParaRPr lang="en-US" altLang="en-US" sz="1800">
              <a:solidFill>
                <a:srgbClr val="000099"/>
              </a:solidFill>
            </a:endParaRPr>
          </a:p>
          <a:p>
            <a:pPr algn="ctr">
              <a:lnSpc>
                <a:spcPct val="110000"/>
              </a:lnSpc>
            </a:pPr>
            <a:endParaRPr lang="en-US" altLang="en-US" sz="1800">
              <a:solidFill>
                <a:srgbClr val="000099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en-US" altLang="en-US" sz="1800">
                <a:solidFill>
                  <a:srgbClr val="000099"/>
                </a:solidFill>
              </a:rPr>
              <a:t>Bellringers</a:t>
            </a:r>
          </a:p>
          <a:p>
            <a:pPr algn="ctr"/>
            <a:endParaRPr lang="en-US" altLang="en-US" sz="1800">
              <a:solidFill>
                <a:srgbClr val="000099"/>
              </a:solidFill>
            </a:endParaRPr>
          </a:p>
        </p:txBody>
      </p:sp>
      <p:sp>
        <p:nvSpPr>
          <p:cNvPr id="275460" name="Rectangle 4"/>
          <p:cNvSpPr>
            <a:spLocks noChangeArrowheads="1"/>
          </p:cNvSpPr>
          <p:nvPr/>
        </p:nvSpPr>
        <p:spPr bwMode="auto">
          <a:xfrm>
            <a:off x="4840288" y="1839913"/>
            <a:ext cx="33528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en-US" sz="1800">
                <a:solidFill>
                  <a:srgbClr val="000099"/>
                </a:solidFill>
              </a:rPr>
              <a:t>Image and Activity Bank</a:t>
            </a:r>
          </a:p>
        </p:txBody>
      </p:sp>
      <p:sp>
        <p:nvSpPr>
          <p:cNvPr id="275461" name="Rectangle 5"/>
          <p:cNvSpPr>
            <a:spLocks noChangeArrowheads="1"/>
          </p:cNvSpPr>
          <p:nvPr/>
        </p:nvSpPr>
        <p:spPr bwMode="auto">
          <a:xfrm>
            <a:off x="755650" y="76200"/>
            <a:ext cx="2520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3600">
                <a:solidFill>
                  <a:srgbClr val="FFCC00"/>
                </a:solidFill>
              </a:rPr>
              <a:t>Resources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75462" name="Text Box 6"/>
          <p:cNvSpPr txBox="1">
            <a:spLocks noChangeArrowheads="1"/>
          </p:cNvSpPr>
          <p:nvPr/>
        </p:nvSpPr>
        <p:spPr bwMode="auto">
          <a:xfrm>
            <a:off x="5334000" y="6643688"/>
            <a:ext cx="304800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800" b="0"/>
              <a:t>Copyright © by Holt, Rinehart and Winston. All rights reserved.</a:t>
            </a:r>
          </a:p>
        </p:txBody>
      </p:sp>
      <p:pic>
        <p:nvPicPr>
          <p:cNvPr id="275463" name="Picture 7">
            <a:hlinkClick r:id="" action="ppaction://customshow?id=0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248400"/>
            <a:ext cx="1792288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5464" name="Rectangle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534150" y="6278563"/>
            <a:ext cx="1524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200">
                <a:solidFill>
                  <a:srgbClr val="000099"/>
                </a:solidFill>
              </a:rPr>
              <a:t>Chapter Menu</a:t>
            </a:r>
            <a:endParaRPr lang="en-US" altLang="en-US" sz="1000">
              <a:solidFill>
                <a:srgbClr val="000099"/>
              </a:solidFill>
            </a:endParaRPr>
          </a:p>
        </p:txBody>
      </p:sp>
      <p:sp>
        <p:nvSpPr>
          <p:cNvPr id="275465" name="Rectangle 9">
            <a:hlinkClick r:id="" action="ppaction://hlinkshowjump?jump=lastslideviewed"/>
          </p:cNvPr>
          <p:cNvSpPr>
            <a:spLocks noChangeArrowheads="1"/>
          </p:cNvSpPr>
          <p:nvPr/>
        </p:nvSpPr>
        <p:spPr bwMode="auto">
          <a:xfrm>
            <a:off x="3962400" y="6286500"/>
            <a:ext cx="4572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66" name="Rectangle 1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8229600" y="6305550"/>
            <a:ext cx="4572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70" name="AutoShape 14">
            <a:hlinkClick r:id="" action="ppaction://customshow?id=8" highlightClick="1"/>
          </p:cNvPr>
          <p:cNvSpPr>
            <a:spLocks noChangeArrowheads="1"/>
          </p:cNvSpPr>
          <p:nvPr/>
        </p:nvSpPr>
        <p:spPr bwMode="auto">
          <a:xfrm>
            <a:off x="990600" y="1701800"/>
            <a:ext cx="3352800" cy="674688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71" name="AutoShape 15">
            <a:hlinkClick r:id="" action="ppaction://customshow?id=1" highlightClick="1"/>
          </p:cNvPr>
          <p:cNvSpPr>
            <a:spLocks noChangeArrowheads="1"/>
          </p:cNvSpPr>
          <p:nvPr/>
        </p:nvSpPr>
        <p:spPr bwMode="auto">
          <a:xfrm>
            <a:off x="990600" y="2921000"/>
            <a:ext cx="3352800" cy="674688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72" name="AutoShape 16">
            <a:hlinkClick r:id="" action="ppaction://customshow?id=2" highlightClick="1"/>
          </p:cNvPr>
          <p:cNvSpPr>
            <a:spLocks noChangeArrowheads="1"/>
          </p:cNvSpPr>
          <p:nvPr/>
        </p:nvSpPr>
        <p:spPr bwMode="auto">
          <a:xfrm>
            <a:off x="990600" y="4144963"/>
            <a:ext cx="3352800" cy="674687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73" name="AutoShape 17">
            <a:hlinkClick r:id="" action="ppaction://customshow?id=6" highlightClick="1"/>
          </p:cNvPr>
          <p:cNvSpPr>
            <a:spLocks noChangeArrowheads="1"/>
          </p:cNvSpPr>
          <p:nvPr/>
        </p:nvSpPr>
        <p:spPr bwMode="auto">
          <a:xfrm>
            <a:off x="4840288" y="1701800"/>
            <a:ext cx="3352800" cy="674688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75" name="AutoShape 19">
            <a:hlinkClick r:id="" action="ppaction://customshow?id=7" highlightClick="1"/>
          </p:cNvPr>
          <p:cNvSpPr>
            <a:spLocks noChangeArrowheads="1"/>
          </p:cNvSpPr>
          <p:nvPr/>
        </p:nvSpPr>
        <p:spPr bwMode="auto">
          <a:xfrm>
            <a:off x="4857750" y="4144963"/>
            <a:ext cx="3352800" cy="674687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5476" name="Rectangle 20">
            <a:hlinkClick r:id="rId6"/>
          </p:cNvPr>
          <p:cNvSpPr>
            <a:spLocks noChangeArrowheads="1"/>
          </p:cNvSpPr>
          <p:nvPr/>
        </p:nvSpPr>
        <p:spPr bwMode="auto">
          <a:xfrm>
            <a:off x="5216525" y="3017838"/>
            <a:ext cx="26352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en-US" sz="1800">
                <a:solidFill>
                  <a:srgbClr val="000099"/>
                </a:solidFill>
              </a:rPr>
              <a:t>Brain Food Video Quiz</a:t>
            </a:r>
          </a:p>
        </p:txBody>
      </p:sp>
      <p:sp>
        <p:nvSpPr>
          <p:cNvPr id="275477" name="Rectangle 21">
            <a:hlinkClick r:id="" action="ppaction://customshow?id=7"/>
          </p:cNvPr>
          <p:cNvSpPr>
            <a:spLocks noChangeArrowheads="1"/>
          </p:cNvSpPr>
          <p:nvPr/>
        </p:nvSpPr>
        <p:spPr bwMode="auto">
          <a:xfrm>
            <a:off x="5105400" y="4281488"/>
            <a:ext cx="282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>
                <a:solidFill>
                  <a:srgbClr val="000099"/>
                </a:solidFill>
              </a:rPr>
              <a:t>Quotes About Character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19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74092" name="Rectangle 12"/>
          <p:cNvSpPr>
            <a:spLocks noChangeArrowheads="1"/>
          </p:cNvSpPr>
          <p:nvPr/>
        </p:nvSpPr>
        <p:spPr bwMode="auto">
          <a:xfrm>
            <a:off x="762000" y="1981200"/>
            <a:ext cx="76200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endParaRPr lang="en-US" altLang="en-US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74093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174095" name="Picture 15" descr="LH04TTC01_18.jpg                                               00084635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123950"/>
            <a:ext cx="6781800" cy="489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13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139" name="Text Box 11"/>
          <p:cNvSpPr txBox="1">
            <a:spLocks noChangeArrowheads="1"/>
          </p:cNvSpPr>
          <p:nvPr/>
        </p:nvSpPr>
        <p:spPr bwMode="auto">
          <a:xfrm>
            <a:off x="3429000" y="152400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sp>
        <p:nvSpPr>
          <p:cNvPr id="176143" name="Rectangle 15"/>
          <p:cNvSpPr>
            <a:spLocks noChangeArrowheads="1"/>
          </p:cNvSpPr>
          <p:nvPr/>
        </p:nvSpPr>
        <p:spPr bwMode="auto">
          <a:xfrm>
            <a:off x="823913" y="2359025"/>
            <a:ext cx="4038600" cy="206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lnSpc>
                <a:spcPct val="90000"/>
              </a:lnSpc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Wellness is a continuum ranging from death to optimal health. </a:t>
            </a:r>
          </a:p>
          <a:p>
            <a:pPr>
              <a:lnSpc>
                <a:spcPct val="90000"/>
              </a:lnSpc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You can choose your behaviors to move closer to optimal health.</a:t>
            </a:r>
          </a:p>
        </p:txBody>
      </p:sp>
      <p:sp>
        <p:nvSpPr>
          <p:cNvPr id="176144" name="Rectangle 16"/>
          <p:cNvSpPr>
            <a:spLocks noChangeArrowheads="1"/>
          </p:cNvSpPr>
          <p:nvPr/>
        </p:nvSpPr>
        <p:spPr bwMode="auto">
          <a:xfrm>
            <a:off x="823913" y="1189038"/>
            <a:ext cx="64912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Wellness: Striving for Optimal Health</a:t>
            </a:r>
          </a:p>
        </p:txBody>
      </p:sp>
      <p:pic>
        <p:nvPicPr>
          <p:cNvPr id="176153" name="Picture 25" descr="LH_Ch1_pg13_19.jpg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8425" y="1730375"/>
            <a:ext cx="2365375" cy="421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43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18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78187" name="Rectangle 11"/>
          <p:cNvSpPr>
            <a:spLocks noChangeArrowheads="1"/>
          </p:cNvSpPr>
          <p:nvPr/>
        </p:nvSpPr>
        <p:spPr bwMode="auto">
          <a:xfrm>
            <a:off x="762000" y="183356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Influences on Your Wellness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78188" name="Rectangle 12"/>
          <p:cNvSpPr>
            <a:spLocks noChangeArrowheads="1"/>
          </p:cNvSpPr>
          <p:nvPr/>
        </p:nvSpPr>
        <p:spPr bwMode="auto">
          <a:xfrm>
            <a:off x="762000" y="2595563"/>
            <a:ext cx="7620000" cy="16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Hereditary Influences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Social Influences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Cultural Influences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Environmental Influences</a:t>
            </a:r>
          </a:p>
        </p:txBody>
      </p:sp>
      <p:sp>
        <p:nvSpPr>
          <p:cNvPr id="178189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8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2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2282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267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82283" name="Rectangle 11"/>
          <p:cNvSpPr>
            <a:spLocks noChangeArrowheads="1"/>
          </p:cNvSpPr>
          <p:nvPr/>
        </p:nvSpPr>
        <p:spPr bwMode="auto">
          <a:xfrm>
            <a:off x="762000" y="1752600"/>
            <a:ext cx="77057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Taking Charge of Your Wellness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82284" name="Rectangle 12"/>
          <p:cNvSpPr>
            <a:spLocks noChangeArrowheads="1"/>
          </p:cNvSpPr>
          <p:nvPr/>
        </p:nvSpPr>
        <p:spPr bwMode="auto">
          <a:xfrm>
            <a:off x="762000" y="2514600"/>
            <a:ext cx="7620000" cy="240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Knowledge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You need information to make good choices about your health.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Lifestyle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You can improve your health by making behavioral changes to your lifestyle. 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Attitude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By focusing on your attitudes, you can act in ways that make you a healthier person.</a:t>
            </a:r>
          </a:p>
        </p:txBody>
      </p:sp>
      <p:sp>
        <p:nvSpPr>
          <p:cNvPr id="182285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2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4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84333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184335" name="Picture 15" descr="LH_Ch1_pg15_22.jpg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" y="1828800"/>
            <a:ext cx="7772400" cy="320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47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0474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672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3  </a:t>
            </a:r>
            <a:r>
              <a:rPr lang="en-US" altLang="en-US" sz="2000"/>
              <a:t>Health in Your Community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90475" name="Rectangle 11"/>
          <p:cNvSpPr>
            <a:spLocks noChangeArrowheads="1"/>
          </p:cNvSpPr>
          <p:nvPr/>
        </p:nvSpPr>
        <p:spPr bwMode="auto">
          <a:xfrm>
            <a:off x="762000" y="1893888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Bellringer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90476" name="Rectangle 12"/>
          <p:cNvSpPr>
            <a:spLocks noChangeArrowheads="1"/>
          </p:cNvSpPr>
          <p:nvPr/>
        </p:nvSpPr>
        <p:spPr bwMode="auto">
          <a:xfrm>
            <a:off x="762000" y="2655888"/>
            <a:ext cx="762000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chemeClr val="bg1"/>
                </a:solidFill>
                <a:latin typeface="Arial" charset="0"/>
              </a:rPr>
              <a:t>What are some things people in your community are doing to promote and enhance the public’s health?</a:t>
            </a:r>
            <a:endParaRPr lang="en-US" altLang="en-US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90477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6378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764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3  </a:t>
            </a:r>
            <a:r>
              <a:rPr lang="en-US" altLang="en-US" sz="2000"/>
              <a:t>Health in Your Community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86379" name="Rectangle 11"/>
          <p:cNvSpPr>
            <a:spLocks noChangeArrowheads="1"/>
          </p:cNvSpPr>
          <p:nvPr/>
        </p:nvSpPr>
        <p:spPr bwMode="auto">
          <a:xfrm>
            <a:off x="762000" y="190976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Objectives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86380" name="Rectangle 12"/>
          <p:cNvSpPr>
            <a:spLocks noChangeArrowheads="1"/>
          </p:cNvSpPr>
          <p:nvPr/>
        </p:nvSpPr>
        <p:spPr bwMode="auto">
          <a:xfrm>
            <a:off x="762000" y="2671763"/>
            <a:ext cx="7620000" cy="16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Describe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four ways society addresses health problems.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List</a:t>
            </a:r>
            <a:r>
              <a:rPr lang="en-US" alt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three ways you can promote an issue to improve the health of others.</a:t>
            </a:r>
          </a:p>
        </p:txBody>
      </p:sp>
      <p:sp>
        <p:nvSpPr>
          <p:cNvPr id="186381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42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8426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672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3  </a:t>
            </a:r>
            <a:r>
              <a:rPr lang="en-US" altLang="en-US" sz="2000"/>
              <a:t>Health in Your Community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88427" name="Rectangle 11"/>
          <p:cNvSpPr>
            <a:spLocks noChangeArrowheads="1"/>
          </p:cNvSpPr>
          <p:nvPr/>
        </p:nvSpPr>
        <p:spPr bwMode="auto">
          <a:xfrm>
            <a:off x="762000" y="2033588"/>
            <a:ext cx="7705725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Four Ways Society Addresses Health Problems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88428" name="Rectangle 12"/>
          <p:cNvSpPr>
            <a:spLocks noChangeArrowheads="1"/>
          </p:cNvSpPr>
          <p:nvPr/>
        </p:nvSpPr>
        <p:spPr bwMode="auto">
          <a:xfrm>
            <a:off x="762000" y="2976563"/>
            <a:ext cx="7620000" cy="1671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 marL="1028700" indent="-457200">
              <a:defRPr sz="2400">
                <a:solidFill>
                  <a:schemeClr val="tx1"/>
                </a:solidFill>
                <a:latin typeface="Times"/>
              </a:defRPr>
            </a:lvl2pPr>
            <a:lvl3pPr marL="1600200" indent="-457200">
              <a:defRPr sz="2400">
                <a:solidFill>
                  <a:schemeClr val="tx1"/>
                </a:solidFill>
                <a:latin typeface="Times"/>
              </a:defRPr>
            </a:lvl3pPr>
            <a:lvl4pPr marL="2171700" indent="-457200">
              <a:defRPr sz="2400">
                <a:solidFill>
                  <a:schemeClr val="tx1"/>
                </a:solidFill>
                <a:latin typeface="Times"/>
              </a:defRPr>
            </a:lvl4pPr>
            <a:lvl5pPr marL="2743200" indent="-457200">
              <a:defRPr sz="2400">
                <a:solidFill>
                  <a:schemeClr val="tx1"/>
                </a:solidFill>
                <a:latin typeface="Times"/>
              </a:defRPr>
            </a:lvl5pPr>
            <a:lvl6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45720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Medical Advances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Technology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Public Policy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Education</a:t>
            </a:r>
          </a:p>
        </p:txBody>
      </p:sp>
      <p:sp>
        <p:nvSpPr>
          <p:cNvPr id="188429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8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52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2522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764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3  </a:t>
            </a:r>
            <a:r>
              <a:rPr lang="en-US" altLang="en-US" sz="2000"/>
              <a:t>Health in Your Community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92523" name="Rectangle 11"/>
          <p:cNvSpPr>
            <a:spLocks noChangeArrowheads="1"/>
          </p:cNvSpPr>
          <p:nvPr/>
        </p:nvSpPr>
        <p:spPr bwMode="auto">
          <a:xfrm>
            <a:off x="762000" y="1576388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What You Can Do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92524" name="Rectangle 12"/>
          <p:cNvSpPr>
            <a:spLocks noChangeArrowheads="1"/>
          </p:cNvSpPr>
          <p:nvPr/>
        </p:nvSpPr>
        <p:spPr bwMode="auto">
          <a:xfrm>
            <a:off x="762000" y="2338388"/>
            <a:ext cx="7620000" cy="276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Be an Advocate!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 To advocate is to speak or act in support of something.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Volunteer at a clinic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Take meals to the elderly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Promote health issues at school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Train for a career in a health field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Set a good example through your behavior</a:t>
            </a:r>
          </a:p>
        </p:txBody>
      </p:sp>
      <p:sp>
        <p:nvSpPr>
          <p:cNvPr id="192525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24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6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70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47640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3  </a:t>
            </a:r>
            <a:r>
              <a:rPr lang="en-US" altLang="en-US" sz="2000"/>
              <a:t>Health in Your Community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94571" name="Rectangle 11"/>
          <p:cNvSpPr>
            <a:spLocks noChangeArrowheads="1"/>
          </p:cNvSpPr>
          <p:nvPr/>
        </p:nvSpPr>
        <p:spPr bwMode="auto">
          <a:xfrm>
            <a:off x="762000" y="1970088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What You Can Do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94572" name="Rectangle 12"/>
          <p:cNvSpPr>
            <a:spLocks noChangeArrowheads="1"/>
          </p:cNvSpPr>
          <p:nvPr/>
        </p:nvSpPr>
        <p:spPr bwMode="auto">
          <a:xfrm>
            <a:off x="762000" y="2732088"/>
            <a:ext cx="762000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Get Your Point Across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Be Informed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Know Your Audience</a:t>
            </a:r>
          </a:p>
        </p:txBody>
      </p:sp>
      <p:sp>
        <p:nvSpPr>
          <p:cNvPr id="194573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58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581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7581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581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289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“A man’s character is his fate.”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—Heraclitus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ChangeArrowheads="1"/>
          </p:cNvSpPr>
          <p:nvPr/>
        </p:nvSpPr>
        <p:spPr bwMode="auto">
          <a:xfrm>
            <a:off x="1143000" y="1219200"/>
            <a:ext cx="73152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Click below to watch the Brain Food Video Quiz that accompanies this chapter.</a:t>
            </a:r>
          </a:p>
          <a:p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endParaRPr lang="en-US" altLang="en-US" sz="2000"/>
          </a:p>
          <a:p>
            <a:r>
              <a:rPr lang="en-US" altLang="en-US" sz="2000"/>
              <a:t>You may stop the video at any time by pressing </a:t>
            </a:r>
            <a:br>
              <a:rPr lang="en-US" altLang="en-US" sz="2000"/>
            </a:br>
            <a:r>
              <a:rPr lang="en-US" altLang="en-US" sz="2000"/>
              <a:t>the </a:t>
            </a:r>
            <a:r>
              <a:rPr lang="en-US" altLang="en-US" sz="2000">
                <a:solidFill>
                  <a:srgbClr val="FFCC00"/>
                </a:solidFill>
              </a:rPr>
              <a:t>Esc </a:t>
            </a:r>
            <a:r>
              <a:rPr lang="en-US" altLang="en-US" sz="2000"/>
              <a:t>key.</a:t>
            </a:r>
          </a:p>
        </p:txBody>
      </p:sp>
      <p:pic>
        <p:nvPicPr>
          <p:cNvPr id="3696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9668" name="Rectangle 4"/>
          <p:cNvSpPr>
            <a:spLocks noChangeArrowheads="1"/>
          </p:cNvSpPr>
          <p:nvPr/>
        </p:nvSpPr>
        <p:spPr bwMode="auto">
          <a:xfrm>
            <a:off x="801688" y="76200"/>
            <a:ext cx="5086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Brain Food Video Quiz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69669" name="AutoShape 5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69670" name="Picture 6" descr="&#10;onebutton.jpg                                                  000E8620OS_Apps                        BAC9BB27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450" y="2886075"/>
            <a:ext cx="3676650" cy="80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9671" name="Rectangle 7">
            <a:hlinkClick r:id="rId5"/>
          </p:cNvPr>
          <p:cNvSpPr>
            <a:spLocks noChangeArrowheads="1"/>
          </p:cNvSpPr>
          <p:nvPr/>
        </p:nvSpPr>
        <p:spPr bwMode="auto">
          <a:xfrm>
            <a:off x="2619375" y="3065463"/>
            <a:ext cx="3352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800">
                <a:solidFill>
                  <a:srgbClr val="000099"/>
                </a:solidFill>
              </a:rPr>
              <a:t>Brain Food Video Quiz</a:t>
            </a:r>
          </a:p>
          <a:p>
            <a:pPr algn="ctr"/>
            <a:endParaRPr lang="en-US" altLang="en-US" sz="18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762000" y="2895600"/>
            <a:ext cx="7696200" cy="140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altLang="en-US" sz="3600">
                <a:solidFill>
                  <a:srgbClr val="FFCC00"/>
                </a:solidFill>
              </a:rPr>
              <a:t>End of Chapter 1 Show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endParaRPr lang="en-US" altLang="en-US" sz="3600">
              <a:solidFill>
                <a:srgbClr val="FFCC00"/>
              </a:solidFill>
            </a:endParaRPr>
          </a:p>
        </p:txBody>
      </p:sp>
      <p:pic>
        <p:nvPicPr>
          <p:cNvPr id="12800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Text Box 2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277507" name="Rectangle 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277508" name="Picture 4" descr="LH_Ch1_pg7_08.jpg 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772400" cy="385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ext Box 2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</a:p>
        </p:txBody>
      </p:sp>
      <p:sp>
        <p:nvSpPr>
          <p:cNvPr id="279555" name="Rectangle 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279556" name="Picture 4" descr="LH_Ch1_pg10_12.jpg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613" y="1004888"/>
            <a:ext cx="3735387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ext Box 2"/>
          <p:cNvSpPr txBox="1">
            <a:spLocks noChangeArrowheads="1"/>
          </p:cNvSpPr>
          <p:nvPr/>
        </p:nvSpPr>
        <p:spPr bwMode="auto">
          <a:xfrm>
            <a:off x="3429000" y="152400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</a:p>
        </p:txBody>
      </p:sp>
      <p:sp>
        <p:nvSpPr>
          <p:cNvPr id="281603" name="Rectangle 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281604" name="Picture 4" descr="LH_Ch1_pg13_19.jpg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925" y="871538"/>
            <a:ext cx="295275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ext Box 2"/>
          <p:cNvSpPr txBox="1">
            <a:spLocks noChangeArrowheads="1"/>
          </p:cNvSpPr>
          <p:nvPr/>
        </p:nvSpPr>
        <p:spPr bwMode="auto">
          <a:xfrm>
            <a:off x="3429000" y="152400"/>
            <a:ext cx="4114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2  </a:t>
            </a:r>
            <a:r>
              <a:rPr lang="en-US" altLang="en-US" sz="2000"/>
              <a:t>Health and Wellness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283651" name="Rectangle 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283652" name="Picture 4" descr="LH_Ch1_pg15_22.jpg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" y="1828800"/>
            <a:ext cx="7772400" cy="3201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569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8570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570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“If you stand straight, do not fear a crooked shadow.”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—Chinese Proverb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74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8774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74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289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“One falsehood spoils a thousand truths.”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—African Proverb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7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979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“A man cannot be comfortable without his own approval.”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—Mark Twain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8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84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9184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801688" y="1192213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“Our reverence is good for nothing if it does not begin with self-respect.”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—Oliver Wendell Holmes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0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Leading a Healthy Life</a:t>
            </a:r>
          </a:p>
        </p:txBody>
      </p:sp>
      <p:sp>
        <p:nvSpPr>
          <p:cNvPr id="133133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pic>
        <p:nvPicPr>
          <p:cNvPr id="133135" name="Picture 15" descr="LH_Ch1_pg4_02.jpg                                              00084B83Seagate                        BC5C1CAB: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044575"/>
            <a:ext cx="3895725" cy="497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38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389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9389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“When the character of a man is not clear to you, look at his friends.”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—Japanese Proverb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9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593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9594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594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“What lies behind us and what lies before us are small matters compared to what lies within us.”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—Ralph Waldo Emerson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9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98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29798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8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“A good name, like good will, is got by many actions and lost by one.”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—Lord Jeffrey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003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0003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003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“To enjoy the things we ought and to hate the things we ought has the greatest bearing on excellence of character.”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—Aristotle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0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208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0208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“He that respects himself is safe from others; He wears a coat of mail that none can pierce.”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—Henry Wadsworth Longfellow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41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413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0413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413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“The reputation of a thousand years may be determined by the conduct of one hour.”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—Japanese Proverb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617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0618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618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“Dreams are the touchstones of our character.”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—Henry David Thoreau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22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0822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2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289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“A man’s character is his fate.”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—Heraclitus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2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027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1027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7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“Character is that which reveals moral purpose, exposing the class of things a man chooses and avoids.”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—Aristotle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3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232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1232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“What you do speaks so loud that I cannot hear what you say.”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—Ralph Waldo Emerson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34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Leading a Healthy Life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762000" y="1847850"/>
            <a:ext cx="77057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Contents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11621" name="Rectangle 5"/>
          <p:cNvSpPr>
            <a:spLocks noChangeArrowheads="1"/>
          </p:cNvSpPr>
          <p:nvPr/>
        </p:nvSpPr>
        <p:spPr bwMode="auto">
          <a:xfrm>
            <a:off x="762000" y="2609850"/>
            <a:ext cx="7620000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rgbClr val="FFCC00"/>
                </a:solidFill>
              </a:rPr>
              <a:t>Section 1</a:t>
            </a:r>
            <a:r>
              <a:rPr lang="en-US" altLang="en-US"/>
              <a:t>  </a:t>
            </a:r>
            <a:r>
              <a:rPr lang="en-US" altLang="en-US" b="0"/>
              <a:t>Health and Teens</a:t>
            </a:r>
          </a:p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/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/>
              <a:t> </a:t>
            </a:r>
            <a:r>
              <a:rPr lang="en-US" altLang="en-US">
                <a:solidFill>
                  <a:srgbClr val="FFCC00"/>
                </a:solidFill>
              </a:rPr>
              <a:t>Section 2</a:t>
            </a:r>
            <a:r>
              <a:rPr lang="en-US" altLang="en-US"/>
              <a:t>  </a:t>
            </a:r>
            <a:r>
              <a:rPr lang="en-US" altLang="en-US" b="0"/>
              <a:t>Health and Wellness</a:t>
            </a:r>
          </a:p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/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/>
              <a:t> </a:t>
            </a:r>
            <a:r>
              <a:rPr lang="en-US" altLang="en-US">
                <a:solidFill>
                  <a:srgbClr val="FFCC00"/>
                </a:solidFill>
              </a:rPr>
              <a:t>Section 3</a:t>
            </a:r>
            <a:r>
              <a:rPr lang="en-US" altLang="en-US"/>
              <a:t>  </a:t>
            </a:r>
            <a:r>
              <a:rPr lang="en-US" altLang="en-US" b="0"/>
              <a:t>Health in Your Community</a:t>
            </a:r>
          </a:p>
        </p:txBody>
      </p:sp>
      <p:sp>
        <p:nvSpPr>
          <p:cNvPr id="111622" name="Rectangle 6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  <p:sp>
        <p:nvSpPr>
          <p:cNvPr id="111636" name="AutoShape 20">
            <a:hlinkClick r:id="" action="ppaction://customshow?id=3" highlightClick="1"/>
          </p:cNvPr>
          <p:cNvSpPr>
            <a:spLocks noChangeArrowheads="1"/>
          </p:cNvSpPr>
          <p:nvPr/>
        </p:nvSpPr>
        <p:spPr bwMode="auto">
          <a:xfrm>
            <a:off x="757238" y="2613025"/>
            <a:ext cx="4570412" cy="365125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37" name="AutoShape 21">
            <a:hlinkClick r:id="" action="ppaction://customshow?id=4" highlightClick="1"/>
          </p:cNvPr>
          <p:cNvSpPr>
            <a:spLocks noChangeArrowheads="1"/>
          </p:cNvSpPr>
          <p:nvPr/>
        </p:nvSpPr>
        <p:spPr bwMode="auto">
          <a:xfrm>
            <a:off x="762000" y="3276600"/>
            <a:ext cx="5181600" cy="2286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638" name="AutoShape 22">
            <a:hlinkClick r:id="" action="ppaction://customshow?id=5" highlightClick="1"/>
          </p:cNvPr>
          <p:cNvSpPr>
            <a:spLocks noChangeArrowheads="1"/>
          </p:cNvSpPr>
          <p:nvPr/>
        </p:nvSpPr>
        <p:spPr bwMode="auto">
          <a:xfrm>
            <a:off x="762000" y="3810000"/>
            <a:ext cx="6324600" cy="2286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3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437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1437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437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289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“Abstinence is the surety of temperance.”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—Plato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4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641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1642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2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“This above all, to thine own self be true/And it must follow, as the night the day/ Thou canst not then be false to any man.”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—William Shakespeare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4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846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1846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846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“No change of circumstances can repair a defect of character</a:t>
            </a:r>
            <a:r>
              <a:rPr lang="en-US" altLang="en-US" b="0">
                <a:solidFill>
                  <a:schemeClr val="tx1"/>
                </a:solidFill>
                <a:latin typeface="Times"/>
              </a:rPr>
              <a:t> </a:t>
            </a:r>
            <a:r>
              <a:rPr lang="en-US" altLang="en-US" sz="2800">
                <a:solidFill>
                  <a:srgbClr val="FFCC00"/>
                </a:solidFill>
              </a:rPr>
              <a:t>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—Ralph Waldo Emerson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05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051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2051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051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“Men acquire a particular quality by constantly acting a particular way . . . you become just by performing just actions, temperate by performing temperate actions, brave by performing brave actions.”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—Aristotle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5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256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2256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“The way to gain a good reputation is to endeavor to be what you desire to appear.”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—Socrates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46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2461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461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“Do what you know and perception is converted into character.”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—Ralph Waldo Emerson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66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665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2666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6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“Rather fail with honor than succeed by fraud.”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—Sophocles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7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870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2870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0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289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“Character is higher than intellect.”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—Ralph Waldo Emerson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07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075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3075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075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“To know what is right and not do it is the worst cowardice.”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—Confucius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28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280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3280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05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“It takes less time to do a thing right, than it does to explain why you did it wrong.”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—Henry Wadsworth Longfellow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082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31083" name="Rectangle 11"/>
          <p:cNvSpPr>
            <a:spLocks noChangeArrowheads="1"/>
          </p:cNvSpPr>
          <p:nvPr/>
        </p:nvSpPr>
        <p:spPr bwMode="auto">
          <a:xfrm>
            <a:off x="762000" y="203041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Bellringer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31084" name="Rectangle 12"/>
          <p:cNvSpPr>
            <a:spLocks noChangeArrowheads="1"/>
          </p:cNvSpPr>
          <p:nvPr/>
        </p:nvSpPr>
        <p:spPr bwMode="auto">
          <a:xfrm>
            <a:off x="762000" y="2792413"/>
            <a:ext cx="7620000" cy="94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chemeClr val="bg1"/>
                </a:solidFill>
                <a:latin typeface="Arial" charset="0"/>
              </a:rPr>
              <a:t>What do you think are the most serious health problems for teens?</a:t>
            </a:r>
            <a:endParaRPr lang="en-US" altLang="en-US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31085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8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485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3485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5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“Nature magically suits a man to his fortunes, by making them the fruit of his character.”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—Ralph Waldo Emerson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8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689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3690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690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“That soul that can be honest is the only perfect man.”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—John Fletcher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9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894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3894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94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“One does evil enough when one does nothing good.”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—German Proverb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9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099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4099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099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“There is no pillow so soft as a clear conscience.”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—French Proverb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30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304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4304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3045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289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“Don't forget to love yourself.”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—Soren Kierkegaard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50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509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4509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09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“Character is the indelible mark that determines the only true value of all people and all their work.”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—Orison Swett Marden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71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713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4714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714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“What we think or what we believe is, in the end, of little consequence. The only thing of consequence is what we do.”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—John Ruskin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91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918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4918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918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“Fame is vapor, popularity an accident, riches take wing, and only character endures.”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—Horace Greeley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12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123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5123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23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“You can easily judge the character of a man by how he treats those who can do nothing for him.”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—James D. Miles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32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328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5328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3285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“Right is right, even if everyone is against it; and wrong is wrong, even if everyone is for it.”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—William Penn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2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322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41323" name="Rectangle 11"/>
          <p:cNvSpPr>
            <a:spLocks noChangeArrowheads="1"/>
          </p:cNvSpPr>
          <p:nvPr/>
        </p:nvSpPr>
        <p:spPr bwMode="auto">
          <a:xfrm>
            <a:off x="762000" y="1219200"/>
            <a:ext cx="770572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Objectives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41324" name="Rectangle 12"/>
          <p:cNvSpPr>
            <a:spLocks noChangeArrowheads="1"/>
          </p:cNvSpPr>
          <p:nvPr/>
        </p:nvSpPr>
        <p:spPr bwMode="auto">
          <a:xfrm>
            <a:off x="762000" y="1735138"/>
            <a:ext cx="7620000" cy="386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Compare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the major causes of death in the past with the major causes of death today.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Distinguish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between controllable risk factors and uncontrollable risk factors.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Compare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the major causes of death for teens with those for other age groups in the United States.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List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the six health risk behaviors that lead to health problems in teens.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Name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three behaviors you can adopt now to improve your health.</a:t>
            </a:r>
            <a:endParaRPr lang="en-US" alt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1325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53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533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5533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533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“Our deeds determine us, as much as we determine our deeds.”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—George Eliot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73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737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5738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738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75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“Character is the result of two things: mental attitude and the way we spend our time.”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—Elbert Hubbard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4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9427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59428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9429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“A man without character is like a ship without a rudder.”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—Karl G. Maeser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4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1475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61476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477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“Character is much easier kept than recovered.”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—Thomas Paine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5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63524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289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“Character is power.”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—Booker T. Washington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5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5571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65572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5573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“An individual step in character training is to put responsibility on the individual.”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—Robert Baden-Powell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76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7619" name="Rectangle 3"/>
          <p:cNvSpPr>
            <a:spLocks noChangeArrowheads="1"/>
          </p:cNvSpPr>
          <p:nvPr/>
        </p:nvSpPr>
        <p:spPr bwMode="auto">
          <a:xfrm>
            <a:off x="801688" y="76200"/>
            <a:ext cx="5467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600">
                <a:solidFill>
                  <a:srgbClr val="FFCC00"/>
                </a:solidFill>
              </a:rPr>
              <a:t>Quotes About Character</a:t>
            </a:r>
            <a:endParaRPr lang="en-US" altLang="en-US" sz="3600">
              <a:solidFill>
                <a:srgbClr val="CC0000"/>
              </a:solidFill>
            </a:endParaRPr>
          </a:p>
        </p:txBody>
      </p:sp>
      <p:sp>
        <p:nvSpPr>
          <p:cNvPr id="367620" name="AutoShape 4"/>
          <p:cNvSpPr>
            <a:spLocks noChangeArrowheads="1"/>
          </p:cNvSpPr>
          <p:nvPr/>
        </p:nvSpPr>
        <p:spPr bwMode="auto">
          <a:xfrm>
            <a:off x="2457450" y="2854325"/>
            <a:ext cx="36576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7621" name="Rectangle 5"/>
          <p:cNvSpPr>
            <a:spLocks noChangeArrowheads="1"/>
          </p:cNvSpPr>
          <p:nvPr/>
        </p:nvSpPr>
        <p:spPr bwMode="auto">
          <a:xfrm>
            <a:off x="762000" y="1219200"/>
            <a:ext cx="7696200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en-US" sz="3200">
              <a:solidFill>
                <a:srgbClr val="FFCC00"/>
              </a:solidFill>
            </a:endParaRPr>
          </a:p>
          <a:p>
            <a:endParaRPr lang="en-US" altLang="en-US" sz="3200">
              <a:solidFill>
                <a:srgbClr val="FFCC00"/>
              </a:solidFill>
            </a:endParaRPr>
          </a:p>
          <a:p>
            <a:r>
              <a:rPr lang="en-US" altLang="en-US" sz="2800">
                <a:solidFill>
                  <a:srgbClr val="FFCC00"/>
                </a:solidFill>
              </a:rPr>
              <a:t>“Character is a by-product; it is produced in the great manufacture of daily duty.”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</a:t>
            </a:r>
          </a:p>
          <a:p>
            <a:r>
              <a:rPr lang="en-US" altLang="en-US" sz="2800">
                <a:solidFill>
                  <a:srgbClr val="FFCC00"/>
                </a:solidFill>
              </a:rPr>
              <a:t>	—Woodrow T. Wilson</a:t>
            </a:r>
            <a:endParaRPr lang="en-US" altLang="en-US" sz="3600">
              <a:solidFill>
                <a:srgbClr val="FFCC00"/>
              </a:solidFill>
            </a:endParaRPr>
          </a:p>
          <a:p>
            <a:endParaRPr lang="en-US" altLang="en-US" sz="3600">
              <a:solidFill>
                <a:srgbClr val="FFCC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1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5418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45419" name="Rectangle 11"/>
          <p:cNvSpPr>
            <a:spLocks noChangeArrowheads="1"/>
          </p:cNvSpPr>
          <p:nvPr/>
        </p:nvSpPr>
        <p:spPr bwMode="auto">
          <a:xfrm>
            <a:off x="762000" y="1636713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Health Today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45420" name="Rectangle 12"/>
          <p:cNvSpPr>
            <a:spLocks noChangeArrowheads="1"/>
          </p:cNvSpPr>
          <p:nvPr/>
        </p:nvSpPr>
        <p:spPr bwMode="auto">
          <a:xfrm>
            <a:off x="762000" y="2398713"/>
            <a:ext cx="7620000" cy="2401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Health in the Past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Infectious diseases were the most significant health problems in the past.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Health Today 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Many health problems today are caused in part by unhealthy lifestyles. Diabetes, heart disease, and cancer are examples of lifestyle diseases.</a:t>
            </a:r>
            <a:endParaRPr lang="en-US" alt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5421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2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6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00688"/>
            <a:ext cx="585787" cy="59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3429000" y="152400"/>
            <a:ext cx="3886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rgbClr val="FFCC00"/>
                </a:solidFill>
              </a:rPr>
              <a:t>Section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FFCC00"/>
                </a:solidFill>
              </a:rPr>
              <a:t>1  </a:t>
            </a:r>
            <a:r>
              <a:rPr lang="en-US" altLang="en-US" sz="2000"/>
              <a:t>Health and Teens</a:t>
            </a:r>
            <a:endParaRPr lang="en-US" altLang="en-US" sz="2000">
              <a:solidFill>
                <a:srgbClr val="FFCC00"/>
              </a:solidFill>
            </a:endParaRPr>
          </a:p>
        </p:txBody>
      </p:sp>
      <p:sp>
        <p:nvSpPr>
          <p:cNvPr id="147467" name="Rectangle 11"/>
          <p:cNvSpPr>
            <a:spLocks noChangeArrowheads="1"/>
          </p:cNvSpPr>
          <p:nvPr/>
        </p:nvSpPr>
        <p:spPr bwMode="auto">
          <a:xfrm>
            <a:off x="762000" y="1576388"/>
            <a:ext cx="770572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800">
                <a:solidFill>
                  <a:srgbClr val="FFCC00"/>
                </a:solidFill>
              </a:rPr>
              <a:t>Health Risk Factors</a:t>
            </a:r>
            <a:endParaRPr lang="en-US" altLang="en-US" sz="2800" b="0">
              <a:solidFill>
                <a:srgbClr val="FFCC00"/>
              </a:solidFill>
            </a:endParaRPr>
          </a:p>
        </p:txBody>
      </p:sp>
      <p:sp>
        <p:nvSpPr>
          <p:cNvPr id="147468" name="Rectangle 12"/>
          <p:cNvSpPr>
            <a:spLocks noChangeArrowheads="1"/>
          </p:cNvSpPr>
          <p:nvPr/>
        </p:nvSpPr>
        <p:spPr bwMode="auto">
          <a:xfrm>
            <a:off x="762000" y="2338388"/>
            <a:ext cx="7620000" cy="276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>
            <a:lvl1pPr marL="228600" indent="-228600">
              <a:defRPr sz="2400">
                <a:solidFill>
                  <a:schemeClr val="tx1"/>
                </a:solidFill>
                <a:latin typeface="Times"/>
              </a:defRPr>
            </a:lvl1pPr>
            <a:lvl2pPr>
              <a:defRPr sz="2400">
                <a:solidFill>
                  <a:schemeClr val="tx1"/>
                </a:solidFill>
                <a:latin typeface="Times"/>
              </a:defRPr>
            </a:lvl2pPr>
            <a:lvl3pPr>
              <a:defRPr sz="2400">
                <a:solidFill>
                  <a:schemeClr val="tx1"/>
                </a:solidFill>
                <a:latin typeface="Times"/>
              </a:defRPr>
            </a:lvl3pPr>
            <a:lvl4pPr>
              <a:defRPr sz="2400">
                <a:solidFill>
                  <a:schemeClr val="tx1"/>
                </a:solidFill>
                <a:latin typeface="Times"/>
              </a:defRPr>
            </a:lvl4pPr>
            <a:lvl5pPr>
              <a:defRPr sz="2400">
                <a:solidFill>
                  <a:schemeClr val="tx1"/>
                </a:solidFill>
                <a:latin typeface="Times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buClr>
                <a:srgbClr val="FFCC00"/>
              </a:buClr>
              <a:buFontTx/>
              <a:buChar char="•"/>
            </a:pPr>
            <a:endParaRPr lang="en-US" altLang="en-US" sz="800" b="0">
              <a:solidFill>
                <a:schemeClr val="bg1"/>
              </a:solidFill>
              <a:latin typeface="Arial" charset="0"/>
            </a:endParaRP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A </a:t>
            </a:r>
            <a:r>
              <a:rPr lang="en-US" altLang="en-US">
                <a:solidFill>
                  <a:srgbClr val="FFCC00"/>
                </a:solidFill>
                <a:latin typeface="Arial" charset="0"/>
              </a:rPr>
              <a:t>risk factor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is anything that increases the likelihood of injury, disease, or other health problems.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Controllable Risk Factors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 You can control some risk factors by making choices about your behavior. </a:t>
            </a:r>
          </a:p>
          <a:p>
            <a:pPr>
              <a:buClr>
                <a:srgbClr val="FFCC00"/>
              </a:buClr>
              <a:buFontTx/>
              <a:buChar char="•"/>
            </a:pPr>
            <a:r>
              <a:rPr lang="en-US" altLang="en-US">
                <a:solidFill>
                  <a:srgbClr val="FFCC00"/>
                </a:solidFill>
                <a:latin typeface="Arial" charset="0"/>
              </a:rPr>
              <a:t>Uncontrollable Risk Factors</a:t>
            </a:r>
            <a:r>
              <a:rPr lang="en-US" altLang="en-US" b="0">
                <a:solidFill>
                  <a:schemeClr val="bg1"/>
                </a:solidFill>
                <a:latin typeface="Arial" charset="0"/>
              </a:rPr>
              <a:t> Risk factors you cannot control include age, race, gender, and heredity.</a:t>
            </a:r>
            <a:endParaRPr lang="en-US" alt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7469" name="Rectangle 13"/>
          <p:cNvSpPr>
            <a:spLocks noChangeArrowheads="1"/>
          </p:cNvSpPr>
          <p:nvPr/>
        </p:nvSpPr>
        <p:spPr bwMode="auto">
          <a:xfrm>
            <a:off x="1120775" y="152400"/>
            <a:ext cx="18684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2800"/>
              <a:t>Chapter</a:t>
            </a:r>
            <a:r>
              <a:rPr lang="en-US" altLang="en-US" sz="3200"/>
              <a:t> 1</a:t>
            </a:r>
            <a:endParaRPr lang="en-US" altLang="en-US" sz="280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8" grpId="0" build="p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&gt;&lt;Slide id=&quot;272&quot; dur=&quot;.899&quot;/&gt;&lt;Slide id=&quot;275&quot; dur=&quot;.639&quot;/&gt;&lt;Slide id=&quot;274&quot; dur=&quot;.51&quot;/&gt;&lt;Slide id=&quot;276&quot; dur=&quot;1.809&quot;/&gt;&lt;/Timings&gt;&lt;/WMTools&gt;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6484</Words>
  <Application>Microsoft Office PowerPoint</Application>
  <PresentationFormat>On-screen Show (4:3)</PresentationFormat>
  <Paragraphs>1291</Paragraphs>
  <Slides>76</Slides>
  <Notes>76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76</vt:i4>
      </vt:variant>
      <vt:variant>
        <vt:lpstr>Custom Shows</vt:lpstr>
      </vt:variant>
      <vt:variant>
        <vt:i4>10</vt:i4>
      </vt:variant>
    </vt:vector>
  </HeadingPairs>
  <TitlesOfParts>
    <vt:vector size="90" baseType="lpstr">
      <vt:lpstr>Times</vt:lpstr>
      <vt:lpstr>Arial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Chapter menu</vt:lpstr>
      <vt:lpstr>Transparencies</vt:lpstr>
      <vt:lpstr>Bellringers</vt:lpstr>
      <vt:lpstr>Lesson 1</vt:lpstr>
      <vt:lpstr>Lesson 2</vt:lpstr>
      <vt:lpstr>Lesson 3</vt:lpstr>
      <vt:lpstr>Image and Activity Bank</vt:lpstr>
      <vt:lpstr>Quotes</vt:lpstr>
      <vt:lpstr>Chapter presentation</vt:lpstr>
      <vt:lpstr>Resources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Lifetime Health</dc:title>
  <dc:creator>David Bethel</dc:creator>
  <cp:lastModifiedBy>Brusch, Brian</cp:lastModifiedBy>
  <cp:revision>148</cp:revision>
  <cp:lastPrinted>2004-02-20T14:12:55Z</cp:lastPrinted>
  <dcterms:modified xsi:type="dcterms:W3CDTF">2015-08-19T20:02:34Z</dcterms:modified>
</cp:coreProperties>
</file>