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sldIdLst>
    <p:sldId id="256" r:id="rId2"/>
    <p:sldId id="292" r:id="rId3"/>
    <p:sldId id="259" r:id="rId4"/>
    <p:sldId id="262" r:id="rId5"/>
    <p:sldId id="295" r:id="rId6"/>
    <p:sldId id="307" r:id="rId7"/>
    <p:sldId id="297" r:id="rId8"/>
    <p:sldId id="316" r:id="rId9"/>
    <p:sldId id="293" r:id="rId10"/>
    <p:sldId id="296" r:id="rId11"/>
    <p:sldId id="303" r:id="rId12"/>
    <p:sldId id="298" r:id="rId13"/>
    <p:sldId id="299" r:id="rId14"/>
    <p:sldId id="300" r:id="rId15"/>
    <p:sldId id="301" r:id="rId16"/>
    <p:sldId id="274" r:id="rId17"/>
    <p:sldId id="282" r:id="rId18"/>
    <p:sldId id="283" r:id="rId19"/>
    <p:sldId id="284" r:id="rId20"/>
    <p:sldId id="285" r:id="rId21"/>
    <p:sldId id="263" r:id="rId22"/>
    <p:sldId id="313" r:id="rId23"/>
    <p:sldId id="314" r:id="rId24"/>
    <p:sldId id="315" r:id="rId25"/>
    <p:sldId id="275" r:id="rId26"/>
    <p:sldId id="273" r:id="rId27"/>
    <p:sldId id="280" r:id="rId28"/>
    <p:sldId id="312" r:id="rId29"/>
    <p:sldId id="310" r:id="rId30"/>
    <p:sldId id="305" r:id="rId31"/>
    <p:sldId id="311" r:id="rId32"/>
    <p:sldId id="266" r:id="rId33"/>
    <p:sldId id="306" r:id="rId34"/>
    <p:sldId id="289" r:id="rId35"/>
    <p:sldId id="26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56FAAD-D9DF-B2CE-47FA-2ACF542717E4}" v="6" dt="2023-07-11T19:19:05.586"/>
    <p1510:client id="{47E76A3D-427D-386C-9174-27A00CCE1D8C}" v="6" dt="2023-07-12T01:56:46.742"/>
    <p1510:client id="{5E51F796-5A3A-18E5-DD8A-291E34402EE6}" v="18" dt="2023-07-13T16:34:22.820"/>
    <p1510:client id="{6562909C-1DAC-4481-B5DF-9BC80F6D731C}" v="71" dt="2023-07-14T03:53:02.548"/>
    <p1510:client id="{E39BCFB2-FF8B-95A4-E766-28CC34C60ACB}" v="143" dt="2023-07-13T21:34:49.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5"/>
    <p:restoredTop sz="94630"/>
  </p:normalViewPr>
  <p:slideViewPr>
    <p:cSldViewPr snapToGrid="0" snapToObjects="1">
      <p:cViewPr>
        <p:scale>
          <a:sx n="99" d="100"/>
          <a:sy n="99" d="100"/>
        </p:scale>
        <p:origin x="100" y="4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ineau, Gaston" userId="S::gaston.morineau@cvesd.org::6bbebe22-8931-48b9-8cc6-9a56bdb43c0b" providerId="AD" clId="Web-{5E51F796-5A3A-18E5-DD8A-291E34402EE6}"/>
    <pc:docChg chg="modSld">
      <pc:chgData name="Morineau, Gaston" userId="S::gaston.morineau@cvesd.org::6bbebe22-8931-48b9-8cc6-9a56bdb43c0b" providerId="AD" clId="Web-{5E51F796-5A3A-18E5-DD8A-291E34402EE6}" dt="2023-07-13T16:34:22.820" v="9" actId="20577"/>
      <pc:docMkLst>
        <pc:docMk/>
      </pc:docMkLst>
      <pc:sldChg chg="modSp">
        <pc:chgData name="Morineau, Gaston" userId="S::gaston.morineau@cvesd.org::6bbebe22-8931-48b9-8cc6-9a56bdb43c0b" providerId="AD" clId="Web-{5E51F796-5A3A-18E5-DD8A-291E34402EE6}" dt="2023-07-13T16:34:22.820" v="9" actId="20577"/>
        <pc:sldMkLst>
          <pc:docMk/>
          <pc:sldMk cId="3628575251" sldId="301"/>
        </pc:sldMkLst>
        <pc:spChg chg="mod">
          <ac:chgData name="Morineau, Gaston" userId="S::gaston.morineau@cvesd.org::6bbebe22-8931-48b9-8cc6-9a56bdb43c0b" providerId="AD" clId="Web-{5E51F796-5A3A-18E5-DD8A-291E34402EE6}" dt="2023-07-13T16:34:22.820" v="9" actId="20577"/>
          <ac:spMkLst>
            <pc:docMk/>
            <pc:sldMk cId="3628575251" sldId="301"/>
            <ac:spMk id="24" creationId="{4DA0C6D4-6E78-27B4-0654-D1C7142058A1}"/>
          </ac:spMkLst>
        </pc:spChg>
      </pc:sldChg>
    </pc:docChg>
  </pc:docChgLst>
  <pc:docChgLst>
    <pc:chgData name="Lucero, Christina" userId="S::christina.lucero@cvesd.org::2268ff88-6819-4bf8-bb48-2db29df05b84" providerId="AD" clId="Web-{4456FAAD-D9DF-B2CE-47FA-2ACF542717E4}"/>
    <pc:docChg chg="modSld">
      <pc:chgData name="Lucero, Christina" userId="S::christina.lucero@cvesd.org::2268ff88-6819-4bf8-bb48-2db29df05b84" providerId="AD" clId="Web-{4456FAAD-D9DF-B2CE-47FA-2ACF542717E4}" dt="2023-07-11T19:19:02.055" v="1" actId="20577"/>
      <pc:docMkLst>
        <pc:docMk/>
      </pc:docMkLst>
      <pc:sldChg chg="modSp">
        <pc:chgData name="Lucero, Christina" userId="S::christina.lucero@cvesd.org::2268ff88-6819-4bf8-bb48-2db29df05b84" providerId="AD" clId="Web-{4456FAAD-D9DF-B2CE-47FA-2ACF542717E4}" dt="2023-07-11T19:19:02.055" v="1" actId="20577"/>
        <pc:sldMkLst>
          <pc:docMk/>
          <pc:sldMk cId="3276810396" sldId="293"/>
        </pc:sldMkLst>
        <pc:spChg chg="mod">
          <ac:chgData name="Lucero, Christina" userId="S::christina.lucero@cvesd.org::2268ff88-6819-4bf8-bb48-2db29df05b84" providerId="AD" clId="Web-{4456FAAD-D9DF-B2CE-47FA-2ACF542717E4}" dt="2023-07-11T19:19:02.055" v="1" actId="20577"/>
          <ac:spMkLst>
            <pc:docMk/>
            <pc:sldMk cId="3276810396" sldId="293"/>
            <ac:spMk id="6" creationId="{DC793491-0FDB-4F4E-8799-686EA1B0AEA1}"/>
          </ac:spMkLst>
        </pc:spChg>
      </pc:sldChg>
      <pc:sldChg chg="modSp">
        <pc:chgData name="Lucero, Christina" userId="S::christina.lucero@cvesd.org::2268ff88-6819-4bf8-bb48-2db29df05b84" providerId="AD" clId="Web-{4456FAAD-D9DF-B2CE-47FA-2ACF542717E4}" dt="2023-07-11T19:18:53.977" v="0" actId="20577"/>
        <pc:sldMkLst>
          <pc:docMk/>
          <pc:sldMk cId="942592803" sldId="316"/>
        </pc:sldMkLst>
        <pc:spChg chg="mod">
          <ac:chgData name="Lucero, Christina" userId="S::christina.lucero@cvesd.org::2268ff88-6819-4bf8-bb48-2db29df05b84" providerId="AD" clId="Web-{4456FAAD-D9DF-B2CE-47FA-2ACF542717E4}" dt="2023-07-11T19:18:53.977" v="0" actId="20577"/>
          <ac:spMkLst>
            <pc:docMk/>
            <pc:sldMk cId="942592803" sldId="316"/>
            <ac:spMk id="6" creationId="{DC793491-0FDB-4F4E-8799-686EA1B0AEA1}"/>
          </ac:spMkLst>
        </pc:spChg>
      </pc:sldChg>
    </pc:docChg>
  </pc:docChgLst>
  <pc:docChgLst>
    <pc:chgData name="Lucero, Christina" userId="S::christina.lucero@cvesd.org::2268ff88-6819-4bf8-bb48-2db29df05b84" providerId="AD" clId="Web-{E39BCFB2-FF8B-95A4-E766-28CC34C60ACB}"/>
    <pc:docChg chg="modSld">
      <pc:chgData name="Lucero, Christina" userId="S::christina.lucero@cvesd.org::2268ff88-6819-4bf8-bb48-2db29df05b84" providerId="AD" clId="Web-{E39BCFB2-FF8B-95A4-E766-28CC34C60ACB}" dt="2023-07-13T21:34:49.920" v="76" actId="20577"/>
      <pc:docMkLst>
        <pc:docMk/>
      </pc:docMkLst>
      <pc:sldChg chg="modSp">
        <pc:chgData name="Lucero, Christina" userId="S::christina.lucero@cvesd.org::2268ff88-6819-4bf8-bb48-2db29df05b84" providerId="AD" clId="Web-{E39BCFB2-FF8B-95A4-E766-28CC34C60ACB}" dt="2023-07-13T21:28:29.552" v="48" actId="20577"/>
        <pc:sldMkLst>
          <pc:docMk/>
          <pc:sldMk cId="2436263369" sldId="259"/>
        </pc:sldMkLst>
        <pc:spChg chg="mod">
          <ac:chgData name="Lucero, Christina" userId="S::christina.lucero@cvesd.org::2268ff88-6819-4bf8-bb48-2db29df05b84" providerId="AD" clId="Web-{E39BCFB2-FF8B-95A4-E766-28CC34C60ACB}" dt="2023-07-13T21:28:29.552" v="48" actId="20577"/>
          <ac:spMkLst>
            <pc:docMk/>
            <pc:sldMk cId="2436263369" sldId="259"/>
            <ac:spMk id="9" creationId="{43176FBC-84F3-EB41-BD51-122868479E0F}"/>
          </ac:spMkLst>
        </pc:spChg>
      </pc:sldChg>
      <pc:sldChg chg="modSp">
        <pc:chgData name="Lucero, Christina" userId="S::christina.lucero@cvesd.org::2268ff88-6819-4bf8-bb48-2db29df05b84" providerId="AD" clId="Web-{E39BCFB2-FF8B-95A4-E766-28CC34C60ACB}" dt="2023-07-13T21:31:06.165" v="74" actId="20577"/>
        <pc:sldMkLst>
          <pc:docMk/>
          <pc:sldMk cId="2420112127" sldId="263"/>
        </pc:sldMkLst>
        <pc:spChg chg="mod">
          <ac:chgData name="Lucero, Christina" userId="S::christina.lucero@cvesd.org::2268ff88-6819-4bf8-bb48-2db29df05b84" providerId="AD" clId="Web-{E39BCFB2-FF8B-95A4-E766-28CC34C60ACB}" dt="2023-07-13T21:31:06.165" v="74" actId="20577"/>
          <ac:spMkLst>
            <pc:docMk/>
            <pc:sldMk cId="2420112127" sldId="263"/>
            <ac:spMk id="2" creationId="{6C27C486-8C37-4817-8A88-22BF786821C2}"/>
          </ac:spMkLst>
        </pc:spChg>
      </pc:sldChg>
      <pc:sldChg chg="modSp">
        <pc:chgData name="Lucero, Christina" userId="S::christina.lucero@cvesd.org::2268ff88-6819-4bf8-bb48-2db29df05b84" providerId="AD" clId="Web-{E39BCFB2-FF8B-95A4-E766-28CC34C60ACB}" dt="2023-07-13T21:29:58.960" v="59" actId="20577"/>
        <pc:sldMkLst>
          <pc:docMk/>
          <pc:sldMk cId="1674462796" sldId="282"/>
        </pc:sldMkLst>
        <pc:spChg chg="mod">
          <ac:chgData name="Lucero, Christina" userId="S::christina.lucero@cvesd.org::2268ff88-6819-4bf8-bb48-2db29df05b84" providerId="AD" clId="Web-{E39BCFB2-FF8B-95A4-E766-28CC34C60ACB}" dt="2023-07-13T21:29:58.960" v="59" actId="20577"/>
          <ac:spMkLst>
            <pc:docMk/>
            <pc:sldMk cId="1674462796" sldId="282"/>
            <ac:spMk id="10" creationId="{1E26978B-7066-6F48-804A-18748ADBF1B5}"/>
          </ac:spMkLst>
        </pc:spChg>
      </pc:sldChg>
      <pc:sldChg chg="modSp">
        <pc:chgData name="Lucero, Christina" userId="S::christina.lucero@cvesd.org::2268ff88-6819-4bf8-bb48-2db29df05b84" providerId="AD" clId="Web-{E39BCFB2-FF8B-95A4-E766-28CC34C60ACB}" dt="2023-07-13T21:34:49.920" v="76" actId="20577"/>
        <pc:sldMkLst>
          <pc:docMk/>
          <pc:sldMk cId="2249225729" sldId="300"/>
        </pc:sldMkLst>
        <pc:spChg chg="mod">
          <ac:chgData name="Lucero, Christina" userId="S::christina.lucero@cvesd.org::2268ff88-6819-4bf8-bb48-2db29df05b84" providerId="AD" clId="Web-{E39BCFB2-FF8B-95A4-E766-28CC34C60ACB}" dt="2023-07-13T21:34:49.920" v="76" actId="20577"/>
          <ac:spMkLst>
            <pc:docMk/>
            <pc:sldMk cId="2249225729" sldId="300"/>
            <ac:spMk id="24" creationId="{4DA0C6D4-6E78-27B4-0654-D1C7142058A1}"/>
          </ac:spMkLst>
        </pc:spChg>
      </pc:sldChg>
    </pc:docChg>
  </pc:docChgLst>
  <pc:docChgLst>
    <pc:chgData name="Lucero, Christina" userId="S::christina.lucero@cvesd.org::2268ff88-6819-4bf8-bb48-2db29df05b84" providerId="AD" clId="Web-{6562909C-1DAC-4481-B5DF-9BC80F6D731C}"/>
    <pc:docChg chg="modSld addMainMaster delMainMaster">
      <pc:chgData name="Lucero, Christina" userId="S::christina.lucero@cvesd.org::2268ff88-6819-4bf8-bb48-2db29df05b84" providerId="AD" clId="Web-{6562909C-1DAC-4481-B5DF-9BC80F6D731C}" dt="2023-07-14T03:52:43.297" v="40" actId="20577"/>
      <pc:docMkLst>
        <pc:docMk/>
      </pc:docMkLst>
      <pc:sldChg chg="mod modClrScheme chgLayout">
        <pc:chgData name="Lucero, Christina" userId="S::christina.lucero@cvesd.org::2268ff88-6819-4bf8-bb48-2db29df05b84" providerId="AD" clId="Web-{6562909C-1DAC-4481-B5DF-9BC80F6D731C}" dt="2023-07-14T03:47:05.246" v="1"/>
        <pc:sldMkLst>
          <pc:docMk/>
          <pc:sldMk cId="3432264206" sldId="256"/>
        </pc:sldMkLst>
      </pc:sldChg>
      <pc:sldChg chg="mod modClrScheme chgLayout">
        <pc:chgData name="Lucero, Christina" userId="S::christina.lucero@cvesd.org::2268ff88-6819-4bf8-bb48-2db29df05b84" providerId="AD" clId="Web-{6562909C-1DAC-4481-B5DF-9BC80F6D731C}" dt="2023-07-14T03:47:05.246" v="1"/>
        <pc:sldMkLst>
          <pc:docMk/>
          <pc:sldMk cId="2436263369" sldId="259"/>
        </pc:sldMkLst>
      </pc:sldChg>
      <pc:sldChg chg="mod modClrScheme chgLayout">
        <pc:chgData name="Lucero, Christina" userId="S::christina.lucero@cvesd.org::2268ff88-6819-4bf8-bb48-2db29df05b84" providerId="AD" clId="Web-{6562909C-1DAC-4481-B5DF-9BC80F6D731C}" dt="2023-07-14T03:47:05.246" v="1"/>
        <pc:sldMkLst>
          <pc:docMk/>
          <pc:sldMk cId="2965318622" sldId="262"/>
        </pc:sldMkLst>
      </pc:sldChg>
      <pc:sldChg chg="modSp mod modClrScheme chgLayout">
        <pc:chgData name="Lucero, Christina" userId="S::christina.lucero@cvesd.org::2268ff88-6819-4bf8-bb48-2db29df05b84" providerId="AD" clId="Web-{6562909C-1DAC-4481-B5DF-9BC80F6D731C}" dt="2023-07-14T03:50:11.975" v="12" actId="20577"/>
        <pc:sldMkLst>
          <pc:docMk/>
          <pc:sldMk cId="2420112127" sldId="263"/>
        </pc:sldMkLst>
        <pc:spChg chg="mod">
          <ac:chgData name="Lucero, Christina" userId="S::christina.lucero@cvesd.org::2268ff88-6819-4bf8-bb48-2db29df05b84" providerId="AD" clId="Web-{6562909C-1DAC-4481-B5DF-9BC80F6D731C}" dt="2023-07-14T03:50:11.975" v="12" actId="20577"/>
          <ac:spMkLst>
            <pc:docMk/>
            <pc:sldMk cId="2420112127" sldId="263"/>
            <ac:spMk id="4" creationId="{D8966599-5E7B-DF4A-9E47-2E7E99499E2E}"/>
          </ac:spMkLst>
        </pc:spChg>
      </pc:sldChg>
      <pc:sldChg chg="mod modClrScheme chgLayout">
        <pc:chgData name="Lucero, Christina" userId="S::christina.lucero@cvesd.org::2268ff88-6819-4bf8-bb48-2db29df05b84" providerId="AD" clId="Web-{6562909C-1DAC-4481-B5DF-9BC80F6D731C}" dt="2023-07-14T03:47:05.246" v="1"/>
        <pc:sldMkLst>
          <pc:docMk/>
          <pc:sldMk cId="214971538" sldId="266"/>
        </pc:sldMkLst>
      </pc:sldChg>
      <pc:sldChg chg="modSp mod modClrScheme chgLayout">
        <pc:chgData name="Lucero, Christina" userId="S::christina.lucero@cvesd.org::2268ff88-6819-4bf8-bb48-2db29df05b84" providerId="AD" clId="Web-{6562909C-1DAC-4481-B5DF-9BC80F6D731C}" dt="2023-07-14T03:52:43.297" v="40" actId="20577"/>
        <pc:sldMkLst>
          <pc:docMk/>
          <pc:sldMk cId="964735878" sldId="267"/>
        </pc:sldMkLst>
        <pc:spChg chg="mod">
          <ac:chgData name="Lucero, Christina" userId="S::christina.lucero@cvesd.org::2268ff88-6819-4bf8-bb48-2db29df05b84" providerId="AD" clId="Web-{6562909C-1DAC-4481-B5DF-9BC80F6D731C}" dt="2023-07-14T03:52:43.297" v="40" actId="20577"/>
          <ac:spMkLst>
            <pc:docMk/>
            <pc:sldMk cId="964735878" sldId="267"/>
            <ac:spMk id="7" creationId="{171669FE-8EAE-FB48-97B8-4931F799A357}"/>
          </ac:spMkLst>
        </pc:spChg>
      </pc:sldChg>
      <pc:sldChg chg="mod modClrScheme chgLayout">
        <pc:chgData name="Lucero, Christina" userId="S::christina.lucero@cvesd.org::2268ff88-6819-4bf8-bb48-2db29df05b84" providerId="AD" clId="Web-{6562909C-1DAC-4481-B5DF-9BC80F6D731C}" dt="2023-07-14T03:47:05.246" v="1"/>
        <pc:sldMkLst>
          <pc:docMk/>
          <pc:sldMk cId="1188348318" sldId="273"/>
        </pc:sldMkLst>
      </pc:sldChg>
      <pc:sldChg chg="modSp mod modClrScheme chgLayout">
        <pc:chgData name="Lucero, Christina" userId="S::christina.lucero@cvesd.org::2268ff88-6819-4bf8-bb48-2db29df05b84" providerId="AD" clId="Web-{6562909C-1DAC-4481-B5DF-9BC80F6D731C}" dt="2023-07-14T03:49:12.206" v="4" actId="20577"/>
        <pc:sldMkLst>
          <pc:docMk/>
          <pc:sldMk cId="2088674634" sldId="274"/>
        </pc:sldMkLst>
        <pc:spChg chg="mod">
          <ac:chgData name="Lucero, Christina" userId="S::christina.lucero@cvesd.org::2268ff88-6819-4bf8-bb48-2db29df05b84" providerId="AD" clId="Web-{6562909C-1DAC-4481-B5DF-9BC80F6D731C}" dt="2023-07-14T03:49:12.206" v="4" actId="20577"/>
          <ac:spMkLst>
            <pc:docMk/>
            <pc:sldMk cId="2088674634" sldId="274"/>
            <ac:spMk id="4" creationId="{8BD6B2EA-D024-7446-BF74-131514958003}"/>
          </ac:spMkLst>
        </pc:spChg>
      </pc:sldChg>
      <pc:sldChg chg="mod modClrScheme chgLayout">
        <pc:chgData name="Lucero, Christina" userId="S::christina.lucero@cvesd.org::2268ff88-6819-4bf8-bb48-2db29df05b84" providerId="AD" clId="Web-{6562909C-1DAC-4481-B5DF-9BC80F6D731C}" dt="2023-07-14T03:47:05.246" v="1"/>
        <pc:sldMkLst>
          <pc:docMk/>
          <pc:sldMk cId="2697812459" sldId="275"/>
        </pc:sldMkLst>
      </pc:sldChg>
      <pc:sldChg chg="mod modClrScheme chgLayout">
        <pc:chgData name="Lucero, Christina" userId="S::christina.lucero@cvesd.org::2268ff88-6819-4bf8-bb48-2db29df05b84" providerId="AD" clId="Web-{6562909C-1DAC-4481-B5DF-9BC80F6D731C}" dt="2023-07-14T03:47:05.246" v="1"/>
        <pc:sldMkLst>
          <pc:docMk/>
          <pc:sldMk cId="2969799265" sldId="280"/>
        </pc:sldMkLst>
      </pc:sldChg>
      <pc:sldChg chg="modSp mod modClrScheme chgLayout">
        <pc:chgData name="Lucero, Christina" userId="S::christina.lucero@cvesd.org::2268ff88-6819-4bf8-bb48-2db29df05b84" providerId="AD" clId="Web-{6562909C-1DAC-4481-B5DF-9BC80F6D731C}" dt="2023-07-14T03:49:22.270" v="5" actId="20577"/>
        <pc:sldMkLst>
          <pc:docMk/>
          <pc:sldMk cId="1674462796" sldId="282"/>
        </pc:sldMkLst>
        <pc:spChg chg="mod">
          <ac:chgData name="Lucero, Christina" userId="S::christina.lucero@cvesd.org::2268ff88-6819-4bf8-bb48-2db29df05b84" providerId="AD" clId="Web-{6562909C-1DAC-4481-B5DF-9BC80F6D731C}" dt="2023-07-14T03:49:22.270" v="5" actId="20577"/>
          <ac:spMkLst>
            <pc:docMk/>
            <pc:sldMk cId="1674462796" sldId="282"/>
            <ac:spMk id="4" creationId="{4DE2C0DD-133A-CB4C-A97E-C5E7ABC4BABC}"/>
          </ac:spMkLst>
        </pc:spChg>
      </pc:sldChg>
      <pc:sldChg chg="modSp mod modClrScheme chgLayout">
        <pc:chgData name="Lucero, Christina" userId="S::christina.lucero@cvesd.org::2268ff88-6819-4bf8-bb48-2db29df05b84" providerId="AD" clId="Web-{6562909C-1DAC-4481-B5DF-9BC80F6D731C}" dt="2023-07-14T03:49:39.911" v="9" actId="20577"/>
        <pc:sldMkLst>
          <pc:docMk/>
          <pc:sldMk cId="2354039126" sldId="283"/>
        </pc:sldMkLst>
        <pc:spChg chg="mod">
          <ac:chgData name="Lucero, Christina" userId="S::christina.lucero@cvesd.org::2268ff88-6819-4bf8-bb48-2db29df05b84" providerId="AD" clId="Web-{6562909C-1DAC-4481-B5DF-9BC80F6D731C}" dt="2023-07-14T03:49:39.911" v="9" actId="20577"/>
          <ac:spMkLst>
            <pc:docMk/>
            <pc:sldMk cId="2354039126" sldId="283"/>
            <ac:spMk id="4" creationId="{4DE2C0DD-133A-CB4C-A97E-C5E7ABC4BABC}"/>
          </ac:spMkLst>
        </pc:spChg>
      </pc:sldChg>
      <pc:sldChg chg="mod modClrScheme chgLayout">
        <pc:chgData name="Lucero, Christina" userId="S::christina.lucero@cvesd.org::2268ff88-6819-4bf8-bb48-2db29df05b84" providerId="AD" clId="Web-{6562909C-1DAC-4481-B5DF-9BC80F6D731C}" dt="2023-07-14T03:47:05.246" v="1"/>
        <pc:sldMkLst>
          <pc:docMk/>
          <pc:sldMk cId="2355227159" sldId="284"/>
        </pc:sldMkLst>
      </pc:sldChg>
      <pc:sldChg chg="modSp mod modClrScheme chgLayout">
        <pc:chgData name="Lucero, Christina" userId="S::christina.lucero@cvesd.org::2268ff88-6819-4bf8-bb48-2db29df05b84" providerId="AD" clId="Web-{6562909C-1DAC-4481-B5DF-9BC80F6D731C}" dt="2023-07-14T03:49:59.709" v="11" actId="20577"/>
        <pc:sldMkLst>
          <pc:docMk/>
          <pc:sldMk cId="2715751293" sldId="285"/>
        </pc:sldMkLst>
        <pc:spChg chg="mod">
          <ac:chgData name="Lucero, Christina" userId="S::christina.lucero@cvesd.org::2268ff88-6819-4bf8-bb48-2db29df05b84" providerId="AD" clId="Web-{6562909C-1DAC-4481-B5DF-9BC80F6D731C}" dt="2023-07-14T03:49:59.709" v="11" actId="20577"/>
          <ac:spMkLst>
            <pc:docMk/>
            <pc:sldMk cId="2715751293" sldId="285"/>
            <ac:spMk id="4" creationId="{4DE2C0DD-133A-CB4C-A97E-C5E7ABC4BABC}"/>
          </ac:spMkLst>
        </pc:spChg>
      </pc:sldChg>
      <pc:sldChg chg="modSp mod modClrScheme chgLayout">
        <pc:chgData name="Lucero, Christina" userId="S::christina.lucero@cvesd.org::2268ff88-6819-4bf8-bb48-2db29df05b84" providerId="AD" clId="Web-{6562909C-1DAC-4481-B5DF-9BC80F6D731C}" dt="2023-07-14T03:52:28.764" v="38" actId="20577"/>
        <pc:sldMkLst>
          <pc:docMk/>
          <pc:sldMk cId="759931940" sldId="289"/>
        </pc:sldMkLst>
        <pc:spChg chg="mod">
          <ac:chgData name="Lucero, Christina" userId="S::christina.lucero@cvesd.org::2268ff88-6819-4bf8-bb48-2db29df05b84" providerId="AD" clId="Web-{6562909C-1DAC-4481-B5DF-9BC80F6D731C}" dt="2023-07-14T03:52:28.764" v="38" actId="20577"/>
          <ac:spMkLst>
            <pc:docMk/>
            <pc:sldMk cId="759931940" sldId="289"/>
            <ac:spMk id="2" creationId="{CF84C505-99E5-DD42-97F0-AFBB35B21E4B}"/>
          </ac:spMkLst>
        </pc:spChg>
      </pc:sldChg>
      <pc:sldChg chg="modSp mod modClrScheme chgLayout">
        <pc:chgData name="Lucero, Christina" userId="S::christina.lucero@cvesd.org::2268ff88-6819-4bf8-bb48-2db29df05b84" providerId="AD" clId="Web-{6562909C-1DAC-4481-B5DF-9BC80F6D731C}" dt="2023-07-14T03:47:18.044" v="2" actId="1076"/>
        <pc:sldMkLst>
          <pc:docMk/>
          <pc:sldMk cId="3457964721" sldId="292"/>
        </pc:sldMkLst>
        <pc:picChg chg="mod">
          <ac:chgData name="Lucero, Christina" userId="S::christina.lucero@cvesd.org::2268ff88-6819-4bf8-bb48-2db29df05b84" providerId="AD" clId="Web-{6562909C-1DAC-4481-B5DF-9BC80F6D731C}" dt="2023-07-14T03:47:18.044" v="2" actId="1076"/>
          <ac:picMkLst>
            <pc:docMk/>
            <pc:sldMk cId="3457964721" sldId="292"/>
            <ac:picMk id="5" creationId="{F4B0BB13-6577-2C4F-A81B-2D7CEF8FCFDB}"/>
          </ac:picMkLst>
        </pc:picChg>
      </pc:sldChg>
      <pc:sldChg chg="mod modClrScheme chgLayout">
        <pc:chgData name="Lucero, Christina" userId="S::christina.lucero@cvesd.org::2268ff88-6819-4bf8-bb48-2db29df05b84" providerId="AD" clId="Web-{6562909C-1DAC-4481-B5DF-9BC80F6D731C}" dt="2023-07-14T03:47:05.246" v="1"/>
        <pc:sldMkLst>
          <pc:docMk/>
          <pc:sldMk cId="3276810396" sldId="293"/>
        </pc:sldMkLst>
      </pc:sldChg>
      <pc:sldChg chg="mod modClrScheme chgLayout">
        <pc:chgData name="Lucero, Christina" userId="S::christina.lucero@cvesd.org::2268ff88-6819-4bf8-bb48-2db29df05b84" providerId="AD" clId="Web-{6562909C-1DAC-4481-B5DF-9BC80F6D731C}" dt="2023-07-14T03:47:05.246" v="1"/>
        <pc:sldMkLst>
          <pc:docMk/>
          <pc:sldMk cId="1435379843" sldId="295"/>
        </pc:sldMkLst>
      </pc:sldChg>
      <pc:sldChg chg="mod modClrScheme chgLayout">
        <pc:chgData name="Lucero, Christina" userId="S::christina.lucero@cvesd.org::2268ff88-6819-4bf8-bb48-2db29df05b84" providerId="AD" clId="Web-{6562909C-1DAC-4481-B5DF-9BC80F6D731C}" dt="2023-07-14T03:47:05.246" v="1"/>
        <pc:sldMkLst>
          <pc:docMk/>
          <pc:sldMk cId="4254146284" sldId="296"/>
        </pc:sldMkLst>
      </pc:sldChg>
      <pc:sldChg chg="mod modClrScheme chgLayout">
        <pc:chgData name="Lucero, Christina" userId="S::christina.lucero@cvesd.org::2268ff88-6819-4bf8-bb48-2db29df05b84" providerId="AD" clId="Web-{6562909C-1DAC-4481-B5DF-9BC80F6D731C}" dt="2023-07-14T03:47:05.246" v="1"/>
        <pc:sldMkLst>
          <pc:docMk/>
          <pc:sldMk cId="3620022944" sldId="297"/>
        </pc:sldMkLst>
      </pc:sldChg>
      <pc:sldChg chg="mod modClrScheme chgLayout">
        <pc:chgData name="Lucero, Christina" userId="S::christina.lucero@cvesd.org::2268ff88-6819-4bf8-bb48-2db29df05b84" providerId="AD" clId="Web-{6562909C-1DAC-4481-B5DF-9BC80F6D731C}" dt="2023-07-14T03:47:05.246" v="1"/>
        <pc:sldMkLst>
          <pc:docMk/>
          <pc:sldMk cId="1758377384" sldId="298"/>
        </pc:sldMkLst>
      </pc:sldChg>
      <pc:sldChg chg="mod modClrScheme chgLayout">
        <pc:chgData name="Lucero, Christina" userId="S::christina.lucero@cvesd.org::2268ff88-6819-4bf8-bb48-2db29df05b84" providerId="AD" clId="Web-{6562909C-1DAC-4481-B5DF-9BC80F6D731C}" dt="2023-07-14T03:47:05.246" v="1"/>
        <pc:sldMkLst>
          <pc:docMk/>
          <pc:sldMk cId="2776429091" sldId="299"/>
        </pc:sldMkLst>
      </pc:sldChg>
      <pc:sldChg chg="mod modClrScheme chgLayout">
        <pc:chgData name="Lucero, Christina" userId="S::christina.lucero@cvesd.org::2268ff88-6819-4bf8-bb48-2db29df05b84" providerId="AD" clId="Web-{6562909C-1DAC-4481-B5DF-9BC80F6D731C}" dt="2023-07-14T03:47:05.246" v="1"/>
        <pc:sldMkLst>
          <pc:docMk/>
          <pc:sldMk cId="2249225729" sldId="300"/>
        </pc:sldMkLst>
      </pc:sldChg>
      <pc:sldChg chg="mod modClrScheme chgLayout">
        <pc:chgData name="Lucero, Christina" userId="S::christina.lucero@cvesd.org::2268ff88-6819-4bf8-bb48-2db29df05b84" providerId="AD" clId="Web-{6562909C-1DAC-4481-B5DF-9BC80F6D731C}" dt="2023-07-14T03:47:05.246" v="1"/>
        <pc:sldMkLst>
          <pc:docMk/>
          <pc:sldMk cId="3628575251" sldId="301"/>
        </pc:sldMkLst>
      </pc:sldChg>
      <pc:sldChg chg="mod modClrScheme chgLayout">
        <pc:chgData name="Lucero, Christina" userId="S::christina.lucero@cvesd.org::2268ff88-6819-4bf8-bb48-2db29df05b84" providerId="AD" clId="Web-{6562909C-1DAC-4481-B5DF-9BC80F6D731C}" dt="2023-07-14T03:47:05.246" v="1"/>
        <pc:sldMkLst>
          <pc:docMk/>
          <pc:sldMk cId="3605649663" sldId="303"/>
        </pc:sldMkLst>
      </pc:sldChg>
      <pc:sldChg chg="modSp mod modClrScheme chgLayout">
        <pc:chgData name="Lucero, Christina" userId="S::christina.lucero@cvesd.org::2268ff88-6819-4bf8-bb48-2db29df05b84" providerId="AD" clId="Web-{6562909C-1DAC-4481-B5DF-9BC80F6D731C}" dt="2023-07-14T03:51:42.449" v="25" actId="20577"/>
        <pc:sldMkLst>
          <pc:docMk/>
          <pc:sldMk cId="2196860301" sldId="305"/>
        </pc:sldMkLst>
        <pc:spChg chg="mod">
          <ac:chgData name="Lucero, Christina" userId="S::christina.lucero@cvesd.org::2268ff88-6819-4bf8-bb48-2db29df05b84" providerId="AD" clId="Web-{6562909C-1DAC-4481-B5DF-9BC80F6D731C}" dt="2023-07-14T03:51:42.449" v="25" actId="20577"/>
          <ac:spMkLst>
            <pc:docMk/>
            <pc:sldMk cId="2196860301" sldId="305"/>
            <ac:spMk id="4" creationId="{D8966599-5E7B-DF4A-9E47-2E7E99499E2E}"/>
          </ac:spMkLst>
        </pc:spChg>
      </pc:sldChg>
      <pc:sldChg chg="modSp mod modClrScheme chgLayout">
        <pc:chgData name="Lucero, Christina" userId="S::christina.lucero@cvesd.org::2268ff88-6819-4bf8-bb48-2db29df05b84" providerId="AD" clId="Web-{6562909C-1DAC-4481-B5DF-9BC80F6D731C}" dt="2023-07-14T03:52:10.013" v="28" actId="20577"/>
        <pc:sldMkLst>
          <pc:docMk/>
          <pc:sldMk cId="3287704550" sldId="306"/>
        </pc:sldMkLst>
        <pc:spChg chg="mod">
          <ac:chgData name="Lucero, Christina" userId="S::christina.lucero@cvesd.org::2268ff88-6819-4bf8-bb48-2db29df05b84" providerId="AD" clId="Web-{6562909C-1DAC-4481-B5DF-9BC80F6D731C}" dt="2023-07-14T03:52:10.013" v="28" actId="20577"/>
          <ac:spMkLst>
            <pc:docMk/>
            <pc:sldMk cId="3287704550" sldId="306"/>
            <ac:spMk id="4" creationId="{D8966599-5E7B-DF4A-9E47-2E7E99499E2E}"/>
          </ac:spMkLst>
        </pc:spChg>
      </pc:sldChg>
      <pc:sldChg chg="mod modClrScheme chgLayout">
        <pc:chgData name="Lucero, Christina" userId="S::christina.lucero@cvesd.org::2268ff88-6819-4bf8-bb48-2db29df05b84" providerId="AD" clId="Web-{6562909C-1DAC-4481-B5DF-9BC80F6D731C}" dt="2023-07-14T03:47:05.246" v="1"/>
        <pc:sldMkLst>
          <pc:docMk/>
          <pc:sldMk cId="3415538527" sldId="307"/>
        </pc:sldMkLst>
      </pc:sldChg>
      <pc:sldChg chg="modSp mod modClrScheme chgLayout">
        <pc:chgData name="Lucero, Christina" userId="S::christina.lucero@cvesd.org::2268ff88-6819-4bf8-bb48-2db29df05b84" providerId="AD" clId="Web-{6562909C-1DAC-4481-B5DF-9BC80F6D731C}" dt="2023-07-14T03:51:14.604" v="15" actId="20577"/>
        <pc:sldMkLst>
          <pc:docMk/>
          <pc:sldMk cId="236442767" sldId="310"/>
        </pc:sldMkLst>
        <pc:spChg chg="mod">
          <ac:chgData name="Lucero, Christina" userId="S::christina.lucero@cvesd.org::2268ff88-6819-4bf8-bb48-2db29df05b84" providerId="AD" clId="Web-{6562909C-1DAC-4481-B5DF-9BC80F6D731C}" dt="2023-07-14T03:51:14.604" v="15" actId="20577"/>
          <ac:spMkLst>
            <pc:docMk/>
            <pc:sldMk cId="236442767" sldId="310"/>
            <ac:spMk id="4" creationId="{D8966599-5E7B-DF4A-9E47-2E7E99499E2E}"/>
          </ac:spMkLst>
        </pc:spChg>
      </pc:sldChg>
      <pc:sldChg chg="modSp mod modClrScheme chgLayout">
        <pc:chgData name="Lucero, Christina" userId="S::christina.lucero@cvesd.org::2268ff88-6819-4bf8-bb48-2db29df05b84" providerId="AD" clId="Web-{6562909C-1DAC-4481-B5DF-9BC80F6D731C}" dt="2023-07-14T03:51:51.622" v="26" actId="20577"/>
        <pc:sldMkLst>
          <pc:docMk/>
          <pc:sldMk cId="2410907701" sldId="311"/>
        </pc:sldMkLst>
        <pc:spChg chg="mod">
          <ac:chgData name="Lucero, Christina" userId="S::christina.lucero@cvesd.org::2268ff88-6819-4bf8-bb48-2db29df05b84" providerId="AD" clId="Web-{6562909C-1DAC-4481-B5DF-9BC80F6D731C}" dt="2023-07-14T03:51:51.622" v="26" actId="20577"/>
          <ac:spMkLst>
            <pc:docMk/>
            <pc:sldMk cId="2410907701" sldId="311"/>
            <ac:spMk id="4" creationId="{D8966599-5E7B-DF4A-9E47-2E7E99499E2E}"/>
          </ac:spMkLst>
        </pc:spChg>
      </pc:sldChg>
      <pc:sldChg chg="modSp mod modClrScheme chgLayout">
        <pc:chgData name="Lucero, Christina" userId="S::christina.lucero@cvesd.org::2268ff88-6819-4bf8-bb48-2db29df05b84" providerId="AD" clId="Web-{6562909C-1DAC-4481-B5DF-9BC80F6D731C}" dt="2023-07-14T03:50:55.415" v="13" actId="14100"/>
        <pc:sldMkLst>
          <pc:docMk/>
          <pc:sldMk cId="4249617619" sldId="312"/>
        </pc:sldMkLst>
        <pc:picChg chg="mod">
          <ac:chgData name="Lucero, Christina" userId="S::christina.lucero@cvesd.org::2268ff88-6819-4bf8-bb48-2db29df05b84" providerId="AD" clId="Web-{6562909C-1DAC-4481-B5DF-9BC80F6D731C}" dt="2023-07-14T03:50:55.415" v="13" actId="14100"/>
          <ac:picMkLst>
            <pc:docMk/>
            <pc:sldMk cId="4249617619" sldId="312"/>
            <ac:picMk id="10" creationId="{7FCA56B7-5922-7E51-88EC-989055E5A991}"/>
          </ac:picMkLst>
        </pc:picChg>
      </pc:sldChg>
      <pc:sldChg chg="mod modClrScheme chgLayout">
        <pc:chgData name="Lucero, Christina" userId="S::christina.lucero@cvesd.org::2268ff88-6819-4bf8-bb48-2db29df05b84" providerId="AD" clId="Web-{6562909C-1DAC-4481-B5DF-9BC80F6D731C}" dt="2023-07-14T03:47:05.246" v="1"/>
        <pc:sldMkLst>
          <pc:docMk/>
          <pc:sldMk cId="872084303" sldId="313"/>
        </pc:sldMkLst>
      </pc:sldChg>
      <pc:sldChg chg="mod modClrScheme chgLayout">
        <pc:chgData name="Lucero, Christina" userId="S::christina.lucero@cvesd.org::2268ff88-6819-4bf8-bb48-2db29df05b84" providerId="AD" clId="Web-{6562909C-1DAC-4481-B5DF-9BC80F6D731C}" dt="2023-07-14T03:47:05.246" v="1"/>
        <pc:sldMkLst>
          <pc:docMk/>
          <pc:sldMk cId="3036039911" sldId="314"/>
        </pc:sldMkLst>
      </pc:sldChg>
      <pc:sldChg chg="mod modClrScheme chgLayout">
        <pc:chgData name="Lucero, Christina" userId="S::christina.lucero@cvesd.org::2268ff88-6819-4bf8-bb48-2db29df05b84" providerId="AD" clId="Web-{6562909C-1DAC-4481-B5DF-9BC80F6D731C}" dt="2023-07-14T03:47:05.246" v="1"/>
        <pc:sldMkLst>
          <pc:docMk/>
          <pc:sldMk cId="2297914704" sldId="315"/>
        </pc:sldMkLst>
      </pc:sldChg>
      <pc:sldChg chg="mod modClrScheme chgLayout">
        <pc:chgData name="Lucero, Christina" userId="S::christina.lucero@cvesd.org::2268ff88-6819-4bf8-bb48-2db29df05b84" providerId="AD" clId="Web-{6562909C-1DAC-4481-B5DF-9BC80F6D731C}" dt="2023-07-14T03:47:05.246" v="1"/>
        <pc:sldMkLst>
          <pc:docMk/>
          <pc:sldMk cId="942592803" sldId="316"/>
        </pc:sldMkLst>
      </pc:sldChg>
      <pc:sldMasterChg chg="del delSldLayout">
        <pc:chgData name="Lucero, Christina" userId="S::christina.lucero@cvesd.org::2268ff88-6819-4bf8-bb48-2db29df05b84" providerId="AD" clId="Web-{6562909C-1DAC-4481-B5DF-9BC80F6D731C}" dt="2023-07-14T03:47:05.246" v="1"/>
        <pc:sldMasterMkLst>
          <pc:docMk/>
          <pc:sldMasterMk cId="4021936045" sldId="2147483660"/>
        </pc:sldMasterMkLst>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319748494" sldId="2147483661"/>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012598729" sldId="2147483662"/>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3516120252" sldId="2147483663"/>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876870551" sldId="2147483664"/>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4122481535" sldId="2147483665"/>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845475535" sldId="2147483666"/>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22618526" sldId="2147483667"/>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4012952314" sldId="2147483668"/>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3100028501" sldId="2147483669"/>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755822820" sldId="2147483670"/>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153801595" sldId="2147483671"/>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955685882" sldId="2147483672"/>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731323875" sldId="2147483673"/>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049508368" sldId="2147483674"/>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1094735019" sldId="2147483675"/>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3153177401" sldId="2147483676"/>
          </pc:sldLayoutMkLst>
        </pc:sldLayoutChg>
        <pc:sldLayoutChg chg="del">
          <pc:chgData name="Lucero, Christina" userId="S::christina.lucero@cvesd.org::2268ff88-6819-4bf8-bb48-2db29df05b84" providerId="AD" clId="Web-{6562909C-1DAC-4481-B5DF-9BC80F6D731C}" dt="2023-07-14T03:47:05.246" v="1"/>
          <pc:sldLayoutMkLst>
            <pc:docMk/>
            <pc:sldMasterMk cId="4021936045" sldId="2147483660"/>
            <pc:sldLayoutMk cId="3512261102" sldId="2147483677"/>
          </pc:sldLayoutMkLst>
        </pc:sldLayoutChg>
      </pc:sldMasterChg>
      <pc:sldMasterChg chg="add addSldLayout modSldLayout">
        <pc:chgData name="Lucero, Christina" userId="S::christina.lucero@cvesd.org::2268ff88-6819-4bf8-bb48-2db29df05b84" providerId="AD" clId="Web-{6562909C-1DAC-4481-B5DF-9BC80F6D731C}" dt="2023-07-14T03:47:05.246" v="1"/>
        <pc:sldMasterMkLst>
          <pc:docMk/>
          <pc:sldMasterMk cId="467073301" sldId="2147483678"/>
        </pc:sldMasterMkLst>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2718722368" sldId="2147483679"/>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4156105714" sldId="2147483680"/>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2228770671" sldId="2147483681"/>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1314764778" sldId="2147483682"/>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1781755499" sldId="2147483683"/>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4133670597" sldId="2147483684"/>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3183626387" sldId="2147483685"/>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2601343094" sldId="2147483686"/>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2455076052" sldId="2147483687"/>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3486100005" sldId="2147483688"/>
          </pc:sldLayoutMkLst>
        </pc:sldLayoutChg>
        <pc:sldLayoutChg chg="add mod replId">
          <pc:chgData name="Lucero, Christina" userId="S::christina.lucero@cvesd.org::2268ff88-6819-4bf8-bb48-2db29df05b84" providerId="AD" clId="Web-{6562909C-1DAC-4481-B5DF-9BC80F6D731C}" dt="2023-07-14T03:47:05.246" v="1"/>
          <pc:sldLayoutMkLst>
            <pc:docMk/>
            <pc:sldMasterMk cId="467073301" sldId="2147483678"/>
            <pc:sldLayoutMk cId="3966378302" sldId="2147483689"/>
          </pc:sldLayoutMkLst>
        </pc:sldLayoutChg>
      </pc:sldMasterChg>
    </pc:docChg>
  </pc:docChgLst>
  <pc:docChgLst>
    <pc:chgData name="Barton, Alex" userId="S::alex.barton@cvesd.org::ed2fb621-e1b6-4727-af39-b28d6ce6865c" providerId="AD" clId="Web-{47E76A3D-427D-386C-9174-27A00CCE1D8C}"/>
    <pc:docChg chg="modSld">
      <pc:chgData name="Barton, Alex" userId="S::alex.barton@cvesd.org::ed2fb621-e1b6-4727-af39-b28d6ce6865c" providerId="AD" clId="Web-{47E76A3D-427D-386C-9174-27A00CCE1D8C}" dt="2023-07-12T01:56:46.742" v="3" actId="20577"/>
      <pc:docMkLst>
        <pc:docMk/>
      </pc:docMkLst>
      <pc:sldChg chg="modSp">
        <pc:chgData name="Barton, Alex" userId="S::alex.barton@cvesd.org::ed2fb621-e1b6-4727-af39-b28d6ce6865c" providerId="AD" clId="Web-{47E76A3D-427D-386C-9174-27A00CCE1D8C}" dt="2023-07-12T01:56:46.742" v="3" actId="20577"/>
        <pc:sldMkLst>
          <pc:docMk/>
          <pc:sldMk cId="3628575251" sldId="301"/>
        </pc:sldMkLst>
        <pc:spChg chg="mod">
          <ac:chgData name="Barton, Alex" userId="S::alex.barton@cvesd.org::ed2fb621-e1b6-4727-af39-b28d6ce6865c" providerId="AD" clId="Web-{47E76A3D-427D-386C-9174-27A00CCE1D8C}" dt="2023-07-12T01:56:46.742" v="3" actId="20577"/>
          <ac:spMkLst>
            <pc:docMk/>
            <pc:sldMk cId="3628575251" sldId="301"/>
            <ac:spMk id="24" creationId="{4DA0C6D4-6E78-27B4-0654-D1C7142058A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872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6100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6637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610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877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476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175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3670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362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134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507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670733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slide" Target="slide3.xml"/><Relationship Id="rId10" Type="http://schemas.openxmlformats.org/officeDocument/2006/relationships/image" Target="../media/image14.jpg"/><Relationship Id="rId4" Type="http://schemas.microsoft.com/office/2007/relationships/hdphoto" Target="../media/hdphoto6.wdp"/><Relationship Id="rId9"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 Id="rId9"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9.wdp"/><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10" Type="http://schemas.openxmlformats.org/officeDocument/2006/relationships/image" Target="../media/image7.tiff"/><Relationship Id="rId4" Type="http://schemas.microsoft.com/office/2007/relationships/hdphoto" Target="../media/hdphoto6.wdp"/><Relationship Id="rId9" Type="http://schemas.openxmlformats.org/officeDocument/2006/relationships/image" Target="../media/image6.tiff"/></Relationships>
</file>

<file path=ppt/slides/_rels/slide2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10" Type="http://schemas.openxmlformats.org/officeDocument/2006/relationships/image" Target="../media/image22.png"/><Relationship Id="rId4" Type="http://schemas.microsoft.com/office/2007/relationships/hdphoto" Target="../media/hdphoto6.wdp"/><Relationship Id="rId9" Type="http://schemas.openxmlformats.org/officeDocument/2006/relationships/image" Target="../media/image7.tiff"/></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10" Type="http://schemas.openxmlformats.org/officeDocument/2006/relationships/image" Target="../media/image7.tiff"/><Relationship Id="rId4" Type="http://schemas.microsoft.com/office/2007/relationships/hdphoto" Target="../media/hdphoto6.wdp"/><Relationship Id="rId9" Type="http://schemas.openxmlformats.org/officeDocument/2006/relationships/image" Target="../media/image6.tiff"/></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10" Type="http://schemas.openxmlformats.org/officeDocument/2006/relationships/image" Target="../media/image7.tiff"/><Relationship Id="rId4" Type="http://schemas.microsoft.com/office/2007/relationships/hdphoto" Target="../media/hdphoto6.wdp"/><Relationship Id="rId9" Type="http://schemas.openxmlformats.org/officeDocument/2006/relationships/image" Target="../media/image6.tiff"/></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5.PNG"/><Relationship Id="rId5" Type="http://schemas.openxmlformats.org/officeDocument/2006/relationships/slide" Target="slide3.xml"/><Relationship Id="rId10" Type="http://schemas.openxmlformats.org/officeDocument/2006/relationships/image" Target="../media/image24.PNG"/><Relationship Id="rId4" Type="http://schemas.microsoft.com/office/2007/relationships/hdphoto" Target="../media/hdphoto6.wdp"/><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1.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4.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10" Type="http://schemas.openxmlformats.org/officeDocument/2006/relationships/image" Target="../media/image7.tiff"/><Relationship Id="rId4" Type="http://schemas.microsoft.com/office/2007/relationships/hdphoto" Target="../media/hdphoto6.wdp"/><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6505" y="7767"/>
            <a:ext cx="12191980" cy="6856718"/>
          </a:xfrm>
          <a:prstGeom prst="rect">
            <a:avLst/>
          </a:prstGeom>
        </p:spPr>
      </p:pic>
      <p:sp>
        <p:nvSpPr>
          <p:cNvPr id="4" name="Rectangle 3">
            <a:extLst>
              <a:ext uri="{FF2B5EF4-FFF2-40B4-BE49-F238E27FC236}">
                <a16:creationId xmlns:a16="http://schemas.microsoft.com/office/drawing/2014/main" id="{85DE546C-4A44-0D4B-BA61-25FFF59F8F1E}"/>
              </a:ext>
            </a:extLst>
          </p:cNvPr>
          <p:cNvSpPr/>
          <p:nvPr/>
        </p:nvSpPr>
        <p:spPr>
          <a:xfrm>
            <a:off x="2563658" y="1078696"/>
            <a:ext cx="7913841" cy="4508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CA5656-8308-8E40-98B9-C56EB37112EA}"/>
              </a:ext>
            </a:extLst>
          </p:cNvPr>
          <p:cNvSpPr txBox="1"/>
          <p:nvPr/>
        </p:nvSpPr>
        <p:spPr>
          <a:xfrm>
            <a:off x="2714871" y="1422509"/>
            <a:ext cx="7913840" cy="1446550"/>
          </a:xfrm>
          <a:prstGeom prst="rect">
            <a:avLst/>
          </a:prstGeom>
          <a:noFill/>
        </p:spPr>
        <p:txBody>
          <a:bodyPr wrap="square" rtlCol="0">
            <a:spAutoFit/>
          </a:bodyPr>
          <a:lstStyle/>
          <a:p>
            <a:pPr algn="ctr"/>
            <a:r>
              <a:rPr lang="en-US" sz="4400" dirty="0">
                <a:latin typeface="Comic Sans MS" panose="030F0702030302020204" pitchFamily="66" charset="0"/>
              </a:rPr>
              <a:t>Welcome Kindergarten Families!</a:t>
            </a:r>
          </a:p>
        </p:txBody>
      </p:sp>
      <p:pic>
        <p:nvPicPr>
          <p:cNvPr id="8" name="Picture 7">
            <a:extLst>
              <a:ext uri="{FF2B5EF4-FFF2-40B4-BE49-F238E27FC236}">
                <a16:creationId xmlns:a16="http://schemas.microsoft.com/office/drawing/2014/main" id="{DF5217A1-1107-5841-AF47-B3F06BF22B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1181568" y="1629313"/>
            <a:ext cx="3048078" cy="5571210"/>
          </a:xfrm>
          <a:prstGeom prst="rect">
            <a:avLst/>
          </a:prstGeom>
        </p:spPr>
      </p:pic>
      <p:sp>
        <p:nvSpPr>
          <p:cNvPr id="11" name="TextBox 10">
            <a:extLst>
              <a:ext uri="{FF2B5EF4-FFF2-40B4-BE49-F238E27FC236}">
                <a16:creationId xmlns:a16="http://schemas.microsoft.com/office/drawing/2014/main" id="{3040351B-54C0-0E40-8ECC-C2600A7ACCF3}"/>
              </a:ext>
            </a:extLst>
          </p:cNvPr>
          <p:cNvSpPr txBox="1"/>
          <p:nvPr/>
        </p:nvSpPr>
        <p:spPr>
          <a:xfrm>
            <a:off x="3240243" y="2508827"/>
            <a:ext cx="6986789" cy="2862322"/>
          </a:xfrm>
          <a:prstGeom prst="rect">
            <a:avLst/>
          </a:prstGeom>
          <a:noFill/>
        </p:spPr>
        <p:txBody>
          <a:bodyPr wrap="square" rtlCol="0" anchor="ctr">
            <a:spAutoFit/>
          </a:bodyPr>
          <a:lstStyle/>
          <a:p>
            <a:pPr algn="ctr"/>
            <a:endParaRPr lang="en-US" sz="3600" dirty="0">
              <a:latin typeface="Janda Safe and Sound" panose="02000503000000020004" pitchFamily="2" charset="77"/>
            </a:endParaRPr>
          </a:p>
          <a:p>
            <a:pPr algn="ctr"/>
            <a:r>
              <a:rPr lang="en-US" sz="3600" dirty="0">
                <a:latin typeface="Comic Sans MS" panose="030F0702030302020204" pitchFamily="66" charset="0"/>
              </a:rPr>
              <a:t>Mrs. Lucero</a:t>
            </a:r>
          </a:p>
          <a:p>
            <a:pPr algn="ctr"/>
            <a:r>
              <a:rPr lang="en-US" sz="3600" dirty="0">
                <a:latin typeface="Comic Sans MS" panose="030F0702030302020204" pitchFamily="66" charset="0"/>
              </a:rPr>
              <a:t> </a:t>
            </a:r>
            <a:r>
              <a:rPr lang="en-US" sz="3600" dirty="0" err="1">
                <a:latin typeface="Comic Sans MS" panose="030F0702030302020204" pitchFamily="66" charset="0"/>
              </a:rPr>
              <a:t>Mrs.Barton</a:t>
            </a:r>
            <a:endParaRPr lang="en-US" sz="3600" dirty="0">
              <a:latin typeface="Comic Sans MS" panose="030F0702030302020204" pitchFamily="66" charset="0"/>
            </a:endParaRPr>
          </a:p>
          <a:p>
            <a:pPr algn="ctr"/>
            <a:r>
              <a:rPr lang="en-US" sz="3600" dirty="0" err="1">
                <a:latin typeface="Comic Sans MS" panose="030F0702030302020204" pitchFamily="66" charset="0"/>
              </a:rPr>
              <a:t>Mr.Morineau</a:t>
            </a:r>
            <a:endParaRPr lang="en-US" sz="3600" dirty="0">
              <a:latin typeface="Comic Sans MS" panose="030F0702030302020204" pitchFamily="66" charset="0"/>
            </a:endParaRPr>
          </a:p>
          <a:p>
            <a:pPr algn="ctr"/>
            <a:endParaRPr lang="en-US" sz="3600" dirty="0">
              <a:latin typeface="Janda Safe and Sound" panose="02000503000000020004" pitchFamily="2" charset="77"/>
            </a:endParaRPr>
          </a:p>
        </p:txBody>
      </p:sp>
    </p:spTree>
    <p:extLst>
      <p:ext uri="{BB962C8B-B14F-4D97-AF65-F5344CB8AC3E}">
        <p14:creationId xmlns:p14="http://schemas.microsoft.com/office/powerpoint/2010/main" val="343226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F29C839A-1CE9-8E4C-AD76-D9DB309B204C}"/>
              </a:ext>
            </a:extLst>
          </p:cNvPr>
          <p:cNvSpPr/>
          <p:nvPr/>
        </p:nvSpPr>
        <p:spPr>
          <a:xfrm>
            <a:off x="766770" y="1751095"/>
            <a:ext cx="1075163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26978B-7066-6F48-804A-18748ADBF1B5}"/>
              </a:ext>
            </a:extLst>
          </p:cNvPr>
          <p:cNvSpPr txBox="1"/>
          <p:nvPr/>
        </p:nvSpPr>
        <p:spPr>
          <a:xfrm>
            <a:off x="5616102" y="1894667"/>
            <a:ext cx="581240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Healthy habits start now</a:t>
            </a:r>
          </a:p>
          <a:p>
            <a:pPr marL="457200" indent="-457200">
              <a:buFont typeface="Arial" panose="020B0604020202020204" pitchFamily="34" charset="0"/>
              <a:buChar char="•"/>
            </a:pPr>
            <a:r>
              <a:rPr lang="en-US" sz="3200" dirty="0"/>
              <a:t>Attendance is critical to your child’s security and success</a:t>
            </a:r>
          </a:p>
          <a:p>
            <a:pPr marL="457200" indent="-457200">
              <a:buFont typeface="Arial" panose="020B0604020202020204" pitchFamily="34" charset="0"/>
              <a:buChar char="•"/>
            </a:pPr>
            <a:r>
              <a:rPr lang="en-US" sz="3200" dirty="0"/>
              <a:t>Absences and </a:t>
            </a:r>
            <a:r>
              <a:rPr lang="en-US" sz="3200" dirty="0" err="1"/>
              <a:t>tardies</a:t>
            </a:r>
            <a:r>
              <a:rPr lang="en-US" sz="3200" dirty="0"/>
              <a:t> are kept track of for each child</a:t>
            </a:r>
          </a:p>
          <a:p>
            <a:pPr marL="457200" indent="-457200">
              <a:buFont typeface="Arial" panose="020B0604020202020204" pitchFamily="34" charset="0"/>
              <a:buChar char="•"/>
            </a:pPr>
            <a:r>
              <a:rPr lang="en-US" sz="3200" dirty="0"/>
              <a:t>Perfect attendance awards are given each quarter and for the whole school year</a:t>
            </a:r>
          </a:p>
        </p:txBody>
      </p:sp>
      <p:sp>
        <p:nvSpPr>
          <p:cNvPr id="11" name="TextBox 10">
            <a:extLst>
              <a:ext uri="{FF2B5EF4-FFF2-40B4-BE49-F238E27FC236}">
                <a16:creationId xmlns:a16="http://schemas.microsoft.com/office/drawing/2014/main" id="{D9F6C46C-E0B9-3AEB-09E1-BA23014D3C7E}"/>
              </a:ext>
            </a:extLst>
          </p:cNvPr>
          <p:cNvSpPr txBox="1"/>
          <p:nvPr/>
        </p:nvSpPr>
        <p:spPr>
          <a:xfrm>
            <a:off x="-78185" y="414523"/>
            <a:ext cx="11378873" cy="923330"/>
          </a:xfrm>
          <a:prstGeom prst="rect">
            <a:avLst/>
          </a:prstGeom>
          <a:noFill/>
          <a:ln w="38100">
            <a:noFill/>
          </a:ln>
        </p:spPr>
        <p:txBody>
          <a:bodyPr wrap="square" rtlCol="0" anchor="ctr">
            <a:spAutoFit/>
          </a:bodyPr>
          <a:lstStyle/>
          <a:p>
            <a:pPr algn="ctr"/>
            <a:r>
              <a:rPr lang="en-US" sz="5400" dirty="0">
                <a:latin typeface="Janda Safe and Sound" panose="02000503000000020004" pitchFamily="2" charset="77"/>
              </a:rPr>
              <a:t>       Attendance</a:t>
            </a:r>
          </a:p>
        </p:txBody>
      </p:sp>
      <p:pic>
        <p:nvPicPr>
          <p:cNvPr id="12" name="Picture 11" descr="A picture containing shape&#10;&#10;Description automatically generated">
            <a:extLst>
              <a:ext uri="{FF2B5EF4-FFF2-40B4-BE49-F238E27FC236}">
                <a16:creationId xmlns:a16="http://schemas.microsoft.com/office/drawing/2014/main" id="{6A11E347-D9F8-1F30-34C9-3CC177212E43}"/>
              </a:ext>
            </a:extLst>
          </p:cNvPr>
          <p:cNvPicPr>
            <a:picLocks noChangeAspect="1"/>
          </p:cNvPicPr>
          <p:nvPr/>
        </p:nvPicPr>
        <p:blipFill>
          <a:blip r:embed="rId8"/>
          <a:stretch>
            <a:fillRect/>
          </a:stretch>
        </p:blipFill>
        <p:spPr>
          <a:xfrm>
            <a:off x="1205520" y="2262334"/>
            <a:ext cx="4219920" cy="3525413"/>
          </a:xfrm>
          <a:prstGeom prst="rect">
            <a:avLst/>
          </a:prstGeom>
        </p:spPr>
      </p:pic>
    </p:spTree>
    <p:extLst>
      <p:ext uri="{BB962C8B-B14F-4D97-AF65-F5344CB8AC3E}">
        <p14:creationId xmlns:p14="http://schemas.microsoft.com/office/powerpoint/2010/main" val="4254146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TextBox 10">
            <a:extLst>
              <a:ext uri="{FF2B5EF4-FFF2-40B4-BE49-F238E27FC236}">
                <a16:creationId xmlns:a16="http://schemas.microsoft.com/office/drawing/2014/main" id="{D9F6C46C-E0B9-3AEB-09E1-BA23014D3C7E}"/>
              </a:ext>
            </a:extLst>
          </p:cNvPr>
          <p:cNvSpPr txBox="1"/>
          <p:nvPr/>
        </p:nvSpPr>
        <p:spPr>
          <a:xfrm>
            <a:off x="-78185" y="414523"/>
            <a:ext cx="11378873" cy="923330"/>
          </a:xfrm>
          <a:prstGeom prst="rect">
            <a:avLst/>
          </a:prstGeom>
          <a:noFill/>
          <a:ln w="38100">
            <a:noFill/>
          </a:ln>
        </p:spPr>
        <p:txBody>
          <a:bodyPr wrap="square" rtlCol="0" anchor="ctr">
            <a:spAutoFit/>
          </a:bodyPr>
          <a:lstStyle/>
          <a:p>
            <a:pPr algn="ctr"/>
            <a:r>
              <a:rPr lang="en-US" sz="5400" dirty="0">
                <a:latin typeface="Janda Safe and Sound" panose="02000503000000020004" pitchFamily="2" charset="77"/>
              </a:rPr>
              <a:t>   Sick </a:t>
            </a:r>
          </a:p>
        </p:txBody>
      </p:sp>
      <p:sp>
        <p:nvSpPr>
          <p:cNvPr id="18" name="Rectangle 17">
            <a:extLst>
              <a:ext uri="{FF2B5EF4-FFF2-40B4-BE49-F238E27FC236}">
                <a16:creationId xmlns:a16="http://schemas.microsoft.com/office/drawing/2014/main" id="{8AF759ED-BEF9-5D0E-2A50-87431A5DDFD1}"/>
              </a:ext>
            </a:extLst>
          </p:cNvPr>
          <p:cNvSpPr/>
          <p:nvPr/>
        </p:nvSpPr>
        <p:spPr>
          <a:xfrm>
            <a:off x="637785" y="1665102"/>
            <a:ext cx="565851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1800" dirty="0"/>
              <a:t>Free Breakfast _______am </a:t>
            </a:r>
          </a:p>
          <a:p>
            <a:pPr marL="457200" indent="-457200">
              <a:buFont typeface="Arial" panose="020B0604020202020204" pitchFamily="34" charset="0"/>
              <a:buChar char="•"/>
            </a:pPr>
            <a:r>
              <a:rPr lang="en-US" sz="1800" dirty="0"/>
              <a:t>Free lunch (2-3 choices)</a:t>
            </a:r>
          </a:p>
          <a:p>
            <a:pPr marL="457200" indent="-457200">
              <a:buFont typeface="Arial" panose="020B0604020202020204" pitchFamily="34" charset="0"/>
              <a:buChar char="•"/>
            </a:pPr>
            <a:r>
              <a:rPr lang="en-US" sz="1800" dirty="0"/>
              <a:t>Please send a </a:t>
            </a:r>
            <a:r>
              <a:rPr lang="en-US" sz="1800" u="sng" dirty="0"/>
              <a:t>small, healthy snack everyday </a:t>
            </a:r>
            <a:r>
              <a:rPr lang="en-US" sz="1800" dirty="0"/>
              <a:t>(not too much and no candy)</a:t>
            </a:r>
          </a:p>
          <a:p>
            <a:pPr marL="457200" indent="-457200">
              <a:buFont typeface="Arial" panose="020B0604020202020204" pitchFamily="34" charset="0"/>
              <a:buChar char="•"/>
            </a:pPr>
            <a:r>
              <a:rPr lang="en-US" sz="1800" dirty="0"/>
              <a:t>Please send a labeled water bottle</a:t>
            </a:r>
          </a:p>
          <a:p>
            <a:pPr marL="457200" indent="-457200">
              <a:buFont typeface="Arial" panose="020B0604020202020204" pitchFamily="34" charset="0"/>
              <a:buChar char="•"/>
            </a:pPr>
            <a:r>
              <a:rPr lang="en-US" sz="1800" dirty="0"/>
              <a:t>If your child has an allergy please let the nurse know right away. </a:t>
            </a:r>
          </a:p>
        </p:txBody>
      </p:sp>
      <p:sp>
        <p:nvSpPr>
          <p:cNvPr id="23" name="Rectangle 22">
            <a:extLst>
              <a:ext uri="{FF2B5EF4-FFF2-40B4-BE49-F238E27FC236}">
                <a16:creationId xmlns:a16="http://schemas.microsoft.com/office/drawing/2014/main" id="{256CECA8-8460-3B1A-3FE8-9E0BE09DA096}"/>
              </a:ext>
            </a:extLst>
          </p:cNvPr>
          <p:cNvSpPr/>
          <p:nvPr/>
        </p:nvSpPr>
        <p:spPr>
          <a:xfrm>
            <a:off x="6511168" y="1642834"/>
            <a:ext cx="549796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t>Free Breakfast 7:30-7:50am </a:t>
            </a:r>
          </a:p>
          <a:p>
            <a:r>
              <a:rPr lang="en-US" sz="1800"/>
              <a:t>Free lunch (2-3 choices)</a:t>
            </a:r>
          </a:p>
          <a:p>
            <a:r>
              <a:rPr lang="en-US" sz="1800"/>
              <a:t>Please send a </a:t>
            </a:r>
            <a:r>
              <a:rPr lang="en-US" sz="1800" u="sng"/>
              <a:t>small, healthy snack everyday </a:t>
            </a:r>
            <a:r>
              <a:rPr lang="en-US" sz="1800"/>
              <a:t>(not too much and no candy)</a:t>
            </a:r>
          </a:p>
          <a:p>
            <a:r>
              <a:rPr lang="en-US" sz="1800"/>
              <a:t>Please send a water bottle</a:t>
            </a:r>
          </a:p>
          <a:p>
            <a:r>
              <a:rPr lang="en-US" sz="1800"/>
              <a:t>If your child has an allergy please let the nurse know right away. </a:t>
            </a:r>
            <a:endParaRPr lang="en-US" sz="1800" dirty="0"/>
          </a:p>
        </p:txBody>
      </p:sp>
      <p:sp>
        <p:nvSpPr>
          <p:cNvPr id="24" name="TextBox 23">
            <a:extLst>
              <a:ext uri="{FF2B5EF4-FFF2-40B4-BE49-F238E27FC236}">
                <a16:creationId xmlns:a16="http://schemas.microsoft.com/office/drawing/2014/main" id="{4DA0C6D4-6E78-27B4-0654-D1C7142058A1}"/>
              </a:ext>
            </a:extLst>
          </p:cNvPr>
          <p:cNvSpPr txBox="1"/>
          <p:nvPr/>
        </p:nvSpPr>
        <p:spPr>
          <a:xfrm>
            <a:off x="6621995" y="1640729"/>
            <a:ext cx="5387135" cy="4093428"/>
          </a:xfrm>
          <a:prstGeom prst="rect">
            <a:avLst/>
          </a:prstGeom>
          <a:noFill/>
          <a:ln w="38100">
            <a:noFill/>
          </a:ln>
        </p:spPr>
        <p:txBody>
          <a:bodyPr wrap="square" rtlCol="0" anchor="ctr">
            <a:spAutoFit/>
          </a:bodyPr>
          <a:lstStyle/>
          <a:p>
            <a:r>
              <a:rPr lang="en-US" altLang="en-US" sz="2000" u="sng" dirty="0">
                <a:ea typeface="Century Gothic" panose="020B0502020202020204" pitchFamily="34" charset="0"/>
                <a:cs typeface="Century Gothic" panose="020B0502020202020204" pitchFamily="34" charset="0"/>
              </a:rPr>
              <a:t>DO NOT</a:t>
            </a:r>
            <a:r>
              <a:rPr lang="en-US" altLang="en-US" sz="2000" dirty="0">
                <a:ea typeface="Century Gothic" panose="020B0502020202020204" pitchFamily="34" charset="0"/>
                <a:cs typeface="Century Gothic" panose="020B0502020202020204" pitchFamily="34" charset="0"/>
              </a:rPr>
              <a:t> send your child to school when they are sick (recent fever, recent vomiting, heavy coughing, runny nose with mucus or other chronic illness (asthma attack, severe allergic reaction, etc.) </a:t>
            </a:r>
          </a:p>
          <a:p>
            <a:pPr eaLnBrk="1" hangingPunct="1">
              <a:lnSpc>
                <a:spcPct val="80000"/>
              </a:lnSpc>
            </a:pPr>
            <a:endParaRPr lang="en-US" altLang="en-US" sz="2000" dirty="0">
              <a:ea typeface="Century Gothic" panose="020B0502020202020204" pitchFamily="34" charset="0"/>
              <a:cs typeface="Century Gothic" panose="020B0502020202020204" pitchFamily="34" charset="0"/>
            </a:endParaRPr>
          </a:p>
          <a:p>
            <a:pPr eaLnBrk="1" hangingPunct="1">
              <a:lnSpc>
                <a:spcPct val="80000"/>
              </a:lnSpc>
            </a:pPr>
            <a:r>
              <a:rPr lang="en-US" altLang="en-US" sz="2000" dirty="0">
                <a:ea typeface="Century Gothic" panose="020B0502020202020204" pitchFamily="34" charset="0"/>
                <a:cs typeface="Century Gothic" panose="020B0502020202020204" pitchFamily="34" charset="0"/>
              </a:rPr>
              <a:t>Having open communication with teacher at all times. </a:t>
            </a:r>
          </a:p>
          <a:p>
            <a:pPr eaLnBrk="1" hangingPunct="1">
              <a:lnSpc>
                <a:spcPct val="80000"/>
              </a:lnSpc>
            </a:pPr>
            <a:endParaRPr lang="en-US" altLang="en-US" sz="2000" dirty="0">
              <a:ea typeface="Century Gothic" panose="020B0502020202020204" pitchFamily="34" charset="0"/>
              <a:cs typeface="Century Gothic" panose="020B0502020202020204" pitchFamily="34" charset="0"/>
            </a:endParaRPr>
          </a:p>
          <a:p>
            <a:pPr eaLnBrk="1" hangingPunct="1">
              <a:lnSpc>
                <a:spcPct val="80000"/>
              </a:lnSpc>
            </a:pPr>
            <a:r>
              <a:rPr lang="en-US" altLang="en-US" sz="2000" dirty="0">
                <a:ea typeface="Century Gothic" panose="020B0502020202020204" pitchFamily="34" charset="0"/>
                <a:cs typeface="Century Gothic" panose="020B0502020202020204" pitchFamily="34" charset="0"/>
              </a:rPr>
              <a:t>Call the Attendance Secretary- </a:t>
            </a:r>
            <a:r>
              <a:rPr lang="en-US" altLang="en-US" sz="2000" b="1" dirty="0">
                <a:ea typeface="Century Gothic" panose="020B0502020202020204" pitchFamily="34" charset="0"/>
                <a:cs typeface="Century Gothic" panose="020B0502020202020204" pitchFamily="34" charset="0"/>
              </a:rPr>
              <a:t>Ms. Jennifer Rubio</a:t>
            </a:r>
          </a:p>
          <a:p>
            <a:pPr eaLnBrk="1" hangingPunct="1">
              <a:lnSpc>
                <a:spcPct val="80000"/>
              </a:lnSpc>
            </a:pPr>
            <a:r>
              <a:rPr lang="en-US" altLang="en-US" sz="2000" dirty="0">
                <a:ea typeface="Century Gothic" panose="020B0502020202020204" pitchFamily="34" charset="0"/>
                <a:cs typeface="Century Gothic" panose="020B0502020202020204" pitchFamily="34" charset="0"/>
              </a:rPr>
              <a:t>in the morning </a:t>
            </a:r>
            <a:r>
              <a:rPr lang="en-US" altLang="en-US" sz="2000" u="sng" dirty="0">
                <a:ea typeface="Century Gothic" panose="020B0502020202020204" pitchFamily="34" charset="0"/>
                <a:cs typeface="Century Gothic" panose="020B0502020202020204" pitchFamily="34" charset="0"/>
              </a:rPr>
              <a:t>every time your child must stay home at (</a:t>
            </a:r>
            <a:r>
              <a:rPr lang="en-US" altLang="en-US" sz="2000" b="1" u="sng" dirty="0">
                <a:ea typeface="Century Gothic" panose="020B0502020202020204" pitchFamily="34" charset="0"/>
                <a:cs typeface="Century Gothic" panose="020B0502020202020204" pitchFamily="34" charset="0"/>
              </a:rPr>
              <a:t>619) 420-5533 EXT 470110</a:t>
            </a:r>
            <a:r>
              <a:rPr lang="en-US" altLang="en-US" sz="2000" u="sng" dirty="0">
                <a:ea typeface="Century Gothic" panose="020B0502020202020204" pitchFamily="34" charset="0"/>
                <a:cs typeface="Century Gothic" panose="020B0502020202020204" pitchFamily="34" charset="0"/>
              </a:rPr>
              <a:t>.</a:t>
            </a:r>
          </a:p>
          <a:p>
            <a:pPr eaLnBrk="1" hangingPunct="1">
              <a:lnSpc>
                <a:spcPct val="80000"/>
              </a:lnSpc>
            </a:pPr>
            <a:r>
              <a:rPr lang="en-US" altLang="en-US" sz="2000" dirty="0">
                <a:ea typeface="Century Gothic" panose="020B0502020202020204" pitchFamily="34" charset="0"/>
                <a:cs typeface="Century Gothic" panose="020B0502020202020204" pitchFamily="34" charset="0"/>
              </a:rPr>
              <a:t>IMPORTANT - Please inform your child’s teacher of any special medical needs: chronic or severe illness or allergy.</a:t>
            </a:r>
          </a:p>
          <a:p>
            <a:pPr marL="742950" lvl="1" indent="-285750">
              <a:buFont typeface="Arial" panose="020B0604020202020204" pitchFamily="34" charset="0"/>
              <a:buChar char="•"/>
            </a:pPr>
            <a:endParaRPr lang="en-US" sz="2000" dirty="0"/>
          </a:p>
        </p:txBody>
      </p:sp>
      <p:pic>
        <p:nvPicPr>
          <p:cNvPr id="7" name="Picture 6" descr="A picture containing person, indoor&#10;&#10;Description automatically generated">
            <a:extLst>
              <a:ext uri="{FF2B5EF4-FFF2-40B4-BE49-F238E27FC236}">
                <a16:creationId xmlns:a16="http://schemas.microsoft.com/office/drawing/2014/main" id="{4A1EC93E-5021-5704-C8C7-4094257C4AC7}"/>
              </a:ext>
            </a:extLst>
          </p:cNvPr>
          <p:cNvPicPr>
            <a:picLocks noChangeAspect="1"/>
          </p:cNvPicPr>
          <p:nvPr/>
        </p:nvPicPr>
        <p:blipFill>
          <a:blip r:embed="rId8"/>
          <a:stretch>
            <a:fillRect/>
          </a:stretch>
        </p:blipFill>
        <p:spPr>
          <a:xfrm>
            <a:off x="1547004" y="1819949"/>
            <a:ext cx="3930687" cy="3816546"/>
          </a:xfrm>
          <a:prstGeom prst="rect">
            <a:avLst/>
          </a:prstGeom>
        </p:spPr>
      </p:pic>
    </p:spTree>
    <p:extLst>
      <p:ext uri="{BB962C8B-B14F-4D97-AF65-F5344CB8AC3E}">
        <p14:creationId xmlns:p14="http://schemas.microsoft.com/office/powerpoint/2010/main" val="360564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TextBox 10">
            <a:extLst>
              <a:ext uri="{FF2B5EF4-FFF2-40B4-BE49-F238E27FC236}">
                <a16:creationId xmlns:a16="http://schemas.microsoft.com/office/drawing/2014/main" id="{D9F6C46C-E0B9-3AEB-09E1-BA23014D3C7E}"/>
              </a:ext>
            </a:extLst>
          </p:cNvPr>
          <p:cNvSpPr txBox="1"/>
          <p:nvPr/>
        </p:nvSpPr>
        <p:spPr>
          <a:xfrm>
            <a:off x="-78185" y="414523"/>
            <a:ext cx="11378873" cy="923330"/>
          </a:xfrm>
          <a:prstGeom prst="rect">
            <a:avLst/>
          </a:prstGeom>
          <a:noFill/>
          <a:ln w="38100">
            <a:noFill/>
          </a:ln>
        </p:spPr>
        <p:txBody>
          <a:bodyPr wrap="square" rtlCol="0" anchor="ctr">
            <a:spAutoFit/>
          </a:bodyPr>
          <a:lstStyle/>
          <a:p>
            <a:pPr algn="ctr"/>
            <a:r>
              <a:rPr lang="en-US" sz="5400" dirty="0">
                <a:latin typeface="Janda Safe and Sound" panose="02000503000000020004" pitchFamily="2" charset="77"/>
              </a:rPr>
              <a:t>     Food </a:t>
            </a:r>
          </a:p>
        </p:txBody>
      </p:sp>
      <p:sp>
        <p:nvSpPr>
          <p:cNvPr id="18" name="Rectangle 17">
            <a:extLst>
              <a:ext uri="{FF2B5EF4-FFF2-40B4-BE49-F238E27FC236}">
                <a16:creationId xmlns:a16="http://schemas.microsoft.com/office/drawing/2014/main" id="{8AF759ED-BEF9-5D0E-2A50-87431A5DDFD1}"/>
              </a:ext>
            </a:extLst>
          </p:cNvPr>
          <p:cNvSpPr/>
          <p:nvPr/>
        </p:nvSpPr>
        <p:spPr>
          <a:xfrm>
            <a:off x="637785" y="1665102"/>
            <a:ext cx="565851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1800" dirty="0"/>
              <a:t>Free Breakfast _______am </a:t>
            </a:r>
          </a:p>
          <a:p>
            <a:pPr marL="457200" indent="-457200">
              <a:buFont typeface="Arial" panose="020B0604020202020204" pitchFamily="34" charset="0"/>
              <a:buChar char="•"/>
            </a:pPr>
            <a:r>
              <a:rPr lang="en-US" sz="1800" dirty="0"/>
              <a:t>Free lunch (2-3 choices)</a:t>
            </a:r>
          </a:p>
          <a:p>
            <a:pPr marL="457200" indent="-457200">
              <a:buFont typeface="Arial" panose="020B0604020202020204" pitchFamily="34" charset="0"/>
              <a:buChar char="•"/>
            </a:pPr>
            <a:r>
              <a:rPr lang="en-US" sz="1800" dirty="0"/>
              <a:t>Please send a </a:t>
            </a:r>
            <a:r>
              <a:rPr lang="en-US" sz="1800" u="sng" dirty="0"/>
              <a:t>small, healthy snack everyday </a:t>
            </a:r>
            <a:r>
              <a:rPr lang="en-US" sz="1800" dirty="0"/>
              <a:t>(not too much and no candy)</a:t>
            </a:r>
          </a:p>
          <a:p>
            <a:pPr marL="457200" indent="-457200">
              <a:buFont typeface="Arial" panose="020B0604020202020204" pitchFamily="34" charset="0"/>
              <a:buChar char="•"/>
            </a:pPr>
            <a:r>
              <a:rPr lang="en-US" sz="1800" dirty="0"/>
              <a:t>Please send a labeled water bottle</a:t>
            </a:r>
          </a:p>
          <a:p>
            <a:pPr marL="457200" indent="-457200">
              <a:buFont typeface="Arial" panose="020B0604020202020204" pitchFamily="34" charset="0"/>
              <a:buChar char="•"/>
            </a:pPr>
            <a:r>
              <a:rPr lang="en-US" sz="1800" dirty="0"/>
              <a:t>If your child has an allergy please let the nurse know right away. </a:t>
            </a:r>
          </a:p>
        </p:txBody>
      </p:sp>
      <p:pic>
        <p:nvPicPr>
          <p:cNvPr id="19" name="Picture 18" descr="A picture containing food, table, plate, fruit&#10;&#10;Description automatically generated">
            <a:extLst>
              <a:ext uri="{FF2B5EF4-FFF2-40B4-BE49-F238E27FC236}">
                <a16:creationId xmlns:a16="http://schemas.microsoft.com/office/drawing/2014/main" id="{4BFE0E31-B0B1-8D47-9014-49A30E49D945}"/>
              </a:ext>
            </a:extLst>
          </p:cNvPr>
          <p:cNvPicPr>
            <a:picLocks noChangeAspect="1"/>
          </p:cNvPicPr>
          <p:nvPr/>
        </p:nvPicPr>
        <p:blipFill>
          <a:blip r:embed="rId8"/>
          <a:stretch>
            <a:fillRect/>
          </a:stretch>
        </p:blipFill>
        <p:spPr>
          <a:xfrm>
            <a:off x="1093209" y="1957846"/>
            <a:ext cx="2302491" cy="1471154"/>
          </a:xfrm>
          <a:prstGeom prst="rect">
            <a:avLst/>
          </a:prstGeom>
        </p:spPr>
      </p:pic>
      <p:pic>
        <p:nvPicPr>
          <p:cNvPr id="20" name="Picture 19" descr="File:Culinary fruits front view.jpg">
            <a:extLst>
              <a:ext uri="{FF2B5EF4-FFF2-40B4-BE49-F238E27FC236}">
                <a16:creationId xmlns:a16="http://schemas.microsoft.com/office/drawing/2014/main" id="{55865761-AA4C-D244-21B3-C1FEE9CCA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0016" y="4150614"/>
            <a:ext cx="2211364" cy="1471154"/>
          </a:xfrm>
          <a:prstGeom prst="rect">
            <a:avLst/>
          </a:prstGeom>
        </p:spPr>
      </p:pic>
      <p:pic>
        <p:nvPicPr>
          <p:cNvPr id="21" name="Picture 20" descr="DeerParkHPE - home">
            <a:extLst>
              <a:ext uri="{FF2B5EF4-FFF2-40B4-BE49-F238E27FC236}">
                <a16:creationId xmlns:a16="http://schemas.microsoft.com/office/drawing/2014/main" id="{26C9295A-B33C-656C-0E27-9A2ABD8285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0310" y="1784602"/>
            <a:ext cx="2154467" cy="1957353"/>
          </a:xfrm>
          <a:prstGeom prst="rect">
            <a:avLst/>
          </a:prstGeom>
        </p:spPr>
      </p:pic>
      <p:pic>
        <p:nvPicPr>
          <p:cNvPr id="22" name="Picture 21" descr="A picture containing food, sandwich, snack food, board&#10;&#10;Description automatically generated">
            <a:extLst>
              <a:ext uri="{FF2B5EF4-FFF2-40B4-BE49-F238E27FC236}">
                <a16:creationId xmlns:a16="http://schemas.microsoft.com/office/drawing/2014/main" id="{4497CA58-0D76-F656-09FE-2093774E4541}"/>
              </a:ext>
            </a:extLst>
          </p:cNvPr>
          <p:cNvPicPr>
            <a:picLocks noChangeAspect="1"/>
          </p:cNvPicPr>
          <p:nvPr/>
        </p:nvPicPr>
        <p:blipFill>
          <a:blip r:embed="rId11"/>
          <a:stretch>
            <a:fillRect/>
          </a:stretch>
        </p:blipFill>
        <p:spPr>
          <a:xfrm>
            <a:off x="3864070" y="3861455"/>
            <a:ext cx="1813919" cy="2152450"/>
          </a:xfrm>
          <a:prstGeom prst="rect">
            <a:avLst/>
          </a:prstGeom>
        </p:spPr>
      </p:pic>
      <p:sp>
        <p:nvSpPr>
          <p:cNvPr id="23" name="Rectangle 22">
            <a:extLst>
              <a:ext uri="{FF2B5EF4-FFF2-40B4-BE49-F238E27FC236}">
                <a16:creationId xmlns:a16="http://schemas.microsoft.com/office/drawing/2014/main" id="{256CECA8-8460-3B1A-3FE8-9E0BE09DA096}"/>
              </a:ext>
            </a:extLst>
          </p:cNvPr>
          <p:cNvSpPr/>
          <p:nvPr/>
        </p:nvSpPr>
        <p:spPr>
          <a:xfrm>
            <a:off x="6600863" y="1811474"/>
            <a:ext cx="549796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t>Free Breakfast 7:30-7:50am </a:t>
            </a:r>
          </a:p>
          <a:p>
            <a:r>
              <a:rPr lang="en-US" sz="1800"/>
              <a:t>Free lunch (2-3 choices)</a:t>
            </a:r>
          </a:p>
          <a:p>
            <a:r>
              <a:rPr lang="en-US" sz="1800"/>
              <a:t>Please send a </a:t>
            </a:r>
            <a:r>
              <a:rPr lang="en-US" sz="1800" u="sng"/>
              <a:t>small, healthy snack everyday </a:t>
            </a:r>
            <a:r>
              <a:rPr lang="en-US" sz="1800"/>
              <a:t>(not too much and no candy)</a:t>
            </a:r>
          </a:p>
          <a:p>
            <a:r>
              <a:rPr lang="en-US" sz="1800"/>
              <a:t>Please send a water bottle</a:t>
            </a:r>
          </a:p>
          <a:p>
            <a:r>
              <a:rPr lang="en-US" sz="1800"/>
              <a:t>If your child has an allergy please let the nurse know right away. </a:t>
            </a:r>
            <a:endParaRPr lang="en-US" sz="1800" dirty="0"/>
          </a:p>
        </p:txBody>
      </p:sp>
      <p:sp>
        <p:nvSpPr>
          <p:cNvPr id="24" name="TextBox 23">
            <a:extLst>
              <a:ext uri="{FF2B5EF4-FFF2-40B4-BE49-F238E27FC236}">
                <a16:creationId xmlns:a16="http://schemas.microsoft.com/office/drawing/2014/main" id="{4DA0C6D4-6E78-27B4-0654-D1C7142058A1}"/>
              </a:ext>
            </a:extLst>
          </p:cNvPr>
          <p:cNvSpPr txBox="1"/>
          <p:nvPr/>
        </p:nvSpPr>
        <p:spPr>
          <a:xfrm>
            <a:off x="6621985" y="2412419"/>
            <a:ext cx="5387135" cy="2785378"/>
          </a:xfrm>
          <a:prstGeom prst="rect">
            <a:avLst/>
          </a:prstGeom>
          <a:noFill/>
          <a:ln w="38100">
            <a:noFill/>
          </a:ln>
        </p:spPr>
        <p:txBody>
          <a:bodyPr wrap="square" rtlCol="0" anchor="ctr">
            <a:spAutoFit/>
          </a:bodyPr>
          <a:lstStyle/>
          <a:p>
            <a:pPr marL="457200" indent="-457200">
              <a:buFont typeface="Arial" panose="020B0604020202020204" pitchFamily="34" charset="0"/>
              <a:buChar char="•"/>
            </a:pPr>
            <a:r>
              <a:rPr lang="en-US" sz="2500" dirty="0"/>
              <a:t>Free School Breakfast 7:50-8:10a.m. </a:t>
            </a:r>
          </a:p>
          <a:p>
            <a:pPr marL="457200" indent="-457200">
              <a:buFont typeface="Arial" panose="020B0604020202020204" pitchFamily="34" charset="0"/>
              <a:buChar char="•"/>
            </a:pPr>
            <a:r>
              <a:rPr lang="en-US" sz="2500" dirty="0"/>
              <a:t>Free lunch (2-3 choices)</a:t>
            </a:r>
          </a:p>
          <a:p>
            <a:pPr marL="457200" indent="-457200">
              <a:buFont typeface="Arial" panose="020B0604020202020204" pitchFamily="34" charset="0"/>
              <a:buChar char="•"/>
            </a:pPr>
            <a:r>
              <a:rPr lang="en-US" sz="2500" dirty="0"/>
              <a:t>Please send a </a:t>
            </a:r>
            <a:r>
              <a:rPr lang="en-US" sz="2500" u="sng" dirty="0"/>
              <a:t>small, healthy snack everyday </a:t>
            </a:r>
            <a:r>
              <a:rPr lang="en-US" sz="2500" dirty="0"/>
              <a:t>(not too much and no candy)</a:t>
            </a:r>
          </a:p>
          <a:p>
            <a:pPr marL="457200" indent="-457200">
              <a:buFont typeface="Arial" panose="020B0604020202020204" pitchFamily="34" charset="0"/>
              <a:buChar char="•"/>
            </a:pPr>
            <a:r>
              <a:rPr lang="en-US" sz="2500" dirty="0"/>
              <a:t>Please send a labeled water bottle</a:t>
            </a:r>
          </a:p>
          <a:p>
            <a:pPr marL="457200" indent="-457200">
              <a:buFont typeface="Arial" panose="020B0604020202020204" pitchFamily="34" charset="0"/>
              <a:buChar char="•"/>
            </a:pPr>
            <a:r>
              <a:rPr lang="en-US" sz="2500" dirty="0"/>
              <a:t>If your child has an allergy please let the nurse and teacher know right away. </a:t>
            </a:r>
          </a:p>
        </p:txBody>
      </p:sp>
    </p:spTree>
    <p:extLst>
      <p:ext uri="{BB962C8B-B14F-4D97-AF65-F5344CB8AC3E}">
        <p14:creationId xmlns:p14="http://schemas.microsoft.com/office/powerpoint/2010/main" val="1758377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TextBox 10">
            <a:extLst>
              <a:ext uri="{FF2B5EF4-FFF2-40B4-BE49-F238E27FC236}">
                <a16:creationId xmlns:a16="http://schemas.microsoft.com/office/drawing/2014/main" id="{D9F6C46C-E0B9-3AEB-09E1-BA23014D3C7E}"/>
              </a:ext>
            </a:extLst>
          </p:cNvPr>
          <p:cNvSpPr txBox="1"/>
          <p:nvPr/>
        </p:nvSpPr>
        <p:spPr>
          <a:xfrm>
            <a:off x="-78185" y="414523"/>
            <a:ext cx="11378873" cy="923330"/>
          </a:xfrm>
          <a:prstGeom prst="rect">
            <a:avLst/>
          </a:prstGeom>
          <a:noFill/>
          <a:ln w="38100">
            <a:noFill/>
          </a:ln>
        </p:spPr>
        <p:txBody>
          <a:bodyPr wrap="square" rtlCol="0" anchor="ctr">
            <a:spAutoFit/>
          </a:bodyPr>
          <a:lstStyle/>
          <a:p>
            <a:pPr algn="ctr"/>
            <a:r>
              <a:rPr lang="en-US" sz="5400" dirty="0">
                <a:latin typeface="Janda Safe and Sound" panose="02000503000000020004" pitchFamily="2" charset="77"/>
              </a:rPr>
              <a:t>     Birthdays  </a:t>
            </a:r>
          </a:p>
        </p:txBody>
      </p:sp>
      <p:sp>
        <p:nvSpPr>
          <p:cNvPr id="18" name="Rectangle 17">
            <a:extLst>
              <a:ext uri="{FF2B5EF4-FFF2-40B4-BE49-F238E27FC236}">
                <a16:creationId xmlns:a16="http://schemas.microsoft.com/office/drawing/2014/main" id="{8AF759ED-BEF9-5D0E-2A50-87431A5DDFD1}"/>
              </a:ext>
            </a:extLst>
          </p:cNvPr>
          <p:cNvSpPr/>
          <p:nvPr/>
        </p:nvSpPr>
        <p:spPr>
          <a:xfrm>
            <a:off x="637785" y="1665102"/>
            <a:ext cx="565851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1800" dirty="0"/>
              <a:t>Free Breakfast _______am </a:t>
            </a:r>
          </a:p>
          <a:p>
            <a:pPr marL="457200" indent="-457200">
              <a:buFont typeface="Arial" panose="020B0604020202020204" pitchFamily="34" charset="0"/>
              <a:buChar char="•"/>
            </a:pPr>
            <a:r>
              <a:rPr lang="en-US" sz="1800" dirty="0"/>
              <a:t>Free lunch (2-3 choices)</a:t>
            </a:r>
          </a:p>
          <a:p>
            <a:pPr marL="457200" indent="-457200">
              <a:buFont typeface="Arial" panose="020B0604020202020204" pitchFamily="34" charset="0"/>
              <a:buChar char="•"/>
            </a:pPr>
            <a:r>
              <a:rPr lang="en-US" sz="1800" dirty="0"/>
              <a:t>Please send a </a:t>
            </a:r>
            <a:r>
              <a:rPr lang="en-US" sz="1800" u="sng" dirty="0"/>
              <a:t>small, healthy snack everyday </a:t>
            </a:r>
            <a:r>
              <a:rPr lang="en-US" sz="1800" dirty="0"/>
              <a:t>(not too much and no candy)</a:t>
            </a:r>
          </a:p>
          <a:p>
            <a:pPr marL="457200" indent="-457200">
              <a:buFont typeface="Arial" panose="020B0604020202020204" pitchFamily="34" charset="0"/>
              <a:buChar char="•"/>
            </a:pPr>
            <a:r>
              <a:rPr lang="en-US" sz="1800" dirty="0"/>
              <a:t>Please send a labeled water bottle</a:t>
            </a:r>
          </a:p>
          <a:p>
            <a:pPr marL="457200" indent="-457200">
              <a:buFont typeface="Arial" panose="020B0604020202020204" pitchFamily="34" charset="0"/>
              <a:buChar char="•"/>
            </a:pPr>
            <a:r>
              <a:rPr lang="en-US" sz="1800" dirty="0"/>
              <a:t>If your child has an allergy please let the nurse know right away. </a:t>
            </a:r>
          </a:p>
        </p:txBody>
      </p:sp>
      <p:sp>
        <p:nvSpPr>
          <p:cNvPr id="23" name="Rectangle 22">
            <a:extLst>
              <a:ext uri="{FF2B5EF4-FFF2-40B4-BE49-F238E27FC236}">
                <a16:creationId xmlns:a16="http://schemas.microsoft.com/office/drawing/2014/main" id="{256CECA8-8460-3B1A-3FE8-9E0BE09DA096}"/>
              </a:ext>
            </a:extLst>
          </p:cNvPr>
          <p:cNvSpPr/>
          <p:nvPr/>
        </p:nvSpPr>
        <p:spPr>
          <a:xfrm>
            <a:off x="6511158" y="1642834"/>
            <a:ext cx="549796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t>Free Breakfast 7:30-7:50am </a:t>
            </a:r>
          </a:p>
          <a:p>
            <a:r>
              <a:rPr lang="en-US" sz="1800"/>
              <a:t>Free lunch (2-3 choices)</a:t>
            </a:r>
          </a:p>
          <a:p>
            <a:r>
              <a:rPr lang="en-US" sz="1800"/>
              <a:t>Please send a </a:t>
            </a:r>
            <a:r>
              <a:rPr lang="en-US" sz="1800" u="sng"/>
              <a:t>small, healthy snack everyday </a:t>
            </a:r>
            <a:r>
              <a:rPr lang="en-US" sz="1800"/>
              <a:t>(not too much and no candy)</a:t>
            </a:r>
          </a:p>
          <a:p>
            <a:r>
              <a:rPr lang="en-US" sz="1800"/>
              <a:t>Please send a water bottle</a:t>
            </a:r>
          </a:p>
          <a:p>
            <a:r>
              <a:rPr lang="en-US" sz="1800"/>
              <a:t>If your child has an allergy please let the nurse know right away. </a:t>
            </a:r>
            <a:endParaRPr lang="en-US" sz="1800" dirty="0"/>
          </a:p>
        </p:txBody>
      </p:sp>
      <p:sp>
        <p:nvSpPr>
          <p:cNvPr id="24" name="TextBox 23">
            <a:extLst>
              <a:ext uri="{FF2B5EF4-FFF2-40B4-BE49-F238E27FC236}">
                <a16:creationId xmlns:a16="http://schemas.microsoft.com/office/drawing/2014/main" id="{4DA0C6D4-6E78-27B4-0654-D1C7142058A1}"/>
              </a:ext>
            </a:extLst>
          </p:cNvPr>
          <p:cNvSpPr txBox="1"/>
          <p:nvPr/>
        </p:nvSpPr>
        <p:spPr>
          <a:xfrm>
            <a:off x="6621985" y="1158231"/>
            <a:ext cx="5387135" cy="5293757"/>
          </a:xfrm>
          <a:prstGeom prst="rect">
            <a:avLst/>
          </a:prstGeom>
          <a:noFill/>
          <a:ln w="38100">
            <a:noFill/>
          </a:ln>
        </p:spPr>
        <p:txBody>
          <a:bodyPr wrap="square" rtlCol="0" anchor="ctr">
            <a:spAutoFit/>
          </a:bodyPr>
          <a:lstStyle/>
          <a:p>
            <a:pPr marL="0" indent="0">
              <a:buNone/>
            </a:pPr>
            <a:endParaRPr lang="en-US" sz="2500" dirty="0"/>
          </a:p>
          <a:p>
            <a:pPr marL="0" indent="0">
              <a:buNone/>
            </a:pPr>
            <a:r>
              <a:rPr lang="en-US" sz="2400" dirty="0"/>
              <a:t>We love birthdays and they are exciting but…</a:t>
            </a:r>
          </a:p>
          <a:p>
            <a:pPr marL="342900" indent="-342900">
              <a:buFont typeface="Arial" panose="020B0604020202020204" pitchFamily="34" charset="0"/>
              <a:buChar char="•"/>
            </a:pPr>
            <a:r>
              <a:rPr lang="en-US" sz="2400" dirty="0"/>
              <a:t>No birthday parties at school</a:t>
            </a:r>
          </a:p>
          <a:p>
            <a:pPr marL="342900" indent="-342900">
              <a:buFont typeface="Arial" panose="020B0604020202020204" pitchFamily="34" charset="0"/>
              <a:buChar char="•"/>
            </a:pPr>
            <a:r>
              <a:rPr lang="en-US" sz="2400" dirty="0"/>
              <a:t>No sending sweets to share </a:t>
            </a:r>
          </a:p>
          <a:p>
            <a:r>
              <a:rPr lang="en-US" sz="2400" dirty="0"/>
              <a:t>(no cookies, cupcakes, ice cream, etc.)</a:t>
            </a:r>
          </a:p>
          <a:p>
            <a:pPr marL="342900" indent="-342900">
              <a:buFont typeface="Arial" panose="020B0604020202020204" pitchFamily="34" charset="0"/>
              <a:buChar char="•"/>
            </a:pPr>
            <a:r>
              <a:rPr lang="en-US" sz="2400" u="sng" dirty="0"/>
              <a:t>All parties and sweets should be done at home</a:t>
            </a:r>
          </a:p>
          <a:p>
            <a:pPr marL="342900" indent="-342900">
              <a:buFont typeface="Arial" panose="020B0604020202020204" pitchFamily="34" charset="0"/>
              <a:buChar char="•"/>
            </a:pPr>
            <a:r>
              <a:rPr lang="en-US" sz="2400" dirty="0"/>
              <a:t>Invitations can be passed out after school</a:t>
            </a:r>
          </a:p>
          <a:p>
            <a:pPr marL="342900" indent="-342900">
              <a:buFont typeface="Arial" panose="020B0604020202020204" pitchFamily="34" charset="0"/>
              <a:buChar char="•"/>
            </a:pPr>
            <a:r>
              <a:rPr lang="en-US" sz="2400" dirty="0"/>
              <a:t>If you want you can send pencils, stickers or a small non-edible item to be handed out at the end of the day</a:t>
            </a:r>
          </a:p>
          <a:p>
            <a:endParaRPr lang="en-US" sz="2500" dirty="0"/>
          </a:p>
        </p:txBody>
      </p:sp>
      <p:pic>
        <p:nvPicPr>
          <p:cNvPr id="14" name="Picture 13" descr="HeLLo GoD, MaY i SPeaK To My SoN, PLeASe?: Call 61 : THE GAME">
            <a:extLst>
              <a:ext uri="{FF2B5EF4-FFF2-40B4-BE49-F238E27FC236}">
                <a16:creationId xmlns:a16="http://schemas.microsoft.com/office/drawing/2014/main" id="{93D5D77C-801D-008E-84E4-23F915CFC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846" y="2441820"/>
            <a:ext cx="2207523" cy="2826866"/>
          </a:xfrm>
          <a:prstGeom prst="rect">
            <a:avLst/>
          </a:prstGeom>
        </p:spPr>
      </p:pic>
      <p:pic>
        <p:nvPicPr>
          <p:cNvPr id="15" name="Picture 14" descr="opentech - Games4Girls">
            <a:extLst>
              <a:ext uri="{FF2B5EF4-FFF2-40B4-BE49-F238E27FC236}">
                <a16:creationId xmlns:a16="http://schemas.microsoft.com/office/drawing/2014/main" id="{2A53217D-FC89-A058-AAD0-2B9830AF33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0321" y="2502780"/>
            <a:ext cx="2207523" cy="2826866"/>
          </a:xfrm>
          <a:prstGeom prst="rect">
            <a:avLst/>
          </a:prstGeom>
        </p:spPr>
      </p:pic>
    </p:spTree>
    <p:extLst>
      <p:ext uri="{BB962C8B-B14F-4D97-AF65-F5344CB8AC3E}">
        <p14:creationId xmlns:p14="http://schemas.microsoft.com/office/powerpoint/2010/main" val="2776429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TextBox 10">
            <a:extLst>
              <a:ext uri="{FF2B5EF4-FFF2-40B4-BE49-F238E27FC236}">
                <a16:creationId xmlns:a16="http://schemas.microsoft.com/office/drawing/2014/main" id="{D9F6C46C-E0B9-3AEB-09E1-BA23014D3C7E}"/>
              </a:ext>
            </a:extLst>
          </p:cNvPr>
          <p:cNvSpPr txBox="1"/>
          <p:nvPr/>
        </p:nvSpPr>
        <p:spPr>
          <a:xfrm>
            <a:off x="-78185" y="414523"/>
            <a:ext cx="11378873" cy="923330"/>
          </a:xfrm>
          <a:prstGeom prst="rect">
            <a:avLst/>
          </a:prstGeom>
          <a:noFill/>
          <a:ln w="38100">
            <a:noFill/>
          </a:ln>
        </p:spPr>
        <p:txBody>
          <a:bodyPr wrap="square" rtlCol="0" anchor="ctr">
            <a:spAutoFit/>
          </a:bodyPr>
          <a:lstStyle/>
          <a:p>
            <a:pPr algn="ctr"/>
            <a:r>
              <a:rPr lang="en-US" sz="5400" dirty="0">
                <a:latin typeface="Janda Safe and Sound" panose="02000503000000020004" pitchFamily="2" charset="77"/>
              </a:rPr>
              <a:t>  Uniforms are optional </a:t>
            </a:r>
          </a:p>
        </p:txBody>
      </p:sp>
      <p:sp>
        <p:nvSpPr>
          <p:cNvPr id="23" name="Rectangle 22">
            <a:extLst>
              <a:ext uri="{FF2B5EF4-FFF2-40B4-BE49-F238E27FC236}">
                <a16:creationId xmlns:a16="http://schemas.microsoft.com/office/drawing/2014/main" id="{256CECA8-8460-3B1A-3FE8-9E0BE09DA096}"/>
              </a:ext>
            </a:extLst>
          </p:cNvPr>
          <p:cNvSpPr/>
          <p:nvPr/>
        </p:nvSpPr>
        <p:spPr>
          <a:xfrm>
            <a:off x="278674" y="1642834"/>
            <a:ext cx="11730446"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Free Breakfast 7:30-7:50am </a:t>
            </a:r>
          </a:p>
          <a:p>
            <a:r>
              <a:rPr lang="en-US" sz="1800" dirty="0"/>
              <a:t>Free lunch (2-3 choices)</a:t>
            </a:r>
          </a:p>
          <a:p>
            <a:r>
              <a:rPr lang="en-US" sz="1800" dirty="0"/>
              <a:t>Please send a </a:t>
            </a:r>
            <a:r>
              <a:rPr lang="en-US" sz="1800" u="sng" dirty="0"/>
              <a:t>small, healthy snack everyday </a:t>
            </a:r>
            <a:r>
              <a:rPr lang="en-US" sz="1800" dirty="0"/>
              <a:t>(not too much and no candy)</a:t>
            </a:r>
          </a:p>
          <a:p>
            <a:r>
              <a:rPr lang="en-US" sz="1800" dirty="0"/>
              <a:t>Please send a water bottle</a:t>
            </a:r>
          </a:p>
          <a:p>
            <a:r>
              <a:rPr lang="en-US" sz="1800" dirty="0"/>
              <a:t>If your child has an allergy please let the nurse know right away. </a:t>
            </a:r>
          </a:p>
        </p:txBody>
      </p:sp>
      <p:sp>
        <p:nvSpPr>
          <p:cNvPr id="24" name="TextBox 23">
            <a:extLst>
              <a:ext uri="{FF2B5EF4-FFF2-40B4-BE49-F238E27FC236}">
                <a16:creationId xmlns:a16="http://schemas.microsoft.com/office/drawing/2014/main" id="{4DA0C6D4-6E78-27B4-0654-D1C7142058A1}"/>
              </a:ext>
            </a:extLst>
          </p:cNvPr>
          <p:cNvSpPr txBox="1"/>
          <p:nvPr/>
        </p:nvSpPr>
        <p:spPr>
          <a:xfrm>
            <a:off x="583911" y="837714"/>
            <a:ext cx="10716777" cy="9110186"/>
          </a:xfrm>
          <a:prstGeom prst="rect">
            <a:avLst/>
          </a:prstGeom>
          <a:noFill/>
          <a:ln w="38100">
            <a:noFill/>
          </a:ln>
        </p:spPr>
        <p:txBody>
          <a:bodyPr wrap="square" lIns="91440" tIns="45720" rIns="91440" bIns="45720" rtlCol="0" anchor="ctr">
            <a:spAutoFit/>
          </a:bodyPr>
          <a:lstStyle/>
          <a:p>
            <a:endParaRPr lang="en-US" sz="2500" dirty="0"/>
          </a:p>
          <a:p>
            <a:endParaRPr lang="en-US" sz="2500" dirty="0"/>
          </a:p>
          <a:p>
            <a:endParaRPr lang="en-US" sz="2000" dirty="0"/>
          </a:p>
          <a:p>
            <a:endParaRPr lang="en-US" sz="2000" dirty="0"/>
          </a:p>
          <a:p>
            <a:pPr marL="342900" indent="-342900">
              <a:buFont typeface="Arial" panose="020B0604020202020204" pitchFamily="34" charset="0"/>
              <a:buChar char="•"/>
            </a:pPr>
            <a:r>
              <a:rPr lang="en-US" sz="2500" dirty="0"/>
              <a:t>Uniforms are </a:t>
            </a:r>
            <a:r>
              <a:rPr lang="en-US" sz="2500" i="1" dirty="0"/>
              <a:t>optional</a:t>
            </a:r>
            <a:r>
              <a:rPr lang="en-US" sz="2500" dirty="0"/>
              <a:t>. If your child will not be wearing a uniform this school year, please complete a Uniform Exemption form online sent by </a:t>
            </a:r>
            <a:r>
              <a:rPr lang="en-US" sz="2500" dirty="0" err="1"/>
              <a:t>Ms.Reyes</a:t>
            </a:r>
            <a:r>
              <a:rPr lang="en-US" sz="2500" dirty="0"/>
              <a:t>.</a:t>
            </a:r>
          </a:p>
          <a:p>
            <a:pPr marL="342900" indent="-342900">
              <a:buFont typeface="Arial" panose="020B0604020202020204" pitchFamily="34" charset="0"/>
              <a:buChar char="•"/>
            </a:pPr>
            <a:r>
              <a:rPr lang="en-US" sz="2500" dirty="0"/>
              <a:t>Student’s without an exemption form will be expected to be in uniform while at school. </a:t>
            </a:r>
          </a:p>
          <a:p>
            <a:pPr marL="342900" indent="-342900">
              <a:buFont typeface="Arial" panose="020B0604020202020204" pitchFamily="34" charset="0"/>
              <a:buChar char="•"/>
            </a:pPr>
            <a:r>
              <a:rPr lang="en-US" sz="2500" dirty="0"/>
              <a:t>Uniforms consist of a dark or light blue polo shirt or Rohr t-shirt and beige/khaki pants/skorts. </a:t>
            </a:r>
          </a:p>
          <a:p>
            <a:pPr marL="342900" indent="-342900">
              <a:buFont typeface="Arial" panose="020B0604020202020204" pitchFamily="34" charset="0"/>
              <a:buChar char="•"/>
            </a:pPr>
            <a:r>
              <a:rPr lang="en-US" sz="2500" dirty="0"/>
              <a:t>Friday’s are casual dress at Rohr. Student’s must follow dress code. </a:t>
            </a:r>
          </a:p>
          <a:p>
            <a:pPr marL="342900" indent="-342900">
              <a:buFont typeface="Arial" panose="020B0604020202020204" pitchFamily="34" charset="0"/>
              <a:buChar char="•"/>
            </a:pPr>
            <a:r>
              <a:rPr lang="en-US" sz="2500" dirty="0"/>
              <a:t>Shoes must be worn at all times. Sandals must have closed toes and heel straps. Flip-flops or other backless shoes or sandals are not safe. </a:t>
            </a:r>
          </a:p>
          <a:p>
            <a:endParaRPr lang="en-US" sz="3200" dirty="0"/>
          </a:p>
          <a:p>
            <a:endParaRPr lang="en-US" sz="3200" dirty="0"/>
          </a:p>
          <a:p>
            <a:endParaRPr lang="en-US" sz="32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p:txBody>
      </p:sp>
    </p:spTree>
    <p:extLst>
      <p:ext uri="{BB962C8B-B14F-4D97-AF65-F5344CB8AC3E}">
        <p14:creationId xmlns:p14="http://schemas.microsoft.com/office/powerpoint/2010/main" val="224922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TextBox 10">
            <a:extLst>
              <a:ext uri="{FF2B5EF4-FFF2-40B4-BE49-F238E27FC236}">
                <a16:creationId xmlns:a16="http://schemas.microsoft.com/office/drawing/2014/main" id="{D9F6C46C-E0B9-3AEB-09E1-BA23014D3C7E}"/>
              </a:ext>
            </a:extLst>
          </p:cNvPr>
          <p:cNvSpPr txBox="1"/>
          <p:nvPr/>
        </p:nvSpPr>
        <p:spPr>
          <a:xfrm>
            <a:off x="-78185" y="414523"/>
            <a:ext cx="11378873" cy="923330"/>
          </a:xfrm>
          <a:prstGeom prst="rect">
            <a:avLst/>
          </a:prstGeom>
          <a:noFill/>
          <a:ln w="38100">
            <a:noFill/>
          </a:ln>
        </p:spPr>
        <p:txBody>
          <a:bodyPr wrap="square" rtlCol="0" anchor="ctr">
            <a:spAutoFit/>
          </a:bodyPr>
          <a:lstStyle/>
          <a:p>
            <a:pPr algn="ctr"/>
            <a:r>
              <a:rPr lang="en-US" sz="5400" dirty="0">
                <a:latin typeface="Janda Safe and Sound" panose="02000503000000020004" pitchFamily="2" charset="77"/>
              </a:rPr>
              <a:t>  Bathroom   </a:t>
            </a:r>
          </a:p>
        </p:txBody>
      </p:sp>
      <p:sp>
        <p:nvSpPr>
          <p:cNvPr id="18" name="Rectangle 17">
            <a:extLst>
              <a:ext uri="{FF2B5EF4-FFF2-40B4-BE49-F238E27FC236}">
                <a16:creationId xmlns:a16="http://schemas.microsoft.com/office/drawing/2014/main" id="{8AF759ED-BEF9-5D0E-2A50-87431A5DDFD1}"/>
              </a:ext>
            </a:extLst>
          </p:cNvPr>
          <p:cNvSpPr/>
          <p:nvPr/>
        </p:nvSpPr>
        <p:spPr>
          <a:xfrm>
            <a:off x="637785" y="1665102"/>
            <a:ext cx="565851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1800" dirty="0"/>
              <a:t>Free Breakfast _______am </a:t>
            </a:r>
          </a:p>
          <a:p>
            <a:pPr marL="457200" indent="-457200">
              <a:buFont typeface="Arial" panose="020B0604020202020204" pitchFamily="34" charset="0"/>
              <a:buChar char="•"/>
            </a:pPr>
            <a:r>
              <a:rPr lang="en-US" sz="1800" dirty="0"/>
              <a:t>Free lunch (2-3 choices)</a:t>
            </a:r>
          </a:p>
          <a:p>
            <a:pPr marL="457200" indent="-457200">
              <a:buFont typeface="Arial" panose="020B0604020202020204" pitchFamily="34" charset="0"/>
              <a:buChar char="•"/>
            </a:pPr>
            <a:r>
              <a:rPr lang="en-US" sz="1800" dirty="0"/>
              <a:t>Please send a </a:t>
            </a:r>
            <a:r>
              <a:rPr lang="en-US" sz="1800" u="sng" dirty="0"/>
              <a:t>small, healthy snack everyday </a:t>
            </a:r>
            <a:r>
              <a:rPr lang="en-US" sz="1800" dirty="0"/>
              <a:t>(not too much and no candy)</a:t>
            </a:r>
          </a:p>
          <a:p>
            <a:pPr marL="457200" indent="-457200">
              <a:buFont typeface="Arial" panose="020B0604020202020204" pitchFamily="34" charset="0"/>
              <a:buChar char="•"/>
            </a:pPr>
            <a:r>
              <a:rPr lang="en-US" sz="1800" dirty="0"/>
              <a:t>Please send a labeled water bottle</a:t>
            </a:r>
          </a:p>
          <a:p>
            <a:pPr marL="457200" indent="-457200">
              <a:buFont typeface="Arial" panose="020B0604020202020204" pitchFamily="34" charset="0"/>
              <a:buChar char="•"/>
            </a:pPr>
            <a:r>
              <a:rPr lang="en-US" sz="1800" dirty="0"/>
              <a:t>If your child has an allergy please let the nurse know right away. </a:t>
            </a:r>
          </a:p>
        </p:txBody>
      </p:sp>
      <p:sp>
        <p:nvSpPr>
          <p:cNvPr id="23" name="Rectangle 22">
            <a:extLst>
              <a:ext uri="{FF2B5EF4-FFF2-40B4-BE49-F238E27FC236}">
                <a16:creationId xmlns:a16="http://schemas.microsoft.com/office/drawing/2014/main" id="{256CECA8-8460-3B1A-3FE8-9E0BE09DA096}"/>
              </a:ext>
            </a:extLst>
          </p:cNvPr>
          <p:cNvSpPr/>
          <p:nvPr/>
        </p:nvSpPr>
        <p:spPr>
          <a:xfrm>
            <a:off x="6511158" y="1642834"/>
            <a:ext cx="549796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t>Free Breakfast 7:30-7:50am </a:t>
            </a:r>
          </a:p>
          <a:p>
            <a:r>
              <a:rPr lang="en-US" sz="1800"/>
              <a:t>Free lunch (2-3 choices)</a:t>
            </a:r>
          </a:p>
          <a:p>
            <a:r>
              <a:rPr lang="en-US" sz="1800"/>
              <a:t>Please send a </a:t>
            </a:r>
            <a:r>
              <a:rPr lang="en-US" sz="1800" u="sng"/>
              <a:t>small, healthy snack everyday </a:t>
            </a:r>
            <a:r>
              <a:rPr lang="en-US" sz="1800"/>
              <a:t>(not too much and no candy)</a:t>
            </a:r>
          </a:p>
          <a:p>
            <a:r>
              <a:rPr lang="en-US" sz="1800"/>
              <a:t>Please send a water bottle</a:t>
            </a:r>
          </a:p>
          <a:p>
            <a:r>
              <a:rPr lang="en-US" sz="1800"/>
              <a:t>If your child has an allergy please let the nurse know right away. </a:t>
            </a:r>
            <a:endParaRPr lang="en-US" sz="1800" dirty="0"/>
          </a:p>
        </p:txBody>
      </p:sp>
      <p:sp>
        <p:nvSpPr>
          <p:cNvPr id="24" name="TextBox 23">
            <a:extLst>
              <a:ext uri="{FF2B5EF4-FFF2-40B4-BE49-F238E27FC236}">
                <a16:creationId xmlns:a16="http://schemas.microsoft.com/office/drawing/2014/main" id="{4DA0C6D4-6E78-27B4-0654-D1C7142058A1}"/>
              </a:ext>
            </a:extLst>
          </p:cNvPr>
          <p:cNvSpPr txBox="1"/>
          <p:nvPr/>
        </p:nvSpPr>
        <p:spPr>
          <a:xfrm>
            <a:off x="6700170" y="1876943"/>
            <a:ext cx="5387135" cy="7586692"/>
          </a:xfrm>
          <a:prstGeom prst="rect">
            <a:avLst/>
          </a:prstGeom>
          <a:noFill/>
          <a:ln w="38100">
            <a:noFill/>
          </a:ln>
        </p:spPr>
        <p:txBody>
          <a:bodyPr wrap="square" lIns="91440" tIns="45720" rIns="91440" bIns="45720" rtlCol="0" anchor="ctr">
            <a:spAutoFit/>
          </a:bodyPr>
          <a:lstStyle/>
          <a:p>
            <a:pPr marL="342900" indent="-342900">
              <a:buFont typeface="Arial" panose="020B0604020202020204" pitchFamily="34" charset="0"/>
              <a:buChar char="•"/>
            </a:pPr>
            <a:r>
              <a:rPr lang="en-US" sz="2400" u="sng" dirty="0"/>
              <a:t>All children must be able to use the bathroom on their own including wiping themselves.</a:t>
            </a:r>
            <a:endParaRPr lang="en-US" sz="2400" u="sng"/>
          </a:p>
          <a:p>
            <a:pPr marL="342900" indent="-342900">
              <a:buFont typeface="Arial" panose="020B0604020202020204" pitchFamily="34" charset="0"/>
              <a:buChar char="•"/>
            </a:pPr>
            <a:r>
              <a:rPr lang="en-US" sz="2400" dirty="0"/>
              <a:t>Teachers cannot help</a:t>
            </a:r>
          </a:p>
          <a:p>
            <a:pPr marL="342900" indent="-342900">
              <a:buFont typeface="Arial" panose="020B0604020202020204" pitchFamily="34" charset="0"/>
              <a:buChar char="•"/>
            </a:pPr>
            <a:r>
              <a:rPr lang="en-US" sz="2400" dirty="0"/>
              <a:t>Please do not send your child wearing a belt</a:t>
            </a:r>
          </a:p>
          <a:p>
            <a:pPr marL="342900" indent="-342900">
              <a:buFont typeface="Arial" panose="020B0604020202020204" pitchFamily="34" charset="0"/>
              <a:buChar char="•"/>
            </a:pPr>
            <a:r>
              <a:rPr lang="en-US" sz="2400" dirty="0"/>
              <a:t>Send a change of clothes in backpack in case of an accident (Please label clothes and bag with child’s name.)</a:t>
            </a:r>
          </a:p>
          <a:p>
            <a:endParaRPr lang="en-US" sz="3200" dirty="0"/>
          </a:p>
          <a:p>
            <a:endParaRPr lang="en-US" sz="3200" dirty="0"/>
          </a:p>
          <a:p>
            <a:endParaRPr lang="en-US" sz="3200" dirty="0"/>
          </a:p>
          <a:p>
            <a:endParaRPr lang="en-US" sz="2500" dirty="0"/>
          </a:p>
          <a:p>
            <a:endParaRPr lang="en-US" sz="2500" dirty="0"/>
          </a:p>
          <a:p>
            <a:endParaRPr lang="en-US" sz="2500" dirty="0"/>
          </a:p>
          <a:p>
            <a:endParaRPr lang="en-US" sz="2500" dirty="0"/>
          </a:p>
          <a:p>
            <a:endParaRPr lang="en-US" sz="2500" dirty="0"/>
          </a:p>
          <a:p>
            <a:endParaRPr lang="en-US" sz="2500" dirty="0"/>
          </a:p>
          <a:p>
            <a:endParaRPr lang="en-US" sz="2500" dirty="0"/>
          </a:p>
        </p:txBody>
      </p:sp>
      <p:pic>
        <p:nvPicPr>
          <p:cNvPr id="4" name="Picture 3" descr="Text, whiteboard&#10;&#10;Description automatically generated">
            <a:extLst>
              <a:ext uri="{FF2B5EF4-FFF2-40B4-BE49-F238E27FC236}">
                <a16:creationId xmlns:a16="http://schemas.microsoft.com/office/drawing/2014/main" id="{D127DEF3-C6F2-1E28-5B91-7446E8DC2500}"/>
              </a:ext>
            </a:extLst>
          </p:cNvPr>
          <p:cNvPicPr>
            <a:picLocks noChangeAspect="1"/>
          </p:cNvPicPr>
          <p:nvPr/>
        </p:nvPicPr>
        <p:blipFill>
          <a:blip r:embed="rId8"/>
          <a:stretch>
            <a:fillRect/>
          </a:stretch>
        </p:blipFill>
        <p:spPr>
          <a:xfrm>
            <a:off x="637785" y="1665102"/>
            <a:ext cx="2965602" cy="2636932"/>
          </a:xfrm>
          <a:prstGeom prst="rect">
            <a:avLst/>
          </a:prstGeom>
        </p:spPr>
      </p:pic>
      <p:pic>
        <p:nvPicPr>
          <p:cNvPr id="13" name="Picture 12" descr="&lt;strong&gt;Belt&lt;/strong&gt; PNG image">
            <a:extLst>
              <a:ext uri="{FF2B5EF4-FFF2-40B4-BE49-F238E27FC236}">
                <a16:creationId xmlns:a16="http://schemas.microsoft.com/office/drawing/2014/main" id="{46B8721D-8A38-6226-AC74-E15A38E40A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131" y="4256885"/>
            <a:ext cx="3197469" cy="2131646"/>
          </a:xfrm>
          <a:prstGeom prst="rect">
            <a:avLst/>
          </a:prstGeom>
        </p:spPr>
      </p:pic>
      <p:cxnSp>
        <p:nvCxnSpPr>
          <p:cNvPr id="14" name="Straight Connector 13">
            <a:extLst>
              <a:ext uri="{FF2B5EF4-FFF2-40B4-BE49-F238E27FC236}">
                <a16:creationId xmlns:a16="http://schemas.microsoft.com/office/drawing/2014/main" id="{B32D8693-815D-919C-8ADD-CD6AFE9FCA13}"/>
              </a:ext>
            </a:extLst>
          </p:cNvPr>
          <p:cNvCxnSpPr/>
          <p:nvPr/>
        </p:nvCxnSpPr>
        <p:spPr>
          <a:xfrm flipH="1">
            <a:off x="882629" y="4411310"/>
            <a:ext cx="2475914" cy="16335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FBA4A6-DC8F-40F4-2EAB-92A9FDA701AE}"/>
              </a:ext>
            </a:extLst>
          </p:cNvPr>
          <p:cNvCxnSpPr/>
          <p:nvPr/>
        </p:nvCxnSpPr>
        <p:spPr>
          <a:xfrm>
            <a:off x="1183040" y="4430269"/>
            <a:ext cx="2377440" cy="16335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57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A8B284E2-B2D7-624E-B6A3-D7AAA798551A}"/>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D6B2EA-D024-7446-BF74-131514958003}"/>
              </a:ext>
            </a:extLst>
          </p:cNvPr>
          <p:cNvSpPr txBox="1"/>
          <p:nvPr/>
        </p:nvSpPr>
        <p:spPr>
          <a:xfrm>
            <a:off x="139531" y="406829"/>
            <a:ext cx="11912958" cy="938719"/>
          </a:xfrm>
          <a:prstGeom prst="rect">
            <a:avLst/>
          </a:prstGeom>
          <a:noFill/>
          <a:ln w="38100">
            <a:noFill/>
          </a:ln>
        </p:spPr>
        <p:txBody>
          <a:bodyPr wrap="square" lIns="91440" tIns="45720" rIns="91440" bIns="45720" rtlCol="0" anchor="ctr">
            <a:spAutoFit/>
          </a:bodyPr>
          <a:lstStyle/>
          <a:p>
            <a:pPr algn="ctr"/>
            <a:r>
              <a:rPr lang="en-US" sz="5500" dirty="0">
                <a:latin typeface="Janda Safe and Sound"/>
              </a:rPr>
              <a:t>         </a:t>
            </a:r>
            <a:r>
              <a:rPr lang="en-US" sz="4400" dirty="0">
                <a:latin typeface="Janda Safe and Sound"/>
              </a:rPr>
              <a:t>Single Sign On Login Instructions</a:t>
            </a:r>
          </a:p>
        </p:txBody>
      </p:sp>
      <p:pic>
        <p:nvPicPr>
          <p:cNvPr id="6" name="Picture 5">
            <a:extLst>
              <a:ext uri="{FF2B5EF4-FFF2-40B4-BE49-F238E27FC236}">
                <a16:creationId xmlns:a16="http://schemas.microsoft.com/office/drawing/2014/main" id="{2211CFD8-9B02-E94A-8D82-F5428E12FA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877C1984-2C18-8C40-BD1E-34E7749E70DA}"/>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9" name="Picture 8">
            <a:extLst>
              <a:ext uri="{FF2B5EF4-FFF2-40B4-BE49-F238E27FC236}">
                <a16:creationId xmlns:a16="http://schemas.microsoft.com/office/drawing/2014/main" id="{51D5BEB6-7A42-4A47-89FF-A3DFAB79BBD1}"/>
              </a:ext>
            </a:extLst>
          </p:cNvPr>
          <p:cNvPicPr>
            <a:picLocks noChangeAspect="1"/>
          </p:cNvPicPr>
          <p:nvPr/>
        </p:nvPicPr>
        <p:blipFill rotWithShape="1">
          <a:blip r:embed="rId8"/>
          <a:srcRect b="73758"/>
          <a:stretch/>
        </p:blipFill>
        <p:spPr>
          <a:xfrm>
            <a:off x="766771" y="2999193"/>
            <a:ext cx="5310351" cy="2260557"/>
          </a:xfrm>
          <a:prstGeom prst="rect">
            <a:avLst/>
          </a:prstGeom>
        </p:spPr>
      </p:pic>
      <p:pic>
        <p:nvPicPr>
          <p:cNvPr id="10" name="Picture 9">
            <a:extLst>
              <a:ext uri="{FF2B5EF4-FFF2-40B4-BE49-F238E27FC236}">
                <a16:creationId xmlns:a16="http://schemas.microsoft.com/office/drawing/2014/main" id="{3E9275B0-9E21-0541-A9A3-5D7082AF7254}"/>
              </a:ext>
            </a:extLst>
          </p:cNvPr>
          <p:cNvPicPr>
            <a:picLocks noChangeAspect="1"/>
          </p:cNvPicPr>
          <p:nvPr/>
        </p:nvPicPr>
        <p:blipFill rotWithShape="1">
          <a:blip r:embed="rId9"/>
          <a:srcRect t="26068"/>
          <a:stretch/>
        </p:blipFill>
        <p:spPr>
          <a:xfrm>
            <a:off x="6190430" y="1672406"/>
            <a:ext cx="5273899" cy="4914132"/>
          </a:xfrm>
          <a:prstGeom prst="rect">
            <a:avLst/>
          </a:prstGeom>
        </p:spPr>
      </p:pic>
    </p:spTree>
    <p:extLst>
      <p:ext uri="{BB962C8B-B14F-4D97-AF65-F5344CB8AC3E}">
        <p14:creationId xmlns:p14="http://schemas.microsoft.com/office/powerpoint/2010/main" val="2088674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E2C0DD-133A-CB4C-A97E-C5E7ABC4BABC}"/>
              </a:ext>
            </a:extLst>
          </p:cNvPr>
          <p:cNvSpPr txBox="1"/>
          <p:nvPr/>
        </p:nvSpPr>
        <p:spPr>
          <a:xfrm>
            <a:off x="139531" y="252941"/>
            <a:ext cx="11912958" cy="1246495"/>
          </a:xfrm>
          <a:prstGeom prst="rect">
            <a:avLst/>
          </a:prstGeom>
          <a:noFill/>
          <a:ln w="38100">
            <a:noFill/>
          </a:ln>
        </p:spPr>
        <p:txBody>
          <a:bodyPr wrap="square" lIns="91440" tIns="45720" rIns="91440" bIns="45720" rtlCol="0" anchor="ctr">
            <a:spAutoFit/>
          </a:bodyPr>
          <a:lstStyle/>
          <a:p>
            <a:pPr algn="ctr"/>
            <a:r>
              <a:rPr lang="en-US" sz="7500" dirty="0">
                <a:latin typeface="Janda Safe and Sound"/>
              </a:rPr>
              <a:t>      </a:t>
            </a:r>
            <a:r>
              <a:rPr lang="en-US" sz="4400" dirty="0">
                <a:latin typeface="Janda Safe and Sound"/>
              </a:rPr>
              <a:t>Kindergarten Standards</a:t>
            </a:r>
            <a:r>
              <a:rPr lang="en-US" sz="7500" dirty="0">
                <a:latin typeface="Janda Safe and Sound"/>
              </a:rPr>
              <a:t> </a:t>
            </a:r>
            <a:endParaRPr lang="en-US" sz="7500" dirty="0">
              <a:latin typeface="Janda Safe and Sound" panose="02000503000000020004" pitchFamily="2" charset="77"/>
            </a:endParaRPr>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F29C839A-1CE9-8E4C-AD76-D9DB309B204C}"/>
              </a:ext>
            </a:extLst>
          </p:cNvPr>
          <p:cNvSpPr/>
          <p:nvPr/>
        </p:nvSpPr>
        <p:spPr>
          <a:xfrm>
            <a:off x="766770" y="1751095"/>
            <a:ext cx="1075163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26978B-7066-6F48-804A-18748ADBF1B5}"/>
              </a:ext>
            </a:extLst>
          </p:cNvPr>
          <p:cNvSpPr txBox="1"/>
          <p:nvPr/>
        </p:nvSpPr>
        <p:spPr>
          <a:xfrm>
            <a:off x="876574" y="1894667"/>
            <a:ext cx="10551935" cy="4493538"/>
          </a:xfrm>
          <a:prstGeom prst="rect">
            <a:avLst/>
          </a:prstGeom>
          <a:noFill/>
        </p:spPr>
        <p:txBody>
          <a:bodyPr wrap="square" lIns="91440" tIns="45720" rIns="91440" bIns="45720" rtlCol="0" anchor="t">
            <a:spAutoFit/>
          </a:bodyPr>
          <a:lstStyle/>
          <a:p>
            <a:pPr algn="ctr"/>
            <a:r>
              <a:rPr lang="en-US" sz="3200" dirty="0"/>
              <a:t>Some of the End of Year Expectations Are:</a:t>
            </a:r>
          </a:p>
          <a:p>
            <a:pPr>
              <a:buFont typeface="Arial" pitchFamily="34" charset="0"/>
              <a:buChar char="•"/>
            </a:pPr>
            <a:r>
              <a:rPr lang="en-US" sz="3200" dirty="0"/>
              <a:t>Students will be able to read 100 High Frequency Words (aka “sight words”)</a:t>
            </a:r>
          </a:p>
          <a:p>
            <a:pPr>
              <a:buFont typeface="Arial" pitchFamily="34" charset="0"/>
              <a:buChar char="•"/>
            </a:pPr>
            <a:r>
              <a:rPr lang="en-US" sz="3200" dirty="0"/>
              <a:t>Students will be able to read a Level C text </a:t>
            </a:r>
          </a:p>
          <a:p>
            <a:pPr>
              <a:buFont typeface="Arial" pitchFamily="34" charset="0"/>
              <a:buChar char="•"/>
            </a:pPr>
            <a:r>
              <a:rPr lang="en-US" sz="3200" dirty="0"/>
              <a:t>Students will be able to produce writing that is legible and on topic</a:t>
            </a:r>
          </a:p>
          <a:p>
            <a:pPr>
              <a:buFont typeface="Arial" pitchFamily="34" charset="0"/>
              <a:buChar char="•"/>
            </a:pPr>
            <a:r>
              <a:rPr lang="en-US" sz="3200" dirty="0"/>
              <a:t>Students will be able to add, subtract, and model word problems in different ways </a:t>
            </a:r>
          </a:p>
          <a:p>
            <a:pPr marL="457200" indent="-457200">
              <a:buFont typeface="Wingdings" pitchFamily="2" charset="2"/>
              <a:buChar char="§"/>
            </a:pPr>
            <a:endParaRPr lang="en-US" sz="3000" dirty="0">
              <a:latin typeface="Janda Safe and Sound" panose="02000503000000020004" pitchFamily="2" charset="77"/>
            </a:endParaRPr>
          </a:p>
        </p:txBody>
      </p:sp>
    </p:spTree>
    <p:extLst>
      <p:ext uri="{BB962C8B-B14F-4D97-AF65-F5344CB8AC3E}">
        <p14:creationId xmlns:p14="http://schemas.microsoft.com/office/powerpoint/2010/main" val="1674462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E2C0DD-133A-CB4C-A97E-C5E7ABC4BABC}"/>
              </a:ext>
            </a:extLst>
          </p:cNvPr>
          <p:cNvSpPr txBox="1"/>
          <p:nvPr/>
        </p:nvSpPr>
        <p:spPr>
          <a:xfrm>
            <a:off x="139531" y="460690"/>
            <a:ext cx="11912958" cy="830997"/>
          </a:xfrm>
          <a:prstGeom prst="rect">
            <a:avLst/>
          </a:prstGeom>
          <a:noFill/>
          <a:ln w="38100">
            <a:noFill/>
          </a:ln>
        </p:spPr>
        <p:txBody>
          <a:bodyPr wrap="square" lIns="91440" tIns="45720" rIns="91440" bIns="45720" rtlCol="0" anchor="ctr">
            <a:spAutoFit/>
          </a:bodyPr>
          <a:lstStyle/>
          <a:p>
            <a:pPr algn="ctr"/>
            <a:r>
              <a:rPr lang="en-US" sz="4800" dirty="0">
                <a:latin typeface="Janda Safe and Sound"/>
              </a:rPr>
              <a:t>Kindergarten Standards </a:t>
            </a:r>
            <a:endParaRPr lang="en-US" sz="4800" dirty="0">
              <a:latin typeface="Janda Safe and Sound" panose="02000503000000020004" pitchFamily="2" charset="77"/>
            </a:endParaRPr>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F29C839A-1CE9-8E4C-AD76-D9DB309B204C}"/>
              </a:ext>
            </a:extLst>
          </p:cNvPr>
          <p:cNvSpPr/>
          <p:nvPr/>
        </p:nvSpPr>
        <p:spPr>
          <a:xfrm>
            <a:off x="766770" y="1751095"/>
            <a:ext cx="1075163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26978B-7066-6F48-804A-18748ADBF1B5}"/>
              </a:ext>
            </a:extLst>
          </p:cNvPr>
          <p:cNvSpPr txBox="1"/>
          <p:nvPr/>
        </p:nvSpPr>
        <p:spPr>
          <a:xfrm>
            <a:off x="876574" y="1894667"/>
            <a:ext cx="10551935" cy="3508653"/>
          </a:xfrm>
          <a:prstGeom prst="rect">
            <a:avLst/>
          </a:prstGeom>
          <a:noFill/>
        </p:spPr>
        <p:txBody>
          <a:bodyPr wrap="square" rtlCol="0">
            <a:spAutoFit/>
          </a:bodyPr>
          <a:lstStyle/>
          <a:p>
            <a:pPr marL="0" indent="0"/>
            <a:r>
              <a:rPr lang="en-US" sz="3200" dirty="0"/>
              <a:t>Helping your child at home to be successful:</a:t>
            </a:r>
          </a:p>
          <a:p>
            <a:pPr marL="0" indent="0"/>
            <a:endParaRPr lang="en-US" sz="3200" dirty="0"/>
          </a:p>
          <a:p>
            <a:pPr>
              <a:buFont typeface="Arial" pitchFamily="34" charset="0"/>
              <a:buChar char="•"/>
            </a:pPr>
            <a:r>
              <a:rPr lang="en-US" sz="3200" dirty="0"/>
              <a:t>Read everyday</a:t>
            </a:r>
          </a:p>
          <a:p>
            <a:pPr>
              <a:buFont typeface="Arial" pitchFamily="34" charset="0"/>
              <a:buChar char="•"/>
            </a:pPr>
            <a:r>
              <a:rPr lang="en-US" sz="3200" dirty="0"/>
              <a:t>Practice Sight Words </a:t>
            </a:r>
            <a:r>
              <a:rPr lang="en-US" sz="3200" u="sng" dirty="0"/>
              <a:t>Daily</a:t>
            </a:r>
          </a:p>
          <a:p>
            <a:pPr>
              <a:buFont typeface="Arial" pitchFamily="34" charset="0"/>
              <a:buChar char="•"/>
            </a:pPr>
            <a:r>
              <a:rPr lang="en-US" sz="3200" dirty="0"/>
              <a:t>Practice their handwriting at home (legible penmanship)</a:t>
            </a:r>
          </a:p>
          <a:p>
            <a:pPr>
              <a:buFont typeface="Arial" pitchFamily="34" charset="0"/>
              <a:buChar char="•"/>
            </a:pPr>
            <a:r>
              <a:rPr lang="en-US" sz="3200" dirty="0"/>
              <a:t>Work with your child at home on their challenge areas</a:t>
            </a:r>
          </a:p>
          <a:p>
            <a:pPr marL="457200" indent="-457200">
              <a:buFont typeface="Wingdings" pitchFamily="2" charset="2"/>
              <a:buChar char="§"/>
            </a:pPr>
            <a:endParaRPr lang="en-US" sz="3000" dirty="0">
              <a:latin typeface="Janda Safe and Sound" panose="02000503000000020004" pitchFamily="2" charset="77"/>
            </a:endParaRPr>
          </a:p>
        </p:txBody>
      </p:sp>
    </p:spTree>
    <p:extLst>
      <p:ext uri="{BB962C8B-B14F-4D97-AF65-F5344CB8AC3E}">
        <p14:creationId xmlns:p14="http://schemas.microsoft.com/office/powerpoint/2010/main" val="235403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E2C0DD-133A-CB4C-A97E-C5E7ABC4BABC}"/>
              </a:ext>
            </a:extLst>
          </p:cNvPr>
          <p:cNvSpPr txBox="1"/>
          <p:nvPr/>
        </p:nvSpPr>
        <p:spPr>
          <a:xfrm>
            <a:off x="139531" y="322190"/>
            <a:ext cx="11912958" cy="1107996"/>
          </a:xfrm>
          <a:prstGeom prst="rect">
            <a:avLst/>
          </a:prstGeom>
          <a:noFill/>
          <a:ln w="38100">
            <a:noFill/>
          </a:ln>
        </p:spPr>
        <p:txBody>
          <a:bodyPr wrap="square" rtlCol="0" anchor="ctr">
            <a:spAutoFit/>
          </a:bodyPr>
          <a:lstStyle/>
          <a:p>
            <a:pPr algn="ctr"/>
            <a:r>
              <a:rPr lang="en-US" sz="6600" dirty="0">
                <a:latin typeface="Janda Safe and Sound" panose="02000503000000020004" pitchFamily="2" charset="77"/>
              </a:rPr>
              <a:t>Classroom Rules </a:t>
            </a:r>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F29C839A-1CE9-8E4C-AD76-D9DB309B204C}"/>
              </a:ext>
            </a:extLst>
          </p:cNvPr>
          <p:cNvSpPr/>
          <p:nvPr/>
        </p:nvSpPr>
        <p:spPr>
          <a:xfrm>
            <a:off x="766770" y="1751095"/>
            <a:ext cx="1075163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26978B-7066-6F48-804A-18748ADBF1B5}"/>
              </a:ext>
            </a:extLst>
          </p:cNvPr>
          <p:cNvSpPr txBox="1"/>
          <p:nvPr/>
        </p:nvSpPr>
        <p:spPr>
          <a:xfrm>
            <a:off x="876574" y="1894667"/>
            <a:ext cx="10551935" cy="3016210"/>
          </a:xfrm>
          <a:prstGeom prst="rect">
            <a:avLst/>
          </a:prstGeom>
          <a:noFill/>
        </p:spPr>
        <p:txBody>
          <a:bodyPr wrap="square" rtlCol="0">
            <a:spAutoFit/>
          </a:bodyPr>
          <a:lstStyle/>
          <a:p>
            <a:pPr marL="0" indent="0"/>
            <a:r>
              <a:rPr lang="en-US" sz="3200" u="sng" dirty="0"/>
              <a:t>Class Rules</a:t>
            </a:r>
          </a:p>
          <a:p>
            <a:pPr>
              <a:buFont typeface="Arial" pitchFamily="34" charset="0"/>
              <a:buChar char="•"/>
            </a:pPr>
            <a:r>
              <a:rPr lang="en-US" sz="3200" dirty="0"/>
              <a:t>Respect yourself, others, and materials.</a:t>
            </a:r>
          </a:p>
          <a:p>
            <a:pPr>
              <a:buFont typeface="Arial" pitchFamily="34" charset="0"/>
              <a:buChar char="•"/>
            </a:pPr>
            <a:r>
              <a:rPr lang="en-US" sz="3200" dirty="0"/>
              <a:t>Raise your hand to get the teacher’s attention.</a:t>
            </a:r>
          </a:p>
          <a:p>
            <a:pPr>
              <a:buFont typeface="Arial" pitchFamily="34" charset="0"/>
              <a:buChar char="•"/>
            </a:pPr>
            <a:r>
              <a:rPr lang="en-US" sz="3200" dirty="0"/>
              <a:t>Keep hands, feet, and objects to yourself.</a:t>
            </a:r>
          </a:p>
          <a:p>
            <a:pPr>
              <a:buFont typeface="Arial" pitchFamily="34" charset="0"/>
              <a:buChar char="•"/>
            </a:pPr>
            <a:r>
              <a:rPr lang="en-US" sz="3200" dirty="0"/>
              <a:t>Help each other learn and make good choices.</a:t>
            </a:r>
          </a:p>
          <a:p>
            <a:pPr marL="457200" indent="-457200">
              <a:buFont typeface="Wingdings" pitchFamily="2" charset="2"/>
              <a:buChar char="§"/>
            </a:pPr>
            <a:endParaRPr lang="en-US" sz="3000" dirty="0">
              <a:latin typeface="Janda Safe and Sound" panose="02000503000000020004" pitchFamily="2" charset="77"/>
            </a:endParaRPr>
          </a:p>
        </p:txBody>
      </p:sp>
    </p:spTree>
    <p:extLst>
      <p:ext uri="{BB962C8B-B14F-4D97-AF65-F5344CB8AC3E}">
        <p14:creationId xmlns:p14="http://schemas.microsoft.com/office/powerpoint/2010/main" val="2355227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4" name="Rectangle 3">
            <a:extLst>
              <a:ext uri="{FF2B5EF4-FFF2-40B4-BE49-F238E27FC236}">
                <a16:creationId xmlns:a16="http://schemas.microsoft.com/office/drawing/2014/main" id="{43D3D24B-93C6-7F4A-80F9-D869373542D7}"/>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74A41E-1E50-CE49-AEE6-E6FA64FAEF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sp>
        <p:nvSpPr>
          <p:cNvPr id="6" name="TextBox 5">
            <a:extLst>
              <a:ext uri="{FF2B5EF4-FFF2-40B4-BE49-F238E27FC236}">
                <a16:creationId xmlns:a16="http://schemas.microsoft.com/office/drawing/2014/main" id="{DC793491-0FDB-4F4E-8799-686EA1B0AEA1}"/>
              </a:ext>
            </a:extLst>
          </p:cNvPr>
          <p:cNvSpPr txBox="1"/>
          <p:nvPr/>
        </p:nvSpPr>
        <p:spPr>
          <a:xfrm>
            <a:off x="139530" y="553022"/>
            <a:ext cx="11378873" cy="646331"/>
          </a:xfrm>
          <a:prstGeom prst="rect">
            <a:avLst/>
          </a:prstGeom>
          <a:noFill/>
          <a:ln w="38100">
            <a:noFill/>
          </a:ln>
        </p:spPr>
        <p:txBody>
          <a:bodyPr wrap="square" rtlCol="0" anchor="ctr">
            <a:spAutoFit/>
          </a:bodyPr>
          <a:lstStyle/>
          <a:p>
            <a:pPr algn="ctr"/>
            <a:r>
              <a:rPr lang="en-US" sz="3600" dirty="0"/>
              <a:t>Welcome Kindergarten families!</a:t>
            </a:r>
            <a:endParaRPr lang="en-US" sz="3600" dirty="0">
              <a:latin typeface="Janda Safe and Sound" panose="02000503000000020004" pitchFamily="2" charset="77"/>
            </a:endParaRPr>
          </a:p>
        </p:txBody>
      </p:sp>
      <p:pic>
        <p:nvPicPr>
          <p:cNvPr id="8" name="Picture 7">
            <a:hlinkClick r:id="rId5" action="ppaction://hlinksldjump"/>
            <a:extLst>
              <a:ext uri="{FF2B5EF4-FFF2-40B4-BE49-F238E27FC236}">
                <a16:creationId xmlns:a16="http://schemas.microsoft.com/office/drawing/2014/main" id="{96671445-685D-0A49-B5AF-E453220DF7C7}"/>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D54BA3B0-012C-2749-8182-5B791288136E}"/>
              </a:ext>
            </a:extLst>
          </p:cNvPr>
          <p:cNvSpPr/>
          <p:nvPr/>
        </p:nvSpPr>
        <p:spPr>
          <a:xfrm>
            <a:off x="766771" y="1751095"/>
            <a:ext cx="4005254"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AC136A-1C71-FC48-B882-3F47C5113EEF}"/>
              </a:ext>
            </a:extLst>
          </p:cNvPr>
          <p:cNvSpPr/>
          <p:nvPr/>
        </p:nvSpPr>
        <p:spPr>
          <a:xfrm>
            <a:off x="5252306" y="1751095"/>
            <a:ext cx="6266098"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3175C0-1743-8B40-B9FB-4AC47ADDD889}"/>
              </a:ext>
            </a:extLst>
          </p:cNvPr>
          <p:cNvSpPr txBox="1"/>
          <p:nvPr/>
        </p:nvSpPr>
        <p:spPr>
          <a:xfrm>
            <a:off x="1205520" y="2686050"/>
            <a:ext cx="3052155" cy="1200329"/>
          </a:xfrm>
          <a:prstGeom prst="rect">
            <a:avLst/>
          </a:prstGeom>
          <a:noFill/>
        </p:spPr>
        <p:txBody>
          <a:bodyPr wrap="square" rtlCol="0">
            <a:spAutoFit/>
          </a:bodyPr>
          <a:lstStyle/>
          <a:p>
            <a:pPr algn="ctr"/>
            <a:r>
              <a:rPr lang="en-US" dirty="0">
                <a:latin typeface="Janda Safe and Sound" panose="02000503000000020004" pitchFamily="2" charset="77"/>
              </a:rPr>
              <a:t>Insert Picture</a:t>
            </a:r>
          </a:p>
          <a:p>
            <a:pPr algn="ctr"/>
            <a:endParaRPr lang="en-US" dirty="0">
              <a:latin typeface="Janda Safe and Sound" panose="02000503000000020004" pitchFamily="2" charset="77"/>
            </a:endParaRPr>
          </a:p>
          <a:p>
            <a:pPr algn="ctr"/>
            <a:endParaRPr lang="en-US" dirty="0">
              <a:latin typeface="Janda Safe and Sound" panose="02000503000000020004" pitchFamily="2" charset="77"/>
            </a:endParaRPr>
          </a:p>
          <a:p>
            <a:pPr algn="ctr"/>
            <a:r>
              <a:rPr lang="en-US" dirty="0">
                <a:latin typeface="Janda Safe and Sound" panose="02000503000000020004" pitchFamily="2" charset="77"/>
              </a:rPr>
              <a:t>WELCOME  </a:t>
            </a:r>
          </a:p>
        </p:txBody>
      </p:sp>
      <p:sp>
        <p:nvSpPr>
          <p:cNvPr id="11" name="TextBox 10">
            <a:extLst>
              <a:ext uri="{FF2B5EF4-FFF2-40B4-BE49-F238E27FC236}">
                <a16:creationId xmlns:a16="http://schemas.microsoft.com/office/drawing/2014/main" id="{791124BD-7B00-054A-A8E6-80E6F86A8A64}"/>
              </a:ext>
            </a:extLst>
          </p:cNvPr>
          <p:cNvSpPr txBox="1"/>
          <p:nvPr/>
        </p:nvSpPr>
        <p:spPr>
          <a:xfrm>
            <a:off x="5252306" y="2167442"/>
            <a:ext cx="6673805" cy="3539430"/>
          </a:xfrm>
          <a:prstGeom prst="rect">
            <a:avLst/>
          </a:prstGeom>
          <a:noFill/>
        </p:spPr>
        <p:txBody>
          <a:bodyPr wrap="square" rtlCol="0" anchor="ctr">
            <a:spAutoFit/>
          </a:bodyPr>
          <a:lstStyle/>
          <a:p>
            <a:pPr marL="0" indent="0">
              <a:buNone/>
            </a:pPr>
            <a:r>
              <a:rPr lang="en-US" sz="2800" dirty="0">
                <a:solidFill>
                  <a:schemeClr val="tx1"/>
                </a:solidFill>
              </a:rPr>
              <a:t>Thank you for being here and </a:t>
            </a:r>
          </a:p>
          <a:p>
            <a:pPr marL="0" indent="0">
              <a:buNone/>
            </a:pPr>
            <a:r>
              <a:rPr lang="en-US" sz="2800" dirty="0">
                <a:solidFill>
                  <a:schemeClr val="tx1"/>
                </a:solidFill>
              </a:rPr>
              <a:t>for trusting your children with us.</a:t>
            </a:r>
          </a:p>
          <a:p>
            <a:pPr marL="0" indent="0">
              <a:buNone/>
            </a:pPr>
            <a:endParaRPr lang="en-US" sz="2800" dirty="0">
              <a:solidFill>
                <a:schemeClr val="tx1"/>
              </a:solidFill>
            </a:endParaRPr>
          </a:p>
          <a:p>
            <a:pPr marL="0" indent="0">
              <a:buNone/>
            </a:pPr>
            <a:r>
              <a:rPr lang="en-US" sz="2800" dirty="0">
                <a:solidFill>
                  <a:schemeClr val="tx1"/>
                </a:solidFill>
              </a:rPr>
              <a:t>Objective: </a:t>
            </a:r>
          </a:p>
          <a:p>
            <a:pPr marL="514350" indent="-514350">
              <a:buAutoNum type="arabicPeriod"/>
            </a:pPr>
            <a:r>
              <a:rPr lang="en-US" sz="2800" dirty="0">
                <a:solidFill>
                  <a:schemeClr val="tx1"/>
                </a:solidFill>
              </a:rPr>
              <a:t>Inform you on school procedures and expectations</a:t>
            </a:r>
          </a:p>
          <a:p>
            <a:pPr marL="514350" indent="-514350">
              <a:buAutoNum type="arabicPeriod"/>
            </a:pPr>
            <a:endParaRPr lang="en-US" sz="2800" dirty="0">
              <a:solidFill>
                <a:schemeClr val="tx1"/>
              </a:solidFill>
            </a:endParaRPr>
          </a:p>
          <a:p>
            <a:pPr marL="0" indent="0">
              <a:buNone/>
            </a:pPr>
            <a:r>
              <a:rPr lang="en-US" sz="2800" dirty="0">
                <a:solidFill>
                  <a:schemeClr val="tx1"/>
                </a:solidFill>
              </a:rPr>
              <a:t>2. Help you to set up your child for success</a:t>
            </a:r>
          </a:p>
        </p:txBody>
      </p:sp>
      <p:pic>
        <p:nvPicPr>
          <p:cNvPr id="12" name="Picture 11" descr="A sign on a wall&#10;&#10;Description automatically generated with low confidence">
            <a:extLst>
              <a:ext uri="{FF2B5EF4-FFF2-40B4-BE49-F238E27FC236}">
                <a16:creationId xmlns:a16="http://schemas.microsoft.com/office/drawing/2014/main" id="{0CA74F93-8508-4770-280B-124151B9412C}"/>
              </a:ext>
            </a:extLst>
          </p:cNvPr>
          <p:cNvPicPr>
            <a:picLocks noChangeAspect="1"/>
          </p:cNvPicPr>
          <p:nvPr/>
        </p:nvPicPr>
        <p:blipFill>
          <a:blip r:embed="rId8"/>
          <a:stretch>
            <a:fillRect/>
          </a:stretch>
        </p:blipFill>
        <p:spPr>
          <a:xfrm>
            <a:off x="780200" y="1751095"/>
            <a:ext cx="3991825" cy="4678279"/>
          </a:xfrm>
          <a:prstGeom prst="rect">
            <a:avLst/>
          </a:prstGeom>
        </p:spPr>
      </p:pic>
    </p:spTree>
    <p:extLst>
      <p:ext uri="{BB962C8B-B14F-4D97-AF65-F5344CB8AC3E}">
        <p14:creationId xmlns:p14="http://schemas.microsoft.com/office/powerpoint/2010/main" val="3457964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E2C0DD-133A-CB4C-A97E-C5E7ABC4BABC}"/>
              </a:ext>
            </a:extLst>
          </p:cNvPr>
          <p:cNvSpPr txBox="1"/>
          <p:nvPr/>
        </p:nvSpPr>
        <p:spPr>
          <a:xfrm>
            <a:off x="139531" y="322190"/>
            <a:ext cx="11912958" cy="1107996"/>
          </a:xfrm>
          <a:prstGeom prst="rect">
            <a:avLst/>
          </a:prstGeom>
          <a:noFill/>
          <a:ln w="38100">
            <a:noFill/>
          </a:ln>
        </p:spPr>
        <p:txBody>
          <a:bodyPr wrap="square" lIns="91440" tIns="45720" rIns="91440" bIns="45720" rtlCol="0" anchor="ctr">
            <a:spAutoFit/>
          </a:bodyPr>
          <a:lstStyle/>
          <a:p>
            <a:pPr algn="ctr"/>
            <a:r>
              <a:rPr lang="en-US" sz="6600" dirty="0">
                <a:latin typeface="Janda Safe and Sound"/>
              </a:rPr>
              <a:t>        </a:t>
            </a:r>
            <a:r>
              <a:rPr lang="en-US" sz="4800" dirty="0">
                <a:latin typeface="Janda Safe and Sound"/>
              </a:rPr>
              <a:t>Encouraging Good Behavior</a:t>
            </a:r>
            <a:r>
              <a:rPr lang="en-US" sz="6200" dirty="0">
                <a:latin typeface="Janda Safe and Sound"/>
              </a:rPr>
              <a:t> </a:t>
            </a:r>
            <a:endParaRPr lang="en-US" sz="6200" dirty="0">
              <a:latin typeface="Janda Safe and Sound" panose="02000503000000020004" pitchFamily="2" charset="77"/>
            </a:endParaRPr>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F29C839A-1CE9-8E4C-AD76-D9DB309B204C}"/>
              </a:ext>
            </a:extLst>
          </p:cNvPr>
          <p:cNvSpPr/>
          <p:nvPr/>
        </p:nvSpPr>
        <p:spPr>
          <a:xfrm>
            <a:off x="766770" y="1751095"/>
            <a:ext cx="1075163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26978B-7066-6F48-804A-18748ADBF1B5}"/>
              </a:ext>
            </a:extLst>
          </p:cNvPr>
          <p:cNvSpPr txBox="1"/>
          <p:nvPr/>
        </p:nvSpPr>
        <p:spPr>
          <a:xfrm>
            <a:off x="876574" y="1894667"/>
            <a:ext cx="10551935" cy="4702826"/>
          </a:xfrm>
          <a:prstGeom prst="rect">
            <a:avLst/>
          </a:prstGeom>
          <a:noFill/>
        </p:spPr>
        <p:txBody>
          <a:bodyPr wrap="square" rtlCol="0">
            <a:spAutoFit/>
          </a:bodyPr>
          <a:lstStyle/>
          <a:p>
            <a:pPr marL="182880" indent="-182880" eaLnBrk="1" fontAlgn="auto" hangingPunct="1">
              <a:lnSpc>
                <a:spcPct val="90000"/>
              </a:lnSpc>
              <a:spcAft>
                <a:spcPts val="0"/>
              </a:spcAft>
              <a:buClr>
                <a:schemeClr val="tx1">
                  <a:lumMod val="85000"/>
                  <a:lumOff val="15000"/>
                </a:schemeClr>
              </a:buClr>
              <a:defRPr/>
            </a:pPr>
            <a:r>
              <a:rPr lang="en-US" altLang="en-US" sz="2200" dirty="0">
                <a:ea typeface="Century Gothic" panose="020B0502020202020204" pitchFamily="34" charset="0"/>
                <a:cs typeface="Century Gothic" panose="020B0502020202020204" pitchFamily="34" charset="0"/>
              </a:rPr>
              <a:t>Teachers and staff use positive praise techniques to encourage appropriate behavior.</a:t>
            </a:r>
          </a:p>
          <a:p>
            <a:pPr marL="182880" indent="-182880" eaLnBrk="1" fontAlgn="auto" hangingPunct="1">
              <a:lnSpc>
                <a:spcPct val="90000"/>
              </a:lnSpc>
              <a:spcAft>
                <a:spcPts val="0"/>
              </a:spcAft>
              <a:buClr>
                <a:schemeClr val="tx1">
                  <a:lumMod val="85000"/>
                  <a:lumOff val="15000"/>
                </a:schemeClr>
              </a:buClr>
              <a:defRPr/>
            </a:pPr>
            <a:r>
              <a:rPr lang="en-US" altLang="en-US" sz="2200" dirty="0">
                <a:ea typeface="Century Gothic" panose="020B0502020202020204" pitchFamily="34" charset="0"/>
                <a:cs typeface="Century Gothic" panose="020B0502020202020204" pitchFamily="34" charset="0"/>
              </a:rPr>
              <a:t>Students will be expected to know and follow all school/classroom rules.</a:t>
            </a:r>
            <a:endParaRPr lang="en-US" sz="2200" u="sng" dirty="0"/>
          </a:p>
          <a:p>
            <a:pPr marL="0" indent="0"/>
            <a:r>
              <a:rPr lang="en-US" sz="2200" u="sng" dirty="0"/>
              <a:t>Rewards</a:t>
            </a:r>
          </a:p>
          <a:p>
            <a:r>
              <a:rPr lang="en-US" sz="2200" dirty="0"/>
              <a:t>Individual:</a:t>
            </a:r>
            <a:r>
              <a:rPr lang="en-US" sz="2200" b="0" dirty="0"/>
              <a:t> </a:t>
            </a:r>
          </a:p>
          <a:p>
            <a:pPr marL="457200" indent="-457200">
              <a:buFont typeface="Arial"/>
              <a:buChar char="•"/>
            </a:pPr>
            <a:r>
              <a:rPr lang="en-US" sz="2200" b="0" dirty="0"/>
              <a:t>ROAR tickets</a:t>
            </a:r>
          </a:p>
          <a:p>
            <a:pPr marL="457200" indent="-457200">
              <a:buFont typeface="Arial"/>
              <a:buChar char="•"/>
            </a:pPr>
            <a:r>
              <a:rPr lang="en-US" sz="2200" dirty="0"/>
              <a:t>P</a:t>
            </a:r>
            <a:r>
              <a:rPr lang="en-US" sz="2200" b="0" dirty="0"/>
              <a:t>ositive praise</a:t>
            </a:r>
          </a:p>
          <a:p>
            <a:pPr marL="457200" indent="-457200">
              <a:buFont typeface="Arial"/>
              <a:buChar char="•"/>
            </a:pPr>
            <a:r>
              <a:rPr lang="en-US" sz="2200" dirty="0"/>
              <a:t>S</a:t>
            </a:r>
            <a:r>
              <a:rPr lang="en-US" sz="2200" b="0" dirty="0"/>
              <a:t>pecial privilege</a:t>
            </a:r>
          </a:p>
          <a:p>
            <a:pPr marL="457200" indent="-457200">
              <a:buFont typeface="Arial"/>
              <a:buChar char="•"/>
            </a:pPr>
            <a:r>
              <a:rPr lang="en-US" sz="2200" dirty="0"/>
              <a:t>Parent communication</a:t>
            </a:r>
          </a:p>
          <a:p>
            <a:pPr marL="0" indent="0"/>
            <a:r>
              <a:rPr lang="en-US" sz="2200" u="sng" dirty="0"/>
              <a:t>Consequences</a:t>
            </a:r>
          </a:p>
          <a:p>
            <a:pPr marL="457200" indent="-457200">
              <a:buFont typeface="+mj-lt"/>
              <a:buAutoNum type="arabicPeriod"/>
            </a:pPr>
            <a:r>
              <a:rPr lang="en-US" sz="2200" dirty="0"/>
              <a:t>Additional check in with student and parent</a:t>
            </a:r>
          </a:p>
          <a:p>
            <a:pPr marL="457200" indent="-457200">
              <a:buFont typeface="+mj-lt"/>
              <a:buAutoNum type="arabicPeriod"/>
            </a:pPr>
            <a:r>
              <a:rPr lang="en-US" sz="2200" dirty="0"/>
              <a:t>Student contract </a:t>
            </a:r>
            <a:endParaRPr lang="en-US" sz="2200" b="0" dirty="0"/>
          </a:p>
          <a:p>
            <a:endParaRPr lang="en-US" sz="3200" dirty="0"/>
          </a:p>
          <a:p>
            <a:pPr marL="457200" indent="-457200">
              <a:buFont typeface="Wingdings" pitchFamily="2" charset="2"/>
              <a:buChar char="§"/>
            </a:pPr>
            <a:endParaRPr lang="en-US" sz="3000" dirty="0">
              <a:latin typeface="Janda Safe and Sound" panose="02000503000000020004" pitchFamily="2" charset="77"/>
            </a:endParaRPr>
          </a:p>
        </p:txBody>
      </p:sp>
    </p:spTree>
    <p:extLst>
      <p:ext uri="{BB962C8B-B14F-4D97-AF65-F5344CB8AC3E}">
        <p14:creationId xmlns:p14="http://schemas.microsoft.com/office/powerpoint/2010/main" val="2715751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5180"/>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368356"/>
            <a:ext cx="11912958" cy="1015663"/>
          </a:xfrm>
          <a:prstGeom prst="rect">
            <a:avLst/>
          </a:prstGeom>
          <a:noFill/>
          <a:ln w="38100">
            <a:noFill/>
          </a:ln>
        </p:spPr>
        <p:txBody>
          <a:bodyPr wrap="square" lIns="91440" tIns="45720" rIns="91440" bIns="45720" rtlCol="0" anchor="ctr">
            <a:spAutoFit/>
          </a:bodyPr>
          <a:lstStyle/>
          <a:p>
            <a:pPr algn="ctr"/>
            <a:r>
              <a:rPr lang="en-US" sz="6000" dirty="0">
                <a:latin typeface="Janda Safe and Sound"/>
              </a:rPr>
              <a:t>       </a:t>
            </a:r>
            <a:r>
              <a:rPr lang="en-US" sz="4800" dirty="0">
                <a:latin typeface="Janda Safe and Sound"/>
              </a:rPr>
              <a:t>Assignments and Homework</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12" name="Picture 11">
            <a:extLst>
              <a:ext uri="{FF2B5EF4-FFF2-40B4-BE49-F238E27FC236}">
                <a16:creationId xmlns:a16="http://schemas.microsoft.com/office/drawing/2014/main" id="{C16D9C7D-017D-DC43-9114-3602749D2435}"/>
              </a:ext>
            </a:extLst>
          </p:cNvPr>
          <p:cNvPicPr>
            <a:picLocks noChangeAspect="1"/>
          </p:cNvPicPr>
          <p:nvPr/>
        </p:nvPicPr>
        <p:blipFill>
          <a:blip r:embed="rId8"/>
          <a:stretch>
            <a:fillRect/>
          </a:stretch>
        </p:blipFill>
        <p:spPr>
          <a:xfrm>
            <a:off x="4635277" y="5301404"/>
            <a:ext cx="1415760" cy="1447054"/>
          </a:xfrm>
          <a:prstGeom prst="rect">
            <a:avLst/>
          </a:prstGeom>
        </p:spPr>
      </p:pic>
      <p:sp>
        <p:nvSpPr>
          <p:cNvPr id="2" name="TextBox 1">
            <a:extLst>
              <a:ext uri="{FF2B5EF4-FFF2-40B4-BE49-F238E27FC236}">
                <a16:creationId xmlns:a16="http://schemas.microsoft.com/office/drawing/2014/main" id="{6C27C486-8C37-4817-8A88-22BF786821C2}"/>
              </a:ext>
            </a:extLst>
          </p:cNvPr>
          <p:cNvSpPr txBox="1"/>
          <p:nvPr/>
        </p:nvSpPr>
        <p:spPr>
          <a:xfrm>
            <a:off x="404870" y="1433990"/>
            <a:ext cx="11292333" cy="3785652"/>
          </a:xfrm>
          <a:prstGeom prst="rect">
            <a:avLst/>
          </a:prstGeom>
          <a:solidFill>
            <a:schemeClr val="bg1"/>
          </a:solidFill>
        </p:spPr>
        <p:txBody>
          <a:bodyPr wrap="square" lIns="91440" tIns="45720" rIns="91440" bIns="45720" rtlCol="0" anchor="t">
            <a:spAutoFit/>
          </a:bodyPr>
          <a:lstStyle/>
          <a:p>
            <a:endParaRPr lang="en-US" sz="2400" dirty="0"/>
          </a:p>
          <a:p>
            <a:pPr marL="457200" indent="-457200">
              <a:buFont typeface="Arial" panose="020B0604020202020204" pitchFamily="34" charset="0"/>
              <a:buChar char="•"/>
            </a:pPr>
            <a:r>
              <a:rPr lang="en-US" sz="2400" dirty="0"/>
              <a:t>Homework can include the following: reading, sight word practice, math and online programs</a:t>
            </a:r>
          </a:p>
          <a:p>
            <a:pPr marL="457200" indent="-457200">
              <a:buFont typeface="Arial" panose="020B0604020202020204" pitchFamily="34" charset="0"/>
              <a:buChar char="•"/>
            </a:pPr>
            <a:r>
              <a:rPr lang="en-US" sz="2400" dirty="0"/>
              <a:t>Online Programs include: iReady and </a:t>
            </a:r>
            <a:r>
              <a:rPr lang="en-US" sz="2400" dirty="0" err="1"/>
              <a:t>SmartyAnts</a:t>
            </a:r>
            <a:endParaRPr lang="en-US" sz="2400" dirty="0"/>
          </a:p>
          <a:p>
            <a:r>
              <a:rPr lang="en-US" sz="2400" dirty="0"/>
              <a:t> </a:t>
            </a:r>
          </a:p>
          <a:p>
            <a:r>
              <a:rPr lang="en-US" sz="2400" b="1" dirty="0"/>
              <a:t>HOMEWORK POLICY </a:t>
            </a:r>
            <a:endParaRPr lang="en-US" sz="2400" dirty="0"/>
          </a:p>
          <a:p>
            <a:r>
              <a:rPr lang="en-US" sz="2400" dirty="0"/>
              <a:t>Homework is an integral part of the educational experience. Students develop life skills such as self-discipline, problem solving, time management and responsibility when homework is valued and adhered to. To ensure the success of all students, Rohr Elementary School has established the homework policy. </a:t>
            </a:r>
          </a:p>
        </p:txBody>
      </p:sp>
      <p:pic>
        <p:nvPicPr>
          <p:cNvPr id="11" name="Picture 10">
            <a:extLst>
              <a:ext uri="{FF2B5EF4-FFF2-40B4-BE49-F238E27FC236}">
                <a16:creationId xmlns:a16="http://schemas.microsoft.com/office/drawing/2014/main" id="{88A6F98A-B067-4082-BB53-ACB114C31E40}"/>
              </a:ext>
            </a:extLst>
          </p:cNvPr>
          <p:cNvPicPr>
            <a:picLocks noChangeAspect="1"/>
          </p:cNvPicPr>
          <p:nvPr/>
        </p:nvPicPr>
        <p:blipFill>
          <a:blip r:embed="rId9"/>
          <a:stretch>
            <a:fillRect/>
          </a:stretch>
        </p:blipFill>
        <p:spPr>
          <a:xfrm>
            <a:off x="485179" y="5383309"/>
            <a:ext cx="2695640" cy="1447054"/>
          </a:xfrm>
          <a:prstGeom prst="rect">
            <a:avLst/>
          </a:prstGeom>
          <a:ln w="38100">
            <a:solidFill>
              <a:schemeClr val="tx1"/>
            </a:solidFill>
          </a:ln>
        </p:spPr>
      </p:pic>
      <p:pic>
        <p:nvPicPr>
          <p:cNvPr id="14" name="Picture 13">
            <a:extLst>
              <a:ext uri="{FF2B5EF4-FFF2-40B4-BE49-F238E27FC236}">
                <a16:creationId xmlns:a16="http://schemas.microsoft.com/office/drawing/2014/main" id="{7B855945-7EDE-4361-8008-47339FA7464E}"/>
              </a:ext>
            </a:extLst>
          </p:cNvPr>
          <p:cNvPicPr>
            <a:picLocks noChangeAspect="1"/>
          </p:cNvPicPr>
          <p:nvPr/>
        </p:nvPicPr>
        <p:blipFill>
          <a:blip r:embed="rId10"/>
          <a:stretch>
            <a:fillRect/>
          </a:stretch>
        </p:blipFill>
        <p:spPr>
          <a:xfrm>
            <a:off x="8294767" y="5301404"/>
            <a:ext cx="2081787" cy="1195241"/>
          </a:xfrm>
          <a:prstGeom prst="rect">
            <a:avLst/>
          </a:prstGeom>
          <a:ln w="38100">
            <a:solidFill>
              <a:schemeClr val="tx1"/>
            </a:solidFill>
          </a:ln>
        </p:spPr>
      </p:pic>
    </p:spTree>
    <p:extLst>
      <p:ext uri="{BB962C8B-B14F-4D97-AF65-F5344CB8AC3E}">
        <p14:creationId xmlns:p14="http://schemas.microsoft.com/office/powerpoint/2010/main" val="2420112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5180"/>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368356"/>
            <a:ext cx="11912958" cy="1015663"/>
          </a:xfrm>
          <a:prstGeom prst="rect">
            <a:avLst/>
          </a:prstGeom>
          <a:noFill/>
          <a:ln w="38100">
            <a:noFill/>
          </a:ln>
        </p:spPr>
        <p:txBody>
          <a:bodyPr wrap="square" rtlCol="0" anchor="ctr">
            <a:spAutoFit/>
          </a:bodyPr>
          <a:lstStyle/>
          <a:p>
            <a:pPr algn="ctr"/>
            <a:r>
              <a:rPr lang="en-US" sz="6000" dirty="0">
                <a:latin typeface="Janda Safe and Sound" panose="02000503000000020004" pitchFamily="2" charset="77"/>
              </a:rPr>
              <a:t>       Assignments and Homework</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6C27C486-8C37-4817-8A88-22BF786821C2}"/>
              </a:ext>
            </a:extLst>
          </p:cNvPr>
          <p:cNvSpPr txBox="1"/>
          <p:nvPr/>
        </p:nvSpPr>
        <p:spPr>
          <a:xfrm>
            <a:off x="476141" y="2051715"/>
            <a:ext cx="11292333" cy="2523768"/>
          </a:xfrm>
          <a:prstGeom prst="rect">
            <a:avLst/>
          </a:prstGeom>
          <a:solidFill>
            <a:schemeClr val="bg1"/>
          </a:solidFill>
        </p:spPr>
        <p:txBody>
          <a:bodyPr wrap="square" rtlCol="0">
            <a:spAutoFit/>
          </a:bodyPr>
          <a:lstStyle/>
          <a:p>
            <a:r>
              <a:rPr lang="en-US" sz="2800" b="1" dirty="0"/>
              <a:t>         Homework should help a child: </a:t>
            </a:r>
            <a:endParaRPr lang="en-US" sz="2800" dirty="0"/>
          </a:p>
          <a:p>
            <a:pPr marL="742950" lvl="1" indent="-285750">
              <a:buFont typeface="Arial" panose="020B0604020202020204" pitchFamily="34" charset="0"/>
              <a:buChar char="•"/>
            </a:pPr>
            <a:r>
              <a:rPr lang="en-US" sz="2800" dirty="0"/>
              <a:t>Develop independent study habits and self-discipline. </a:t>
            </a:r>
          </a:p>
          <a:p>
            <a:pPr marL="742950" lvl="1" indent="-285750">
              <a:buFont typeface="Arial" panose="020B0604020202020204" pitchFamily="34" charset="0"/>
              <a:buChar char="•"/>
            </a:pPr>
            <a:r>
              <a:rPr lang="en-US" sz="2800" dirty="0"/>
              <a:t>Reinforce classroom instruction by further application and experience. </a:t>
            </a:r>
          </a:p>
          <a:p>
            <a:pPr marL="742950" lvl="1" indent="-285750">
              <a:buFont typeface="Arial" panose="020B0604020202020204" pitchFamily="34" charset="0"/>
              <a:buChar char="•"/>
            </a:pPr>
            <a:r>
              <a:rPr lang="en-US" sz="2800" dirty="0"/>
              <a:t>Enrich school experiences as a result of independent study, individual research and experimentation. </a:t>
            </a:r>
          </a:p>
          <a:p>
            <a:endParaRPr lang="en-US" dirty="0"/>
          </a:p>
        </p:txBody>
      </p:sp>
      <p:pic>
        <p:nvPicPr>
          <p:cNvPr id="11" name="Picture 10">
            <a:extLst>
              <a:ext uri="{FF2B5EF4-FFF2-40B4-BE49-F238E27FC236}">
                <a16:creationId xmlns:a16="http://schemas.microsoft.com/office/drawing/2014/main" id="{88A6F98A-B067-4082-BB53-ACB114C31E40}"/>
              </a:ext>
            </a:extLst>
          </p:cNvPr>
          <p:cNvPicPr>
            <a:picLocks noChangeAspect="1"/>
          </p:cNvPicPr>
          <p:nvPr/>
        </p:nvPicPr>
        <p:blipFill>
          <a:blip r:embed="rId8"/>
          <a:stretch>
            <a:fillRect/>
          </a:stretch>
        </p:blipFill>
        <p:spPr>
          <a:xfrm>
            <a:off x="6568849" y="4665022"/>
            <a:ext cx="2174386" cy="1167238"/>
          </a:xfrm>
          <a:prstGeom prst="rect">
            <a:avLst/>
          </a:prstGeom>
          <a:ln w="38100">
            <a:solidFill>
              <a:schemeClr val="tx1"/>
            </a:solidFill>
          </a:ln>
        </p:spPr>
      </p:pic>
      <p:pic>
        <p:nvPicPr>
          <p:cNvPr id="14" name="Picture 13">
            <a:extLst>
              <a:ext uri="{FF2B5EF4-FFF2-40B4-BE49-F238E27FC236}">
                <a16:creationId xmlns:a16="http://schemas.microsoft.com/office/drawing/2014/main" id="{7B855945-7EDE-4361-8008-47339FA7464E}"/>
              </a:ext>
            </a:extLst>
          </p:cNvPr>
          <p:cNvPicPr>
            <a:picLocks noChangeAspect="1"/>
          </p:cNvPicPr>
          <p:nvPr/>
        </p:nvPicPr>
        <p:blipFill>
          <a:blip r:embed="rId9"/>
          <a:stretch>
            <a:fillRect/>
          </a:stretch>
        </p:blipFill>
        <p:spPr>
          <a:xfrm>
            <a:off x="2369760" y="4488527"/>
            <a:ext cx="2081787" cy="2001117"/>
          </a:xfrm>
          <a:prstGeom prst="rect">
            <a:avLst/>
          </a:prstGeom>
          <a:ln w="38100">
            <a:solidFill>
              <a:schemeClr val="tx1"/>
            </a:solidFill>
          </a:ln>
        </p:spPr>
      </p:pic>
      <p:pic>
        <p:nvPicPr>
          <p:cNvPr id="13" name="Picture 12">
            <a:extLst>
              <a:ext uri="{FF2B5EF4-FFF2-40B4-BE49-F238E27FC236}">
                <a16:creationId xmlns:a16="http://schemas.microsoft.com/office/drawing/2014/main" id="{4978269A-3C6F-2B49-94A7-0171D27D7AFC}"/>
              </a:ext>
            </a:extLst>
          </p:cNvPr>
          <p:cNvPicPr>
            <a:picLocks noChangeAspect="1"/>
          </p:cNvPicPr>
          <p:nvPr/>
        </p:nvPicPr>
        <p:blipFill>
          <a:blip r:embed="rId10"/>
          <a:stretch>
            <a:fillRect/>
          </a:stretch>
        </p:blipFill>
        <p:spPr>
          <a:xfrm>
            <a:off x="9547974" y="3850296"/>
            <a:ext cx="1415760" cy="1823305"/>
          </a:xfrm>
          <a:prstGeom prst="rect">
            <a:avLst/>
          </a:prstGeom>
        </p:spPr>
      </p:pic>
    </p:spTree>
    <p:extLst>
      <p:ext uri="{BB962C8B-B14F-4D97-AF65-F5344CB8AC3E}">
        <p14:creationId xmlns:p14="http://schemas.microsoft.com/office/powerpoint/2010/main" val="872084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5180"/>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29819" y="405819"/>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368356"/>
            <a:ext cx="11912958" cy="1015663"/>
          </a:xfrm>
          <a:prstGeom prst="rect">
            <a:avLst/>
          </a:prstGeom>
          <a:noFill/>
          <a:ln w="38100">
            <a:noFill/>
          </a:ln>
        </p:spPr>
        <p:txBody>
          <a:bodyPr wrap="square" rtlCol="0" anchor="ctr">
            <a:spAutoFit/>
          </a:bodyPr>
          <a:lstStyle/>
          <a:p>
            <a:pPr algn="ctr"/>
            <a:r>
              <a:rPr lang="en-US" sz="6000" dirty="0">
                <a:latin typeface="Janda Safe and Sound" panose="02000503000000020004" pitchFamily="2" charset="77"/>
              </a:rPr>
              <a:t>       Assignments and Homework</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12" name="Picture 11">
            <a:extLst>
              <a:ext uri="{FF2B5EF4-FFF2-40B4-BE49-F238E27FC236}">
                <a16:creationId xmlns:a16="http://schemas.microsoft.com/office/drawing/2014/main" id="{C16D9C7D-017D-DC43-9114-3602749D2435}"/>
              </a:ext>
            </a:extLst>
          </p:cNvPr>
          <p:cNvPicPr>
            <a:picLocks noChangeAspect="1"/>
          </p:cNvPicPr>
          <p:nvPr/>
        </p:nvPicPr>
        <p:blipFill>
          <a:blip r:embed="rId8"/>
          <a:stretch>
            <a:fillRect/>
          </a:stretch>
        </p:blipFill>
        <p:spPr>
          <a:xfrm>
            <a:off x="9098787" y="3598548"/>
            <a:ext cx="1415760" cy="1823305"/>
          </a:xfrm>
          <a:prstGeom prst="rect">
            <a:avLst/>
          </a:prstGeom>
        </p:spPr>
      </p:pic>
      <p:sp>
        <p:nvSpPr>
          <p:cNvPr id="2" name="TextBox 1">
            <a:extLst>
              <a:ext uri="{FF2B5EF4-FFF2-40B4-BE49-F238E27FC236}">
                <a16:creationId xmlns:a16="http://schemas.microsoft.com/office/drawing/2014/main" id="{6C27C486-8C37-4817-8A88-22BF786821C2}"/>
              </a:ext>
            </a:extLst>
          </p:cNvPr>
          <p:cNvSpPr txBox="1"/>
          <p:nvPr/>
        </p:nvSpPr>
        <p:spPr>
          <a:xfrm>
            <a:off x="459468" y="2595470"/>
            <a:ext cx="11292333" cy="4062651"/>
          </a:xfrm>
          <a:prstGeom prst="rect">
            <a:avLst/>
          </a:prstGeom>
          <a:solidFill>
            <a:schemeClr val="bg1"/>
          </a:solidFill>
        </p:spPr>
        <p:txBody>
          <a:bodyPr wrap="square" rtlCol="0">
            <a:spAutoFit/>
          </a:bodyPr>
          <a:lstStyle/>
          <a:p>
            <a:pPr lvl="1"/>
            <a:r>
              <a:rPr lang="en-US" sz="2800" b="1" dirty="0"/>
              <a:t>Parents are encouraged to: </a:t>
            </a:r>
            <a:endParaRPr lang="en-US" sz="2800" dirty="0"/>
          </a:p>
          <a:p>
            <a:pPr lvl="1"/>
            <a:r>
              <a:rPr lang="en-US" sz="2800" dirty="0"/>
              <a:t>Provide a study place with a minimum of distractions and interruptions. </a:t>
            </a:r>
          </a:p>
          <a:p>
            <a:pPr lvl="1"/>
            <a:r>
              <a:rPr lang="en-US" sz="2800" dirty="0"/>
              <a:t>Monitor the student as needed. </a:t>
            </a:r>
          </a:p>
          <a:p>
            <a:pPr lvl="1"/>
            <a:r>
              <a:rPr lang="en-US" sz="2800" dirty="0"/>
              <a:t>Communicate with the teacher if there are questions about homework assignments or if students </a:t>
            </a:r>
          </a:p>
          <a:p>
            <a:pPr lvl="1"/>
            <a:r>
              <a:rPr lang="en-US" sz="2800" dirty="0"/>
              <a:t>have difficulty in completing assignments in a reasonable time. </a:t>
            </a:r>
          </a:p>
          <a:p>
            <a:pPr lvl="1"/>
            <a:r>
              <a:rPr lang="en-US" sz="2800" dirty="0"/>
              <a:t>Make sure that school materials are returned. </a:t>
            </a:r>
          </a:p>
          <a:p>
            <a:pPr lvl="1"/>
            <a:r>
              <a:rPr lang="en-US" sz="2800" dirty="0"/>
              <a:t>Check to see that work is completed. </a:t>
            </a:r>
          </a:p>
          <a:p>
            <a:pPr marL="457200" indent="-457200">
              <a:buFont typeface="Arial" panose="020B0604020202020204" pitchFamily="34" charset="0"/>
              <a:buChar char="•"/>
            </a:pPr>
            <a:endParaRPr lang="en-US" sz="1600" dirty="0"/>
          </a:p>
          <a:p>
            <a:endParaRPr lang="en-US" dirty="0"/>
          </a:p>
        </p:txBody>
      </p:sp>
      <p:pic>
        <p:nvPicPr>
          <p:cNvPr id="11" name="Picture 10">
            <a:extLst>
              <a:ext uri="{FF2B5EF4-FFF2-40B4-BE49-F238E27FC236}">
                <a16:creationId xmlns:a16="http://schemas.microsoft.com/office/drawing/2014/main" id="{88A6F98A-B067-4082-BB53-ACB114C31E40}"/>
              </a:ext>
            </a:extLst>
          </p:cNvPr>
          <p:cNvPicPr>
            <a:picLocks noChangeAspect="1"/>
          </p:cNvPicPr>
          <p:nvPr/>
        </p:nvPicPr>
        <p:blipFill>
          <a:blip r:embed="rId9"/>
          <a:stretch>
            <a:fillRect/>
          </a:stretch>
        </p:blipFill>
        <p:spPr>
          <a:xfrm>
            <a:off x="8340161" y="5227930"/>
            <a:ext cx="2174386" cy="1167238"/>
          </a:xfrm>
          <a:prstGeom prst="rect">
            <a:avLst/>
          </a:prstGeom>
          <a:ln w="38100">
            <a:solidFill>
              <a:schemeClr val="tx1"/>
            </a:solidFill>
          </a:ln>
        </p:spPr>
      </p:pic>
      <p:pic>
        <p:nvPicPr>
          <p:cNvPr id="14" name="Picture 13">
            <a:extLst>
              <a:ext uri="{FF2B5EF4-FFF2-40B4-BE49-F238E27FC236}">
                <a16:creationId xmlns:a16="http://schemas.microsoft.com/office/drawing/2014/main" id="{7B855945-7EDE-4361-8008-47339FA7464E}"/>
              </a:ext>
            </a:extLst>
          </p:cNvPr>
          <p:cNvPicPr>
            <a:picLocks noChangeAspect="1"/>
          </p:cNvPicPr>
          <p:nvPr/>
        </p:nvPicPr>
        <p:blipFill>
          <a:blip r:embed="rId10"/>
          <a:stretch>
            <a:fillRect/>
          </a:stretch>
        </p:blipFill>
        <p:spPr>
          <a:xfrm>
            <a:off x="10254175" y="1596463"/>
            <a:ext cx="1235260" cy="1187394"/>
          </a:xfrm>
          <a:prstGeom prst="rect">
            <a:avLst/>
          </a:prstGeom>
          <a:ln w="38100">
            <a:solidFill>
              <a:schemeClr val="tx1"/>
            </a:solidFill>
          </a:ln>
        </p:spPr>
      </p:pic>
    </p:spTree>
    <p:extLst>
      <p:ext uri="{BB962C8B-B14F-4D97-AF65-F5344CB8AC3E}">
        <p14:creationId xmlns:p14="http://schemas.microsoft.com/office/powerpoint/2010/main" val="3036039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15180"/>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368356"/>
            <a:ext cx="11912958" cy="1015663"/>
          </a:xfrm>
          <a:prstGeom prst="rect">
            <a:avLst/>
          </a:prstGeom>
          <a:noFill/>
          <a:ln w="38100">
            <a:noFill/>
          </a:ln>
        </p:spPr>
        <p:txBody>
          <a:bodyPr wrap="square" rtlCol="0" anchor="ctr">
            <a:spAutoFit/>
          </a:bodyPr>
          <a:lstStyle/>
          <a:p>
            <a:pPr algn="ctr"/>
            <a:r>
              <a:rPr lang="en-US" sz="6000" dirty="0">
                <a:latin typeface="Janda Safe and Sound" panose="02000503000000020004" pitchFamily="2" charset="77"/>
              </a:rPr>
              <a:t>       Assignments and Homework</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12" name="Picture 11">
            <a:extLst>
              <a:ext uri="{FF2B5EF4-FFF2-40B4-BE49-F238E27FC236}">
                <a16:creationId xmlns:a16="http://schemas.microsoft.com/office/drawing/2014/main" id="{C16D9C7D-017D-DC43-9114-3602749D2435}"/>
              </a:ext>
            </a:extLst>
          </p:cNvPr>
          <p:cNvPicPr>
            <a:picLocks noChangeAspect="1"/>
          </p:cNvPicPr>
          <p:nvPr/>
        </p:nvPicPr>
        <p:blipFill>
          <a:blip r:embed="rId8"/>
          <a:stretch>
            <a:fillRect/>
          </a:stretch>
        </p:blipFill>
        <p:spPr>
          <a:xfrm>
            <a:off x="1427987" y="4297050"/>
            <a:ext cx="1415760" cy="1823305"/>
          </a:xfrm>
          <a:prstGeom prst="rect">
            <a:avLst/>
          </a:prstGeom>
        </p:spPr>
      </p:pic>
      <p:sp>
        <p:nvSpPr>
          <p:cNvPr id="2" name="TextBox 1">
            <a:extLst>
              <a:ext uri="{FF2B5EF4-FFF2-40B4-BE49-F238E27FC236}">
                <a16:creationId xmlns:a16="http://schemas.microsoft.com/office/drawing/2014/main" id="{6C27C486-8C37-4817-8A88-22BF786821C2}"/>
              </a:ext>
            </a:extLst>
          </p:cNvPr>
          <p:cNvSpPr txBox="1"/>
          <p:nvPr/>
        </p:nvSpPr>
        <p:spPr>
          <a:xfrm>
            <a:off x="418899" y="2310529"/>
            <a:ext cx="11292333" cy="1908215"/>
          </a:xfrm>
          <a:prstGeom prst="rect">
            <a:avLst/>
          </a:prstGeom>
          <a:solidFill>
            <a:schemeClr val="bg1"/>
          </a:solidFill>
        </p:spPr>
        <p:txBody>
          <a:bodyPr wrap="square" rtlCol="0">
            <a:spAutoFit/>
          </a:bodyPr>
          <a:lstStyle/>
          <a:p>
            <a:pPr lvl="1"/>
            <a:r>
              <a:rPr lang="en-US" sz="2800" b="1" dirty="0"/>
              <a:t>A student is expected to: </a:t>
            </a:r>
            <a:endParaRPr lang="en-US" sz="2800" dirty="0"/>
          </a:p>
          <a:p>
            <a:r>
              <a:rPr lang="en-US" sz="2800" dirty="0"/>
              <a:t>•. Complete the assignments neatly, accurately and on time.</a:t>
            </a:r>
            <a:br>
              <a:rPr lang="en-US" sz="2800" dirty="0"/>
            </a:br>
            <a:r>
              <a:rPr lang="en-US" sz="2800" dirty="0"/>
              <a:t>• Bring necessary materials home and return materials on time </a:t>
            </a:r>
          </a:p>
          <a:p>
            <a:pPr marL="457200" indent="-457200">
              <a:buFont typeface="Arial" panose="020B0604020202020204" pitchFamily="34" charset="0"/>
              <a:buChar char="•"/>
            </a:pPr>
            <a:endParaRPr lang="en-US" sz="1600" dirty="0"/>
          </a:p>
          <a:p>
            <a:endParaRPr lang="en-US" dirty="0"/>
          </a:p>
        </p:txBody>
      </p:sp>
      <p:pic>
        <p:nvPicPr>
          <p:cNvPr id="11" name="Picture 10">
            <a:extLst>
              <a:ext uri="{FF2B5EF4-FFF2-40B4-BE49-F238E27FC236}">
                <a16:creationId xmlns:a16="http://schemas.microsoft.com/office/drawing/2014/main" id="{88A6F98A-B067-4082-BB53-ACB114C31E40}"/>
              </a:ext>
            </a:extLst>
          </p:cNvPr>
          <p:cNvPicPr>
            <a:picLocks noChangeAspect="1"/>
          </p:cNvPicPr>
          <p:nvPr/>
        </p:nvPicPr>
        <p:blipFill>
          <a:blip r:embed="rId9"/>
          <a:stretch>
            <a:fillRect/>
          </a:stretch>
        </p:blipFill>
        <p:spPr>
          <a:xfrm>
            <a:off x="4496307" y="4711788"/>
            <a:ext cx="2174386" cy="1167238"/>
          </a:xfrm>
          <a:prstGeom prst="rect">
            <a:avLst/>
          </a:prstGeom>
          <a:ln w="38100">
            <a:solidFill>
              <a:schemeClr val="tx1"/>
            </a:solidFill>
          </a:ln>
        </p:spPr>
      </p:pic>
      <p:pic>
        <p:nvPicPr>
          <p:cNvPr id="14" name="Picture 13">
            <a:extLst>
              <a:ext uri="{FF2B5EF4-FFF2-40B4-BE49-F238E27FC236}">
                <a16:creationId xmlns:a16="http://schemas.microsoft.com/office/drawing/2014/main" id="{7B855945-7EDE-4361-8008-47339FA7464E}"/>
              </a:ext>
            </a:extLst>
          </p:cNvPr>
          <p:cNvPicPr>
            <a:picLocks noChangeAspect="1"/>
          </p:cNvPicPr>
          <p:nvPr/>
        </p:nvPicPr>
        <p:blipFill>
          <a:blip r:embed="rId10"/>
          <a:stretch>
            <a:fillRect/>
          </a:stretch>
        </p:blipFill>
        <p:spPr>
          <a:xfrm>
            <a:off x="9346722" y="4116081"/>
            <a:ext cx="2081787" cy="2001117"/>
          </a:xfrm>
          <a:prstGeom prst="rect">
            <a:avLst/>
          </a:prstGeom>
          <a:ln w="38100">
            <a:solidFill>
              <a:schemeClr val="tx1"/>
            </a:solidFill>
          </a:ln>
        </p:spPr>
      </p:pic>
    </p:spTree>
    <p:extLst>
      <p:ext uri="{BB962C8B-B14F-4D97-AF65-F5344CB8AC3E}">
        <p14:creationId xmlns:p14="http://schemas.microsoft.com/office/powerpoint/2010/main" val="229791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0"/>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252941"/>
            <a:ext cx="11912958" cy="1246495"/>
          </a:xfrm>
          <a:prstGeom prst="rect">
            <a:avLst/>
          </a:prstGeom>
          <a:noFill/>
          <a:ln w="38100">
            <a:noFill/>
          </a:ln>
        </p:spPr>
        <p:txBody>
          <a:bodyPr wrap="square" rtlCol="0" anchor="ctr">
            <a:spAutoFit/>
          </a:bodyPr>
          <a:lstStyle/>
          <a:p>
            <a:pPr algn="ctr"/>
            <a:r>
              <a:rPr lang="en-US" sz="7500" dirty="0">
                <a:latin typeface="Janda Safe and Sound" panose="02000503000000020004" pitchFamily="2" charset="77"/>
              </a:rPr>
              <a:t>School Supplies</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12" name="Picture 11">
            <a:extLst>
              <a:ext uri="{FF2B5EF4-FFF2-40B4-BE49-F238E27FC236}">
                <a16:creationId xmlns:a16="http://schemas.microsoft.com/office/drawing/2014/main" id="{C16D9C7D-017D-DC43-9114-3602749D2435}"/>
              </a:ext>
            </a:extLst>
          </p:cNvPr>
          <p:cNvPicPr>
            <a:picLocks noChangeAspect="1"/>
          </p:cNvPicPr>
          <p:nvPr/>
        </p:nvPicPr>
        <p:blipFill>
          <a:blip r:embed="rId8"/>
          <a:stretch>
            <a:fillRect/>
          </a:stretch>
        </p:blipFill>
        <p:spPr>
          <a:xfrm>
            <a:off x="554285" y="1752377"/>
            <a:ext cx="3606428" cy="2553884"/>
          </a:xfrm>
          <a:prstGeom prst="rect">
            <a:avLst/>
          </a:prstGeom>
        </p:spPr>
      </p:pic>
      <p:pic>
        <p:nvPicPr>
          <p:cNvPr id="16" name="Picture 15">
            <a:extLst>
              <a:ext uri="{FF2B5EF4-FFF2-40B4-BE49-F238E27FC236}">
                <a16:creationId xmlns:a16="http://schemas.microsoft.com/office/drawing/2014/main" id="{6FB08FD6-36CD-754C-8E9D-E7EC2D9B2319}"/>
              </a:ext>
            </a:extLst>
          </p:cNvPr>
          <p:cNvPicPr>
            <a:picLocks noChangeAspect="1"/>
          </p:cNvPicPr>
          <p:nvPr/>
        </p:nvPicPr>
        <p:blipFill>
          <a:blip r:embed="rId9"/>
          <a:stretch>
            <a:fillRect/>
          </a:stretch>
        </p:blipFill>
        <p:spPr>
          <a:xfrm>
            <a:off x="4720985" y="1534914"/>
            <a:ext cx="2843204" cy="3728278"/>
          </a:xfrm>
          <a:prstGeom prst="rect">
            <a:avLst/>
          </a:prstGeom>
        </p:spPr>
      </p:pic>
      <p:pic>
        <p:nvPicPr>
          <p:cNvPr id="7" name="Picture 6" descr="Text, letter&#10;&#10;Description automatically generated">
            <a:extLst>
              <a:ext uri="{FF2B5EF4-FFF2-40B4-BE49-F238E27FC236}">
                <a16:creationId xmlns:a16="http://schemas.microsoft.com/office/drawing/2014/main" id="{B31D2B7F-A637-E01D-F4CC-BE69CDF3B0FD}"/>
              </a:ext>
            </a:extLst>
          </p:cNvPr>
          <p:cNvPicPr>
            <a:picLocks noChangeAspect="1"/>
          </p:cNvPicPr>
          <p:nvPr/>
        </p:nvPicPr>
        <p:blipFill>
          <a:blip r:embed="rId10"/>
          <a:stretch>
            <a:fillRect/>
          </a:stretch>
        </p:blipFill>
        <p:spPr>
          <a:xfrm>
            <a:off x="7963996" y="1642835"/>
            <a:ext cx="3554408" cy="350276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D29F6324-397A-816E-A60C-550810A6735C}"/>
              </a:ext>
            </a:extLst>
          </p:cNvPr>
          <p:cNvPicPr>
            <a:picLocks noChangeAspect="1"/>
          </p:cNvPicPr>
          <p:nvPr/>
        </p:nvPicPr>
        <p:blipFill>
          <a:blip r:embed="rId11"/>
          <a:stretch>
            <a:fillRect/>
          </a:stretch>
        </p:blipFill>
        <p:spPr>
          <a:xfrm>
            <a:off x="538636" y="4582543"/>
            <a:ext cx="3982446" cy="1720938"/>
          </a:xfrm>
          <a:prstGeom prst="rect">
            <a:avLst/>
          </a:prstGeom>
        </p:spPr>
      </p:pic>
    </p:spTree>
    <p:extLst>
      <p:ext uri="{BB962C8B-B14F-4D97-AF65-F5344CB8AC3E}">
        <p14:creationId xmlns:p14="http://schemas.microsoft.com/office/powerpoint/2010/main" val="2697812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252941"/>
            <a:ext cx="11912958" cy="1246495"/>
          </a:xfrm>
          <a:prstGeom prst="rect">
            <a:avLst/>
          </a:prstGeom>
          <a:noFill/>
          <a:ln w="38100">
            <a:noFill/>
          </a:ln>
        </p:spPr>
        <p:txBody>
          <a:bodyPr wrap="square" rtlCol="0" anchor="ctr">
            <a:spAutoFit/>
          </a:bodyPr>
          <a:lstStyle/>
          <a:p>
            <a:pPr algn="ctr"/>
            <a:r>
              <a:rPr lang="en-US" sz="7500" dirty="0">
                <a:latin typeface="Janda Safe and Sound" panose="02000503000000020004" pitchFamily="2" charset="77"/>
              </a:rPr>
              <a:t>School Supplies</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4401205"/>
          </a:xfrm>
          <a:prstGeom prst="rect">
            <a:avLst/>
          </a:prstGeom>
          <a:solidFill>
            <a:schemeClr val="bg1"/>
          </a:solidFill>
        </p:spPr>
        <p:txBody>
          <a:bodyPr wrap="square" rtlCol="0">
            <a:spAutoFit/>
          </a:bodyPr>
          <a:lstStyle/>
          <a:p>
            <a:r>
              <a:rPr lang="en-US" sz="2800" dirty="0"/>
              <a:t>1. </a:t>
            </a:r>
            <a:r>
              <a:rPr lang="en-US" sz="2800" b="1" dirty="0"/>
              <a:t>BACKPACK—LABELED </a:t>
            </a:r>
            <a:r>
              <a:rPr lang="en-US" sz="2800" dirty="0"/>
              <a:t>​with your child’s name ​</a:t>
            </a:r>
            <a:r>
              <a:rPr lang="en-US" sz="2800" b="1" dirty="0"/>
              <a:t>with two arm straps</a:t>
            </a:r>
            <a:r>
              <a:rPr lang="en-US" sz="2800" dirty="0"/>
              <a:t>​ that can hang on a chair. The backpack needs to be big enough to hold student’s homework folder and all belongings. </a:t>
            </a:r>
          </a:p>
          <a:p>
            <a:endParaRPr lang="en-US" sz="2800" dirty="0"/>
          </a:p>
          <a:p>
            <a:r>
              <a:rPr lang="en-US" sz="2800" dirty="0"/>
              <a:t>2. </a:t>
            </a:r>
            <a:r>
              <a:rPr lang="en-US" sz="2800" b="1" dirty="0"/>
              <a:t>REUSABLE SNACK/LUNCH BAG—LABELED</a:t>
            </a:r>
            <a:r>
              <a:rPr lang="en-US" sz="2800" dirty="0"/>
              <a:t>​ with your child’s name. Also, ​</a:t>
            </a:r>
            <a:r>
              <a:rPr lang="en-US" sz="2800" b="1" dirty="0"/>
              <a:t>easy-to-open reusable containers</a:t>
            </a:r>
            <a:r>
              <a:rPr lang="en-US" sz="2800" dirty="0"/>
              <a:t>​ to hold food items that you send each day for your child to have at snack and lunch. No glass allowed. </a:t>
            </a:r>
          </a:p>
          <a:p>
            <a:endParaRPr lang="en-US" sz="2800" dirty="0"/>
          </a:p>
          <a:p>
            <a:r>
              <a:rPr lang="en-US" sz="2800" dirty="0"/>
              <a:t>3. </a:t>
            </a:r>
            <a:r>
              <a:rPr lang="en-US" sz="2800" b="1" dirty="0"/>
              <a:t>WATER BOTTLE—LABELED </a:t>
            </a:r>
            <a:r>
              <a:rPr lang="en-US" sz="2800" dirty="0"/>
              <a:t>​with your child’s name. No glass</a:t>
            </a:r>
          </a:p>
          <a:p>
            <a:r>
              <a:rPr lang="en-US" sz="2800" dirty="0"/>
              <a:t> allowed. </a:t>
            </a:r>
          </a:p>
        </p:txBody>
      </p:sp>
    </p:spTree>
    <p:extLst>
      <p:ext uri="{BB962C8B-B14F-4D97-AF65-F5344CB8AC3E}">
        <p14:creationId xmlns:p14="http://schemas.microsoft.com/office/powerpoint/2010/main" val="1188348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64046"/>
            <a:ext cx="12191980" cy="6922045"/>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252941"/>
            <a:ext cx="11912958" cy="1246495"/>
          </a:xfrm>
          <a:prstGeom prst="rect">
            <a:avLst/>
          </a:prstGeom>
          <a:noFill/>
          <a:ln w="38100">
            <a:noFill/>
          </a:ln>
        </p:spPr>
        <p:txBody>
          <a:bodyPr wrap="square" rtlCol="0" anchor="ctr">
            <a:spAutoFit/>
          </a:bodyPr>
          <a:lstStyle/>
          <a:p>
            <a:pPr algn="ctr"/>
            <a:r>
              <a:rPr lang="en-US" sz="7500" dirty="0">
                <a:latin typeface="Janda Safe and Sound" panose="02000503000000020004" pitchFamily="2" charset="77"/>
              </a:rPr>
              <a:t>School Supplies</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4238083"/>
          </a:xfrm>
          <a:prstGeom prst="rect">
            <a:avLst/>
          </a:prstGeom>
          <a:solidFill>
            <a:schemeClr val="bg1"/>
          </a:solidFill>
        </p:spPr>
        <p:txBody>
          <a:bodyPr wrap="square" rtlCol="0">
            <a:spAutoFit/>
          </a:bodyPr>
          <a:lstStyle/>
          <a:p>
            <a:r>
              <a:rPr lang="en-US" sz="2200" dirty="0"/>
              <a:t>5. Primary Lined Notebook with area for drawing (2 are requested)</a:t>
            </a:r>
          </a:p>
          <a:p>
            <a:endParaRPr lang="en-US" sz="2200" dirty="0">
              <a:effectLst/>
            </a:endParaRPr>
          </a:p>
          <a:p>
            <a:r>
              <a:rPr lang="en-US" sz="2200" dirty="0"/>
              <a:t>6. Whiteboard, black white board markers, white board eraser (for home/school)</a:t>
            </a:r>
          </a:p>
          <a:p>
            <a:endParaRPr lang="en-US" sz="2200" dirty="0"/>
          </a:p>
          <a:p>
            <a:pPr eaLnBrk="1" hangingPunct="1">
              <a:lnSpc>
                <a:spcPct val="90000"/>
              </a:lnSpc>
            </a:pPr>
            <a:r>
              <a:rPr lang="en-US" sz="2200" dirty="0"/>
              <a:t>7.</a:t>
            </a:r>
            <a:r>
              <a:rPr lang="en-US" altLang="en-US" sz="2200" dirty="0">
                <a:ea typeface="Century Gothic" panose="020B0502020202020204" pitchFamily="34" charset="0"/>
                <a:cs typeface="Century Gothic" panose="020B0502020202020204" pitchFamily="34" charset="0"/>
              </a:rPr>
              <a:t> Label all clothing with your child’s name (jackets, lunch bags, backpacks, etc.) </a:t>
            </a:r>
          </a:p>
          <a:p>
            <a:pPr eaLnBrk="1" hangingPunct="1">
              <a:lnSpc>
                <a:spcPct val="90000"/>
              </a:lnSpc>
            </a:pPr>
            <a:r>
              <a:rPr lang="en-US" altLang="en-US" sz="2200" dirty="0">
                <a:ea typeface="Century Gothic" panose="020B0502020202020204" pitchFamily="34" charset="0"/>
                <a:cs typeface="Century Gothic" panose="020B0502020202020204" pitchFamily="34" charset="0"/>
              </a:rPr>
              <a:t>Unmarked clothing will be turned into the “Lost and Found.”</a:t>
            </a:r>
          </a:p>
          <a:p>
            <a:pPr eaLnBrk="1" hangingPunct="1">
              <a:lnSpc>
                <a:spcPct val="90000"/>
              </a:lnSpc>
            </a:pPr>
            <a:r>
              <a:rPr lang="en-US" altLang="en-US" sz="2200" dirty="0">
                <a:ea typeface="Century Gothic" panose="020B0502020202020204" pitchFamily="34" charset="0"/>
                <a:cs typeface="Century Gothic" panose="020B0502020202020204" pitchFamily="34" charset="0"/>
              </a:rPr>
              <a:t>Comfortable shoes must be sturdy and cover the feet (for playground safety purposes).</a:t>
            </a:r>
          </a:p>
          <a:p>
            <a:endParaRPr lang="en-US" sz="2200" dirty="0"/>
          </a:p>
          <a:p>
            <a:r>
              <a:rPr lang="en-US" altLang="en-US" sz="2200" dirty="0"/>
              <a:t>8. Students are not allowed to bring toys or objects from home, unless requested in written form and approved by the teacher. Please do not send markers or pens with your student.</a:t>
            </a:r>
          </a:p>
          <a:p>
            <a:endParaRPr lang="en-US" sz="2800" dirty="0"/>
          </a:p>
          <a:p>
            <a:r>
              <a:rPr lang="en-US" sz="2800" dirty="0"/>
              <a:t> </a:t>
            </a:r>
            <a:endParaRPr lang="en-US" sz="2800" dirty="0">
              <a:effectLst/>
            </a:endParaRPr>
          </a:p>
        </p:txBody>
      </p:sp>
      <p:pic>
        <p:nvPicPr>
          <p:cNvPr id="9" name="Picture 4" descr="http://t1.gstatic.com/images?q=tbn:ANd9GcRVnF_QllAzHNnviag1Cjx2Y_1VserskOmXQcj7qQj_93Kn2ayxrQ">
            <a:extLst>
              <a:ext uri="{FF2B5EF4-FFF2-40B4-BE49-F238E27FC236}">
                <a16:creationId xmlns:a16="http://schemas.microsoft.com/office/drawing/2014/main" id="{58D4B05C-8304-E8A4-FE3F-92FDA76C3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5693" y="1641411"/>
            <a:ext cx="22860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799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64046"/>
            <a:ext cx="12191980" cy="6922045"/>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252941"/>
            <a:ext cx="11912958" cy="1246495"/>
          </a:xfrm>
          <a:prstGeom prst="rect">
            <a:avLst/>
          </a:prstGeom>
          <a:noFill/>
          <a:ln w="38100">
            <a:noFill/>
          </a:ln>
        </p:spPr>
        <p:txBody>
          <a:bodyPr wrap="square" rtlCol="0" anchor="ctr">
            <a:spAutoFit/>
          </a:bodyPr>
          <a:lstStyle/>
          <a:p>
            <a:pPr algn="ctr"/>
            <a:r>
              <a:rPr lang="en-US" sz="7500" dirty="0">
                <a:latin typeface="Janda Safe and Sound" panose="02000503000000020004" pitchFamily="2" charset="77"/>
              </a:rPr>
              <a:t>Personal Items</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9502362" cy="4955203"/>
          </a:xfrm>
          <a:prstGeom prst="rect">
            <a:avLst/>
          </a:prstGeom>
          <a:solidFill>
            <a:schemeClr val="bg1"/>
          </a:solidFill>
        </p:spPr>
        <p:txBody>
          <a:bodyPr wrap="square" rtlCol="0">
            <a:spAutoFit/>
          </a:bodyPr>
          <a:lstStyle/>
          <a:p>
            <a:endParaRPr lang="en-US" sz="2200" dirty="0"/>
          </a:p>
          <a:p>
            <a:pPr marL="457200" indent="-457200" eaLnBrk="1" hangingPunct="1">
              <a:lnSpc>
                <a:spcPct val="90000"/>
              </a:lnSpc>
              <a:buFont typeface="Arial" panose="020B0604020202020204" pitchFamily="34" charset="0"/>
              <a:buChar char="•"/>
            </a:pPr>
            <a:r>
              <a:rPr lang="en-US" altLang="en-US" sz="2800" dirty="0">
                <a:ea typeface="Century Gothic" panose="020B0502020202020204" pitchFamily="34" charset="0"/>
                <a:cs typeface="Century Gothic" panose="020B0502020202020204" pitchFamily="34" charset="0"/>
              </a:rPr>
              <a:t>Label all clothing with your child’s name (jackets, lunch bags, backpacks, etc.) </a:t>
            </a:r>
          </a:p>
          <a:p>
            <a:pPr marL="457200" indent="-457200" eaLnBrk="1" hangingPunct="1">
              <a:lnSpc>
                <a:spcPct val="90000"/>
              </a:lnSpc>
              <a:buFont typeface="Arial" panose="020B0604020202020204" pitchFamily="34" charset="0"/>
              <a:buChar char="•"/>
            </a:pPr>
            <a:r>
              <a:rPr lang="en-US" altLang="en-US" sz="2800" dirty="0">
                <a:ea typeface="Century Gothic" panose="020B0502020202020204" pitchFamily="34" charset="0"/>
                <a:cs typeface="Century Gothic" panose="020B0502020202020204" pitchFamily="34" charset="0"/>
              </a:rPr>
              <a:t>Unmarked clothing will be turned into the “Lost and Found.”</a:t>
            </a:r>
          </a:p>
          <a:p>
            <a:pPr marL="457200" indent="-457200" eaLnBrk="1" hangingPunct="1">
              <a:lnSpc>
                <a:spcPct val="90000"/>
              </a:lnSpc>
              <a:buFont typeface="Arial" panose="020B0604020202020204" pitchFamily="34" charset="0"/>
              <a:buChar char="•"/>
            </a:pPr>
            <a:r>
              <a:rPr lang="en-US" altLang="en-US" sz="2800" dirty="0">
                <a:ea typeface="Century Gothic" panose="020B0502020202020204" pitchFamily="34" charset="0"/>
                <a:cs typeface="Century Gothic" panose="020B0502020202020204" pitchFamily="34" charset="0"/>
              </a:rPr>
              <a:t>Comfortable shoes must be sturdy and cover the feet (for playground safety purposes).</a:t>
            </a:r>
            <a:endParaRPr lang="en-US" sz="2800" dirty="0"/>
          </a:p>
          <a:p>
            <a:pPr marL="457200" indent="-457200">
              <a:buFont typeface="Arial" panose="020B0604020202020204" pitchFamily="34" charset="0"/>
              <a:buChar char="•"/>
            </a:pPr>
            <a:r>
              <a:rPr lang="en-US" altLang="en-US" sz="2800" dirty="0"/>
              <a:t>Students are not allowed to bring toys or objects from home, unless requested in written form and approved by the teacher.</a:t>
            </a:r>
          </a:p>
          <a:p>
            <a:pPr marL="457200" indent="-457200">
              <a:buFont typeface="Arial" panose="020B0604020202020204" pitchFamily="34" charset="0"/>
              <a:buChar char="•"/>
            </a:pPr>
            <a:r>
              <a:rPr lang="en-US" altLang="en-US" sz="2800" dirty="0"/>
              <a:t>Please do not send markers, pens or toys with your student unless asked by the teacher.</a:t>
            </a:r>
          </a:p>
          <a:p>
            <a:endParaRPr lang="en-US" sz="2800" dirty="0"/>
          </a:p>
          <a:p>
            <a:r>
              <a:rPr lang="en-US" sz="2800" dirty="0"/>
              <a:t> </a:t>
            </a:r>
            <a:endParaRPr lang="en-US" sz="2800" dirty="0">
              <a:effectLst/>
            </a:endParaRPr>
          </a:p>
        </p:txBody>
      </p:sp>
      <p:pic>
        <p:nvPicPr>
          <p:cNvPr id="10" name="Picture 1">
            <a:extLst>
              <a:ext uri="{FF2B5EF4-FFF2-40B4-BE49-F238E27FC236}">
                <a16:creationId xmlns:a16="http://schemas.microsoft.com/office/drawing/2014/main" id="{7FCA56B7-5922-7E51-88EC-989055E5A9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6323" y="2009444"/>
            <a:ext cx="1758940" cy="7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617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460690"/>
            <a:ext cx="11912958" cy="830997"/>
          </a:xfrm>
          <a:prstGeom prst="rect">
            <a:avLst/>
          </a:prstGeom>
          <a:noFill/>
          <a:ln w="38100">
            <a:noFill/>
          </a:ln>
        </p:spPr>
        <p:txBody>
          <a:bodyPr wrap="square" lIns="91440" tIns="45720" rIns="91440" bIns="45720" rtlCol="0" anchor="ctr">
            <a:spAutoFit/>
          </a:bodyPr>
          <a:lstStyle/>
          <a:p>
            <a:pPr algn="ctr"/>
            <a:r>
              <a:rPr lang="en-US" sz="4800" dirty="0">
                <a:latin typeface="Janda Safe and Sound"/>
              </a:rPr>
              <a:t>Information to Share</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3970318"/>
          </a:xfrm>
          <a:prstGeom prst="rect">
            <a:avLst/>
          </a:prstGeom>
          <a:solidFill>
            <a:schemeClr val="bg1"/>
          </a:solidFill>
        </p:spPr>
        <p:txBody>
          <a:bodyPr wrap="square" rtlCol="0">
            <a:spAutoFit/>
          </a:bodyPr>
          <a:lstStyle/>
          <a:p>
            <a:pPr marL="457200" indent="-457200" eaLnBrk="1" fontAlgn="auto" hangingPunct="1">
              <a:spcAft>
                <a:spcPts val="0"/>
              </a:spcAft>
              <a:buClr>
                <a:schemeClr val="tx1">
                  <a:lumMod val="85000"/>
                  <a:lumOff val="15000"/>
                </a:schemeClr>
              </a:buClr>
              <a:buFont typeface="Arial" panose="020B0604020202020204" pitchFamily="34" charset="0"/>
              <a:buChar char="•"/>
              <a:defRPr/>
            </a:pPr>
            <a:r>
              <a:rPr lang="en-US" sz="2800" dirty="0"/>
              <a:t>Allergies</a:t>
            </a:r>
          </a:p>
          <a:p>
            <a:pPr marL="457200" indent="-457200" eaLnBrk="1" fontAlgn="auto" hangingPunct="1">
              <a:spcAft>
                <a:spcPts val="0"/>
              </a:spcAft>
              <a:buClr>
                <a:schemeClr val="tx1">
                  <a:lumMod val="85000"/>
                  <a:lumOff val="15000"/>
                </a:schemeClr>
              </a:buClr>
              <a:buFont typeface="Arial" panose="020B0604020202020204" pitchFamily="34" charset="0"/>
              <a:buChar char="•"/>
              <a:defRPr/>
            </a:pPr>
            <a:r>
              <a:rPr lang="en-US" sz="2800" dirty="0"/>
              <a:t>Emotional &amp; Behavioral concerns</a:t>
            </a:r>
          </a:p>
          <a:p>
            <a:pPr marL="342900" indent="-342900" eaLnBrk="1" fontAlgn="auto" hangingPunct="1">
              <a:spcBef>
                <a:spcPts val="0"/>
              </a:spcBef>
              <a:spcAft>
                <a:spcPts val="0"/>
              </a:spcAft>
              <a:buFont typeface="Arial" panose="020B0604020202020204" pitchFamily="34" charset="0"/>
              <a:buChar char="•"/>
              <a:defRPr/>
            </a:pPr>
            <a:r>
              <a:rPr lang="en-US" sz="2800" dirty="0">
                <a:latin typeface="+mn-lt"/>
              </a:rPr>
              <a:t> Health Issues</a:t>
            </a:r>
          </a:p>
          <a:p>
            <a:pPr marL="342900" indent="-342900" eaLnBrk="1" fontAlgn="auto" hangingPunct="1">
              <a:spcBef>
                <a:spcPts val="0"/>
              </a:spcBef>
              <a:spcAft>
                <a:spcPts val="0"/>
              </a:spcAft>
              <a:buFont typeface="Arial" panose="020B0604020202020204" pitchFamily="34" charset="0"/>
              <a:buChar char="•"/>
              <a:defRPr/>
            </a:pPr>
            <a:r>
              <a:rPr lang="en-US" sz="2800" dirty="0">
                <a:latin typeface="+mn-lt"/>
              </a:rPr>
              <a:t> Significant Family Changes</a:t>
            </a:r>
          </a:p>
          <a:p>
            <a:pPr marL="457200" indent="-457200" eaLnBrk="1" fontAlgn="auto" hangingPunct="1">
              <a:spcAft>
                <a:spcPts val="0"/>
              </a:spcAft>
              <a:buClr>
                <a:schemeClr val="tx1">
                  <a:lumMod val="85000"/>
                  <a:lumOff val="15000"/>
                </a:schemeClr>
              </a:buClr>
              <a:buFont typeface="Arial" panose="020B0604020202020204" pitchFamily="34" charset="0"/>
              <a:buChar char="•"/>
              <a:defRPr/>
            </a:pPr>
            <a:endParaRPr lang="en-US" sz="2800" dirty="0"/>
          </a:p>
          <a:p>
            <a:pPr marL="457200" indent="-457200" eaLnBrk="1" fontAlgn="auto" hangingPunct="1">
              <a:spcAft>
                <a:spcPts val="0"/>
              </a:spcAft>
              <a:buClr>
                <a:schemeClr val="tx1">
                  <a:lumMod val="85000"/>
                  <a:lumOff val="15000"/>
                </a:schemeClr>
              </a:buClr>
              <a:buFont typeface="Arial" panose="020B0604020202020204" pitchFamily="34" charset="0"/>
              <a:buChar char="•"/>
              <a:defRPr/>
            </a:pPr>
            <a:endParaRPr lang="en-US" sz="2800" dirty="0"/>
          </a:p>
          <a:p>
            <a:pPr marL="457200" indent="-457200" eaLnBrk="1" fontAlgn="auto" hangingPunct="1">
              <a:spcAft>
                <a:spcPts val="0"/>
              </a:spcAft>
              <a:buClr>
                <a:schemeClr val="tx1">
                  <a:lumMod val="85000"/>
                  <a:lumOff val="15000"/>
                </a:schemeClr>
              </a:buClr>
              <a:buFont typeface="Arial" panose="020B0604020202020204" pitchFamily="34" charset="0"/>
              <a:buChar char="•"/>
              <a:defRPr/>
            </a:pPr>
            <a:endParaRPr lang="en-US" sz="2800" dirty="0"/>
          </a:p>
          <a:p>
            <a:pPr marL="457200" indent="-457200" eaLnBrk="1" fontAlgn="auto" hangingPunct="1">
              <a:spcAft>
                <a:spcPts val="0"/>
              </a:spcAft>
              <a:buClr>
                <a:schemeClr val="tx1">
                  <a:lumMod val="85000"/>
                  <a:lumOff val="15000"/>
                </a:schemeClr>
              </a:buClr>
              <a:buFont typeface="Arial" panose="020B0604020202020204" pitchFamily="34" charset="0"/>
              <a:buChar char="•"/>
              <a:defRPr/>
            </a:pPr>
            <a:endParaRPr lang="en-US" sz="2800" dirty="0"/>
          </a:p>
          <a:p>
            <a:pPr marL="457200" indent="-457200" eaLnBrk="1" fontAlgn="auto" hangingPunct="1">
              <a:spcAft>
                <a:spcPts val="0"/>
              </a:spcAft>
              <a:buClr>
                <a:schemeClr val="tx1">
                  <a:lumMod val="85000"/>
                  <a:lumOff val="15000"/>
                </a:schemeClr>
              </a:buClr>
              <a:buFont typeface="Arial" panose="020B0604020202020204" pitchFamily="34" charset="0"/>
              <a:buChar char="•"/>
              <a:defRPr/>
            </a:pPr>
            <a:endParaRPr lang="en-US" sz="2800" dirty="0"/>
          </a:p>
        </p:txBody>
      </p:sp>
      <p:pic>
        <p:nvPicPr>
          <p:cNvPr id="11" name="Picture 6">
            <a:extLst>
              <a:ext uri="{FF2B5EF4-FFF2-40B4-BE49-F238E27FC236}">
                <a16:creationId xmlns:a16="http://schemas.microsoft.com/office/drawing/2014/main" id="{FE80FE80-D731-A966-ABF4-42A9EB745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6520" y="3736255"/>
            <a:ext cx="163512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447C3E15-DB11-3825-C716-FE079274A6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0422" y="2436377"/>
            <a:ext cx="315595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4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0" y="0"/>
            <a:ext cx="12191980" cy="6856718"/>
          </a:xfrm>
          <a:prstGeom prst="rect">
            <a:avLst/>
          </a:prstGeom>
        </p:spPr>
      </p:pic>
      <p:sp>
        <p:nvSpPr>
          <p:cNvPr id="3" name="Rectangle 2">
            <a:extLst>
              <a:ext uri="{FF2B5EF4-FFF2-40B4-BE49-F238E27FC236}">
                <a16:creationId xmlns:a16="http://schemas.microsoft.com/office/drawing/2014/main" id="{0747B98F-2DB9-0F42-901A-75EED26834EE}"/>
              </a:ext>
            </a:extLst>
          </p:cNvPr>
          <p:cNvSpPr/>
          <p:nvPr/>
        </p:nvSpPr>
        <p:spPr>
          <a:xfrm>
            <a:off x="766771" y="109542"/>
            <a:ext cx="10751631"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C826BE-A8EC-0048-ACEA-F04ED0F24ABD}"/>
              </a:ext>
            </a:extLst>
          </p:cNvPr>
          <p:cNvSpPr txBox="1"/>
          <p:nvPr/>
        </p:nvSpPr>
        <p:spPr>
          <a:xfrm>
            <a:off x="139531" y="445301"/>
            <a:ext cx="11378872" cy="861774"/>
          </a:xfrm>
          <a:prstGeom prst="rect">
            <a:avLst/>
          </a:prstGeom>
          <a:noFill/>
          <a:ln w="38100">
            <a:noFill/>
          </a:ln>
        </p:spPr>
        <p:txBody>
          <a:bodyPr wrap="square" rtlCol="0" anchor="ctr">
            <a:spAutoFit/>
          </a:bodyPr>
          <a:lstStyle/>
          <a:p>
            <a:pPr algn="ctr"/>
            <a:r>
              <a:rPr lang="en-US" sz="5000" dirty="0">
                <a:latin typeface="Janda Safe and Sound" panose="02000503000000020004" pitchFamily="2" charset="77"/>
              </a:rPr>
              <a:t>Kindergarten School Schedule </a:t>
            </a:r>
          </a:p>
        </p:txBody>
      </p:sp>
      <p:pic>
        <p:nvPicPr>
          <p:cNvPr id="6" name="Picture 5">
            <a:extLst>
              <a:ext uri="{FF2B5EF4-FFF2-40B4-BE49-F238E27FC236}">
                <a16:creationId xmlns:a16="http://schemas.microsoft.com/office/drawing/2014/main" id="{D0325DF9-DC5C-1F4C-9A4C-50561D31B0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sp>
        <p:nvSpPr>
          <p:cNvPr id="8" name="Rectangle 7">
            <a:extLst>
              <a:ext uri="{FF2B5EF4-FFF2-40B4-BE49-F238E27FC236}">
                <a16:creationId xmlns:a16="http://schemas.microsoft.com/office/drawing/2014/main" id="{22C019B4-FD0B-774C-8578-33FA16253F5E}"/>
              </a:ext>
            </a:extLst>
          </p:cNvPr>
          <p:cNvSpPr/>
          <p:nvPr/>
        </p:nvSpPr>
        <p:spPr>
          <a:xfrm>
            <a:off x="782065" y="1607523"/>
            <a:ext cx="10303946" cy="4997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176FBC-84F3-EB41-BD51-122868479E0F}"/>
              </a:ext>
            </a:extLst>
          </p:cNvPr>
          <p:cNvSpPr txBox="1"/>
          <p:nvPr/>
        </p:nvSpPr>
        <p:spPr>
          <a:xfrm>
            <a:off x="891869" y="1751095"/>
            <a:ext cx="8473602" cy="4324261"/>
          </a:xfrm>
          <a:prstGeom prst="rect">
            <a:avLst/>
          </a:prstGeom>
          <a:noFill/>
        </p:spPr>
        <p:txBody>
          <a:bodyPr wrap="square" lIns="91440" tIns="45720" rIns="91440" bIns="45720" rtlCol="0" anchor="t">
            <a:spAutoFit/>
          </a:bodyPr>
          <a:lstStyle/>
          <a:p>
            <a:endParaRPr lang="en-US" sz="2500" dirty="0">
              <a:latin typeface="Janda Safe and Sound" panose="02000503000000020004" pitchFamily="2" charset="77"/>
            </a:endParaRPr>
          </a:p>
          <a:p>
            <a:r>
              <a:rPr lang="en-US" sz="2500" dirty="0">
                <a:latin typeface="Janda Safe and Sound" panose="02000503000000020004" pitchFamily="2" charset="77"/>
              </a:rPr>
              <a:t>Week 1:</a:t>
            </a:r>
          </a:p>
          <a:p>
            <a:pPr marL="342900" indent="-342900">
              <a:buFont typeface="Wingdings" pitchFamily="2" charset="2"/>
              <a:buChar char="§"/>
            </a:pPr>
            <a:r>
              <a:rPr lang="en-US" sz="2500" dirty="0">
                <a:latin typeface="Janda Safe and Sound"/>
              </a:rPr>
              <a:t>8:15a.m.-1:00p.m. Wednesday and Friday</a:t>
            </a:r>
            <a:endParaRPr lang="en-US" sz="2500" dirty="0">
              <a:latin typeface="Janda Safe and Sound" panose="02000503000000020004" pitchFamily="2" charset="77"/>
            </a:endParaRPr>
          </a:p>
          <a:p>
            <a:pPr marL="342900" indent="-342900">
              <a:buFont typeface="Wingdings" pitchFamily="2" charset="2"/>
              <a:buChar char="§"/>
            </a:pPr>
            <a:r>
              <a:rPr lang="en-US" sz="2500" dirty="0">
                <a:latin typeface="Janda Safe and Sound"/>
              </a:rPr>
              <a:t>8:15a.m.-2:45p.m. Thursday</a:t>
            </a:r>
            <a:endParaRPr lang="en-US" sz="2500" dirty="0">
              <a:latin typeface="Janda Safe and Sound" panose="02000503000000020004" pitchFamily="2" charset="77"/>
            </a:endParaRPr>
          </a:p>
          <a:p>
            <a:endParaRPr lang="en-US" sz="2500" dirty="0">
              <a:ea typeface="+mn-lt"/>
              <a:cs typeface="+mn-lt"/>
            </a:endParaRPr>
          </a:p>
          <a:p>
            <a:r>
              <a:rPr lang="en-US" sz="2500" dirty="0">
                <a:latin typeface="Janda Safe and Sound" panose="02000503000000020004" pitchFamily="2" charset="77"/>
              </a:rPr>
              <a:t>Week 2 and beyond: </a:t>
            </a:r>
          </a:p>
          <a:p>
            <a:pPr marL="342900" indent="-342900">
              <a:buFont typeface="Wingdings" pitchFamily="2" charset="2"/>
              <a:buChar char="§"/>
            </a:pPr>
            <a:r>
              <a:rPr lang="en-US" sz="2500" dirty="0">
                <a:latin typeface="Janda Safe and Sound" panose="02000503000000020004" pitchFamily="2" charset="77"/>
              </a:rPr>
              <a:t>8:15a.m. -2:45p.m.</a:t>
            </a:r>
          </a:p>
          <a:p>
            <a:endParaRPr lang="en-US" sz="2500" dirty="0">
              <a:latin typeface="Janda Safe and Sound" panose="02000503000000020004" pitchFamily="2" charset="77"/>
            </a:endParaRPr>
          </a:p>
          <a:p>
            <a:pPr marL="342900" indent="-342900">
              <a:buFont typeface="Wingdings" pitchFamily="2" charset="2"/>
              <a:buChar char="§"/>
            </a:pPr>
            <a:r>
              <a:rPr lang="en-US" sz="2500" dirty="0">
                <a:latin typeface="Janda Safe and Sound" panose="02000503000000020004" pitchFamily="2" charset="77"/>
              </a:rPr>
              <a:t>Minimum days and Fridays: </a:t>
            </a:r>
          </a:p>
          <a:p>
            <a:r>
              <a:rPr lang="en-US" sz="2500" dirty="0">
                <a:latin typeface="Janda Safe and Sound" panose="02000503000000020004" pitchFamily="2" charset="77"/>
              </a:rPr>
              <a:t>8:15a.m.-1:00p.m.   </a:t>
            </a:r>
          </a:p>
          <a:p>
            <a:r>
              <a:rPr lang="en-US" sz="2500" dirty="0">
                <a:latin typeface="Janda Safe and Sound" panose="02000503000000020004" pitchFamily="2" charset="77"/>
              </a:rPr>
              <a:t>	</a:t>
            </a:r>
            <a:r>
              <a:rPr lang="en-US" sz="2200" dirty="0">
                <a:solidFill>
                  <a:srgbClr val="FF0000"/>
                </a:solidFill>
                <a:latin typeface="Janda Safe and Sound" panose="02000503000000020004" pitchFamily="2" charset="77"/>
              </a:rPr>
              <a:t> </a:t>
            </a:r>
          </a:p>
        </p:txBody>
      </p:sp>
      <p:pic>
        <p:nvPicPr>
          <p:cNvPr id="10" name="Picture 9">
            <a:hlinkClick r:id="rId5" action="ppaction://hlinksldjump"/>
            <a:extLst>
              <a:ext uri="{FF2B5EF4-FFF2-40B4-BE49-F238E27FC236}">
                <a16:creationId xmlns:a16="http://schemas.microsoft.com/office/drawing/2014/main" id="{402D9275-C689-6541-BCC2-7F0578480A9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Tree>
    <p:extLst>
      <p:ext uri="{BB962C8B-B14F-4D97-AF65-F5344CB8AC3E}">
        <p14:creationId xmlns:p14="http://schemas.microsoft.com/office/powerpoint/2010/main" val="243626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491468"/>
            <a:ext cx="11912958" cy="769441"/>
          </a:xfrm>
          <a:prstGeom prst="rect">
            <a:avLst/>
          </a:prstGeom>
          <a:noFill/>
          <a:ln w="38100">
            <a:noFill/>
          </a:ln>
        </p:spPr>
        <p:txBody>
          <a:bodyPr wrap="square" lIns="91440" tIns="45720" rIns="91440" bIns="45720" rtlCol="0" anchor="ctr">
            <a:spAutoFit/>
          </a:bodyPr>
          <a:lstStyle/>
          <a:p>
            <a:pPr algn="ctr"/>
            <a:r>
              <a:rPr lang="en-US" sz="4400">
                <a:latin typeface="Janda Safe and Sound"/>
              </a:rPr>
              <a:t>Classroom Donations Accepted</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4832092"/>
          </a:xfrm>
          <a:prstGeom prst="rect">
            <a:avLst/>
          </a:prstGeom>
          <a:solidFill>
            <a:schemeClr val="bg1"/>
          </a:solidFill>
        </p:spPr>
        <p:txBody>
          <a:bodyPr wrap="square" rtlCol="0">
            <a:spAutoFit/>
          </a:bodyPr>
          <a:lstStyle/>
          <a:p>
            <a:r>
              <a:rPr lang="en-US" sz="2800" dirty="0" err="1"/>
              <a:t>Play-doh</a:t>
            </a:r>
            <a:r>
              <a:rPr lang="en-US" sz="2800" dirty="0"/>
              <a:t> or Black White Board Markers</a:t>
            </a:r>
          </a:p>
          <a:p>
            <a:r>
              <a:rPr lang="en-US" sz="2800" dirty="0"/>
              <a:t> </a:t>
            </a:r>
          </a:p>
          <a:p>
            <a:endParaRPr lang="en-US" sz="2800" dirty="0"/>
          </a:p>
          <a:p>
            <a:endParaRPr lang="en-US" sz="2800" dirty="0"/>
          </a:p>
          <a:p>
            <a:endParaRPr lang="en-US" sz="2800" dirty="0">
              <a:effectLst/>
            </a:endParaRPr>
          </a:p>
          <a:p>
            <a:endParaRPr lang="en-US" sz="2800" dirty="0"/>
          </a:p>
          <a:p>
            <a:endParaRPr lang="en-US" sz="2800" dirty="0">
              <a:effectLst/>
            </a:endParaRPr>
          </a:p>
          <a:p>
            <a:endParaRPr lang="en-US" sz="2800" dirty="0"/>
          </a:p>
          <a:p>
            <a:endParaRPr lang="en-US" sz="2800" dirty="0">
              <a:effectLst/>
            </a:endParaRPr>
          </a:p>
          <a:p>
            <a:endParaRPr lang="en-US" sz="2800" dirty="0"/>
          </a:p>
          <a:p>
            <a:endParaRPr lang="en-US" sz="2800" dirty="0">
              <a:effectLst/>
            </a:endParaRPr>
          </a:p>
        </p:txBody>
      </p:sp>
      <p:pic>
        <p:nvPicPr>
          <p:cNvPr id="9" name="Picture 8" descr="Graphical user interface&#10;&#10;Description automatically generated">
            <a:extLst>
              <a:ext uri="{FF2B5EF4-FFF2-40B4-BE49-F238E27FC236}">
                <a16:creationId xmlns:a16="http://schemas.microsoft.com/office/drawing/2014/main" id="{FC5A122F-2105-1646-0C3D-13828BBD998C}"/>
              </a:ext>
            </a:extLst>
          </p:cNvPr>
          <p:cNvPicPr>
            <a:picLocks noChangeAspect="1"/>
          </p:cNvPicPr>
          <p:nvPr/>
        </p:nvPicPr>
        <p:blipFill>
          <a:blip r:embed="rId8"/>
          <a:stretch>
            <a:fillRect/>
          </a:stretch>
        </p:blipFill>
        <p:spPr>
          <a:xfrm>
            <a:off x="1142555" y="2628596"/>
            <a:ext cx="3982446" cy="1720938"/>
          </a:xfrm>
          <a:prstGeom prst="rect">
            <a:avLst/>
          </a:prstGeom>
        </p:spPr>
      </p:pic>
      <p:pic>
        <p:nvPicPr>
          <p:cNvPr id="10" name="Picture 9">
            <a:extLst>
              <a:ext uri="{FF2B5EF4-FFF2-40B4-BE49-F238E27FC236}">
                <a16:creationId xmlns:a16="http://schemas.microsoft.com/office/drawing/2014/main" id="{E8F62778-BAB1-6B06-EC2F-68319B75611C}"/>
              </a:ext>
            </a:extLst>
          </p:cNvPr>
          <p:cNvPicPr>
            <a:picLocks noChangeAspect="1"/>
          </p:cNvPicPr>
          <p:nvPr/>
        </p:nvPicPr>
        <p:blipFill>
          <a:blip r:embed="rId9"/>
          <a:stretch>
            <a:fillRect/>
          </a:stretch>
        </p:blipFill>
        <p:spPr>
          <a:xfrm>
            <a:off x="6946397" y="1932833"/>
            <a:ext cx="2843204" cy="3728278"/>
          </a:xfrm>
          <a:prstGeom prst="rect">
            <a:avLst/>
          </a:prstGeom>
        </p:spPr>
      </p:pic>
    </p:spTree>
    <p:extLst>
      <p:ext uri="{BB962C8B-B14F-4D97-AF65-F5344CB8AC3E}">
        <p14:creationId xmlns:p14="http://schemas.microsoft.com/office/powerpoint/2010/main" val="2196860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329885"/>
            <a:ext cx="11912958" cy="1092607"/>
          </a:xfrm>
          <a:prstGeom prst="rect">
            <a:avLst/>
          </a:prstGeom>
          <a:noFill/>
          <a:ln w="38100">
            <a:noFill/>
          </a:ln>
        </p:spPr>
        <p:txBody>
          <a:bodyPr wrap="square" lIns="91440" tIns="45720" rIns="91440" bIns="45720" rtlCol="0" anchor="ctr">
            <a:spAutoFit/>
          </a:bodyPr>
          <a:lstStyle/>
          <a:p>
            <a:pPr algn="ctr"/>
            <a:r>
              <a:rPr lang="en-US" sz="6500" dirty="0">
                <a:latin typeface="Janda Safe and Sound"/>
              </a:rPr>
              <a:t>       </a:t>
            </a:r>
            <a:r>
              <a:rPr lang="en-US" sz="4800" dirty="0">
                <a:latin typeface="Janda Safe and Sound"/>
              </a:rPr>
              <a:t>Encouraging Good Behavior</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4893647"/>
          </a:xfrm>
          <a:prstGeom prst="rect">
            <a:avLst/>
          </a:prstGeom>
          <a:solidFill>
            <a:schemeClr val="bg1"/>
          </a:solidFill>
        </p:spPr>
        <p:txBody>
          <a:bodyPr wrap="square" rtlCol="0">
            <a:spAutoFit/>
          </a:bodyPr>
          <a:lstStyle/>
          <a:p>
            <a:pPr>
              <a:buClr>
                <a:schemeClr val="tx1">
                  <a:lumMod val="85000"/>
                  <a:lumOff val="15000"/>
                </a:schemeClr>
              </a:buClr>
              <a:defRPr/>
            </a:pPr>
            <a:r>
              <a:rPr lang="en-US" sz="2400" dirty="0"/>
              <a:t>BEHAVIORAL EXPECTATIONS</a:t>
            </a:r>
          </a:p>
          <a:p>
            <a:pPr>
              <a:buClr>
                <a:schemeClr val="tx1">
                  <a:lumMod val="85000"/>
                  <a:lumOff val="15000"/>
                </a:schemeClr>
              </a:buClr>
              <a:defRPr/>
            </a:pPr>
            <a:r>
              <a:rPr lang="en-US" sz="2400" dirty="0"/>
              <a:t>The students and staff at Rohr Elementary School believe that a safe and positive school environment is important to a child’s learning in the classroom and to his or her growth as a citizen. </a:t>
            </a:r>
          </a:p>
          <a:p>
            <a:pPr>
              <a:buClr>
                <a:schemeClr val="tx1">
                  <a:lumMod val="85000"/>
                  <a:lumOff val="15000"/>
                </a:schemeClr>
              </a:buClr>
              <a:defRPr/>
            </a:pPr>
            <a:endParaRPr lang="en-US" sz="2400" dirty="0"/>
          </a:p>
          <a:p>
            <a:pPr>
              <a:buClr>
                <a:schemeClr val="tx1">
                  <a:lumMod val="85000"/>
                  <a:lumOff val="15000"/>
                </a:schemeClr>
              </a:buClr>
              <a:defRPr/>
            </a:pPr>
            <a:r>
              <a:rPr lang="en-US" sz="2400" dirty="0"/>
              <a:t>To provide such an environment, Rohr Elementary School has adopted the following set of rights and behavioral standards. </a:t>
            </a:r>
          </a:p>
          <a:p>
            <a:pPr>
              <a:buClr>
                <a:schemeClr val="tx1">
                  <a:lumMod val="85000"/>
                  <a:lumOff val="15000"/>
                </a:schemeClr>
              </a:buClr>
              <a:defRPr/>
            </a:pPr>
            <a:endParaRPr lang="en-US" sz="2400" dirty="0"/>
          </a:p>
          <a:p>
            <a:pPr>
              <a:buClr>
                <a:schemeClr val="tx1">
                  <a:lumMod val="85000"/>
                  <a:lumOff val="15000"/>
                </a:schemeClr>
              </a:buClr>
              <a:defRPr/>
            </a:pPr>
            <a:r>
              <a:rPr lang="en-US" sz="2400" dirty="0"/>
              <a:t>All Rohr lions will (be):</a:t>
            </a:r>
          </a:p>
          <a:p>
            <a:pPr>
              <a:buClr>
                <a:schemeClr val="tx1">
                  <a:lumMod val="85000"/>
                  <a:lumOff val="15000"/>
                </a:schemeClr>
              </a:buClr>
              <a:defRPr/>
            </a:pPr>
            <a:r>
              <a:rPr lang="en-US" sz="2400" dirty="0"/>
              <a:t>➢Respectful and Kind</a:t>
            </a:r>
          </a:p>
          <a:p>
            <a:pPr>
              <a:buClr>
                <a:schemeClr val="tx1">
                  <a:lumMod val="85000"/>
                  <a:lumOff val="15000"/>
                </a:schemeClr>
              </a:buClr>
              <a:defRPr/>
            </a:pPr>
            <a:r>
              <a:rPr lang="en-US" sz="2400" dirty="0"/>
              <a:t>➢Own Choices</a:t>
            </a:r>
          </a:p>
          <a:p>
            <a:pPr>
              <a:buClr>
                <a:schemeClr val="tx1">
                  <a:lumMod val="85000"/>
                  <a:lumOff val="15000"/>
                </a:schemeClr>
              </a:buClr>
              <a:defRPr/>
            </a:pPr>
            <a:r>
              <a:rPr lang="en-US" sz="2400" dirty="0"/>
              <a:t>➢Always Be Safe</a:t>
            </a:r>
          </a:p>
          <a:p>
            <a:pPr>
              <a:buClr>
                <a:schemeClr val="tx1">
                  <a:lumMod val="85000"/>
                  <a:lumOff val="15000"/>
                </a:schemeClr>
              </a:buClr>
              <a:defRPr/>
            </a:pPr>
            <a:r>
              <a:rPr lang="en-US" sz="2400" dirty="0"/>
              <a:t>➢Responsible</a:t>
            </a:r>
          </a:p>
        </p:txBody>
      </p:sp>
    </p:spTree>
    <p:extLst>
      <p:ext uri="{BB962C8B-B14F-4D97-AF65-F5344CB8AC3E}">
        <p14:creationId xmlns:p14="http://schemas.microsoft.com/office/powerpoint/2010/main" val="2410907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49C29E13-7D32-3947-ACC2-726265893926}"/>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939717-0BF4-6F47-A738-F2829324BD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sp>
        <p:nvSpPr>
          <p:cNvPr id="7" name="TextBox 6">
            <a:extLst>
              <a:ext uri="{FF2B5EF4-FFF2-40B4-BE49-F238E27FC236}">
                <a16:creationId xmlns:a16="http://schemas.microsoft.com/office/drawing/2014/main" id="{BC6AEE74-5663-C644-B81A-5CE03DC6C6B9}"/>
              </a:ext>
            </a:extLst>
          </p:cNvPr>
          <p:cNvSpPr txBox="1"/>
          <p:nvPr/>
        </p:nvSpPr>
        <p:spPr>
          <a:xfrm>
            <a:off x="139531" y="291413"/>
            <a:ext cx="11912958" cy="1169551"/>
          </a:xfrm>
          <a:prstGeom prst="rect">
            <a:avLst/>
          </a:prstGeom>
          <a:noFill/>
          <a:ln w="38100">
            <a:noFill/>
          </a:ln>
        </p:spPr>
        <p:txBody>
          <a:bodyPr wrap="square" rtlCol="0" anchor="ctr">
            <a:spAutoFit/>
          </a:bodyPr>
          <a:lstStyle/>
          <a:p>
            <a:pPr algn="ctr"/>
            <a:r>
              <a:rPr lang="en-US" sz="7000" dirty="0">
                <a:latin typeface="Janda Safe and Sound" panose="02000503000000020004" pitchFamily="2" charset="77"/>
              </a:rPr>
              <a:t>Kinder Year Overview</a:t>
            </a:r>
          </a:p>
        </p:txBody>
      </p:sp>
      <p:pic>
        <p:nvPicPr>
          <p:cNvPr id="10" name="Picture 9">
            <a:hlinkClick r:id="rId5" action="ppaction://hlinksldjump"/>
            <a:extLst>
              <a:ext uri="{FF2B5EF4-FFF2-40B4-BE49-F238E27FC236}">
                <a16:creationId xmlns:a16="http://schemas.microsoft.com/office/drawing/2014/main" id="{5BBEB93B-38AE-804C-A5DA-463AF823A328}"/>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2" name="Picture 1">
            <a:extLst>
              <a:ext uri="{FF2B5EF4-FFF2-40B4-BE49-F238E27FC236}">
                <a16:creationId xmlns:a16="http://schemas.microsoft.com/office/drawing/2014/main" id="{25F7C6BD-223A-2A4C-8C87-42D926724602}"/>
              </a:ext>
            </a:extLst>
          </p:cNvPr>
          <p:cNvPicPr>
            <a:picLocks noChangeAspect="1"/>
          </p:cNvPicPr>
          <p:nvPr/>
        </p:nvPicPr>
        <p:blipFill rotWithShape="1">
          <a:blip r:embed="rId8"/>
          <a:srcRect l="2058" t="54345" r="1856"/>
          <a:stretch/>
        </p:blipFill>
        <p:spPr>
          <a:xfrm>
            <a:off x="5857875" y="1776558"/>
            <a:ext cx="6086475" cy="3921298"/>
          </a:xfrm>
          <a:prstGeom prst="rect">
            <a:avLst/>
          </a:prstGeom>
        </p:spPr>
      </p:pic>
      <p:pic>
        <p:nvPicPr>
          <p:cNvPr id="11" name="Picture 10">
            <a:extLst>
              <a:ext uri="{FF2B5EF4-FFF2-40B4-BE49-F238E27FC236}">
                <a16:creationId xmlns:a16="http://schemas.microsoft.com/office/drawing/2014/main" id="{3C7AB54F-D3C4-B44C-A45A-D9ECC08EDFCD}"/>
              </a:ext>
            </a:extLst>
          </p:cNvPr>
          <p:cNvPicPr>
            <a:picLocks noChangeAspect="1"/>
          </p:cNvPicPr>
          <p:nvPr/>
        </p:nvPicPr>
        <p:blipFill rotWithShape="1">
          <a:blip r:embed="rId8"/>
          <a:srcRect l="2009" t="9213" r="1736" b="44617"/>
          <a:stretch/>
        </p:blipFill>
        <p:spPr>
          <a:xfrm>
            <a:off x="353843" y="1776558"/>
            <a:ext cx="5361157" cy="3921298"/>
          </a:xfrm>
          <a:prstGeom prst="rect">
            <a:avLst/>
          </a:prstGeom>
        </p:spPr>
      </p:pic>
    </p:spTree>
    <p:extLst>
      <p:ext uri="{BB962C8B-B14F-4D97-AF65-F5344CB8AC3E}">
        <p14:creationId xmlns:p14="http://schemas.microsoft.com/office/powerpoint/2010/main" val="214971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368357"/>
            <a:ext cx="11912958" cy="1015663"/>
          </a:xfrm>
          <a:prstGeom prst="rect">
            <a:avLst/>
          </a:prstGeom>
          <a:noFill/>
          <a:ln w="38100">
            <a:noFill/>
          </a:ln>
        </p:spPr>
        <p:txBody>
          <a:bodyPr wrap="square" lIns="91440" tIns="45720" rIns="91440" bIns="45720" rtlCol="0" anchor="ctr">
            <a:spAutoFit/>
          </a:bodyPr>
          <a:lstStyle/>
          <a:p>
            <a:pPr algn="ctr"/>
            <a:r>
              <a:rPr lang="en-US" sz="6000" dirty="0">
                <a:latin typeface="Janda Safe and Sound"/>
              </a:rPr>
              <a:t>       </a:t>
            </a:r>
            <a:r>
              <a:rPr lang="en-US" sz="4800" dirty="0">
                <a:latin typeface="Janda Safe and Sound"/>
              </a:rPr>
              <a:t> </a:t>
            </a:r>
            <a:r>
              <a:rPr lang="en-US" sz="4800" err="1">
                <a:latin typeface="Janda Safe and Sound"/>
              </a:rPr>
              <a:t>Alphafriends</a:t>
            </a:r>
            <a:r>
              <a:rPr lang="en-US" sz="4800" dirty="0">
                <a:latin typeface="Janda Safe and Sound"/>
              </a:rPr>
              <a:t> Songs and More</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4401205"/>
          </a:xfrm>
          <a:prstGeom prst="rect">
            <a:avLst/>
          </a:prstGeom>
          <a:solidFill>
            <a:schemeClr val="bg1"/>
          </a:solidFill>
        </p:spPr>
        <p:txBody>
          <a:bodyPr wrap="square" rtlCol="0">
            <a:spAutoFit/>
          </a:bodyPr>
          <a:lstStyle/>
          <a:p>
            <a:r>
              <a:rPr lang="en-US" sz="4000" dirty="0"/>
              <a:t>Letter Factory Song on YouTube</a:t>
            </a:r>
          </a:p>
          <a:p>
            <a:r>
              <a:rPr lang="en-US" sz="4000" dirty="0"/>
              <a:t>Jack Hartman (Count to 100)</a:t>
            </a:r>
          </a:p>
          <a:p>
            <a:r>
              <a:rPr lang="en-US" sz="4000" dirty="0"/>
              <a:t>Jack Hartman (Subitize)</a:t>
            </a:r>
          </a:p>
          <a:p>
            <a:r>
              <a:rPr lang="en-US" sz="4000" dirty="0"/>
              <a:t>Get dice and practice counting objects</a:t>
            </a:r>
          </a:p>
          <a:p>
            <a:r>
              <a:rPr lang="en-US" sz="4000" dirty="0" err="1"/>
              <a:t>SmartyAnts</a:t>
            </a:r>
            <a:r>
              <a:rPr lang="en-US" sz="4000" dirty="0"/>
              <a:t>(Single Sign on)</a:t>
            </a:r>
          </a:p>
          <a:p>
            <a:r>
              <a:rPr lang="en-US" sz="4000" dirty="0" err="1"/>
              <a:t>iReady</a:t>
            </a:r>
            <a:r>
              <a:rPr lang="en-US" sz="4000" dirty="0"/>
              <a:t> Math</a:t>
            </a:r>
          </a:p>
          <a:p>
            <a:endParaRPr lang="en-US" sz="4000" dirty="0"/>
          </a:p>
        </p:txBody>
      </p:sp>
    </p:spTree>
    <p:extLst>
      <p:ext uri="{BB962C8B-B14F-4D97-AF65-F5344CB8AC3E}">
        <p14:creationId xmlns:p14="http://schemas.microsoft.com/office/powerpoint/2010/main" val="3287704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5DDC9DD9-D789-0F46-9C04-1C20E09A304D}"/>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966599-5E7B-DF4A-9E47-2E7E99499E2E}"/>
              </a:ext>
            </a:extLst>
          </p:cNvPr>
          <p:cNvSpPr txBox="1"/>
          <p:nvPr/>
        </p:nvSpPr>
        <p:spPr>
          <a:xfrm>
            <a:off x="139531" y="252941"/>
            <a:ext cx="11912958" cy="1246495"/>
          </a:xfrm>
          <a:prstGeom prst="rect">
            <a:avLst/>
          </a:prstGeom>
          <a:noFill/>
          <a:ln w="38100">
            <a:noFill/>
          </a:ln>
        </p:spPr>
        <p:txBody>
          <a:bodyPr wrap="square" rtlCol="0" anchor="ctr">
            <a:spAutoFit/>
          </a:bodyPr>
          <a:lstStyle/>
          <a:p>
            <a:pPr algn="ctr"/>
            <a:r>
              <a:rPr lang="en-US" sz="7500" dirty="0">
                <a:latin typeface="Janda Safe and Sound" panose="02000503000000020004" pitchFamily="2" charset="77"/>
              </a:rPr>
              <a:t> TAKE AWAYS</a:t>
            </a:r>
          </a:p>
        </p:txBody>
      </p:sp>
      <p:pic>
        <p:nvPicPr>
          <p:cNvPr id="6" name="Picture 5">
            <a:extLst>
              <a:ext uri="{FF2B5EF4-FFF2-40B4-BE49-F238E27FC236}">
                <a16:creationId xmlns:a16="http://schemas.microsoft.com/office/drawing/2014/main" id="{EC9013D6-E070-0248-AB17-FED29C3A84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B4660D50-E508-0F43-BFAD-5C384B7358B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CF84C505-99E5-DD42-97F0-AFBB35B21E4B}"/>
              </a:ext>
            </a:extLst>
          </p:cNvPr>
          <p:cNvSpPr txBox="1"/>
          <p:nvPr/>
        </p:nvSpPr>
        <p:spPr>
          <a:xfrm>
            <a:off x="653142" y="1751096"/>
            <a:ext cx="10692882" cy="3970318"/>
          </a:xfrm>
          <a:prstGeom prst="rect">
            <a:avLst/>
          </a:prstGeom>
          <a:solidFill>
            <a:schemeClr val="bg1"/>
          </a:solidFill>
        </p:spPr>
        <p:txBody>
          <a:bodyPr wrap="square" lIns="91440" tIns="45720" rIns="91440" bIns="45720" rtlCol="0" anchor="t">
            <a:spAutoFit/>
          </a:bodyPr>
          <a:lstStyle/>
          <a:p>
            <a:pPr marL="685800" lvl="4"/>
            <a:endParaRPr lang="en-US" sz="2800" dirty="0"/>
          </a:p>
          <a:p>
            <a:pPr marL="1143000" lvl="4" indent="-457200">
              <a:buFont typeface="+mj-lt"/>
              <a:buAutoNum type="arabicPeriod"/>
            </a:pPr>
            <a:r>
              <a:rPr lang="en-US" sz="2800" dirty="0"/>
              <a:t>Be on time to school every day- 8:15 a.m. (A little earlier 8:10a.m.)</a:t>
            </a:r>
          </a:p>
          <a:p>
            <a:pPr marL="1143000" lvl="4" indent="-457200">
              <a:buFont typeface="+mj-lt"/>
              <a:buAutoNum type="arabicPeriod"/>
            </a:pPr>
            <a:r>
              <a:rPr lang="en-US" sz="2800" dirty="0"/>
              <a:t>Talk to your student on how they are feeling and help them solve problems</a:t>
            </a:r>
          </a:p>
          <a:p>
            <a:pPr marL="1143000" lvl="4" indent="-457200">
              <a:buFont typeface="+mj-lt"/>
              <a:buAutoNum type="arabicPeriod"/>
            </a:pPr>
            <a:r>
              <a:rPr lang="en-US" sz="2800" dirty="0"/>
              <a:t>Read books and practice sight words every night with your child</a:t>
            </a:r>
          </a:p>
          <a:p>
            <a:pPr marL="1143000" lvl="4" indent="-457200">
              <a:buFont typeface="+mj-lt"/>
              <a:buAutoNum type="arabicPeriod"/>
            </a:pPr>
            <a:r>
              <a:rPr lang="en-US" sz="2800" dirty="0"/>
              <a:t>Anyone who picks up MUST be on the emergency card and MUST bring an ID.</a:t>
            </a:r>
            <a:endParaRPr lang="en-US" sz="2800" dirty="0">
              <a:cs typeface="Calibri"/>
            </a:endParaRPr>
          </a:p>
          <a:p>
            <a:pPr marL="1143000" lvl="4" indent="-457200">
              <a:buFontTx/>
              <a:buAutoNum type="arabicPeriod"/>
            </a:pPr>
            <a:r>
              <a:rPr lang="en-US" sz="2800" dirty="0"/>
              <a:t>Please check Class Dojo often.</a:t>
            </a:r>
          </a:p>
        </p:txBody>
      </p:sp>
    </p:spTree>
    <p:extLst>
      <p:ext uri="{BB962C8B-B14F-4D97-AF65-F5344CB8AC3E}">
        <p14:creationId xmlns:p14="http://schemas.microsoft.com/office/powerpoint/2010/main" val="759931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6B3C4A05-8772-5A44-9C67-1ABC426CEBC6}"/>
              </a:ext>
            </a:extLst>
          </p:cNvPr>
          <p:cNvSpPr/>
          <p:nvPr/>
        </p:nvSpPr>
        <p:spPr>
          <a:xfrm>
            <a:off x="2563658" y="414068"/>
            <a:ext cx="8633429" cy="5173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71669FE-8EAE-FB48-97B8-4931F799A357}"/>
              </a:ext>
            </a:extLst>
          </p:cNvPr>
          <p:cNvSpPr txBox="1"/>
          <p:nvPr/>
        </p:nvSpPr>
        <p:spPr>
          <a:xfrm>
            <a:off x="2925049" y="520997"/>
            <a:ext cx="7788959" cy="3785652"/>
          </a:xfrm>
          <a:prstGeom prst="rect">
            <a:avLst/>
          </a:prstGeom>
          <a:noFill/>
        </p:spPr>
        <p:txBody>
          <a:bodyPr wrap="square" lIns="91440" tIns="45720" rIns="91440" bIns="45720" rtlCol="0" anchor="t">
            <a:spAutoFit/>
          </a:bodyPr>
          <a:lstStyle/>
          <a:p>
            <a:pPr algn="ctr"/>
            <a:r>
              <a:rPr lang="en-US" sz="8000" dirty="0">
                <a:latin typeface="Janda Safe and Sound"/>
              </a:rPr>
              <a:t>Welcome Rohr Kindergarten families!</a:t>
            </a:r>
          </a:p>
        </p:txBody>
      </p:sp>
      <p:pic>
        <p:nvPicPr>
          <p:cNvPr id="8" name="Picture 7">
            <a:extLst>
              <a:ext uri="{FF2B5EF4-FFF2-40B4-BE49-F238E27FC236}">
                <a16:creationId xmlns:a16="http://schemas.microsoft.com/office/drawing/2014/main" id="{FE1263C9-669A-2B47-8CB4-1966C3AE81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1039618" y="1810467"/>
            <a:ext cx="3048078" cy="5571210"/>
          </a:xfrm>
          <a:prstGeom prst="rect">
            <a:avLst/>
          </a:prstGeom>
        </p:spPr>
      </p:pic>
      <p:pic>
        <p:nvPicPr>
          <p:cNvPr id="10" name="Picture 9">
            <a:hlinkClick r:id="rId5" action="ppaction://hlinksldjump"/>
            <a:extLst>
              <a:ext uri="{FF2B5EF4-FFF2-40B4-BE49-F238E27FC236}">
                <a16:creationId xmlns:a16="http://schemas.microsoft.com/office/drawing/2014/main" id="{53B62A8D-DCF6-4649-A98F-C3A489416FE8}"/>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Tree>
    <p:extLst>
      <p:ext uri="{BB962C8B-B14F-4D97-AF65-F5344CB8AC3E}">
        <p14:creationId xmlns:p14="http://schemas.microsoft.com/office/powerpoint/2010/main" val="96473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E2C0DD-133A-CB4C-A97E-C5E7ABC4BABC}"/>
              </a:ext>
            </a:extLst>
          </p:cNvPr>
          <p:cNvSpPr txBox="1"/>
          <p:nvPr/>
        </p:nvSpPr>
        <p:spPr>
          <a:xfrm>
            <a:off x="139531" y="252941"/>
            <a:ext cx="11912958" cy="1246495"/>
          </a:xfrm>
          <a:prstGeom prst="rect">
            <a:avLst/>
          </a:prstGeom>
          <a:noFill/>
          <a:ln w="38100">
            <a:noFill/>
          </a:ln>
        </p:spPr>
        <p:txBody>
          <a:bodyPr wrap="square" rtlCol="0" anchor="ctr">
            <a:spAutoFit/>
          </a:bodyPr>
          <a:lstStyle/>
          <a:p>
            <a:pPr algn="ctr"/>
            <a:r>
              <a:rPr lang="en-US" sz="7500" dirty="0">
                <a:latin typeface="Janda Safe and Sound" panose="02000503000000020004" pitchFamily="2" charset="77"/>
              </a:rPr>
              <a:t>Apps We Will Use</a:t>
            </a:r>
          </a:p>
        </p:txBody>
      </p:sp>
      <p:pic>
        <p:nvPicPr>
          <p:cNvPr id="6" name="Picture 5">
            <a:extLst>
              <a:ext uri="{FF2B5EF4-FFF2-40B4-BE49-F238E27FC236}">
                <a16:creationId xmlns:a16="http://schemas.microsoft.com/office/drawing/2014/main" id="{852EAA2C-2609-C04A-BB7C-FE2B637E2B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1495C777-24C4-5C4E-82A4-7A3F4708C53C}"/>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pic>
        <p:nvPicPr>
          <p:cNvPr id="12" name="Picture 11">
            <a:extLst>
              <a:ext uri="{FF2B5EF4-FFF2-40B4-BE49-F238E27FC236}">
                <a16:creationId xmlns:a16="http://schemas.microsoft.com/office/drawing/2014/main" id="{08ECB994-36EA-FE4A-BC60-645033223F96}"/>
              </a:ext>
            </a:extLst>
          </p:cNvPr>
          <p:cNvPicPr>
            <a:picLocks noChangeAspect="1"/>
          </p:cNvPicPr>
          <p:nvPr/>
        </p:nvPicPr>
        <p:blipFill>
          <a:blip r:embed="rId8"/>
          <a:stretch>
            <a:fillRect/>
          </a:stretch>
        </p:blipFill>
        <p:spPr>
          <a:xfrm>
            <a:off x="3919133" y="1658367"/>
            <a:ext cx="4298078" cy="2249327"/>
          </a:xfrm>
          <a:prstGeom prst="rect">
            <a:avLst/>
          </a:prstGeom>
          <a:ln w="38100">
            <a:solidFill>
              <a:schemeClr val="tx1"/>
            </a:solidFill>
          </a:ln>
        </p:spPr>
      </p:pic>
      <p:pic>
        <p:nvPicPr>
          <p:cNvPr id="13" name="Picture 12">
            <a:extLst>
              <a:ext uri="{FF2B5EF4-FFF2-40B4-BE49-F238E27FC236}">
                <a16:creationId xmlns:a16="http://schemas.microsoft.com/office/drawing/2014/main" id="{71BEC9A4-3267-BB49-BB4E-868A454CFCE2}"/>
              </a:ext>
            </a:extLst>
          </p:cNvPr>
          <p:cNvPicPr>
            <a:picLocks noChangeAspect="1"/>
          </p:cNvPicPr>
          <p:nvPr/>
        </p:nvPicPr>
        <p:blipFill>
          <a:blip r:embed="rId9"/>
          <a:stretch>
            <a:fillRect/>
          </a:stretch>
        </p:blipFill>
        <p:spPr>
          <a:xfrm>
            <a:off x="705394" y="4159353"/>
            <a:ext cx="5085806" cy="2174386"/>
          </a:xfrm>
          <a:prstGeom prst="rect">
            <a:avLst/>
          </a:prstGeom>
          <a:ln w="38100">
            <a:solidFill>
              <a:schemeClr val="tx1"/>
            </a:solidFill>
          </a:ln>
        </p:spPr>
      </p:pic>
      <p:pic>
        <p:nvPicPr>
          <p:cNvPr id="14" name="Picture 13">
            <a:extLst>
              <a:ext uri="{FF2B5EF4-FFF2-40B4-BE49-F238E27FC236}">
                <a16:creationId xmlns:a16="http://schemas.microsoft.com/office/drawing/2014/main" id="{66C2F71D-5838-0349-A3EE-8831B2B43A36}"/>
              </a:ext>
            </a:extLst>
          </p:cNvPr>
          <p:cNvPicPr>
            <a:picLocks noChangeAspect="1"/>
          </p:cNvPicPr>
          <p:nvPr/>
        </p:nvPicPr>
        <p:blipFill>
          <a:blip r:embed="rId10"/>
          <a:stretch>
            <a:fillRect/>
          </a:stretch>
        </p:blipFill>
        <p:spPr>
          <a:xfrm>
            <a:off x="6258909" y="4277758"/>
            <a:ext cx="4731307" cy="2001117"/>
          </a:xfrm>
          <a:prstGeom prst="rect">
            <a:avLst/>
          </a:prstGeom>
          <a:ln w="38100">
            <a:solidFill>
              <a:schemeClr val="tx1"/>
            </a:solidFill>
          </a:ln>
        </p:spPr>
      </p:pic>
    </p:spTree>
    <p:extLst>
      <p:ext uri="{BB962C8B-B14F-4D97-AF65-F5344CB8AC3E}">
        <p14:creationId xmlns:p14="http://schemas.microsoft.com/office/powerpoint/2010/main" val="296531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C9582D3-9B1D-604F-943A-016E41F00B13}"/>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E2C0DD-133A-CB4C-A97E-C5E7ABC4BABC}"/>
              </a:ext>
            </a:extLst>
          </p:cNvPr>
          <p:cNvSpPr txBox="1"/>
          <p:nvPr/>
        </p:nvSpPr>
        <p:spPr>
          <a:xfrm>
            <a:off x="139531" y="368357"/>
            <a:ext cx="11912958" cy="1015663"/>
          </a:xfrm>
          <a:prstGeom prst="rect">
            <a:avLst/>
          </a:prstGeom>
          <a:noFill/>
          <a:ln w="38100">
            <a:noFill/>
          </a:ln>
        </p:spPr>
        <p:txBody>
          <a:bodyPr wrap="square" rtlCol="0" anchor="ctr">
            <a:spAutoFit/>
          </a:bodyPr>
          <a:lstStyle/>
          <a:p>
            <a:pPr algn="ctr"/>
            <a:r>
              <a:rPr lang="en-US" sz="6000" dirty="0">
                <a:latin typeface="Janda Safe and Sound" panose="02000503000000020004" pitchFamily="2" charset="77"/>
              </a:rPr>
              <a:t>ClassDojo Communication</a:t>
            </a:r>
          </a:p>
        </p:txBody>
      </p:sp>
      <p:pic>
        <p:nvPicPr>
          <p:cNvPr id="6" name="Picture 5">
            <a:extLst>
              <a:ext uri="{FF2B5EF4-FFF2-40B4-BE49-F238E27FC236}">
                <a16:creationId xmlns:a16="http://schemas.microsoft.com/office/drawing/2014/main" id="{ACADB6E6-42D5-5042-98B1-6A4C34290B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8" name="Picture 7">
            <a:hlinkClick r:id="rId5" action="ppaction://hlinksldjump"/>
            <a:extLst>
              <a:ext uri="{FF2B5EF4-FFF2-40B4-BE49-F238E27FC236}">
                <a16:creationId xmlns:a16="http://schemas.microsoft.com/office/drawing/2014/main" id="{D79ED33B-7FD2-D24C-B7A3-4216C88DD6A1}"/>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9" name="Rectangle 8">
            <a:extLst>
              <a:ext uri="{FF2B5EF4-FFF2-40B4-BE49-F238E27FC236}">
                <a16:creationId xmlns:a16="http://schemas.microsoft.com/office/drawing/2014/main" id="{F29C839A-1CE9-8E4C-AD76-D9DB309B204C}"/>
              </a:ext>
            </a:extLst>
          </p:cNvPr>
          <p:cNvSpPr/>
          <p:nvPr/>
        </p:nvSpPr>
        <p:spPr>
          <a:xfrm>
            <a:off x="766770" y="1751095"/>
            <a:ext cx="10751632"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26978B-7066-6F48-804A-18748ADBF1B5}"/>
              </a:ext>
            </a:extLst>
          </p:cNvPr>
          <p:cNvSpPr txBox="1"/>
          <p:nvPr/>
        </p:nvSpPr>
        <p:spPr>
          <a:xfrm>
            <a:off x="876574" y="1894667"/>
            <a:ext cx="10551935" cy="2400657"/>
          </a:xfrm>
          <a:prstGeom prst="rect">
            <a:avLst/>
          </a:prstGeom>
          <a:noFill/>
        </p:spPr>
        <p:txBody>
          <a:bodyPr wrap="square" rtlCol="0">
            <a:spAutoFit/>
          </a:bodyPr>
          <a:lstStyle/>
          <a:p>
            <a:pPr algn="ctr"/>
            <a:r>
              <a:rPr lang="en-US" sz="3000" dirty="0">
                <a:solidFill>
                  <a:srgbClr val="FF0000"/>
                </a:solidFill>
                <a:latin typeface="Janda Safe and Sound" panose="02000503000000020004" pitchFamily="2" charset="77"/>
              </a:rPr>
              <a:t>VERY IMPORTANT TO DOWNLOAD AND LOGIN ASAP!</a:t>
            </a:r>
          </a:p>
          <a:p>
            <a:endParaRPr lang="en-US" sz="3000" dirty="0">
              <a:solidFill>
                <a:srgbClr val="FF0000"/>
              </a:solidFill>
              <a:latin typeface="Janda Safe and Sound" panose="02000503000000020004" pitchFamily="2" charset="77"/>
            </a:endParaRPr>
          </a:p>
          <a:p>
            <a:pPr marL="457200" indent="-457200">
              <a:buFont typeface="Wingdings" pitchFamily="2" charset="2"/>
              <a:buChar char="§"/>
            </a:pPr>
            <a:r>
              <a:rPr lang="en-US" sz="3000" dirty="0">
                <a:latin typeface="Janda Safe and Sound" panose="02000503000000020004" pitchFamily="2" charset="77"/>
              </a:rPr>
              <a:t>App can be used to send </a:t>
            </a:r>
            <a:r>
              <a:rPr lang="en-US" sz="3000" u="sng" dirty="0">
                <a:latin typeface="Janda Safe and Sound" panose="02000503000000020004" pitchFamily="2" charset="77"/>
              </a:rPr>
              <a:t>direct messages</a:t>
            </a:r>
            <a:r>
              <a:rPr lang="en-US" sz="3000" dirty="0">
                <a:latin typeface="Janda Safe and Sound" panose="02000503000000020004" pitchFamily="2" charset="77"/>
              </a:rPr>
              <a:t> to </a:t>
            </a:r>
            <a:r>
              <a:rPr lang="en-US" sz="3000" u="sng" dirty="0">
                <a:latin typeface="Janda Safe and Sound" panose="02000503000000020004" pitchFamily="2" charset="77"/>
              </a:rPr>
              <a:t>teacher</a:t>
            </a:r>
          </a:p>
          <a:p>
            <a:pPr marL="457200" indent="-457200">
              <a:buFont typeface="Wingdings" pitchFamily="2" charset="2"/>
              <a:buChar char="§"/>
            </a:pPr>
            <a:r>
              <a:rPr lang="en-US" sz="3000" dirty="0">
                <a:latin typeface="Janda Safe and Sound" panose="02000503000000020004" pitchFamily="2" charset="77"/>
              </a:rPr>
              <a:t>Teacher will be posting flyers, important information, and student work to our “Class Story”</a:t>
            </a:r>
          </a:p>
        </p:txBody>
      </p:sp>
      <p:pic>
        <p:nvPicPr>
          <p:cNvPr id="11" name="Picture 10">
            <a:extLst>
              <a:ext uri="{FF2B5EF4-FFF2-40B4-BE49-F238E27FC236}">
                <a16:creationId xmlns:a16="http://schemas.microsoft.com/office/drawing/2014/main" id="{221E5ABF-085E-B100-D3E3-705275632A0A}"/>
              </a:ext>
            </a:extLst>
          </p:cNvPr>
          <p:cNvPicPr>
            <a:picLocks noChangeAspect="1"/>
          </p:cNvPicPr>
          <p:nvPr/>
        </p:nvPicPr>
        <p:blipFill>
          <a:blip r:embed="rId8"/>
          <a:stretch>
            <a:fillRect/>
          </a:stretch>
        </p:blipFill>
        <p:spPr>
          <a:xfrm>
            <a:off x="4356731" y="4258999"/>
            <a:ext cx="3591619" cy="1897961"/>
          </a:xfrm>
          <a:prstGeom prst="rect">
            <a:avLst/>
          </a:prstGeom>
          <a:ln w="38100">
            <a:solidFill>
              <a:schemeClr val="tx1"/>
            </a:solidFill>
          </a:ln>
        </p:spPr>
      </p:pic>
    </p:spTree>
    <p:extLst>
      <p:ext uri="{BB962C8B-B14F-4D97-AF65-F5344CB8AC3E}">
        <p14:creationId xmlns:p14="http://schemas.microsoft.com/office/powerpoint/2010/main" val="1435379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0"/>
            <a:ext cx="12191980" cy="6856718"/>
          </a:xfrm>
          <a:prstGeom prst="rect">
            <a:avLst/>
          </a:prstGeom>
        </p:spPr>
      </p:pic>
      <p:sp>
        <p:nvSpPr>
          <p:cNvPr id="3" name="Rectangle 2">
            <a:extLst>
              <a:ext uri="{FF2B5EF4-FFF2-40B4-BE49-F238E27FC236}">
                <a16:creationId xmlns:a16="http://schemas.microsoft.com/office/drawing/2014/main" id="{0747B98F-2DB9-0F42-901A-75EED26834EE}"/>
              </a:ext>
            </a:extLst>
          </p:cNvPr>
          <p:cNvSpPr/>
          <p:nvPr/>
        </p:nvSpPr>
        <p:spPr>
          <a:xfrm>
            <a:off x="766771" y="109542"/>
            <a:ext cx="10751631"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C826BE-A8EC-0048-ACEA-F04ED0F24ABD}"/>
              </a:ext>
            </a:extLst>
          </p:cNvPr>
          <p:cNvSpPr txBox="1"/>
          <p:nvPr/>
        </p:nvSpPr>
        <p:spPr>
          <a:xfrm>
            <a:off x="139531" y="445301"/>
            <a:ext cx="11378872" cy="861774"/>
          </a:xfrm>
          <a:prstGeom prst="rect">
            <a:avLst/>
          </a:prstGeom>
          <a:noFill/>
          <a:ln w="38100">
            <a:noFill/>
          </a:ln>
        </p:spPr>
        <p:txBody>
          <a:bodyPr wrap="square" rtlCol="0" anchor="ctr">
            <a:spAutoFit/>
          </a:bodyPr>
          <a:lstStyle/>
          <a:p>
            <a:pPr algn="ctr"/>
            <a:r>
              <a:rPr lang="en-US" sz="5000" dirty="0">
                <a:latin typeface="Janda Safe and Sound" panose="02000503000000020004" pitchFamily="2" charset="77"/>
              </a:rPr>
              <a:t>Morning Drop Off</a:t>
            </a:r>
          </a:p>
        </p:txBody>
      </p:sp>
      <p:pic>
        <p:nvPicPr>
          <p:cNvPr id="6" name="Picture 5">
            <a:extLst>
              <a:ext uri="{FF2B5EF4-FFF2-40B4-BE49-F238E27FC236}">
                <a16:creationId xmlns:a16="http://schemas.microsoft.com/office/drawing/2014/main" id="{D0325DF9-DC5C-1F4C-9A4C-50561D31B0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10" name="Picture 9">
            <a:hlinkClick r:id="rId5" action="ppaction://hlinksldjump"/>
            <a:extLst>
              <a:ext uri="{FF2B5EF4-FFF2-40B4-BE49-F238E27FC236}">
                <a16:creationId xmlns:a16="http://schemas.microsoft.com/office/drawing/2014/main" id="{402D9275-C689-6541-BCC2-7F0578480A9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Rectangle 10">
            <a:extLst>
              <a:ext uri="{FF2B5EF4-FFF2-40B4-BE49-F238E27FC236}">
                <a16:creationId xmlns:a16="http://schemas.microsoft.com/office/drawing/2014/main" id="{A82EBBC4-3699-314F-70DC-139BBFD7838F}"/>
              </a:ext>
            </a:extLst>
          </p:cNvPr>
          <p:cNvSpPr/>
          <p:nvPr/>
        </p:nvSpPr>
        <p:spPr>
          <a:xfrm>
            <a:off x="695131" y="1607523"/>
            <a:ext cx="10823271" cy="4997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061F42-9BDD-027B-D105-A1E6D29E2C1D}"/>
              </a:ext>
            </a:extLst>
          </p:cNvPr>
          <p:cNvSpPr txBox="1"/>
          <p:nvPr/>
        </p:nvSpPr>
        <p:spPr>
          <a:xfrm>
            <a:off x="695131" y="2032548"/>
            <a:ext cx="8912507" cy="4078039"/>
          </a:xfrm>
          <a:prstGeom prst="rect">
            <a:avLst/>
          </a:prstGeom>
          <a:noFill/>
        </p:spPr>
        <p:txBody>
          <a:bodyPr wrap="square" rtlCol="0">
            <a:spAutoFit/>
          </a:bodyPr>
          <a:lstStyle/>
          <a:p>
            <a:r>
              <a:rPr lang="en-US" sz="2500" dirty="0">
                <a:latin typeface="Janda Safe and Sound" panose="02000503000000020004" pitchFamily="2" charset="77"/>
              </a:rPr>
              <a:t>Drop off: </a:t>
            </a:r>
          </a:p>
          <a:p>
            <a:pPr marL="457200" indent="-457200">
              <a:buFont typeface="Arial" panose="020B0604020202020204" pitchFamily="34" charset="0"/>
              <a:buChar char="•"/>
            </a:pPr>
            <a:r>
              <a:rPr lang="en-US" sz="2800" dirty="0"/>
              <a:t>Walk with child, holding hands to front gate near the office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Students line up in their designated area on blacktop</a:t>
            </a:r>
            <a:endParaRPr lang="en-US" sz="2500" dirty="0">
              <a:latin typeface="Janda Safe and Sound" panose="02000503000000020004" pitchFamily="2" charset="77"/>
            </a:endParaRPr>
          </a:p>
          <a:p>
            <a:endParaRPr lang="en-US" sz="2500" dirty="0">
              <a:latin typeface="Janda Safe and Sound" panose="02000503000000020004" pitchFamily="2" charset="77"/>
            </a:endParaRPr>
          </a:p>
          <a:p>
            <a:endParaRPr lang="en-US" sz="2500" dirty="0">
              <a:latin typeface="Janda Safe and Sound" panose="02000503000000020004" pitchFamily="2" charset="77"/>
            </a:endParaRPr>
          </a:p>
          <a:p>
            <a:endParaRPr lang="en-US" sz="2500" dirty="0">
              <a:latin typeface="Janda Safe and Sound" panose="02000503000000020004" pitchFamily="2" charset="77"/>
            </a:endParaRPr>
          </a:p>
          <a:p>
            <a:endParaRPr lang="en-US" sz="2500" dirty="0">
              <a:latin typeface="Janda Safe and Sound" panose="02000503000000020004" pitchFamily="2" charset="77"/>
            </a:endParaRPr>
          </a:p>
          <a:p>
            <a:endParaRPr lang="en-US" sz="2500" dirty="0">
              <a:latin typeface="Janda Safe and Sound" panose="02000503000000020004" pitchFamily="2" charset="77"/>
            </a:endParaRPr>
          </a:p>
          <a:p>
            <a:r>
              <a:rPr lang="en-US" sz="2500" dirty="0">
                <a:latin typeface="Janda Safe and Sound" panose="02000503000000020004" pitchFamily="2" charset="77"/>
              </a:rPr>
              <a:t>	</a:t>
            </a:r>
            <a:r>
              <a:rPr lang="en-US" sz="2200" dirty="0">
                <a:solidFill>
                  <a:srgbClr val="FF0000"/>
                </a:solidFill>
                <a:latin typeface="Janda Safe and Sound" panose="02000503000000020004" pitchFamily="2" charset="77"/>
              </a:rPr>
              <a:t> </a:t>
            </a:r>
          </a:p>
        </p:txBody>
      </p:sp>
    </p:spTree>
    <p:extLst>
      <p:ext uri="{BB962C8B-B14F-4D97-AF65-F5344CB8AC3E}">
        <p14:creationId xmlns:p14="http://schemas.microsoft.com/office/powerpoint/2010/main" val="3415538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641"/>
            <a:ext cx="12191980" cy="6856718"/>
          </a:xfrm>
          <a:prstGeom prst="rect">
            <a:avLst/>
          </a:prstGeom>
        </p:spPr>
      </p:pic>
      <p:sp>
        <p:nvSpPr>
          <p:cNvPr id="3" name="Rectangle 2">
            <a:extLst>
              <a:ext uri="{FF2B5EF4-FFF2-40B4-BE49-F238E27FC236}">
                <a16:creationId xmlns:a16="http://schemas.microsoft.com/office/drawing/2014/main" id="{0747B98F-2DB9-0F42-901A-75EED26834EE}"/>
              </a:ext>
            </a:extLst>
          </p:cNvPr>
          <p:cNvSpPr/>
          <p:nvPr/>
        </p:nvSpPr>
        <p:spPr>
          <a:xfrm>
            <a:off x="766771" y="109542"/>
            <a:ext cx="10751631"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C826BE-A8EC-0048-ACEA-F04ED0F24ABD}"/>
              </a:ext>
            </a:extLst>
          </p:cNvPr>
          <p:cNvSpPr txBox="1"/>
          <p:nvPr/>
        </p:nvSpPr>
        <p:spPr>
          <a:xfrm>
            <a:off x="139531" y="406829"/>
            <a:ext cx="11378872" cy="938719"/>
          </a:xfrm>
          <a:prstGeom prst="rect">
            <a:avLst/>
          </a:prstGeom>
          <a:noFill/>
          <a:ln w="38100">
            <a:noFill/>
          </a:ln>
        </p:spPr>
        <p:txBody>
          <a:bodyPr wrap="square" rtlCol="0" anchor="ctr">
            <a:spAutoFit/>
          </a:bodyPr>
          <a:lstStyle/>
          <a:p>
            <a:pPr algn="ctr"/>
            <a:r>
              <a:rPr lang="en-US" sz="5500" dirty="0">
                <a:latin typeface="Janda Safe and Sound" panose="02000503000000020004" pitchFamily="2" charset="77"/>
              </a:rPr>
              <a:t>        Pick Up</a:t>
            </a:r>
          </a:p>
        </p:txBody>
      </p:sp>
      <p:pic>
        <p:nvPicPr>
          <p:cNvPr id="6" name="Picture 5">
            <a:extLst>
              <a:ext uri="{FF2B5EF4-FFF2-40B4-BE49-F238E27FC236}">
                <a16:creationId xmlns:a16="http://schemas.microsoft.com/office/drawing/2014/main" id="{D0325DF9-DC5C-1F4C-9A4C-50561D31B0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pic>
        <p:nvPicPr>
          <p:cNvPr id="10" name="Picture 9">
            <a:hlinkClick r:id="rId5" action="ppaction://hlinksldjump"/>
            <a:extLst>
              <a:ext uri="{FF2B5EF4-FFF2-40B4-BE49-F238E27FC236}">
                <a16:creationId xmlns:a16="http://schemas.microsoft.com/office/drawing/2014/main" id="{402D9275-C689-6541-BCC2-7F0578480A9F}"/>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11" name="Rectangle 10">
            <a:extLst>
              <a:ext uri="{FF2B5EF4-FFF2-40B4-BE49-F238E27FC236}">
                <a16:creationId xmlns:a16="http://schemas.microsoft.com/office/drawing/2014/main" id="{A82EBBC4-3699-314F-70DC-139BBFD7838F}"/>
              </a:ext>
            </a:extLst>
          </p:cNvPr>
          <p:cNvSpPr/>
          <p:nvPr/>
        </p:nvSpPr>
        <p:spPr>
          <a:xfrm>
            <a:off x="687978" y="1607523"/>
            <a:ext cx="10930544" cy="4997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061F42-9BDD-027B-D105-A1E6D29E2C1D}"/>
              </a:ext>
            </a:extLst>
          </p:cNvPr>
          <p:cNvSpPr txBox="1"/>
          <p:nvPr/>
        </p:nvSpPr>
        <p:spPr>
          <a:xfrm>
            <a:off x="1105989" y="1811870"/>
            <a:ext cx="10322521" cy="6217087"/>
          </a:xfrm>
          <a:prstGeom prst="rect">
            <a:avLst/>
          </a:prstGeom>
          <a:noFill/>
        </p:spPr>
        <p:txBody>
          <a:bodyPr wrap="square" rtlCol="0">
            <a:spAutoFit/>
          </a:bodyPr>
          <a:lstStyle/>
          <a:p>
            <a:r>
              <a:rPr lang="en-US" sz="3000" dirty="0">
                <a:latin typeface="Janda Safe and Sound" panose="02000503000000020004" pitchFamily="2" charset="77"/>
              </a:rPr>
              <a:t>Pick Up:</a:t>
            </a:r>
            <a:endParaRPr lang="en-US" sz="2400" dirty="0"/>
          </a:p>
          <a:p>
            <a:pPr marL="457200" indent="-457200">
              <a:buFont typeface="Arial" panose="020B0604020202020204" pitchFamily="34" charset="0"/>
              <a:buChar char="•"/>
            </a:pPr>
            <a:r>
              <a:rPr lang="en-US" sz="2400" dirty="0"/>
              <a:t>Please arrive early for pick up to secure a parking space</a:t>
            </a:r>
          </a:p>
          <a:p>
            <a:pPr marL="457200" indent="-457200">
              <a:buFont typeface="Arial" panose="020B0604020202020204" pitchFamily="34" charset="0"/>
              <a:buChar char="•"/>
            </a:pPr>
            <a:r>
              <a:rPr lang="en-US" sz="2400" dirty="0"/>
              <a:t>Please wait outside the classroom if you are in </a:t>
            </a:r>
            <a:r>
              <a:rPr lang="en-US" sz="2400" dirty="0" err="1"/>
              <a:t>Mrs.Lucero’s</a:t>
            </a:r>
            <a:r>
              <a:rPr lang="en-US" sz="2400" dirty="0"/>
              <a:t> and </a:t>
            </a:r>
            <a:r>
              <a:rPr lang="en-US" sz="2400" dirty="0" err="1"/>
              <a:t>Mr.M’s</a:t>
            </a:r>
            <a:r>
              <a:rPr lang="en-US" sz="2400" dirty="0"/>
              <a:t> class</a:t>
            </a:r>
          </a:p>
          <a:p>
            <a:pPr marL="457200" indent="-457200">
              <a:buFont typeface="Arial" panose="020B0604020202020204" pitchFamily="34" charset="0"/>
              <a:buChar char="•"/>
            </a:pPr>
            <a:r>
              <a:rPr lang="en-US" sz="2400" dirty="0" err="1"/>
              <a:t>Mrs.Barton</a:t>
            </a:r>
            <a:r>
              <a:rPr lang="en-US" sz="2400" dirty="0"/>
              <a:t> will be walking out to the front</a:t>
            </a:r>
          </a:p>
          <a:p>
            <a:pPr marL="457200" indent="-457200">
              <a:buFont typeface="Arial" panose="020B0604020202020204" pitchFamily="34" charset="0"/>
              <a:buChar char="•"/>
            </a:pPr>
            <a:r>
              <a:rPr lang="en-US" sz="2400" dirty="0"/>
              <a:t>Students will be dismissed one at a time for safety</a:t>
            </a:r>
          </a:p>
          <a:p>
            <a:pPr marL="457200" indent="-457200">
              <a:buFont typeface="Arial" panose="020B0604020202020204" pitchFamily="34" charset="0"/>
              <a:buChar char="•"/>
            </a:pPr>
            <a:r>
              <a:rPr lang="en-US" sz="2400" dirty="0"/>
              <a:t>You must have a picture ID (everyday) </a:t>
            </a:r>
          </a:p>
          <a:p>
            <a:pPr marL="457200" indent="-457200">
              <a:buFont typeface="Arial" panose="020B0604020202020204" pitchFamily="34" charset="0"/>
              <a:buChar char="•"/>
            </a:pPr>
            <a:r>
              <a:rPr lang="en-US" sz="2400" dirty="0"/>
              <a:t>Anyone picking up your child must be on the list in the computer and have a picture ID</a:t>
            </a:r>
          </a:p>
          <a:p>
            <a:pPr marL="457200" indent="-457200">
              <a:buFont typeface="Arial" panose="020B0604020202020204" pitchFamily="34" charset="0"/>
              <a:buChar char="•"/>
            </a:pPr>
            <a:r>
              <a:rPr lang="en-US" sz="2400" dirty="0"/>
              <a:t>To add names to the list you must do it in person in the office</a:t>
            </a:r>
          </a:p>
          <a:p>
            <a:pPr marL="457200" indent="-457200">
              <a:buFont typeface="Arial" panose="020B0604020202020204" pitchFamily="34" charset="0"/>
              <a:buChar char="•"/>
            </a:pPr>
            <a:r>
              <a:rPr lang="en-US" sz="2400" dirty="0"/>
              <a:t>Add as many names as you would like at anytime</a:t>
            </a:r>
          </a:p>
          <a:p>
            <a:pPr marL="457200" indent="-457200">
              <a:buFont typeface="Arial" panose="020B0604020202020204" pitchFamily="34" charset="0"/>
              <a:buChar char="•"/>
            </a:pPr>
            <a:r>
              <a:rPr lang="en-US" sz="2400" dirty="0"/>
              <a:t>If someone is not on the list in the computer or they don’t have an ID, we cannot release your child to them.</a:t>
            </a:r>
          </a:p>
          <a:p>
            <a:endParaRPr lang="en-US" sz="2400" dirty="0">
              <a:latin typeface="Janda Safe and Sound" panose="02000503000000020004" pitchFamily="2" charset="77"/>
            </a:endParaRPr>
          </a:p>
          <a:p>
            <a:endParaRPr lang="en-US" sz="2000" dirty="0">
              <a:latin typeface="Janda Safe and Sound" panose="02000503000000020004" pitchFamily="2" charset="77"/>
            </a:endParaRPr>
          </a:p>
          <a:p>
            <a:endParaRPr lang="en-US" sz="2000" dirty="0">
              <a:latin typeface="Janda Safe and Sound" panose="02000503000000020004" pitchFamily="2" charset="77"/>
            </a:endParaRPr>
          </a:p>
          <a:p>
            <a:endParaRPr lang="en-US" sz="2000" dirty="0">
              <a:latin typeface="Janda Safe and Sound" panose="02000503000000020004" pitchFamily="2" charset="77"/>
            </a:endParaRPr>
          </a:p>
          <a:p>
            <a:r>
              <a:rPr lang="en-US" sz="2000" dirty="0">
                <a:latin typeface="Janda Safe and Sound" panose="02000503000000020004" pitchFamily="2" charset="77"/>
              </a:rPr>
              <a:t>	</a:t>
            </a:r>
            <a:r>
              <a:rPr lang="en-US" sz="2000" dirty="0">
                <a:solidFill>
                  <a:srgbClr val="FF0000"/>
                </a:solidFill>
                <a:latin typeface="Janda Safe and Sound" panose="02000503000000020004" pitchFamily="2" charset="77"/>
              </a:rPr>
              <a:t> </a:t>
            </a:r>
          </a:p>
        </p:txBody>
      </p:sp>
    </p:spTree>
    <p:extLst>
      <p:ext uri="{BB962C8B-B14F-4D97-AF65-F5344CB8AC3E}">
        <p14:creationId xmlns:p14="http://schemas.microsoft.com/office/powerpoint/2010/main" val="3620022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8727"/>
            <a:ext cx="12191980" cy="6856718"/>
          </a:xfrm>
          <a:prstGeom prst="rect">
            <a:avLst/>
          </a:prstGeom>
        </p:spPr>
      </p:pic>
      <p:sp>
        <p:nvSpPr>
          <p:cNvPr id="4" name="Rectangle 3">
            <a:extLst>
              <a:ext uri="{FF2B5EF4-FFF2-40B4-BE49-F238E27FC236}">
                <a16:creationId xmlns:a16="http://schemas.microsoft.com/office/drawing/2014/main" id="{43D3D24B-93C6-7F4A-80F9-D869373542D7}"/>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74A41E-1E50-CE49-AEE6-E6FA64FAEF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sp>
        <p:nvSpPr>
          <p:cNvPr id="6" name="TextBox 5">
            <a:extLst>
              <a:ext uri="{FF2B5EF4-FFF2-40B4-BE49-F238E27FC236}">
                <a16:creationId xmlns:a16="http://schemas.microsoft.com/office/drawing/2014/main" id="{DC793491-0FDB-4F4E-8799-686EA1B0AEA1}"/>
              </a:ext>
            </a:extLst>
          </p:cNvPr>
          <p:cNvSpPr txBox="1"/>
          <p:nvPr/>
        </p:nvSpPr>
        <p:spPr>
          <a:xfrm>
            <a:off x="-78185" y="414523"/>
            <a:ext cx="11378873" cy="923330"/>
          </a:xfrm>
          <a:prstGeom prst="rect">
            <a:avLst/>
          </a:prstGeom>
          <a:noFill/>
          <a:ln w="38100">
            <a:noFill/>
          </a:ln>
        </p:spPr>
        <p:txBody>
          <a:bodyPr wrap="square" lIns="91440" tIns="45720" rIns="91440" bIns="45720" rtlCol="0" anchor="ctr">
            <a:spAutoFit/>
          </a:bodyPr>
          <a:lstStyle/>
          <a:p>
            <a:pPr algn="ctr"/>
            <a:r>
              <a:rPr lang="en-US" sz="5400" dirty="0">
                <a:latin typeface="Janda Safe and Sound"/>
              </a:rPr>
              <a:t>          </a:t>
            </a:r>
            <a:r>
              <a:rPr lang="en-US" sz="4800" dirty="0">
                <a:latin typeface="Janda Safe and Sound"/>
              </a:rPr>
              <a:t> Success at Home and at School</a:t>
            </a:r>
          </a:p>
        </p:txBody>
      </p:sp>
      <p:pic>
        <p:nvPicPr>
          <p:cNvPr id="8" name="Picture 7">
            <a:hlinkClick r:id="rId5" action="ppaction://hlinksldjump"/>
            <a:extLst>
              <a:ext uri="{FF2B5EF4-FFF2-40B4-BE49-F238E27FC236}">
                <a16:creationId xmlns:a16="http://schemas.microsoft.com/office/drawing/2014/main" id="{96671445-685D-0A49-B5AF-E453220DF7C7}"/>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833175C0-1743-8B40-B9FB-4AC47ADDD889}"/>
              </a:ext>
            </a:extLst>
          </p:cNvPr>
          <p:cNvSpPr txBox="1"/>
          <p:nvPr/>
        </p:nvSpPr>
        <p:spPr>
          <a:xfrm>
            <a:off x="1205520" y="2686050"/>
            <a:ext cx="3052155" cy="369332"/>
          </a:xfrm>
          <a:prstGeom prst="rect">
            <a:avLst/>
          </a:prstGeom>
          <a:noFill/>
        </p:spPr>
        <p:txBody>
          <a:bodyPr wrap="square" rtlCol="0">
            <a:spAutoFit/>
          </a:bodyPr>
          <a:lstStyle/>
          <a:p>
            <a:pPr algn="ctr"/>
            <a:r>
              <a:rPr lang="en-US" dirty="0">
                <a:latin typeface="Janda Safe and Sound" panose="02000503000000020004" pitchFamily="2" charset="77"/>
              </a:rPr>
              <a:t> </a:t>
            </a:r>
          </a:p>
        </p:txBody>
      </p:sp>
      <p:sp>
        <p:nvSpPr>
          <p:cNvPr id="9" name="Rectangle 8">
            <a:extLst>
              <a:ext uri="{FF2B5EF4-FFF2-40B4-BE49-F238E27FC236}">
                <a16:creationId xmlns:a16="http://schemas.microsoft.com/office/drawing/2014/main" id="{D54BA3B0-012C-2749-8182-5B791288136E}"/>
              </a:ext>
            </a:extLst>
          </p:cNvPr>
          <p:cNvSpPr/>
          <p:nvPr/>
        </p:nvSpPr>
        <p:spPr>
          <a:xfrm>
            <a:off x="580210" y="1734216"/>
            <a:ext cx="10669485"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 Yellow Blue Green Mad, angry, yelling, or hitting Take a break, count to 10. Talk about it with an adult. Silly, hyper, </a:t>
            </a:r>
            <a:r>
              <a:rPr lang="en-US" dirty="0" err="1"/>
              <a:t>frustRYello</a:t>
            </a:r>
            <a:r>
              <a:rPr lang="en-US" dirty="0"/>
              <a:t> Blue Green Mad, angry, yelling, or hitting Take a break, count to 10. Talk about it with an adult. Silly, hyper, frustrated Take a break, deep breathing. Think before you act. Sad, tired, sick, bored Talk to an adult, take a break. Think happy thoughts. Calm, happy, ready to learn Help others, listen to Take a break, deep breathing. Think before you act. Sad, tired, sick, bored Talk to an adult, take a break. Think happy thoughts. Calm, happy, ready to learn Help others, listen to teacher. Complete your work.</a:t>
            </a:r>
          </a:p>
        </p:txBody>
      </p:sp>
      <p:pic>
        <p:nvPicPr>
          <p:cNvPr id="1028" name="Picture 4" descr="Image result for zones of regulation">
            <a:extLst>
              <a:ext uri="{FF2B5EF4-FFF2-40B4-BE49-F238E27FC236}">
                <a16:creationId xmlns:a16="http://schemas.microsoft.com/office/drawing/2014/main" id="{D11B6D95-43D6-8E1C-6B41-526B8C2EFE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1951" y="2159825"/>
            <a:ext cx="6568796" cy="347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9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B0BB13-6577-2C4F-A81B-2D7CEF8FCFDB}"/>
              </a:ext>
            </a:extLst>
          </p:cNvPr>
          <p:cNvPicPr>
            <a:picLocks noChangeAspect="1"/>
          </p:cNvPicPr>
          <p:nvPr/>
        </p:nvPicPr>
        <p:blipFill rotWithShape="1">
          <a:blip r:embed="rId2"/>
          <a:srcRect t="4778" b="10968"/>
          <a:stretch/>
        </p:blipFill>
        <p:spPr>
          <a:xfrm>
            <a:off x="20" y="-8727"/>
            <a:ext cx="12191980" cy="6856718"/>
          </a:xfrm>
          <a:prstGeom prst="rect">
            <a:avLst/>
          </a:prstGeom>
        </p:spPr>
      </p:pic>
      <p:sp>
        <p:nvSpPr>
          <p:cNvPr id="4" name="Rectangle 3">
            <a:extLst>
              <a:ext uri="{FF2B5EF4-FFF2-40B4-BE49-F238E27FC236}">
                <a16:creationId xmlns:a16="http://schemas.microsoft.com/office/drawing/2014/main" id="{43D3D24B-93C6-7F4A-80F9-D869373542D7}"/>
              </a:ext>
            </a:extLst>
          </p:cNvPr>
          <p:cNvSpPr/>
          <p:nvPr/>
        </p:nvSpPr>
        <p:spPr>
          <a:xfrm>
            <a:off x="766771" y="109542"/>
            <a:ext cx="10751633" cy="129716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74A41E-1E50-CE49-AEE6-E6FA64FAEF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11" b="93318" l="5972" r="90000">
                        <a14:foregroundMark x1="50833" y1="9567" x2="50833" y2="9567"/>
                        <a14:foregroundMark x1="43472" y1="9567" x2="43472" y2="9567"/>
                        <a14:foregroundMark x1="39583" y1="5087" x2="39583" y2="5087"/>
                        <a14:foregroundMark x1="52778" y1="5847" x2="52778" y2="5847"/>
                        <a14:foregroundMark x1="72222" y1="19742" x2="72222" y2="19742"/>
                        <a14:foregroundMark x1="76111" y1="18375" x2="76111" y2="18375"/>
                        <a14:foregroundMark x1="77639" y1="40547" x2="77639" y2="40547"/>
                        <a14:foregroundMark x1="77639" y1="42901" x2="77639" y2="42901"/>
                        <a14:foregroundMark x1="88889" y1="42369" x2="88889" y2="42369"/>
                        <a14:foregroundMark x1="86389" y1="50418" x2="86389" y2="50418"/>
                        <a14:foregroundMark x1="28333" y1="7441" x2="28333" y2="7441"/>
                        <a14:foregroundMark x1="31250" y1="32498" x2="31250" y2="32498"/>
                        <a14:foregroundMark x1="37222" y1="27715" x2="37222" y2="27715"/>
                        <a14:foregroundMark x1="31250" y1="18679" x2="31250" y2="18679"/>
                        <a14:foregroundMark x1="45000" y1="22703" x2="45000" y2="22703"/>
                        <a14:foregroundMark x1="46944" y1="43736" x2="46944" y2="43736"/>
                        <a14:foregroundMark x1="37639" y1="50949" x2="37639" y2="50949"/>
                        <a14:foregroundMark x1="33750" y1="59453" x2="33750" y2="59453"/>
                        <a14:foregroundMark x1="72222" y1="64009" x2="72222" y2="64009"/>
                        <a14:foregroundMark x1="71250" y1="70159" x2="71250" y2="70159"/>
                        <a14:foregroundMark x1="62500" y1="76006" x2="62500" y2="76006"/>
                        <a14:foregroundMark x1="59167" y1="83979" x2="59167" y2="83979"/>
                        <a14:foregroundMark x1="5972" y1="93318" x2="5972" y2="93318"/>
                        <a14:foregroundMark x1="42083" y1="72817" x2="42083" y2="72817"/>
                        <a14:foregroundMark x1="50278" y1="35232" x2="50278" y2="35232"/>
                        <a14:foregroundMark x1="50833" y1="27715" x2="50833" y2="27715"/>
                        <a14:foregroundMark x1="50833" y1="27487" x2="50833" y2="27487"/>
                        <a14:foregroundMark x1="48889" y1="27715" x2="48889" y2="27715"/>
                      </a14:backgroundRemoval>
                    </a14:imgEffect>
                  </a14:imgLayer>
                </a14:imgProps>
              </a:ext>
            </a:extLst>
          </a:blip>
          <a:stretch>
            <a:fillRect/>
          </a:stretch>
        </p:blipFill>
        <p:spPr>
          <a:xfrm rot="7360879">
            <a:off x="670323" y="454"/>
            <a:ext cx="1070395" cy="1956445"/>
          </a:xfrm>
          <a:prstGeom prst="rect">
            <a:avLst/>
          </a:prstGeom>
        </p:spPr>
      </p:pic>
      <p:sp>
        <p:nvSpPr>
          <p:cNvPr id="6" name="TextBox 5">
            <a:extLst>
              <a:ext uri="{FF2B5EF4-FFF2-40B4-BE49-F238E27FC236}">
                <a16:creationId xmlns:a16="http://schemas.microsoft.com/office/drawing/2014/main" id="{DC793491-0FDB-4F4E-8799-686EA1B0AEA1}"/>
              </a:ext>
            </a:extLst>
          </p:cNvPr>
          <p:cNvSpPr txBox="1"/>
          <p:nvPr/>
        </p:nvSpPr>
        <p:spPr>
          <a:xfrm>
            <a:off x="-78185" y="414523"/>
            <a:ext cx="11378873" cy="923330"/>
          </a:xfrm>
          <a:prstGeom prst="rect">
            <a:avLst/>
          </a:prstGeom>
          <a:noFill/>
          <a:ln w="38100">
            <a:noFill/>
          </a:ln>
        </p:spPr>
        <p:txBody>
          <a:bodyPr wrap="square" lIns="91440" tIns="45720" rIns="91440" bIns="45720" rtlCol="0" anchor="ctr">
            <a:spAutoFit/>
          </a:bodyPr>
          <a:lstStyle/>
          <a:p>
            <a:pPr algn="ctr"/>
            <a:r>
              <a:rPr lang="en-US" sz="5400" dirty="0">
                <a:latin typeface="Janda Safe and Sound"/>
              </a:rPr>
              <a:t>           </a:t>
            </a:r>
            <a:r>
              <a:rPr lang="en-US" sz="4400" dirty="0">
                <a:latin typeface="Janda Safe and Sound"/>
              </a:rPr>
              <a:t>Success at Home and at School</a:t>
            </a:r>
          </a:p>
        </p:txBody>
      </p:sp>
      <p:pic>
        <p:nvPicPr>
          <p:cNvPr id="8" name="Picture 7">
            <a:hlinkClick r:id="rId5" action="ppaction://hlinksldjump"/>
            <a:extLst>
              <a:ext uri="{FF2B5EF4-FFF2-40B4-BE49-F238E27FC236}">
                <a16:creationId xmlns:a16="http://schemas.microsoft.com/office/drawing/2014/main" id="{96671445-685D-0A49-B5AF-E453220DF7C7}"/>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10000" b="90000" l="10000" r="90000">
                        <a14:foregroundMark x1="28400" y1="46200" x2="28400" y2="46200"/>
                      </a14:backgroundRemoval>
                    </a14:imgEffect>
                  </a14:imgLayer>
                </a14:imgProps>
              </a:ext>
            </a:extLst>
          </a:blip>
          <a:stretch>
            <a:fillRect/>
          </a:stretch>
        </p:blipFill>
        <p:spPr>
          <a:xfrm>
            <a:off x="11428509" y="6094509"/>
            <a:ext cx="763491" cy="763491"/>
          </a:xfrm>
          <a:prstGeom prst="rect">
            <a:avLst/>
          </a:prstGeom>
        </p:spPr>
      </p:pic>
      <p:sp>
        <p:nvSpPr>
          <p:cNvPr id="2" name="TextBox 1">
            <a:extLst>
              <a:ext uri="{FF2B5EF4-FFF2-40B4-BE49-F238E27FC236}">
                <a16:creationId xmlns:a16="http://schemas.microsoft.com/office/drawing/2014/main" id="{833175C0-1743-8B40-B9FB-4AC47ADDD889}"/>
              </a:ext>
            </a:extLst>
          </p:cNvPr>
          <p:cNvSpPr txBox="1"/>
          <p:nvPr/>
        </p:nvSpPr>
        <p:spPr>
          <a:xfrm>
            <a:off x="1205520" y="2686050"/>
            <a:ext cx="3052155" cy="369332"/>
          </a:xfrm>
          <a:prstGeom prst="rect">
            <a:avLst/>
          </a:prstGeom>
          <a:noFill/>
        </p:spPr>
        <p:txBody>
          <a:bodyPr wrap="square" rtlCol="0">
            <a:spAutoFit/>
          </a:bodyPr>
          <a:lstStyle/>
          <a:p>
            <a:pPr algn="ctr"/>
            <a:r>
              <a:rPr lang="en-US" dirty="0">
                <a:latin typeface="Janda Safe and Sound" panose="02000503000000020004" pitchFamily="2" charset="77"/>
              </a:rPr>
              <a:t> </a:t>
            </a:r>
          </a:p>
        </p:txBody>
      </p:sp>
      <p:sp>
        <p:nvSpPr>
          <p:cNvPr id="9" name="Rectangle 8">
            <a:extLst>
              <a:ext uri="{FF2B5EF4-FFF2-40B4-BE49-F238E27FC236}">
                <a16:creationId xmlns:a16="http://schemas.microsoft.com/office/drawing/2014/main" id="{D54BA3B0-012C-2749-8182-5B791288136E}"/>
              </a:ext>
            </a:extLst>
          </p:cNvPr>
          <p:cNvSpPr/>
          <p:nvPr/>
        </p:nvSpPr>
        <p:spPr>
          <a:xfrm>
            <a:off x="580211" y="1734216"/>
            <a:ext cx="9536144" cy="46782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 Yellow Blue Green Mad, angry, yelling, or hitting Take a break, count to 10. Talk about it with an adult. Silly, hyper, </a:t>
            </a:r>
            <a:r>
              <a:rPr lang="en-US" dirty="0" err="1"/>
              <a:t>frustRed</a:t>
            </a:r>
            <a:r>
              <a:rPr lang="en-US" dirty="0"/>
              <a:t> Yellow Blue Green Mad, angry, yelling, or hitting Take a break, count to 10. Talk about it with an adult. Silly, hyper, frustrated Take a break, deep breathing. Think before you act. Sad, tired, sick, bored Talk to an adult, take a break. Think happy thoughts. Calm, happy, ready to learn Help others, listen to teacher. Complete your </a:t>
            </a:r>
            <a:r>
              <a:rPr lang="en-US" dirty="0" err="1"/>
              <a:t>work.rated</a:t>
            </a:r>
            <a:r>
              <a:rPr lang="en-US" dirty="0"/>
              <a:t> Take a break, deep breathing. Think before you act. Sad, tired, sick, bored Talk to an adult, take a break. Think happy thoughts. Calm, happy, ready to learn Help others, listen to teacher. Complete your work.</a:t>
            </a:r>
          </a:p>
        </p:txBody>
      </p:sp>
      <p:pic>
        <p:nvPicPr>
          <p:cNvPr id="1026" name="Picture 2" descr="Image result for zones of regulation">
            <a:extLst>
              <a:ext uri="{FF2B5EF4-FFF2-40B4-BE49-F238E27FC236}">
                <a16:creationId xmlns:a16="http://schemas.microsoft.com/office/drawing/2014/main" id="{617F6621-D1B1-EBCA-8590-A579C79F64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2227" y="2155939"/>
            <a:ext cx="7546542" cy="376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103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12849</TotalTime>
  <Words>2405</Words>
  <Application>Microsoft Office PowerPoint</Application>
  <PresentationFormat>Widescreen</PresentationFormat>
  <Paragraphs>301</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Stefany</dc:creator>
  <cp:lastModifiedBy>Lucero, Christina</cp:lastModifiedBy>
  <cp:revision>165</cp:revision>
  <cp:lastPrinted>2020-08-26T21:50:20Z</cp:lastPrinted>
  <dcterms:created xsi:type="dcterms:W3CDTF">2020-08-21T19:02:35Z</dcterms:created>
  <dcterms:modified xsi:type="dcterms:W3CDTF">2023-07-14T03:53:02Z</dcterms:modified>
</cp:coreProperties>
</file>