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6" r:id="rId4"/>
  </p:sldMasterIdLst>
  <p:sldIdLst>
    <p:sldId id="256" r:id="rId5"/>
    <p:sldId id="267" r:id="rId6"/>
    <p:sldId id="269" r:id="rId7"/>
    <p:sldId id="271" r:id="rId8"/>
    <p:sldId id="266" r:id="rId9"/>
    <p:sldId id="268" r:id="rId10"/>
    <p:sldId id="272" r:id="rId11"/>
    <p:sldId id="273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7" autoAdjust="0"/>
    <p:restoredTop sz="94660"/>
  </p:normalViewPr>
  <p:slideViewPr>
    <p:cSldViewPr snapToGrid="0">
      <p:cViewPr varScale="1">
        <p:scale>
          <a:sx n="45" d="100"/>
          <a:sy n="45" d="100"/>
        </p:scale>
        <p:origin x="36" y="25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smtClean="0"/>
              <a:t>5/13/2025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5468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5/13/2025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986832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5/13/2025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7501330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5/13/2025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301471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smtClean="0"/>
              <a:t>5/13/2025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0517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5/13/2025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713554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5/13/2025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869545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5/13/2025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5555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5/13/2025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182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5/13/2025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188099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042B0DB6-F5C7-45FB-8CF3-31B45F9C2DAC}" type="datetimeFigureOut">
              <a:rPr lang="en-US" smtClean="0"/>
              <a:t>5/13/2025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1599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5/13/2025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6826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2025-2026</a:t>
            </a:r>
            <a:br>
              <a:rPr lang="en-US" dirty="0"/>
            </a:br>
            <a:r>
              <a:rPr lang="en-US" dirty="0"/>
              <a:t>Budget Hearing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Belfast Central School District</a:t>
            </a:r>
          </a:p>
          <a:p>
            <a:r>
              <a:rPr lang="en-US" dirty="0"/>
              <a:t>May 13</a:t>
            </a:r>
            <a:r>
              <a:rPr lang="en-US" baseline="30000" dirty="0"/>
              <a:t>th</a:t>
            </a:r>
            <a:r>
              <a:rPr lang="en-US" dirty="0"/>
              <a:t>, 2025</a:t>
            </a:r>
          </a:p>
        </p:txBody>
      </p:sp>
    </p:spTree>
    <p:extLst>
      <p:ext uri="{BB962C8B-B14F-4D97-AF65-F5344CB8AC3E}">
        <p14:creationId xmlns:p14="http://schemas.microsoft.com/office/powerpoint/2010/main" val="4134357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Vote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When?</a:t>
            </a:r>
          </a:p>
          <a:p>
            <a:pPr lvl="1"/>
            <a:r>
              <a:rPr lang="en-US" sz="2800" dirty="0"/>
              <a:t>Tuesday, May 20</a:t>
            </a:r>
            <a:r>
              <a:rPr lang="en-US" sz="2800" baseline="30000" dirty="0"/>
              <a:t>th</a:t>
            </a:r>
            <a:r>
              <a:rPr lang="en-US" sz="2800" dirty="0"/>
              <a:t>, 2025 between the hours of noon and 8:00pm</a:t>
            </a:r>
          </a:p>
          <a:p>
            <a:r>
              <a:rPr lang="en-US" sz="2800" dirty="0"/>
              <a:t>Where?</a:t>
            </a:r>
          </a:p>
          <a:p>
            <a:pPr lvl="1"/>
            <a:r>
              <a:rPr lang="en-US" sz="2800" dirty="0"/>
              <a:t>Belfast Central School Board Conference Room</a:t>
            </a:r>
          </a:p>
          <a:p>
            <a:r>
              <a:rPr lang="en-US" sz="2800" dirty="0"/>
              <a:t>Polls will be opened to vote by voting ballot or machine</a:t>
            </a:r>
          </a:p>
        </p:txBody>
      </p:sp>
    </p:spTree>
    <p:extLst>
      <p:ext uri="{BB962C8B-B14F-4D97-AF65-F5344CB8AC3E}">
        <p14:creationId xmlns:p14="http://schemas.microsoft.com/office/powerpoint/2010/main" val="1562573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578EB-8AD2-4801-9E52-D55CED214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2025-2026 Budget At a Glance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7E733DA3-3D4D-572F-6BC1-6AC0FD782E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6586838"/>
              </p:ext>
            </p:extLst>
          </p:nvPr>
        </p:nvGraphicFramePr>
        <p:xfrm>
          <a:off x="1450975" y="2016125"/>
          <a:ext cx="9604370" cy="242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0874">
                  <a:extLst>
                    <a:ext uri="{9D8B030D-6E8A-4147-A177-3AD203B41FA5}">
                      <a16:colId xmlns:a16="http://schemas.microsoft.com/office/drawing/2014/main" val="3467918553"/>
                    </a:ext>
                  </a:extLst>
                </a:gridCol>
                <a:gridCol w="1920874">
                  <a:extLst>
                    <a:ext uri="{9D8B030D-6E8A-4147-A177-3AD203B41FA5}">
                      <a16:colId xmlns:a16="http://schemas.microsoft.com/office/drawing/2014/main" val="1876760008"/>
                    </a:ext>
                  </a:extLst>
                </a:gridCol>
                <a:gridCol w="1920874">
                  <a:extLst>
                    <a:ext uri="{9D8B030D-6E8A-4147-A177-3AD203B41FA5}">
                      <a16:colId xmlns:a16="http://schemas.microsoft.com/office/drawing/2014/main" val="641971050"/>
                    </a:ext>
                  </a:extLst>
                </a:gridCol>
                <a:gridCol w="1920874">
                  <a:extLst>
                    <a:ext uri="{9D8B030D-6E8A-4147-A177-3AD203B41FA5}">
                      <a16:colId xmlns:a16="http://schemas.microsoft.com/office/drawing/2014/main" val="3859042624"/>
                    </a:ext>
                  </a:extLst>
                </a:gridCol>
                <a:gridCol w="1920874">
                  <a:extLst>
                    <a:ext uri="{9D8B030D-6E8A-4147-A177-3AD203B41FA5}">
                      <a16:colId xmlns:a16="http://schemas.microsoft.com/office/drawing/2014/main" val="27705040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FY2025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FY26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9212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Salaries &amp; Benefits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$7,662,711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$7,730,017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0.88%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$67,306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9023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Equipment, Contractual &amp; Supplies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$3,333,136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$3,436,679*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3.11%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$103,543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4305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Debt &amp; Transfer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$1,552,285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$1,444,464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-6.95%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$-107,821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981970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$12,548,132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$12,611,160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0.50%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$63,028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8192909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A846F169-80E7-5F39-BAE1-423C2F03D0D9}"/>
              </a:ext>
            </a:extLst>
          </p:cNvPr>
          <p:cNvSpPr txBox="1"/>
          <p:nvPr/>
        </p:nvSpPr>
        <p:spPr>
          <a:xfrm>
            <a:off x="1450975" y="4413885"/>
            <a:ext cx="96038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* $2.13 million of the contractual portion of the budget is to maintain BOCES services. </a:t>
            </a:r>
          </a:p>
        </p:txBody>
      </p:sp>
    </p:spTree>
    <p:extLst>
      <p:ext uri="{BB962C8B-B14F-4D97-AF65-F5344CB8AC3E}">
        <p14:creationId xmlns:p14="http://schemas.microsoft.com/office/powerpoint/2010/main" val="3266647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D7368-236D-4775-8338-A73905E74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2025-26 Notable Budget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1C2B6-8897-4690-BCBF-67881E213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Transportation – we were able to add the diesel bus purchase back into the budget.</a:t>
            </a:r>
          </a:p>
          <a:p>
            <a:r>
              <a:rPr lang="en-US" sz="2400" dirty="0"/>
              <a:t>Debt service – budget has decreased as we continue to work with Fiscal Advisors to schedule and pay off debt. </a:t>
            </a:r>
          </a:p>
          <a:p>
            <a:r>
              <a:rPr lang="en-US" sz="2400" dirty="0"/>
              <a:t>Special Education – we are looking to hire a special education teacher and a speech therapist to help cut our tuition costs that we pay elsewhere.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939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A3300-D7A9-45BC-9D1B-1C8553BEF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3 Part Budget</a:t>
            </a:r>
            <a:endParaRPr lang="en-US" u="sng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799084A-F6B7-6034-20C8-A7304A6064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096734" cy="3448595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Administrative</a:t>
            </a:r>
            <a:r>
              <a:rPr lang="en-US" dirty="0"/>
              <a:t> covers school management and board operations.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</a:t>
            </a:r>
            <a:r>
              <a:rPr lang="en-US" dirty="0"/>
              <a:t> funds instruction, student services, and extracurriculars.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Capital</a:t>
            </a:r>
            <a:r>
              <a:rPr lang="en-US" dirty="0"/>
              <a:t> includes building maintenance, construction, and debt service.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A7F0CD69-3F89-774A-38AD-5367B1032C1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33404843"/>
              </p:ext>
            </p:extLst>
          </p:nvPr>
        </p:nvGraphicFramePr>
        <p:xfrm>
          <a:off x="5544065" y="2017713"/>
          <a:ext cx="551446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8615">
                  <a:extLst>
                    <a:ext uri="{9D8B030D-6E8A-4147-A177-3AD203B41FA5}">
                      <a16:colId xmlns:a16="http://schemas.microsoft.com/office/drawing/2014/main" val="4070865675"/>
                    </a:ext>
                  </a:extLst>
                </a:gridCol>
                <a:gridCol w="1378615">
                  <a:extLst>
                    <a:ext uri="{9D8B030D-6E8A-4147-A177-3AD203B41FA5}">
                      <a16:colId xmlns:a16="http://schemas.microsoft.com/office/drawing/2014/main" val="3676827971"/>
                    </a:ext>
                  </a:extLst>
                </a:gridCol>
                <a:gridCol w="1378615">
                  <a:extLst>
                    <a:ext uri="{9D8B030D-6E8A-4147-A177-3AD203B41FA5}">
                      <a16:colId xmlns:a16="http://schemas.microsoft.com/office/drawing/2014/main" val="3679597779"/>
                    </a:ext>
                  </a:extLst>
                </a:gridCol>
                <a:gridCol w="1378615">
                  <a:extLst>
                    <a:ext uri="{9D8B030D-6E8A-4147-A177-3AD203B41FA5}">
                      <a16:colId xmlns:a16="http://schemas.microsoft.com/office/drawing/2014/main" val="19375558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Current (24-25)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Projected (25-26)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%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1043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$1,343,354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$1,363,378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1.49%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1080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$8,524,166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$8,660,154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1.60%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9851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Capital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$2,680,663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$2,587,627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-3.47%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5892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5489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E543C-65A9-4BE6-8BC4-85E4EE952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2025-26 Capital Outlay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F9D12-A400-4E6A-B893-A67360962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100k for cafeteria and building upgrades</a:t>
            </a:r>
          </a:p>
          <a:p>
            <a:r>
              <a:rPr lang="en-US" sz="3000" dirty="0"/>
              <a:t>If this is approved and spent, then the district will receive roughly 95% ($95,000) in state building aid, which means the local share is roughly 5% (5,000).</a:t>
            </a:r>
          </a:p>
          <a:p>
            <a:r>
              <a:rPr lang="en-US" sz="3200" dirty="0"/>
              <a:t>Walk-in cooler/freezer mechanical upgrade, Water Softener replacement, Access Control upgrades.</a:t>
            </a:r>
          </a:p>
        </p:txBody>
      </p:sp>
    </p:spTree>
    <p:extLst>
      <p:ext uri="{BB962C8B-B14F-4D97-AF65-F5344CB8AC3E}">
        <p14:creationId xmlns:p14="http://schemas.microsoft.com/office/powerpoint/2010/main" val="1927429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E4839-13A3-440B-8D8A-F07872FB5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2025-2026 Revenue At A Glance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BFF9F98-FBDC-68F6-A89D-E24A99758E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842632"/>
              </p:ext>
            </p:extLst>
          </p:nvPr>
        </p:nvGraphicFramePr>
        <p:xfrm>
          <a:off x="1441622" y="2016125"/>
          <a:ext cx="9613728" cy="187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0228">
                  <a:extLst>
                    <a:ext uri="{9D8B030D-6E8A-4147-A177-3AD203B41FA5}">
                      <a16:colId xmlns:a16="http://schemas.microsoft.com/office/drawing/2014/main" val="3936404317"/>
                    </a:ext>
                  </a:extLst>
                </a:gridCol>
                <a:gridCol w="1920875">
                  <a:extLst>
                    <a:ext uri="{9D8B030D-6E8A-4147-A177-3AD203B41FA5}">
                      <a16:colId xmlns:a16="http://schemas.microsoft.com/office/drawing/2014/main" val="524004220"/>
                    </a:ext>
                  </a:extLst>
                </a:gridCol>
                <a:gridCol w="1920875">
                  <a:extLst>
                    <a:ext uri="{9D8B030D-6E8A-4147-A177-3AD203B41FA5}">
                      <a16:colId xmlns:a16="http://schemas.microsoft.com/office/drawing/2014/main" val="311544508"/>
                    </a:ext>
                  </a:extLst>
                </a:gridCol>
                <a:gridCol w="1920875">
                  <a:extLst>
                    <a:ext uri="{9D8B030D-6E8A-4147-A177-3AD203B41FA5}">
                      <a16:colId xmlns:a16="http://schemas.microsoft.com/office/drawing/2014/main" val="2210271797"/>
                    </a:ext>
                  </a:extLst>
                </a:gridCol>
                <a:gridCol w="1920875">
                  <a:extLst>
                    <a:ext uri="{9D8B030D-6E8A-4147-A177-3AD203B41FA5}">
                      <a16:colId xmlns:a16="http://schemas.microsoft.com/office/drawing/2014/main" val="31006867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FY2025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FY26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4180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Local 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$2,190,999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$2,460,207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12.29%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$269,208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85218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State 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$9,522,058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$9,545,915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0.25%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$23,857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814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Federal 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$558,659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$605,038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8.30%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$46,379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8333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$12,294,716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$12,611,160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2.57%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$316,444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9738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4364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BD850-A2A8-4F58-A19A-126CBE950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2025-26 Notable Revenue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48B4B-E4BD-4969-9E85-90A87D6F7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Previous year 24-25 tax levy = $2,078,420</a:t>
            </a:r>
          </a:p>
          <a:p>
            <a:r>
              <a:rPr lang="en-US" dirty="0"/>
              <a:t>Proposing a 25-26 tax levy of $2,165,888 ($87,468 increase or 4.2% increase)</a:t>
            </a:r>
          </a:p>
          <a:p>
            <a:r>
              <a:rPr lang="en-US" dirty="0"/>
              <a:t>The increase is within our Tax Cap limit which is calculated by following a NYS formula. </a:t>
            </a:r>
          </a:p>
          <a:p>
            <a:r>
              <a:rPr lang="en-US" dirty="0"/>
              <a:t>A 4.2% increase in the total tax levy does not mean every taxpayer will pay 4.2% more. </a:t>
            </a:r>
          </a:p>
          <a:p>
            <a:pPr lvl="1"/>
            <a:r>
              <a:rPr lang="en-US" dirty="0"/>
              <a:t>Other factors—like your property’s assessed value, total taxable value in the district, and the state’s equalization rate—also affect how much your tax bill changes.</a:t>
            </a:r>
          </a:p>
          <a:p>
            <a:r>
              <a:rPr lang="en-US" dirty="0"/>
              <a:t>There is no plan to utilize reserves or fund balance. </a:t>
            </a:r>
          </a:p>
        </p:txBody>
      </p:sp>
    </p:spTree>
    <p:extLst>
      <p:ext uri="{BB962C8B-B14F-4D97-AF65-F5344CB8AC3E}">
        <p14:creationId xmlns:p14="http://schemas.microsoft.com/office/powerpoint/2010/main" val="1045883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A4B78-F5F1-4028-821F-86578877F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25-26 Additional Propositions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12865F4-22FB-FFA4-C123-26E9DC3449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33445" y="1923948"/>
            <a:ext cx="7125110" cy="1864774"/>
          </a:xfr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18DBB27-0A0B-01E0-1DA7-827A67F898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3445" y="3858916"/>
            <a:ext cx="7125110" cy="1708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14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Board of Education Candidates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Expired Term of Cecy Curcio – Five Years</a:t>
            </a:r>
          </a:p>
          <a:p>
            <a:pPr lvl="1"/>
            <a:r>
              <a:rPr lang="en-US" sz="3800" dirty="0"/>
              <a:t>Candidates are Roxanne Cole and Ashley Moore</a:t>
            </a:r>
          </a:p>
        </p:txBody>
      </p:sp>
    </p:spTree>
    <p:extLst>
      <p:ext uri="{BB962C8B-B14F-4D97-AF65-F5344CB8AC3E}">
        <p14:creationId xmlns:p14="http://schemas.microsoft.com/office/powerpoint/2010/main" val="25619423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58e90b6-d6bc-44cb-ab4d-6c0c4898589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2C1AC6AC24224FB3C6055B7A302660" ma:contentTypeVersion="11" ma:contentTypeDescription="Create a new document." ma:contentTypeScope="" ma:versionID="c0a9e2933a3dab136e76839ffccc2648">
  <xsd:schema xmlns:xsd="http://www.w3.org/2001/XMLSchema" xmlns:xs="http://www.w3.org/2001/XMLSchema" xmlns:p="http://schemas.microsoft.com/office/2006/metadata/properties" xmlns:ns3="758e90b6-d6bc-44cb-ab4d-6c0c48985890" xmlns:ns4="c2583394-88a1-4439-b5b2-dae03630a83b" targetNamespace="http://schemas.microsoft.com/office/2006/metadata/properties" ma:root="true" ma:fieldsID="33e425400ce3ec7408344dfd2c7170ed" ns3:_="" ns4:_="">
    <xsd:import namespace="758e90b6-d6bc-44cb-ab4d-6c0c48985890"/>
    <xsd:import namespace="c2583394-88a1-4439-b5b2-dae03630a83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8e90b6-d6bc-44cb-ab4d-6c0c489858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4" nillable="true" ma:displayName="_activity" ma:hidden="true" ma:internalName="_activity">
      <xsd:simpleType>
        <xsd:restriction base="dms:Note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583394-88a1-4439-b5b2-dae03630a83b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67E0261-3E76-4915-A144-B617F7E4DCE4}">
  <ds:schemaRefs>
    <ds:schemaRef ds:uri="http://purl.org/dc/elements/1.1/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www.w3.org/XML/1998/namespace"/>
    <ds:schemaRef ds:uri="758e90b6-d6bc-44cb-ab4d-6c0c48985890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c2583394-88a1-4439-b5b2-dae03630a83b"/>
  </ds:schemaRefs>
</ds:datastoreItem>
</file>

<file path=customXml/itemProps2.xml><?xml version="1.0" encoding="utf-8"?>
<ds:datastoreItem xmlns:ds="http://schemas.openxmlformats.org/officeDocument/2006/customXml" ds:itemID="{1FA8536B-1CE7-46C4-9FAA-05AD0B26012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27A23B-0D3D-4E09-9280-36D620ED24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8e90b6-d6bc-44cb-ab4d-6c0c48985890"/>
    <ds:schemaRef ds:uri="c2583394-88a1-4439-b5b2-dae03630a8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554</TotalTime>
  <Words>498</Words>
  <Application>Microsoft Office PowerPoint</Application>
  <PresentationFormat>Widescreen</PresentationFormat>
  <Paragraphs>100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Gallery</vt:lpstr>
      <vt:lpstr>2025-2026 Budget Hearing</vt:lpstr>
      <vt:lpstr>2025-2026 Budget At a Glance</vt:lpstr>
      <vt:lpstr>2025-26 Notable Budget Changes</vt:lpstr>
      <vt:lpstr>3 Part Budget</vt:lpstr>
      <vt:lpstr>2025-26 Capital Outlay project</vt:lpstr>
      <vt:lpstr>2025-2026 Revenue At A Glance</vt:lpstr>
      <vt:lpstr>2025-26 Notable Revenue Changes</vt:lpstr>
      <vt:lpstr>25-26 Additional Propositions</vt:lpstr>
      <vt:lpstr>Board of Education Candidates</vt:lpstr>
      <vt:lpstr>Vote Details</vt:lpstr>
    </vt:vector>
  </TitlesOfParts>
  <Company>Belfast Central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2023-2024 Budget Hearing</dc:title>
  <dc:creator>Harrington, Keegan</dc:creator>
  <cp:lastModifiedBy>Butler, Wendy</cp:lastModifiedBy>
  <cp:revision>23</cp:revision>
  <dcterms:created xsi:type="dcterms:W3CDTF">2023-05-08T17:27:29Z</dcterms:created>
  <dcterms:modified xsi:type="dcterms:W3CDTF">2025-05-13T19:56:05Z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0x010100C72C1AC6AC24224FB3C6055B7A302660</vt:lpwstr>
  </property>
</Properties>
</file>