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79" r:id="rId4"/>
    <p:sldId id="280" r:id="rId5"/>
    <p:sldId id="281" r:id="rId6"/>
    <p:sldId id="275" r:id="rId7"/>
    <p:sldId id="283" r:id="rId8"/>
    <p:sldId id="284" r:id="rId9"/>
    <p:sldId id="285" r:id="rId10"/>
    <p:sldId id="263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0" autoAdjust="0"/>
  </p:normalViewPr>
  <p:slideViewPr>
    <p:cSldViewPr>
      <p:cViewPr varScale="1">
        <p:scale>
          <a:sx n="67" d="100"/>
          <a:sy n="67" d="100"/>
        </p:scale>
        <p:origin x="644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4/25/2019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4/25/2019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4/25/2019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4/25/2019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4/25/2019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4/25/2019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eej@marshfieldschool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lm_-_(Explored_2011-11-17)_(6352101333)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blast.com.br/2012/12/analise-pitfall-io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Defiant Kids: Communication Tools For Teachers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www.interventioncentral.org</a:t>
            </a:r>
          </a:p>
          <a:p>
            <a:r>
              <a:rPr lang="en-US" dirty="0"/>
              <a:t>(Jim Wright)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5AD6C-8088-4AF6-A19D-B45FADD0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3733800"/>
            <a:ext cx="9144000" cy="11445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Jason Lee</a:t>
            </a:r>
            <a:br>
              <a:rPr lang="en-US" dirty="0"/>
            </a:br>
            <a:r>
              <a:rPr lang="en-US" u="sng" dirty="0"/>
              <a:t>District Behavioral Specialist</a:t>
            </a:r>
            <a:br>
              <a:rPr lang="en-US" dirty="0"/>
            </a:br>
            <a:r>
              <a:rPr lang="en-US" dirty="0"/>
              <a:t>Unified School District of </a:t>
            </a:r>
            <a:r>
              <a:rPr lang="en-US" dirty="0" err="1"/>
              <a:t>Marshfield,WI</a:t>
            </a:r>
            <a:br>
              <a:rPr lang="en-US"/>
            </a:br>
            <a:r>
              <a:rPr lang="en-US" u="sng">
                <a:hlinkClick r:id="rId3"/>
              </a:rPr>
              <a:t>leej</a:t>
            </a:r>
            <a:r>
              <a:rPr lang="en-US" u="sng" dirty="0">
                <a:hlinkClick r:id="rId3"/>
              </a:rPr>
              <a:t>@marshfieldschools.org</a:t>
            </a:r>
            <a:r>
              <a:rPr lang="en-US" dirty="0"/>
              <a:t> </a:t>
            </a:r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AF43B3-CE62-461D-B2AF-D9F49B494680}"/>
              </a:ext>
            </a:extLst>
          </p:cNvPr>
          <p:cNvSpPr txBox="1"/>
          <p:nvPr/>
        </p:nvSpPr>
        <p:spPr>
          <a:xfrm rot="10800000" flipV="1">
            <a:off x="760412" y="401513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Contact:</a:t>
            </a:r>
          </a:p>
        </p:txBody>
      </p:sp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classroom conflicts between teachers and students seem to occur so frequently?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who are prone to conflict often do poorly in school.</a:t>
            </a:r>
          </a:p>
          <a:p>
            <a:r>
              <a:rPr lang="en-US" dirty="0"/>
              <a:t>They may act out in part to mask their embarrassment about their limited academic skills.</a:t>
            </a:r>
          </a:p>
          <a:p>
            <a:r>
              <a:rPr lang="en-US" dirty="0"/>
              <a:t>They may lack basic prosocial strategies that would help them work through everyday school difficulties.</a:t>
            </a:r>
          </a:p>
          <a:p>
            <a:r>
              <a:rPr lang="en-US" dirty="0"/>
              <a:t>Students can sometimes adopt defiance toward teachers as a deliberate strategy because it has “paid off” for them.</a:t>
            </a:r>
          </a:p>
          <a:p>
            <a:r>
              <a:rPr lang="en-US" dirty="0"/>
              <a:t>Teachers who get pulled into power struggles, may not realize that they are often simply reacting to student provocation.</a:t>
            </a:r>
          </a:p>
          <a:p>
            <a:r>
              <a:rPr lang="en-US" dirty="0"/>
              <a:t>If a teacher has already decided that a student is generally defiant, they may be overly quick to jump to conclusions, interpreting any ambiguous behavior of the student to be deliberate or confrontational. 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314E-027F-43C8-A86C-85FCEC2F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important point to keep in mind when working with a defiant or noncompliant student?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D7A9C-F511-4934-A0E7-FCEA347AF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/>
          <a:lstStyle/>
          <a:p>
            <a:r>
              <a:rPr lang="en-US" dirty="0"/>
              <a:t>The cardinal rule in managing conflicts with students is to stay outwardly calm and to maintain a professional prospective.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97309DA-5A0C-4577-8F0B-A58D90F438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1054" y="1941922"/>
            <a:ext cx="5562599" cy="3708399"/>
          </a:xfrm>
        </p:spPr>
      </p:pic>
    </p:spTree>
    <p:extLst>
      <p:ext uri="{BB962C8B-B14F-4D97-AF65-F5344CB8AC3E}">
        <p14:creationId xmlns:p14="http://schemas.microsoft.com/office/powerpoint/2010/main" val="42361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8B19-3A21-4D94-8A87-42E7D3DB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Instructors who successfully stay calm in the face of student provocation often see 2 additional benefits: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1E74-72ED-45F0-9350-BC843C7F4E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1. Over time, students may become less defiant, because they no longer experience the “reward” of watching you react in anger.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56AB4-0261-4E78-AE63-41441E8AEF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2. Because you now deal with student misbehavior impartially, efficiently and quickly, you will have more instructional time available that used to be consumed in epic power struggles.</a:t>
            </a:r>
          </a:p>
        </p:txBody>
      </p:sp>
    </p:spTree>
    <p:extLst>
      <p:ext uri="{BB962C8B-B14F-4D97-AF65-F5344CB8AC3E}">
        <p14:creationId xmlns:p14="http://schemas.microsoft.com/office/powerpoint/2010/main" val="15055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2C06-AE1C-4562-ACB3-F8745E80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I deliver a teacher command in a way that will minimize the chance of a power struggle?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33379-250B-4C9F-864E-A79C6AD98F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You can increase the odds that a student will follow a teacher command by:</a:t>
            </a:r>
          </a:p>
          <a:p>
            <a:r>
              <a:rPr lang="en-US" dirty="0"/>
              <a:t>Approaching the student privately and using a quiet voice</a:t>
            </a:r>
          </a:p>
          <a:p>
            <a:r>
              <a:rPr lang="en-US" dirty="0"/>
              <a:t>Establishing eye contact and calling the student by name before giving the command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7B13D-D9C0-400F-9815-E893A341A8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Stating the command as a positive (do) statement, rather than a negative (don’t) statement</a:t>
            </a:r>
          </a:p>
          <a:p>
            <a:r>
              <a:rPr lang="en-US" dirty="0"/>
              <a:t>Phrasing the command in clear and descriptive terms(using simple language that is easily understood) so the student knows exactly what he or she is expected to do. ( rule of 5/consistency)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“Pitfalls” to watch out for: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Avoid mismatch between you words and non verbal signals.</a:t>
            </a:r>
          </a:p>
          <a:p>
            <a:r>
              <a:rPr lang="en-US" dirty="0"/>
              <a:t>Do not become entangled in a discussion or argument w/ a confrontational student.</a:t>
            </a:r>
          </a:p>
          <a:p>
            <a:r>
              <a:rPr lang="en-US" dirty="0"/>
              <a:t>Do not try to coerce or force the student to comply.</a:t>
            </a:r>
          </a:p>
          <a:p>
            <a:r>
              <a:rPr lang="en-US" dirty="0"/>
              <a:t>Take time to plan your response before reacting to provocative student behavior or remarks. </a:t>
            </a:r>
            <a:r>
              <a:rPr lang="en-US" b="1" i="1" dirty="0"/>
              <a:t>“If you speak when angry, you’ll make the best speech you’ll ever regret.” –Groucho Marx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899F1-352A-4779-9DE2-685C0281E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4412" y="2133600"/>
            <a:ext cx="5794218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EAF93-410C-418F-BF02-95BC42C53639}"/>
              </a:ext>
            </a:extLst>
          </p:cNvPr>
          <p:cNvSpPr txBox="1"/>
          <p:nvPr/>
        </p:nvSpPr>
        <p:spPr>
          <a:xfrm>
            <a:off x="4341812" y="6830185"/>
            <a:ext cx="5957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gameblast.com.br/2012/12/analise-pitfall-io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33379-250B-4C9F-864E-A79C6AD98F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However, research shows that certain techniques tend to work best with these children and youth:</a:t>
            </a:r>
          </a:p>
          <a:p>
            <a:r>
              <a:rPr lang="en-US" dirty="0">
                <a:cs typeface="Times New Roman" panose="02020603050405020304" pitchFamily="18" charset="0"/>
              </a:rPr>
              <a:t>Give the student positive recognition</a:t>
            </a:r>
          </a:p>
          <a:p>
            <a:r>
              <a:rPr lang="en-US" dirty="0">
                <a:cs typeface="Times New Roman" panose="02020603050405020304" pitchFamily="18" charset="0"/>
              </a:rPr>
              <a:t>Monitor the classroom frequently and intervene proactively.</a:t>
            </a:r>
          </a:p>
          <a:p>
            <a:r>
              <a:rPr lang="en-US" dirty="0">
                <a:cs typeface="Times New Roman" panose="02020603050405020304" pitchFamily="18" charset="0"/>
              </a:rPr>
              <a:t>Avoid saying or doing things that are likely to anger or set off student.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7B13D-D9C0-400F-9815-E893A341A8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When you must intervene; convey the message to the student that you will not tolerate the problem behavior-</a:t>
            </a:r>
            <a:r>
              <a:rPr lang="en-US" b="1" dirty="0"/>
              <a:t>but that </a:t>
            </a:r>
            <a:r>
              <a:rPr lang="en-US" dirty="0"/>
              <a:t>you continue to value and accept the student.</a:t>
            </a:r>
          </a:p>
          <a:p>
            <a:r>
              <a:rPr lang="en-US" dirty="0"/>
              <a:t>Remember the ultimate goal of any disciplinary measure is to teach the student more positive ways of behaving.</a:t>
            </a:r>
          </a:p>
          <a:p>
            <a:r>
              <a:rPr lang="en-US" dirty="0"/>
              <a:t>Develop a classroom “crisis response plan” to be implemented in the event that one or more students display aggressive behaviors that threaten their own safety or safety of others.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87C5AF-9D5A-484D-9902-DEA21561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905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magic strategies for managing behaviors of defiant students… </a:t>
            </a:r>
          </a:p>
        </p:txBody>
      </p:sp>
    </p:spTree>
    <p:extLst>
      <p:ext uri="{BB962C8B-B14F-4D97-AF65-F5344CB8AC3E}">
        <p14:creationId xmlns:p14="http://schemas.microsoft.com/office/powerpoint/2010/main" val="34352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33379-250B-4C9F-864E-A79C6AD98F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Allow the Student a “Cool-Down” Break</a:t>
            </a:r>
          </a:p>
          <a:p>
            <a:r>
              <a:rPr lang="en-US" dirty="0"/>
              <a:t>Ask Open Ended Questions</a:t>
            </a:r>
          </a:p>
          <a:p>
            <a:r>
              <a:rPr lang="en-US" dirty="0"/>
              <a:t>Assign a Reflective “Processing” Essay After Misbehavior</a:t>
            </a:r>
          </a:p>
          <a:p>
            <a:r>
              <a:rPr lang="en-US" dirty="0"/>
              <a:t>Do Not Get Entangled in Arguments</a:t>
            </a:r>
          </a:p>
          <a:p>
            <a:r>
              <a:rPr lang="en-US" dirty="0"/>
              <a:t>Emphasize the Positive in Teacher Requests</a:t>
            </a:r>
          </a:p>
          <a:p>
            <a:r>
              <a:rPr lang="en-US" dirty="0"/>
              <a:t>Expand the Range of Classroom Interventions</a:t>
            </a:r>
          </a:p>
          <a:p>
            <a:r>
              <a:rPr lang="en-US" dirty="0"/>
              <a:t>Give praise That is Specific and Does not Embarrass the Student</a:t>
            </a:r>
          </a:p>
          <a:p>
            <a:r>
              <a:rPr lang="en-US" dirty="0"/>
              <a:t>Give Problem Students Frequent Positive Attention</a:t>
            </a:r>
          </a:p>
          <a:p>
            <a:r>
              <a:rPr lang="en-US" dirty="0"/>
              <a:t>Increase “Reinforcement” Quality of the Classroom</a:t>
            </a:r>
          </a:p>
          <a:p>
            <a:r>
              <a:rPr lang="en-US" dirty="0"/>
              <a:t>Keep Responses Calm, Brief, and </a:t>
            </a:r>
            <a:r>
              <a:rPr lang="en-US" dirty="0" err="1"/>
              <a:t>Buisness</a:t>
            </a:r>
            <a:r>
              <a:rPr lang="en-US" dirty="0"/>
              <a:t> like.</a:t>
            </a:r>
          </a:p>
          <a:p>
            <a:r>
              <a:rPr lang="en-US" dirty="0"/>
              <a:t>Listen Actively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7B13D-D9C0-400F-9815-E893A341A8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Off the Student a Face-Saving Out</a:t>
            </a:r>
          </a:p>
          <a:p>
            <a:r>
              <a:rPr lang="en-US" dirty="0"/>
              <a:t>Proactively Interrupt the Student’s Anger Early in the Escalation Cycle</a:t>
            </a:r>
          </a:p>
          <a:p>
            <a:r>
              <a:rPr lang="en-US" dirty="0"/>
              <a:t>Project Calmness When Approaching an Escalating Student</a:t>
            </a:r>
          </a:p>
          <a:p>
            <a:r>
              <a:rPr lang="en-US" dirty="0"/>
              <a:t>Relax Before Responding</a:t>
            </a:r>
          </a:p>
          <a:p>
            <a:r>
              <a:rPr lang="en-US" dirty="0"/>
              <a:t>Reward Alternative (Positive) </a:t>
            </a:r>
            <a:r>
              <a:rPr lang="en-US" dirty="0" err="1"/>
              <a:t>Behvaiors</a:t>
            </a:r>
            <a:endParaRPr lang="en-US" dirty="0"/>
          </a:p>
          <a:p>
            <a:r>
              <a:rPr lang="en-US" dirty="0"/>
              <a:t>State Teacher Directives as Two-Part Choice Statements</a:t>
            </a:r>
          </a:p>
          <a:p>
            <a:r>
              <a:rPr lang="en-US" dirty="0"/>
              <a:t>Use a “Buddy Teacher” for Brief Student Breaks</a:t>
            </a:r>
          </a:p>
          <a:p>
            <a:r>
              <a:rPr lang="en-US" dirty="0"/>
              <a:t>Use Non-Verbal and Para-Verbal Behaviors to Defuse Potential Confrontations</a:t>
            </a:r>
          </a:p>
          <a:p>
            <a:r>
              <a:rPr lang="en-US" dirty="0"/>
              <a:t>Use “Soft” Reprimands</a:t>
            </a:r>
          </a:p>
          <a:p>
            <a:r>
              <a:rPr lang="en-US" dirty="0"/>
              <a:t>Validate Student’s Emotion by Acknowledging It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87C5AF-9D5A-484D-9902-DEA21561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905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ideas for managing defiant or non-compliant students:</a:t>
            </a:r>
          </a:p>
        </p:txBody>
      </p:sp>
    </p:spTree>
    <p:extLst>
      <p:ext uri="{BB962C8B-B14F-4D97-AF65-F5344CB8AC3E}">
        <p14:creationId xmlns:p14="http://schemas.microsoft.com/office/powerpoint/2010/main" val="14190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33379-250B-4C9F-864E-A79C6AD98F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While you can never predict what behaviors your students might bring into your classroom, you will usually achieve the best outcomes by:</a:t>
            </a:r>
          </a:p>
          <a:p>
            <a:r>
              <a:rPr lang="en-US" dirty="0"/>
              <a:t>Remaining Calm</a:t>
            </a:r>
          </a:p>
          <a:p>
            <a:r>
              <a:rPr lang="en-US" dirty="0"/>
              <a:t>Following Pre-Planned Intervention Strategies for Misbehavior</a:t>
            </a:r>
          </a:p>
          <a:p>
            <a:r>
              <a:rPr lang="en-US" dirty="0"/>
              <a:t>Acting With Consistency and Fairness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7B13D-D9C0-400F-9815-E893A341A8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Acknowledge Positive Behavior:</a:t>
            </a:r>
          </a:p>
          <a:p>
            <a:r>
              <a:rPr lang="en-US" dirty="0"/>
              <a:t>Recognizing students for following rules, directives, directions, participating, </a:t>
            </a:r>
            <a:r>
              <a:rPr lang="en-US" dirty="0" err="1"/>
              <a:t>etc</a:t>
            </a:r>
            <a:r>
              <a:rPr lang="en-US" dirty="0"/>
              <a:t>, is one of the most effective tools for managing, promoting, and correcting undesired behaviors.</a:t>
            </a:r>
          </a:p>
          <a:p>
            <a:r>
              <a:rPr lang="en-US" dirty="0"/>
              <a:t>Children respond far much better typically to positive reinforcement then negative.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87C5AF-9D5A-484D-9902-DEA21561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905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Thoughts…</a:t>
            </a:r>
          </a:p>
        </p:txBody>
      </p:sp>
    </p:spTree>
    <p:extLst>
      <p:ext uri="{BB962C8B-B14F-4D97-AF65-F5344CB8AC3E}">
        <p14:creationId xmlns:p14="http://schemas.microsoft.com/office/powerpoint/2010/main" val="29760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7BBAC4B5DA74FB1C9B0D22640570C" ma:contentTypeVersion="17" ma:contentTypeDescription="Create a new document." ma:contentTypeScope="" ma:versionID="5338c9bdf3b1354fe17f4f1589953424">
  <xsd:schema xmlns:xsd="http://www.w3.org/2001/XMLSchema" xmlns:xs="http://www.w3.org/2001/XMLSchema" xmlns:p="http://schemas.microsoft.com/office/2006/metadata/properties" xmlns:ns2="86dd0431-72f7-4111-b598-26b3cc0c97a7" xmlns:ns3="bf8e6af5-334f-4920-87d8-c717a7afa95e" targetNamespace="http://schemas.microsoft.com/office/2006/metadata/properties" ma:root="true" ma:fieldsID="84b452277ea485b138e7cf85db079a4e" ns2:_="" ns3:_="">
    <xsd:import namespace="86dd0431-72f7-4111-b598-26b3cc0c97a7"/>
    <xsd:import namespace="bf8e6af5-334f-4920-87d8-c717a7afa9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d0431-72f7-4111-b598-26b3cc0c9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842d4f3-5741-4827-9cab-9edbf30a73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e6af5-334f-4920-87d8-c717a7afa9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c129a0c-8789-49da-8cd2-e90a21dedea3}" ma:internalName="TaxCatchAll" ma:showField="CatchAllData" ma:web="bf8e6af5-334f-4920-87d8-c717a7afa9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8e6af5-334f-4920-87d8-c717a7afa95e" xsi:nil="true"/>
    <lcf76f155ced4ddcb4097134ff3c332f xmlns="86dd0431-72f7-4111-b598-26b3cc0c97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E507B3-D30F-4654-B940-3E8387E04ADD}"/>
</file>

<file path=customXml/itemProps2.xml><?xml version="1.0" encoding="utf-8"?>
<ds:datastoreItem xmlns:ds="http://schemas.openxmlformats.org/officeDocument/2006/customXml" ds:itemID="{B4A6BBD8-3795-4B5B-919D-E7C9B93F4AE9}"/>
</file>

<file path=customXml/itemProps3.xml><?xml version="1.0" encoding="utf-8"?>
<ds:datastoreItem xmlns:ds="http://schemas.openxmlformats.org/officeDocument/2006/customXml" ds:itemID="{3D4EA705-64D8-4486-B194-5151094DD976}"/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879</TotalTime>
  <Words>856</Words>
  <Application>Microsoft Office PowerPoint</Application>
  <PresentationFormat>Custom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Corbel</vt:lpstr>
      <vt:lpstr>Times New Roman</vt:lpstr>
      <vt:lpstr>Earthtones 16x9</vt:lpstr>
      <vt:lpstr>Working With Defiant Kids: Communication Tools For Teachers</vt:lpstr>
      <vt:lpstr>Why do classroom conflicts between teachers and students seem to occur so frequently?</vt:lpstr>
      <vt:lpstr>What is the most important point to keep in mind when working with a defiant or noncompliant student?</vt:lpstr>
      <vt:lpstr>Instructors who successfully stay calm in the face of student provocation often see 2 additional benefits:</vt:lpstr>
      <vt:lpstr>How do I deliver a teacher command in a way that will minimize the chance of a power struggle? </vt:lpstr>
      <vt:lpstr>Conflict “Pitfalls” to watch out for:</vt:lpstr>
      <vt:lpstr>There is no magic strategies for managing behaviors of defiant students… </vt:lpstr>
      <vt:lpstr>Other ideas for managing defiant or non-compliant students:</vt:lpstr>
      <vt:lpstr>Final Thoughts…</vt:lpstr>
      <vt:lpstr>Jason Lee District Behavioral Specialist Unified School District of Marshfield,WI leej@marshfieldschools.org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Defiant Kids: Communication Tools For Teachers</dc:title>
  <dc:creator>Jason Lee</dc:creator>
  <cp:lastModifiedBy>Jason Lee</cp:lastModifiedBy>
  <cp:revision>24</cp:revision>
  <dcterms:created xsi:type="dcterms:W3CDTF">2018-10-11T13:58:52Z</dcterms:created>
  <dcterms:modified xsi:type="dcterms:W3CDTF">2019-04-25T13:58:58Z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0x0101006737BBAC4B5DA74FB1C9B0D22640570C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