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67" r:id="rId14"/>
    <p:sldId id="269" r:id="rId15"/>
    <p:sldId id="268" r:id="rId16"/>
    <p:sldId id="270" r:id="rId17"/>
  </p:sldIdLst>
  <p:sldSz cx="12188825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A0A"/>
    <a:srgbClr val="FE1E1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900" y="10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d-ad-02\Business$\BUDGET%20FOLDER\2025-2026%20BUDGET\BUDGET%20HEARING\2025-26%20PRESENTATION%20OUTLINE%20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24/25-25/26</a:t>
            </a:r>
            <a:r>
              <a:rPr lang="en-US" baseline="0"/>
              <a:t> COMPARISON CHART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913478462251042"/>
          <c:y val="9.7691557561783757E-2"/>
          <c:w val="0.79086521537748955"/>
          <c:h val="0.51125014806028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'REVENUE COMPARISON CHART'!$B$3</c:f>
              <c:strCache>
                <c:ptCount val="1"/>
                <c:pt idx="0">
                  <c:v>2024-25 </c:v>
                </c:pt>
              </c:strCache>
            </c:strRef>
          </c:tx>
          <c:invertIfNegative val="0"/>
          <c:cat>
            <c:strRef>
              <c:f>'REVENUE COMPARISON CHART'!$A$4:$A$9</c:f>
              <c:strCache>
                <c:ptCount val="6"/>
                <c:pt idx="0">
                  <c:v>LOCAL TAX LEVY</c:v>
                </c:pt>
                <c:pt idx="1">
                  <c:v>STATE AID</c:v>
                </c:pt>
                <c:pt idx="2">
                  <c:v>OTHERS</c:v>
                </c:pt>
                <c:pt idx="3">
                  <c:v>RESV TRANSFERS</c:v>
                </c:pt>
                <c:pt idx="4">
                  <c:v>FEDERAL GRANTS</c:v>
                </c:pt>
                <c:pt idx="5">
                  <c:v>DEBT SERVICES</c:v>
                </c:pt>
              </c:strCache>
            </c:strRef>
          </c:cat>
          <c:val>
            <c:numRef>
              <c:f>'REVENUE COMPARISON CHART'!$B$4:$B$9</c:f>
              <c:numCache>
                <c:formatCode>#,##0.00_);[Red]\(#,##0.00\)</c:formatCode>
                <c:ptCount val="6"/>
                <c:pt idx="0">
                  <c:v>45714335</c:v>
                </c:pt>
                <c:pt idx="1">
                  <c:v>93327941</c:v>
                </c:pt>
                <c:pt idx="2">
                  <c:v>21696511</c:v>
                </c:pt>
                <c:pt idx="3">
                  <c:v>8500000</c:v>
                </c:pt>
                <c:pt idx="4">
                  <c:v>9318644</c:v>
                </c:pt>
                <c:pt idx="5">
                  <c:v>2487844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5-4DE6-92DC-B74EB532CA33}"/>
            </c:ext>
          </c:extLst>
        </c:ser>
        <c:ser>
          <c:idx val="1"/>
          <c:order val="1"/>
          <c:tx>
            <c:strRef>
              <c:f>'REVENUE COMPARISON CHART'!$C$3</c:f>
              <c:strCache>
                <c:ptCount val="1"/>
                <c:pt idx="0">
                  <c:v>2025-26 </c:v>
                </c:pt>
              </c:strCache>
            </c:strRef>
          </c:tx>
          <c:invertIfNegative val="0"/>
          <c:cat>
            <c:strRef>
              <c:f>'REVENUE COMPARISON CHART'!$A$4:$A$9</c:f>
              <c:strCache>
                <c:ptCount val="6"/>
                <c:pt idx="0">
                  <c:v>LOCAL TAX LEVY</c:v>
                </c:pt>
                <c:pt idx="1">
                  <c:v>STATE AID</c:v>
                </c:pt>
                <c:pt idx="2">
                  <c:v>OTHERS</c:v>
                </c:pt>
                <c:pt idx="3">
                  <c:v>RESV TRANSFERS</c:v>
                </c:pt>
                <c:pt idx="4">
                  <c:v>FEDERAL GRANTS</c:v>
                </c:pt>
                <c:pt idx="5">
                  <c:v>DEBT SERVICES</c:v>
                </c:pt>
              </c:strCache>
            </c:strRef>
          </c:cat>
          <c:val>
            <c:numRef>
              <c:f>'REVENUE COMPARISON CHART'!$C$4:$C$9</c:f>
              <c:numCache>
                <c:formatCode>#,##0.00_);[Red]\(#,##0.00\)</c:formatCode>
                <c:ptCount val="6"/>
                <c:pt idx="0">
                  <c:v>45714335</c:v>
                </c:pt>
                <c:pt idx="1">
                  <c:v>99382839</c:v>
                </c:pt>
                <c:pt idx="2">
                  <c:v>16647642</c:v>
                </c:pt>
                <c:pt idx="3">
                  <c:v>6600000</c:v>
                </c:pt>
                <c:pt idx="4">
                  <c:v>6887676</c:v>
                </c:pt>
                <c:pt idx="5">
                  <c:v>2496569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5-4DE6-92DC-B74EB532C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159823"/>
        <c:axId val="1"/>
      </c:barChart>
      <c:catAx>
        <c:axId val="140815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.00_);[Red]\(#,##0.00\)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en-US"/>
          </a:p>
        </c:txPr>
        <c:crossAx val="1408159823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ayout>
        <c:manualLayout>
          <c:xMode val="edge"/>
          <c:yMode val="edge"/>
          <c:x val="0.86033950746803201"/>
          <c:y val="0.37051879603759208"/>
          <c:w val="0.13966049253196799"/>
          <c:h val="0.1285966471932943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  <a:scene3d>
      <a:camera prst="orthographicFront"/>
      <a:lightRig rig="threePt" dir="t"/>
    </a:scene3d>
    <a:sp3d>
      <a:bevelT w="165100" prst="coolSlant"/>
      <a:bevelB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'BUDGET OVERVIEW 2020-21'!$B$3</c:f>
              <c:strCache>
                <c:ptCount val="1"/>
                <c:pt idx="0">
                  <c:v>2025-26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8A1-491D-A0ED-0CDDD7E3692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8A1-491D-A0ED-0CDDD7E3692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8A1-491D-A0ED-0CDDD7E3692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8A1-491D-A0ED-0CDDD7E3692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8A1-491D-A0ED-0CDDD7E3692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8A1-491D-A0ED-0CDDD7E369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'BUDGET OVERVIEW 2020-21'!$A$4:$A$9</c:f>
              <c:strCache>
                <c:ptCount val="6"/>
                <c:pt idx="0">
                  <c:v>LOCAL TAX LEVY</c:v>
                </c:pt>
                <c:pt idx="1">
                  <c:v>STATE AID</c:v>
                </c:pt>
                <c:pt idx="2">
                  <c:v>OTHERS</c:v>
                </c:pt>
                <c:pt idx="3">
                  <c:v>RESV TRANSFERS</c:v>
                </c:pt>
                <c:pt idx="4">
                  <c:v>FEDERAL GRANTS</c:v>
                </c:pt>
                <c:pt idx="5">
                  <c:v>DEBT SERVICES</c:v>
                </c:pt>
              </c:strCache>
            </c:strRef>
          </c:cat>
          <c:val>
            <c:numRef>
              <c:f>'BUDGET OVERVIEW 2020-21'!$B$4:$B$9</c:f>
              <c:numCache>
                <c:formatCode>0.00%</c:formatCode>
                <c:ptCount val="6"/>
                <c:pt idx="0">
                  <c:v>0.25721361910531898</c:v>
                </c:pt>
                <c:pt idx="1">
                  <c:v>0.55918170298553482</c:v>
                </c:pt>
                <c:pt idx="2">
                  <c:v>9.3668654447006838E-2</c:v>
                </c:pt>
                <c:pt idx="3">
                  <c:v>3.713517622196856E-2</c:v>
                </c:pt>
                <c:pt idx="4">
                  <c:v>3.875379727573084E-2</c:v>
                </c:pt>
                <c:pt idx="5">
                  <c:v>1.4047049964439975E-2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A1-491D-A0ED-0CDDD7E3692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108387859968213E-2"/>
          <c:y val="7.2738686237630884E-2"/>
          <c:w val="0.87219972897709552"/>
          <c:h val="0.70883862562740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 FUNCTION CHART'!$B$21</c:f>
              <c:strCache>
                <c:ptCount val="1"/>
                <c:pt idx="0">
                  <c:v>INSTRUCTION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8282C892-952C-4391-AED8-D813F760AFF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D8F-4136-B250-A10B8C7BC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CHART'!$C$21</c:f>
              <c:numCache>
                <c:formatCode>0.00%</c:formatCode>
                <c:ptCount val="1"/>
                <c:pt idx="0">
                  <c:v>0.32321007986420408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F-4136-B250-A10B8C7BC447}"/>
            </c:ext>
          </c:extLst>
        </c:ser>
        <c:ser>
          <c:idx val="1"/>
          <c:order val="1"/>
          <c:tx>
            <c:strRef>
              <c:f>'BY FUNCTION CHART'!$B$22</c:f>
              <c:strCache>
                <c:ptCount val="1"/>
                <c:pt idx="0">
                  <c:v>SPECIAL SERVICES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CHART'!$C$22</c:f>
              <c:numCache>
                <c:formatCode>0.00%</c:formatCode>
                <c:ptCount val="1"/>
                <c:pt idx="0">
                  <c:v>5.5439442174287971E-2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8F-4136-B250-A10B8C7BC447}"/>
            </c:ext>
          </c:extLst>
        </c:ser>
        <c:ser>
          <c:idx val="2"/>
          <c:order val="2"/>
          <c:tx>
            <c:strRef>
              <c:f>'BY FUNCTION CHART'!$B$23</c:f>
              <c:strCache>
                <c:ptCount val="1"/>
                <c:pt idx="0">
                  <c:v>SUPPORT SERVICES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CHART'!$C$23</c:f>
              <c:numCache>
                <c:formatCode>0.00%</c:formatCode>
                <c:ptCount val="1"/>
                <c:pt idx="0">
                  <c:v>8.3513849206686572E-2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F-4136-B250-A10B8C7BC447}"/>
            </c:ext>
          </c:extLst>
        </c:ser>
        <c:ser>
          <c:idx val="3"/>
          <c:order val="3"/>
          <c:tx>
            <c:strRef>
              <c:f>'BY FUNCTION CHART'!$B$24</c:f>
              <c:strCache>
                <c:ptCount val="1"/>
                <c:pt idx="0">
                  <c:v>EMPLOYEE BENEFITS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CHART'!$C$24</c:f>
              <c:numCache>
                <c:formatCode>0.00%</c:formatCode>
                <c:ptCount val="1"/>
                <c:pt idx="0">
                  <c:v>0.17213237288188901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F-4136-B250-A10B8C7BC447}"/>
            </c:ext>
          </c:extLst>
        </c:ser>
        <c:ser>
          <c:idx val="4"/>
          <c:order val="4"/>
          <c:tx>
            <c:strRef>
              <c:f>'BY FUNCTION CHART'!$B$25</c:f>
              <c:strCache>
                <c:ptCount val="1"/>
                <c:pt idx="0">
                  <c:v>FACILITIES MAINTENANCE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CHART'!$C$25</c:f>
              <c:numCache>
                <c:formatCode>0.00%</c:formatCode>
                <c:ptCount val="1"/>
                <c:pt idx="0">
                  <c:v>7.9931801361399185E-2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8F-4136-B250-A10B8C7BC447}"/>
            </c:ext>
          </c:extLst>
        </c:ser>
        <c:ser>
          <c:idx val="5"/>
          <c:order val="5"/>
          <c:tx>
            <c:strRef>
              <c:f>'BY FUNCTION CHART'!$B$26</c:f>
              <c:strCache>
                <c:ptCount val="1"/>
                <c:pt idx="0">
                  <c:v>SECURITY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CHART'!$C$26</c:f>
              <c:numCache>
                <c:formatCode>0.00%</c:formatCode>
                <c:ptCount val="1"/>
                <c:pt idx="0">
                  <c:v>9.7507970291926538E-3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8F-4136-B250-A10B8C7BC447}"/>
            </c:ext>
          </c:extLst>
        </c:ser>
        <c:ser>
          <c:idx val="6"/>
          <c:order val="6"/>
          <c:tx>
            <c:strRef>
              <c:f>'BY FUNCTION CHART'!$B$27</c:f>
              <c:strCache>
                <c:ptCount val="1"/>
                <c:pt idx="0">
                  <c:v>TRANSPORTATION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CHART'!$C$27</c:f>
              <c:numCache>
                <c:formatCode>0.00%</c:formatCode>
                <c:ptCount val="1"/>
                <c:pt idx="0">
                  <c:v>5.6278359564393352E-2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8F-4136-B250-A10B8C7BC447}"/>
            </c:ext>
          </c:extLst>
        </c:ser>
        <c:ser>
          <c:idx val="7"/>
          <c:order val="7"/>
          <c:tx>
            <c:strRef>
              <c:f>'BY FUNCTION CHART'!$B$28</c:f>
              <c:strCache>
                <c:ptCount val="1"/>
                <c:pt idx="0">
                  <c:v>ATHLETICS &amp; EXTRA CURRICULUM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CHART'!$C$28</c:f>
              <c:numCache>
                <c:formatCode>0.00%</c:formatCode>
                <c:ptCount val="1"/>
                <c:pt idx="0">
                  <c:v>1.5009925698082656E-2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8F-4136-B250-A10B8C7BC447}"/>
            </c:ext>
          </c:extLst>
        </c:ser>
        <c:ser>
          <c:idx val="8"/>
          <c:order val="8"/>
          <c:tx>
            <c:strRef>
              <c:f>'BY FUNCTION CHART'!$B$29</c:f>
              <c:strCache>
                <c:ptCount val="1"/>
                <c:pt idx="0">
                  <c:v>CHARTER SCHOOLS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CHART'!$C$29</c:f>
              <c:numCache>
                <c:formatCode>0.00%</c:formatCode>
                <c:ptCount val="1"/>
                <c:pt idx="0">
                  <c:v>6.3360836638865714E-2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D8F-4136-B250-A10B8C7BC447}"/>
            </c:ext>
          </c:extLst>
        </c:ser>
        <c:ser>
          <c:idx val="9"/>
          <c:order val="9"/>
          <c:tx>
            <c:strRef>
              <c:f>'BY FUNCTION CHART'!$B$30</c:f>
              <c:strCache>
                <c:ptCount val="1"/>
                <c:pt idx="0">
                  <c:v>CAPITAL OUTLAY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CHART'!$C$30</c:f>
              <c:numCache>
                <c:formatCode>0.00%</c:formatCode>
                <c:ptCount val="1"/>
                <c:pt idx="0">
                  <c:v>8.9710219084542395E-2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8F-4136-B250-A10B8C7BC447}"/>
            </c:ext>
          </c:extLst>
        </c:ser>
        <c:ser>
          <c:idx val="10"/>
          <c:order val="10"/>
          <c:tx>
            <c:strRef>
              <c:f>'BY FUNCTION CHART'!$B$31</c:f>
              <c:strCache>
                <c:ptCount val="1"/>
                <c:pt idx="0">
                  <c:v>DEBT SERVICES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CHART'!$C$31</c:f>
              <c:numCache>
                <c:formatCode>0.00%</c:formatCode>
                <c:ptCount val="1"/>
                <c:pt idx="0">
                  <c:v>1.4047049964439975E-2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8F-4136-B250-A10B8C7BC447}"/>
            </c:ext>
          </c:extLst>
        </c:ser>
        <c:ser>
          <c:idx val="11"/>
          <c:order val="11"/>
          <c:tx>
            <c:strRef>
              <c:f>'BY FUNCTION CHART'!$B$32</c:f>
              <c:strCache>
                <c:ptCount val="1"/>
                <c:pt idx="0">
                  <c:v>PRE-SCHOOL AID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CHART'!$C$32</c:f>
              <c:numCache>
                <c:formatCode>0.00%</c:formatCode>
                <c:ptCount val="1"/>
                <c:pt idx="0">
                  <c:v>1.4589352947743307E-2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8F-4136-B250-A10B8C7BC447}"/>
            </c:ext>
          </c:extLst>
        </c:ser>
        <c:ser>
          <c:idx val="12"/>
          <c:order val="12"/>
          <c:tx>
            <c:strRef>
              <c:f>'BY FUNCTION CHART'!$B$33</c:f>
              <c:strCache>
                <c:ptCount val="1"/>
                <c:pt idx="0">
                  <c:v>FEDERAL GRANTS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FUNCTION CHART'!$C$20</c:f>
              <c:strCache>
                <c:ptCount val="1"/>
                <c:pt idx="0">
                  <c:v>PERCENTAGES</c:v>
                </c:pt>
              </c:strCache>
            </c:strRef>
          </c:cat>
          <c:val>
            <c:numRef>
              <c:f>'BY FUNCTION CHART'!$C$33</c:f>
              <c:numCache>
                <c:formatCode>0.00%</c:formatCode>
                <c:ptCount val="1"/>
                <c:pt idx="0">
                  <c:v>2.3025913584273087E-2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D8F-4136-B250-A10B8C7BC4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53507856"/>
        <c:axId val="253512432"/>
      </c:barChart>
      <c:catAx>
        <c:axId val="253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12432"/>
        <c:crosses val="autoZero"/>
        <c:auto val="1"/>
        <c:lblAlgn val="ctr"/>
        <c:lblOffset val="100"/>
        <c:noMultiLvlLbl val="0"/>
      </c:catAx>
      <c:valAx>
        <c:axId val="25351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0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1120106465565"/>
          <c:y val="0.82975146279684542"/>
          <c:w val="0.84550367823740347"/>
          <c:h val="0.17024853720315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APPROPRIATION BY DEPARTMENT</a:t>
            </a:r>
          </a:p>
        </c:rich>
      </c:tx>
      <c:layout/>
      <c:overlay val="0"/>
    </c:title>
    <c:autoTitleDeleted val="0"/>
    <c:view3D>
      <c:rotX val="5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0B3-4DE6-8993-CA2D272E30E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0B3-4DE6-8993-CA2D272E30E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0B3-4DE6-8993-CA2D272E30E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0B3-4DE6-8993-CA2D272E30E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0B3-4DE6-8993-CA2D272E30E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0B3-4DE6-8993-CA2D272E30E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0B3-4DE6-8993-CA2D272E30E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0B3-4DE6-8993-CA2D272E30E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0B3-4DE6-8993-CA2D272E30E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D0B3-4DE6-8993-CA2D272E30E5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D0B3-4DE6-8993-CA2D272E30E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D0B3-4DE6-8993-CA2D272E30E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D0B3-4DE6-8993-CA2D272E30E5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D0B3-4DE6-8993-CA2D272E30E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D0B3-4DE6-8993-CA2D272E30E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D0B3-4DE6-8993-CA2D272E30E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D0B3-4DE6-8993-CA2D272E3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6CDF490-FBA5-40E1-9CFD-B092BA99246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71143666-E284-4933-9CAB-2FA607E2D5B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3-4DE6-8993-CA2D272E30E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0B3-4DE6-8993-CA2D272E30E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fld id="{81CE856E-AB3C-431D-A4EC-96DDB8A167E9}" type="CATEGORYNAME">
                      <a:rPr lang="en-US"/>
                      <a:pPr>
                        <a:defRPr b="1"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1830A189-F902-4071-8B6D-321D90D53CC5}" type="VALUE">
                      <a:rPr lang="en-US" baseline="0"/>
                      <a:pPr>
                        <a:defRPr b="1"/>
                      </a:pPr>
                      <a:t>[VALUE]</a:t>
                    </a:fld>
                    <a:endParaRPr lang="en-US" baseline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0B3-4DE6-8993-CA2D272E30E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7C4FF3B-092A-4C34-8B9A-CF19062ED0C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100C975F-0CEE-4664-B4DD-9EA29218BDB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0B3-4DE6-8993-CA2D272E30E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CF1013FA-BEC9-4498-8577-F6A9E543D21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326F7DD4-AB08-4AF3-8FFD-FD028E74CED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0B3-4DE6-8993-CA2D272E30E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0FA8828B-C693-47A3-9CC1-C5908BC8CF1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66368D05-EC9B-4CC2-A0D6-97E51DC7397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0B3-4DE6-8993-CA2D272E30E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AF43B395-5604-407E-9F0C-2075E7EC0A1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B275EBC7-58A3-4AB0-91A8-F21BCE9888C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0B3-4DE6-8993-CA2D272E30E5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D0B3-4DE6-8993-CA2D272E30E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'BY DEPT-BUILDING (2)'!$A$5:$A$24</c:f>
              <c:strCache>
                <c:ptCount val="20"/>
                <c:pt idx="0">
                  <c:v>ADMIN</c:v>
                </c:pt>
                <c:pt idx="1">
                  <c:v>SUPERINTENDENT</c:v>
                </c:pt>
                <c:pt idx="2">
                  <c:v>CURRICULUM</c:v>
                </c:pt>
                <c:pt idx="3">
                  <c:v>PERSONNEL</c:v>
                </c:pt>
                <c:pt idx="4">
                  <c:v>MAINTENANCE</c:v>
                </c:pt>
                <c:pt idx="5">
                  <c:v>TECHNOLOGY</c:v>
                </c:pt>
                <c:pt idx="6">
                  <c:v>TRANSPORTATION</c:v>
                </c:pt>
                <c:pt idx="7">
                  <c:v>SPECIAL SERVICES</c:v>
                </c:pt>
                <c:pt idx="8">
                  <c:v>ELEMENTARY SCHOOLS</c:v>
                </c:pt>
                <c:pt idx="9">
                  <c:v>ROOSEVELT (STEM) INTM</c:v>
                </c:pt>
                <c:pt idx="10">
                  <c:v>INTERM SCH</c:v>
                </c:pt>
                <c:pt idx="11">
                  <c:v>PHIFER MIDDLE </c:v>
                </c:pt>
                <c:pt idx="12">
                  <c:v>BURLIN (ALT) HS</c:v>
                </c:pt>
                <c:pt idx="13">
                  <c:v>PHS</c:v>
                </c:pt>
                <c:pt idx="14">
                  <c:v>CHARTER SCHOOLS</c:v>
                </c:pt>
                <c:pt idx="15">
                  <c:v>PAYROLL</c:v>
                </c:pt>
                <c:pt idx="16">
                  <c:v>DEBT SERVICE</c:v>
                </c:pt>
                <c:pt idx="17">
                  <c:v>CAPITAL EXPENSES</c:v>
                </c:pt>
                <c:pt idx="18">
                  <c:v>PRE SCHOOL (Other Exp)</c:v>
                </c:pt>
                <c:pt idx="19">
                  <c:v>FED GRANTS</c:v>
                </c:pt>
              </c:strCache>
            </c:strRef>
          </c:cat>
          <c:val>
            <c:numRef>
              <c:f>'BY DEPT-BUILDING (2)'!$B$5:$B$24</c:f>
              <c:numCache>
                <c:formatCode>0.00%</c:formatCode>
                <c:ptCount val="20"/>
                <c:pt idx="0">
                  <c:v>0.14940831201488203</c:v>
                </c:pt>
                <c:pt idx="1">
                  <c:v>3.0945980184973802E-4</c:v>
                </c:pt>
                <c:pt idx="2">
                  <c:v>6.1405095703510187E-3</c:v>
                </c:pt>
                <c:pt idx="3">
                  <c:v>0.14150780327365822</c:v>
                </c:pt>
                <c:pt idx="4">
                  <c:v>1.6401369498036115E-2</c:v>
                </c:pt>
                <c:pt idx="5">
                  <c:v>5.31407185007296E-3</c:v>
                </c:pt>
                <c:pt idx="6">
                  <c:v>2.5319438333160384E-2</c:v>
                </c:pt>
                <c:pt idx="7">
                  <c:v>2.1943513222072331E-2</c:v>
                </c:pt>
                <c:pt idx="8">
                  <c:v>1.10280220295543E-3</c:v>
                </c:pt>
                <c:pt idx="9">
                  <c:v>3.3759251110880513E-4</c:v>
                </c:pt>
                <c:pt idx="10">
                  <c:v>5.1764185036683446E-4</c:v>
                </c:pt>
                <c:pt idx="11">
                  <c:v>9.2837940554921401E-4</c:v>
                </c:pt>
                <c:pt idx="12">
                  <c:v>2.0255550666528307E-4</c:v>
                </c:pt>
                <c:pt idx="13">
                  <c:v>4.7262951555232715E-3</c:v>
                </c:pt>
                <c:pt idx="14">
                  <c:v>6.3360836638865714E-2</c:v>
                </c:pt>
                <c:pt idx="15">
                  <c:v>0.42110688358388387</c:v>
                </c:pt>
                <c:pt idx="16">
                  <c:v>1.4047049964439975E-2</c:v>
                </c:pt>
                <c:pt idx="17">
                  <c:v>8.9710219084542395E-2</c:v>
                </c:pt>
                <c:pt idx="18">
                  <c:v>1.4589352947743307E-2</c:v>
                </c:pt>
                <c:pt idx="19">
                  <c:v>2.3025913584273087E-2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B3-4DE6-8993-CA2D272E3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5" tIns="46238" rIns="92475" bIns="462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75" tIns="46238" rIns="92475" bIns="462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5" tIns="46238" rIns="92475" bIns="46238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8FAA-D7EA-4CB9-ABC8-AA765476F0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2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26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8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98711" y="626660"/>
            <a:ext cx="8763000" cy="91440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98711" y="699140"/>
            <a:ext cx="88773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Pennsauken Board of Education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889" y="2972425"/>
            <a:ext cx="5724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2025-2026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Presentation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3656012" y="2514600"/>
            <a:ext cx="6248400" cy="2362200"/>
          </a:xfrm>
          <a:prstGeom prst="frame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0812" y="228600"/>
            <a:ext cx="5715000" cy="533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3245" y="228600"/>
            <a:ext cx="4633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Local Revenue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Tax Savings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45775"/>
              </p:ext>
            </p:extLst>
          </p:nvPr>
        </p:nvGraphicFramePr>
        <p:xfrm>
          <a:off x="2284412" y="848331"/>
          <a:ext cx="8991600" cy="38760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74010">
                  <a:extLst>
                    <a:ext uri="{9D8B030D-6E8A-4147-A177-3AD203B41FA5}">
                      <a16:colId xmlns:a16="http://schemas.microsoft.com/office/drawing/2014/main" val="3898775326"/>
                    </a:ext>
                  </a:extLst>
                </a:gridCol>
                <a:gridCol w="2473757">
                  <a:extLst>
                    <a:ext uri="{9D8B030D-6E8A-4147-A177-3AD203B41FA5}">
                      <a16:colId xmlns:a16="http://schemas.microsoft.com/office/drawing/2014/main" val="2891063737"/>
                    </a:ext>
                  </a:extLst>
                </a:gridCol>
                <a:gridCol w="249676">
                  <a:extLst>
                    <a:ext uri="{9D8B030D-6E8A-4147-A177-3AD203B41FA5}">
                      <a16:colId xmlns:a16="http://schemas.microsoft.com/office/drawing/2014/main" val="490201094"/>
                    </a:ext>
                  </a:extLst>
                </a:gridCol>
                <a:gridCol w="1685309">
                  <a:extLst>
                    <a:ext uri="{9D8B030D-6E8A-4147-A177-3AD203B41FA5}">
                      <a16:colId xmlns:a16="http://schemas.microsoft.com/office/drawing/2014/main" val="204920175"/>
                    </a:ext>
                  </a:extLst>
                </a:gridCol>
                <a:gridCol w="2808848">
                  <a:extLst>
                    <a:ext uri="{9D8B030D-6E8A-4147-A177-3AD203B41FA5}">
                      <a16:colId xmlns:a16="http://schemas.microsoft.com/office/drawing/2014/main" val="3499723759"/>
                    </a:ext>
                  </a:extLst>
                </a:gridCol>
              </a:tblGrid>
              <a:tr h="2987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54469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$45,714,335.00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LEVY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$50,821,056.00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LEVY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9696352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$1,862,473.00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$1,880,342.00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8046313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4452971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$47,576,808.00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$52,701,398.00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TOTAL TAX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59649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990870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$2,376,807,809.00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RATABLE BASE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$4,914,832,164.00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RATABLE BASE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4945927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$142,700.00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HOME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$282,600.00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HOME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3488248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SCHOOL TAX RATE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SCHOOL TAX RATE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6592090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$2,856.44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AVERAGE SCHOOL TAX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$3,030.30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AVERAGE SCHOOL TAX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4777167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9763259"/>
                  </a:ext>
                </a:extLst>
              </a:tr>
              <a:tr h="298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$173.86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FISCAL YEAR TAX INCREASE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78375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$14.49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FISCAL MONTHLY TAX INCREASE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3863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72291"/>
              </p:ext>
            </p:extLst>
          </p:nvPr>
        </p:nvGraphicFramePr>
        <p:xfrm>
          <a:off x="4799013" y="4859867"/>
          <a:ext cx="4114800" cy="931333"/>
        </p:xfrm>
        <a:graphic>
          <a:graphicData uri="http://schemas.openxmlformats.org/drawingml/2006/table">
            <a:tbl>
              <a:tblPr/>
              <a:tblGrid>
                <a:gridCol w="1718478">
                  <a:extLst>
                    <a:ext uri="{9D8B030D-6E8A-4147-A177-3AD203B41FA5}">
                      <a16:colId xmlns:a16="http://schemas.microsoft.com/office/drawing/2014/main" val="3582307369"/>
                    </a:ext>
                  </a:extLst>
                </a:gridCol>
                <a:gridCol w="2396322">
                  <a:extLst>
                    <a:ext uri="{9D8B030D-6E8A-4147-A177-3AD203B41FA5}">
                      <a16:colId xmlns:a16="http://schemas.microsoft.com/office/drawing/2014/main" val="2210455795"/>
                    </a:ext>
                  </a:extLst>
                </a:gridCol>
              </a:tblGrid>
              <a:tr h="2116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SAVINGS FOR 2025/26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98740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22591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TAX SAVINGS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$293.63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5795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MONHTLY TAX SAVINGS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5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0812" y="76200"/>
            <a:ext cx="5715000" cy="533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8665" y="86380"/>
            <a:ext cx="438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State Revenue Allocation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28620"/>
              </p:ext>
            </p:extLst>
          </p:nvPr>
        </p:nvGraphicFramePr>
        <p:xfrm>
          <a:off x="3046412" y="685800"/>
          <a:ext cx="7391399" cy="47129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94432">
                  <a:extLst>
                    <a:ext uri="{9D8B030D-6E8A-4147-A177-3AD203B41FA5}">
                      <a16:colId xmlns:a16="http://schemas.microsoft.com/office/drawing/2014/main" val="3217361764"/>
                    </a:ext>
                  </a:extLst>
                </a:gridCol>
                <a:gridCol w="1706879">
                  <a:extLst>
                    <a:ext uri="{9D8B030D-6E8A-4147-A177-3AD203B41FA5}">
                      <a16:colId xmlns:a16="http://schemas.microsoft.com/office/drawing/2014/main" val="2152928463"/>
                    </a:ext>
                  </a:extLst>
                </a:gridCol>
                <a:gridCol w="1609345">
                  <a:extLst>
                    <a:ext uri="{9D8B030D-6E8A-4147-A177-3AD203B41FA5}">
                      <a16:colId xmlns:a16="http://schemas.microsoft.com/office/drawing/2014/main" val="1762532553"/>
                    </a:ext>
                  </a:extLst>
                </a:gridCol>
                <a:gridCol w="1380743">
                  <a:extLst>
                    <a:ext uri="{9D8B030D-6E8A-4147-A177-3AD203B41FA5}">
                      <a16:colId xmlns:a16="http://schemas.microsoft.com/office/drawing/2014/main" val="80748156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09162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Equalization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80,389,922.00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84,660,518.00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4,270,596.00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784506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6,137,002.00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7,628,323.00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1,491,321.00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355334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2,673,966.00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2,334,436.00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(339,530.00)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79215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Preschool Education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1,534,981.00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2,082,300.00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547,319.00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24663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2,592,070.00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2,677,262.00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85,192.00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205313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PARCC Readiness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942813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Public Growth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634232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Learning Community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96065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State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52851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 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93,327,941.00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99,382,839.00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6,054,898.00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553037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463615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625,371.00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616,227.00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(9,144.00)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304537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 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625,371.00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616,227.00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(9,144.00)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809469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9979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93,953,312.00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99,999,066.00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6,045,754.00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868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8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198812" y="1371600"/>
            <a:ext cx="7239000" cy="2743200"/>
          </a:xfrm>
          <a:prstGeom prst="snip2Diag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7585" y="2133600"/>
            <a:ext cx="7089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Budget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Appropriation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1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0812" y="76200"/>
            <a:ext cx="5715000" cy="533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0597" y="86380"/>
            <a:ext cx="4598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Appropriation By Function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38532"/>
              </p:ext>
            </p:extLst>
          </p:nvPr>
        </p:nvGraphicFramePr>
        <p:xfrm>
          <a:off x="684211" y="914400"/>
          <a:ext cx="5816601" cy="47148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02544">
                  <a:extLst>
                    <a:ext uri="{9D8B030D-6E8A-4147-A177-3AD203B41FA5}">
                      <a16:colId xmlns:a16="http://schemas.microsoft.com/office/drawing/2014/main" val="595644430"/>
                    </a:ext>
                  </a:extLst>
                </a:gridCol>
                <a:gridCol w="1493809">
                  <a:extLst>
                    <a:ext uri="{9D8B030D-6E8A-4147-A177-3AD203B41FA5}">
                      <a16:colId xmlns:a16="http://schemas.microsoft.com/office/drawing/2014/main" val="805858090"/>
                    </a:ext>
                  </a:extLst>
                </a:gridCol>
                <a:gridCol w="1520248">
                  <a:extLst>
                    <a:ext uri="{9D8B030D-6E8A-4147-A177-3AD203B41FA5}">
                      <a16:colId xmlns:a16="http://schemas.microsoft.com/office/drawing/2014/main" val="2875936097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04128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57,443,824.00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1673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9,853,200.00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3268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14,842,838.00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45828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BENEFITS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30,592,925.00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1839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MAINTENANCE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14,206,204.00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73679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1,733,000.00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86914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10,002,300.00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7987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ATHLETICS &amp; EXTRA CURRICULUM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2,667,700.00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91836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SCHOOLS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11,261,062.00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38804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OUTLAY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15,944,113.00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348295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2,496,569.00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13156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PRE-SCHOOL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2,592,952.00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54725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GRANTS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4,092,374.00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9497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745256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177,729,061.00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130341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036738"/>
              </p:ext>
            </p:extLst>
          </p:nvPr>
        </p:nvGraphicFramePr>
        <p:xfrm>
          <a:off x="6627812" y="619779"/>
          <a:ext cx="5410200" cy="623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6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0812" y="76200"/>
            <a:ext cx="5715000" cy="533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7979" y="86380"/>
            <a:ext cx="52437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Appropriation By Department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93246"/>
              </p:ext>
            </p:extLst>
          </p:nvPr>
        </p:nvGraphicFramePr>
        <p:xfrm>
          <a:off x="379412" y="767148"/>
          <a:ext cx="6349623" cy="474754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30248">
                  <a:extLst>
                    <a:ext uri="{9D8B030D-6E8A-4147-A177-3AD203B41FA5}">
                      <a16:colId xmlns:a16="http://schemas.microsoft.com/office/drawing/2014/main" val="2674115217"/>
                    </a:ext>
                  </a:extLst>
                </a:gridCol>
                <a:gridCol w="1186168">
                  <a:extLst>
                    <a:ext uri="{9D8B030D-6E8A-4147-A177-3AD203B41FA5}">
                      <a16:colId xmlns:a16="http://schemas.microsoft.com/office/drawing/2014/main" val="3963802390"/>
                    </a:ext>
                  </a:extLst>
                </a:gridCol>
                <a:gridCol w="74409">
                  <a:extLst>
                    <a:ext uri="{9D8B030D-6E8A-4147-A177-3AD203B41FA5}">
                      <a16:colId xmlns:a16="http://schemas.microsoft.com/office/drawing/2014/main" val="1373294168"/>
                    </a:ext>
                  </a:extLst>
                </a:gridCol>
                <a:gridCol w="1229471">
                  <a:extLst>
                    <a:ext uri="{9D8B030D-6E8A-4147-A177-3AD203B41FA5}">
                      <a16:colId xmlns:a16="http://schemas.microsoft.com/office/drawing/2014/main" val="1018404523"/>
                    </a:ext>
                  </a:extLst>
                </a:gridCol>
                <a:gridCol w="172040">
                  <a:extLst>
                    <a:ext uri="{9D8B030D-6E8A-4147-A177-3AD203B41FA5}">
                      <a16:colId xmlns:a16="http://schemas.microsoft.com/office/drawing/2014/main" val="4146325476"/>
                    </a:ext>
                  </a:extLst>
                </a:gridCol>
                <a:gridCol w="1079775">
                  <a:extLst>
                    <a:ext uri="{9D8B030D-6E8A-4147-A177-3AD203B41FA5}">
                      <a16:colId xmlns:a16="http://schemas.microsoft.com/office/drawing/2014/main" val="3109758194"/>
                    </a:ext>
                  </a:extLst>
                </a:gridCol>
                <a:gridCol w="109514">
                  <a:extLst>
                    <a:ext uri="{9D8B030D-6E8A-4147-A177-3AD203B41FA5}">
                      <a16:colId xmlns:a16="http://schemas.microsoft.com/office/drawing/2014/main" val="3826209970"/>
                    </a:ext>
                  </a:extLst>
                </a:gridCol>
                <a:gridCol w="967998">
                  <a:extLst>
                    <a:ext uri="{9D8B030D-6E8A-4147-A177-3AD203B41FA5}">
                      <a16:colId xmlns:a16="http://schemas.microsoft.com/office/drawing/2014/main" val="3612180713"/>
                    </a:ext>
                  </a:extLst>
                </a:gridCol>
              </a:tblGrid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9826430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5807886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$24,326,017.00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$26,554,199.00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$2,228,182.00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7918428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($12,000.00)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7771209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$767,800.00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$1,091,347.00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$323,547.00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4370730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$21,849,492.00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$25,150,049.00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$3,300,557.00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9767023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$4,759,980.00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$2,915,000.00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($1,844,980.00)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32999892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$1,019,548.00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$944,465.00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($75,083.00)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5088099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$4,205,959.00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$4,500,000.00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$294,041.00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7345756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$3,309,770.00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$3,900,000.00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$590,230.00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8045587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$196,000.00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($3,000.00)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2300445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ROOSEVELT (STEM) INTM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($10,000.00)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3542160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 SCH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651043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PHIFER MIDDLE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669856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BURLIN (ALT) HS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0456180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$844,713.00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$840,000.00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($4,713.00)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3997893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SCHOOLS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$10,801,871.00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$11,261,062.00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$459,191.00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8267343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PAYROLL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$71,218,070.00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$74,842,931.00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$3,624,861.00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3251899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$2,487,844.00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$2,496,569.00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$8,725.00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1741411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EXPENSES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$25,687,568.00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$15,944,113.00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($9,743,455.00)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3142586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SCHOOL (Other Exp)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$1,710,459.00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$2,592,952.00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$882,493.00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0961933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 GRANTS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$7,427,184.00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$4,092,374.00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($3,334,810.00)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2096110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4871431"/>
                  </a:ext>
                </a:extLst>
              </a:tr>
              <a:tr h="19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$181,045,275.00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$177,729,061.00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($3,316,214.00)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0965879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398866"/>
              </p:ext>
            </p:extLst>
          </p:nvPr>
        </p:nvGraphicFramePr>
        <p:xfrm>
          <a:off x="6856412" y="767148"/>
          <a:ext cx="5486400" cy="586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12" y="990600"/>
            <a:ext cx="5106867" cy="364495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 extrusionH="88900" contourW="6350">
            <a:bevelT w="196850" h="120650"/>
            <a:bevelB w="165100" h="114300" prst="angle"/>
            <a:extrusionClr>
              <a:schemeClr val="bg1">
                <a:lumMod val="65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0994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2" y="381000"/>
            <a:ext cx="4191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24703" y="3409890"/>
            <a:ext cx="27265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107950">
              <a:bevelT w="82550" h="38100" prst="coolSlant"/>
              <a:bevelB w="381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ript MT Bold" pitchFamily="66" charset="0"/>
                <a:ea typeface="Calibri" pitchFamily="34" charset="0"/>
                <a:cs typeface="Times New Roman" pitchFamily="18" charset="0"/>
              </a:rPr>
              <a:t>Striving for Excellence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47" b="14153"/>
          <a:stretch/>
        </p:blipFill>
        <p:spPr>
          <a:xfrm>
            <a:off x="7197375" y="4724400"/>
            <a:ext cx="4495800" cy="2049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213" y="381000"/>
            <a:ext cx="5257800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993" y="2655856"/>
            <a:ext cx="3829419" cy="1851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463" y="3810000"/>
            <a:ext cx="3812349" cy="2669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097610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6612" y="228600"/>
            <a:ext cx="1196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Board Members &amp;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Administrators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513012" y="1295400"/>
            <a:ext cx="2971800" cy="838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Board Members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7847012" y="1295400"/>
            <a:ext cx="2971800" cy="838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Administrators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1903412" y="2298469"/>
            <a:ext cx="4267200" cy="3034146"/>
          </a:xfrm>
          <a:prstGeom prst="verticalScroll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JoAnn Young,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President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Diane Johnson,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Vice President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Ana Matos,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Member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Jaclyn Hutton,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Member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Jeffrey Carey,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Member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Jerry Bennett,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Member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Matthew McDevitt,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Member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Osvaldo Alves III,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Member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Lisa Eckel, </a:t>
            </a:r>
            <a:r>
              <a:rPr lang="en-US" sz="12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Board Member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3" name="Vertical Scroll 12"/>
          <p:cNvSpPr/>
          <p:nvPr/>
        </p:nvSpPr>
        <p:spPr>
          <a:xfrm>
            <a:off x="7085012" y="2298468"/>
            <a:ext cx="4442764" cy="3034145"/>
          </a:xfrm>
          <a:prstGeom prst="verticalScroll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b="1" dirty="0"/>
              <a:t> </a:t>
            </a:r>
            <a:r>
              <a:rPr lang="en-US" sz="1300" b="1" u="sng" dirty="0" smtClean="0">
                <a:latin typeface="Bahnschrift SemiBold" panose="020B0502040204020203" pitchFamily="34" charset="0"/>
              </a:rPr>
              <a:t>Acting Superintendent</a:t>
            </a:r>
            <a:r>
              <a:rPr lang="en-US" sz="1300" b="1" u="sng" dirty="0">
                <a:latin typeface="Bahnschrift SemiBold" panose="020B0502040204020203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b="1" dirty="0" smtClean="0">
                <a:latin typeface="Bahnschrift SemiBold" panose="020B0502040204020203" pitchFamily="34" charset="0"/>
              </a:rPr>
              <a:t>Caroline Steer, </a:t>
            </a:r>
            <a:r>
              <a:rPr lang="en-US" sz="1300" b="1" i="1" dirty="0" smtClean="0">
                <a:latin typeface="Bahnschrift SemiBold" panose="020B0502040204020203" pitchFamily="34" charset="0"/>
              </a:rPr>
              <a:t>MAT. M.Ed.</a:t>
            </a:r>
            <a:endParaRPr lang="en-US" sz="1300" b="1" i="1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300" b="1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latin typeface="Bahnschrift SemiBold" panose="020B0502040204020203" pitchFamily="34" charset="0"/>
              </a:rPr>
              <a:t> </a:t>
            </a:r>
            <a:r>
              <a:rPr lang="en-US" sz="1300" b="1" u="sng" dirty="0">
                <a:latin typeface="Bahnschrift SemiBold" panose="020B0502040204020203" pitchFamily="34" charset="0"/>
              </a:rPr>
              <a:t>School Business Administrator/Board Secretary: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latin typeface="Bahnschrift SemiBold" panose="020B0502040204020203" pitchFamily="34" charset="0"/>
              </a:rPr>
              <a:t> John A. Ogunkanmi</a:t>
            </a:r>
          </a:p>
        </p:txBody>
      </p:sp>
    </p:spTree>
    <p:extLst>
      <p:ext uri="{BB962C8B-B14F-4D97-AF65-F5344CB8AC3E}">
        <p14:creationId xmlns:p14="http://schemas.microsoft.com/office/powerpoint/2010/main" val="1079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3732212" y="51262"/>
            <a:ext cx="5562600" cy="1219200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89322" y="337696"/>
            <a:ext cx="344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Budget Process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2073162" y="1371600"/>
            <a:ext cx="1512714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2073162" y="2057400"/>
            <a:ext cx="1512714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2067098" y="2743200"/>
            <a:ext cx="1512714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2067098" y="3429000"/>
            <a:ext cx="1512714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2067098" y="4114800"/>
            <a:ext cx="1512714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2067098" y="4800600"/>
            <a:ext cx="1512714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6531" y="1560611"/>
            <a:ext cx="157607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December 2024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97558" y="2246410"/>
            <a:ext cx="13340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January 2025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67102" y="2932209"/>
            <a:ext cx="139493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February 2025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64886" y="3618011"/>
            <a:ext cx="11993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March 2025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57277" y="4303811"/>
            <a:ext cx="101181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2025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57275" y="4989610"/>
            <a:ext cx="101181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</a:t>
            </a:r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2025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732212" y="1447799"/>
            <a:ext cx="5638800" cy="53340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740322" y="2158536"/>
            <a:ext cx="5638800" cy="53340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707476" y="2805246"/>
            <a:ext cx="5671646" cy="671345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729697" y="3581400"/>
            <a:ext cx="5638800" cy="53340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733192" y="4267200"/>
            <a:ext cx="5638800" cy="53340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729697" y="4953000"/>
            <a:ext cx="5638800" cy="53340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802354" y="1528597"/>
            <a:ext cx="2935034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 of Budget Documents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44924" y="3684042"/>
            <a:ext cx="4217565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meetings’ budget discussion with the board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82656" y="2833141"/>
            <a:ext cx="4642232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Preparation and approval of budget timeline by Board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744276" y="3121223"/>
            <a:ext cx="5410455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Collaboration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all departmental heads on proposed budget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808412" y="2254066"/>
            <a:ext cx="4540025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Distribution of budget document to department heads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82656" y="5039948"/>
            <a:ext cx="2505814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presentation/hearing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66209" y="4380010"/>
            <a:ext cx="2513829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approval by the state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1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0212" y="152400"/>
            <a:ext cx="6934200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Budget Goals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19803"/>
              </p:ext>
            </p:extLst>
          </p:nvPr>
        </p:nvGraphicFramePr>
        <p:xfrm>
          <a:off x="1674812" y="1143000"/>
          <a:ext cx="9982200" cy="474067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8107538"/>
                    </a:ext>
                  </a:extLst>
                </a:gridCol>
                <a:gridCol w="9448800">
                  <a:extLst>
                    <a:ext uri="{9D8B030D-6E8A-4147-A177-3AD203B41FA5}">
                      <a16:colId xmlns:a16="http://schemas.microsoft.com/office/drawing/2014/main" val="7921730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Expansion of pre-school through Baldwin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</a:rPr>
                        <a:t>classroom</a:t>
                      </a:r>
                      <a:r>
                        <a:rPr lang="en-US" sz="1400" kern="1200" baseline="0" dirty="0" smtClean="0">
                          <a:effectLst/>
                        </a:rPr>
                        <a:t> additions</a:t>
                      </a:r>
                      <a:r>
                        <a:rPr lang="en-US" sz="1400" kern="1200" dirty="0" smtClean="0">
                          <a:effectLst/>
                        </a:rPr>
                        <a:t>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38280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Continuation of expanding and redesigning of basic skill and “RTI" program.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55007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Improvement of technology initiatives by updating educational software and replacement of antiquated hardware.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0613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Utilization of online software technology to start a gifted/talented program and improve instruction.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821208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Expansion of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individual vocational education and mental health initiative.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2679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Building professionalism among teachers and administrators to better prepare students for standardized testing.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36435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Upgrades of building facilities for student safety, instruction and extra curriculum activities.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30206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Improvement of alternative behavior program and the expansion of both bilingual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and special education.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04381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Improvement  of share services opportunity to neighboring schools in the area of special education, transportation and risk management.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63249"/>
                  </a:ext>
                </a:extLst>
              </a:tr>
              <a:tr h="467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Addressing learning loss due to recent pandemic event through various initiatives in the district.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8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9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799012" y="152400"/>
            <a:ext cx="3352800" cy="1295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5742" y="228600"/>
            <a:ext cx="24288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Euphemia"/>
              </a:rPr>
              <a:t>District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uphemia"/>
              </a:rPr>
              <a:t>Enrollment 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Euphemi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15495"/>
              </p:ext>
            </p:extLst>
          </p:nvPr>
        </p:nvGraphicFramePr>
        <p:xfrm>
          <a:off x="3814762" y="1752600"/>
          <a:ext cx="5321300" cy="3667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4247">
                  <a:extLst>
                    <a:ext uri="{9D8B030D-6E8A-4147-A177-3AD203B41FA5}">
                      <a16:colId xmlns:a16="http://schemas.microsoft.com/office/drawing/2014/main" val="2689466660"/>
                    </a:ext>
                  </a:extLst>
                </a:gridCol>
                <a:gridCol w="1815017">
                  <a:extLst>
                    <a:ext uri="{9D8B030D-6E8A-4147-A177-3AD203B41FA5}">
                      <a16:colId xmlns:a16="http://schemas.microsoft.com/office/drawing/2014/main" val="302365185"/>
                    </a:ext>
                  </a:extLst>
                </a:gridCol>
                <a:gridCol w="1742036">
                  <a:extLst>
                    <a:ext uri="{9D8B030D-6E8A-4147-A177-3AD203B41FA5}">
                      <a16:colId xmlns:a16="http://schemas.microsoft.com/office/drawing/2014/main" val="411461842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209239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1203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162563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692998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778054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12003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18095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440318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46209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580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602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1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656012" y="1371600"/>
            <a:ext cx="6172200" cy="2667000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24861" y="2133600"/>
            <a:ext cx="54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Budget Revenue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3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0812" y="228600"/>
            <a:ext cx="5715000" cy="533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1812" y="228600"/>
            <a:ext cx="4976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Budget Revenue Comparison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8638"/>
              </p:ext>
            </p:extLst>
          </p:nvPr>
        </p:nvGraphicFramePr>
        <p:xfrm>
          <a:off x="227013" y="1371600"/>
          <a:ext cx="5257799" cy="368701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82390">
                  <a:extLst>
                    <a:ext uri="{9D8B030D-6E8A-4147-A177-3AD203B41FA5}">
                      <a16:colId xmlns:a16="http://schemas.microsoft.com/office/drawing/2014/main" val="2421633118"/>
                    </a:ext>
                  </a:extLst>
                </a:gridCol>
                <a:gridCol w="1218479">
                  <a:extLst>
                    <a:ext uri="{9D8B030D-6E8A-4147-A177-3AD203B41FA5}">
                      <a16:colId xmlns:a16="http://schemas.microsoft.com/office/drawing/2014/main" val="3101204640"/>
                    </a:ext>
                  </a:extLst>
                </a:gridCol>
                <a:gridCol w="705105">
                  <a:extLst>
                    <a:ext uri="{9D8B030D-6E8A-4147-A177-3AD203B41FA5}">
                      <a16:colId xmlns:a16="http://schemas.microsoft.com/office/drawing/2014/main" val="3707792057"/>
                    </a:ext>
                  </a:extLst>
                </a:gridCol>
                <a:gridCol w="1282390">
                  <a:extLst>
                    <a:ext uri="{9D8B030D-6E8A-4147-A177-3AD203B41FA5}">
                      <a16:colId xmlns:a16="http://schemas.microsoft.com/office/drawing/2014/main" val="1477635111"/>
                    </a:ext>
                  </a:extLst>
                </a:gridCol>
                <a:gridCol w="769435">
                  <a:extLst>
                    <a:ext uri="{9D8B030D-6E8A-4147-A177-3AD203B41FA5}">
                      <a16:colId xmlns:a16="http://schemas.microsoft.com/office/drawing/2014/main" val="3793062226"/>
                    </a:ext>
                  </a:extLst>
                </a:gridCol>
              </a:tblGrid>
              <a:tr h="282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SOURCE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 smtClean="0">
                          <a:effectLst/>
                        </a:rPr>
                        <a:t>2024-25 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 smtClean="0">
                          <a:effectLst/>
                        </a:rPr>
                        <a:t>2025-26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1839333"/>
                  </a:ext>
                </a:extLst>
              </a:tr>
              <a:tr h="403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LOCAL TAX LEVY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45,714,335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25.25%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45,714,335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25.72 %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0268221"/>
                  </a:ext>
                </a:extLst>
              </a:tr>
              <a:tr h="408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STATE AID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93,327,941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51.55%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99,382,839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55.92%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704442"/>
                  </a:ext>
                </a:extLst>
              </a:tr>
              <a:tr h="408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21,696,511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11.98%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16,647,642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9.37%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4140564"/>
                  </a:ext>
                </a:extLst>
              </a:tr>
              <a:tr h="366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RESV TRANSFERS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8,500,000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4.69%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6,600,000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3.71%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2066201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169,238,787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168,344,816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1515166"/>
                  </a:ext>
                </a:extLst>
              </a:tr>
              <a:tr h="408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FEDERAL GRANTS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9,318,644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5.15%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6,887,676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3.88%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9810675"/>
                  </a:ext>
                </a:extLst>
              </a:tr>
              <a:tr h="490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DEBT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2,487,844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1.37%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2,496,569 </a:t>
                      </a:r>
                      <a:endParaRPr lang="en-US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1.40%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0176748"/>
                  </a:ext>
                </a:extLst>
              </a:tr>
              <a:tr h="408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181,045,275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177,729,061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114444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546659"/>
              </p:ext>
            </p:extLst>
          </p:nvPr>
        </p:nvGraphicFramePr>
        <p:xfrm>
          <a:off x="5561012" y="914400"/>
          <a:ext cx="65531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5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0812" y="228600"/>
            <a:ext cx="5715000" cy="533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503" y="228600"/>
            <a:ext cx="59506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Budget Revenue Overview </a:t>
            </a:r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25-26 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37589"/>
              </p:ext>
            </p:extLst>
          </p:nvPr>
        </p:nvGraphicFramePr>
        <p:xfrm>
          <a:off x="1141412" y="1428226"/>
          <a:ext cx="4114800" cy="26865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69622">
                  <a:extLst>
                    <a:ext uri="{9D8B030D-6E8A-4147-A177-3AD203B41FA5}">
                      <a16:colId xmlns:a16="http://schemas.microsoft.com/office/drawing/2014/main" val="3339495336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2873376034"/>
                    </a:ext>
                  </a:extLst>
                </a:gridCol>
              </a:tblGrid>
              <a:tr h="335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7201171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TAX LEVY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869096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6506739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0717777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RESV TRANSFERS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1787375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GRANTS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9277075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003463"/>
                  </a:ext>
                </a:extLst>
              </a:tr>
              <a:tr h="33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9437093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663322"/>
              </p:ext>
            </p:extLst>
          </p:nvPr>
        </p:nvGraphicFramePr>
        <p:xfrm>
          <a:off x="5484812" y="106680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91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nnsauken Public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0812" y="228600"/>
            <a:ext cx="5715000" cy="533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566" y="228600"/>
            <a:ext cx="4058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Local Revenue Analysis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54632"/>
              </p:ext>
            </p:extLst>
          </p:nvPr>
        </p:nvGraphicFramePr>
        <p:xfrm>
          <a:off x="2436812" y="957565"/>
          <a:ext cx="8458201" cy="344171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07402">
                  <a:extLst>
                    <a:ext uri="{9D8B030D-6E8A-4147-A177-3AD203B41FA5}">
                      <a16:colId xmlns:a16="http://schemas.microsoft.com/office/drawing/2014/main" val="1273789436"/>
                    </a:ext>
                  </a:extLst>
                </a:gridCol>
                <a:gridCol w="2488381">
                  <a:extLst>
                    <a:ext uri="{9D8B030D-6E8A-4147-A177-3AD203B41FA5}">
                      <a16:colId xmlns:a16="http://schemas.microsoft.com/office/drawing/2014/main" val="1098469688"/>
                    </a:ext>
                  </a:extLst>
                </a:gridCol>
                <a:gridCol w="234864">
                  <a:extLst>
                    <a:ext uri="{9D8B030D-6E8A-4147-A177-3AD203B41FA5}">
                      <a16:colId xmlns:a16="http://schemas.microsoft.com/office/drawing/2014/main" val="2958732142"/>
                    </a:ext>
                  </a:extLst>
                </a:gridCol>
                <a:gridCol w="1585333">
                  <a:extLst>
                    <a:ext uri="{9D8B030D-6E8A-4147-A177-3AD203B41FA5}">
                      <a16:colId xmlns:a16="http://schemas.microsoft.com/office/drawing/2014/main" val="1987346234"/>
                    </a:ext>
                  </a:extLst>
                </a:gridCol>
                <a:gridCol w="2642221">
                  <a:extLst>
                    <a:ext uri="{9D8B030D-6E8A-4147-A177-3AD203B41FA5}">
                      <a16:colId xmlns:a16="http://schemas.microsoft.com/office/drawing/2014/main" val="973651132"/>
                    </a:ext>
                  </a:extLst>
                </a:gridCol>
              </a:tblGrid>
              <a:tr h="2514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74442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$45,714,335.00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LEVY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$45,714,335.00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LEVY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4598980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$1,862,473.00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$1,880,342.00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3618724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1891281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$47,576,808.00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$47,594,677.00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TOTAL TAX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5968091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5461495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$2,376,807,809.00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RATABLE BASE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$4,914,832,164.00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RATABLE BASE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859776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$142,700.00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HOME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$282,600.00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HOME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2688113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SCHOOL TAX RATE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SCHOOL TAX RATE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061486"/>
                  </a:ext>
                </a:extLst>
              </a:tr>
              <a:tr h="2827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$2,856.44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AVERAGE SCHOOL TAX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$2,736.67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AVERAGE SCHOOL TAX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654596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5027111"/>
                  </a:ext>
                </a:extLst>
              </a:tr>
              <a:tr h="25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($119.77)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FISCAL YEAR TAX INCREASE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07323"/>
                  </a:ext>
                </a:extLst>
              </a:tr>
              <a:tr h="36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($9.98)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FISCAL MONTHLY TAX INCREASE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608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65752"/>
              </p:ext>
            </p:extLst>
          </p:nvPr>
        </p:nvGraphicFramePr>
        <p:xfrm>
          <a:off x="4060825" y="4594843"/>
          <a:ext cx="5969000" cy="1958358"/>
        </p:xfrm>
        <a:graphic>
          <a:graphicData uri="http://schemas.openxmlformats.org/drawingml/2006/table">
            <a:tbl>
              <a:tblPr/>
              <a:tblGrid>
                <a:gridCol w="1712678">
                  <a:extLst>
                    <a:ext uri="{9D8B030D-6E8A-4147-A177-3AD203B41FA5}">
                      <a16:colId xmlns:a16="http://schemas.microsoft.com/office/drawing/2014/main" val="3313099470"/>
                    </a:ext>
                  </a:extLst>
                </a:gridCol>
                <a:gridCol w="2388234">
                  <a:extLst>
                    <a:ext uri="{9D8B030D-6E8A-4147-A177-3AD203B41FA5}">
                      <a16:colId xmlns:a16="http://schemas.microsoft.com/office/drawing/2014/main" val="2075780317"/>
                    </a:ext>
                  </a:extLst>
                </a:gridCol>
                <a:gridCol w="241044">
                  <a:extLst>
                    <a:ext uri="{9D8B030D-6E8A-4147-A177-3AD203B41FA5}">
                      <a16:colId xmlns:a16="http://schemas.microsoft.com/office/drawing/2014/main" val="3341413286"/>
                    </a:ext>
                  </a:extLst>
                </a:gridCol>
                <a:gridCol w="1627044">
                  <a:extLst>
                    <a:ext uri="{9D8B030D-6E8A-4147-A177-3AD203B41FA5}">
                      <a16:colId xmlns:a16="http://schemas.microsoft.com/office/drawing/2014/main" val="984852588"/>
                    </a:ext>
                  </a:extLst>
                </a:gridCol>
              </a:tblGrid>
              <a:tr h="249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SAVINGS CALCULATION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62818"/>
                  </a:ext>
                </a:extLst>
              </a:tr>
              <a:tr h="2098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ENROLLMENT ADJ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230,956.00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07456"/>
                  </a:ext>
                </a:extLst>
              </a:tr>
              <a:tr h="2098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IN HEALTHCARE COSTS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2,352,222.00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98920"/>
                  </a:ext>
                </a:extLst>
              </a:tr>
              <a:tr h="2098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 2% LEGISLATED ANNUAL INCREASE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918,906.00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6004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EXPIRING BANKED CAP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1,604,637.00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72204"/>
                  </a:ext>
                </a:extLst>
              </a:tr>
              <a:tr h="2098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TAX LEVY INCREASE ABOVE 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5,106,721.00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63275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 INCREASE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93320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 SAVINGS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5,106,721.00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83017"/>
                  </a:ext>
                </a:extLst>
              </a:tr>
              <a:tr h="2298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AVE. COST PER HOME OWNERS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1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3454</TotalTime>
  <Words>1355</Words>
  <Application>Microsoft Office PowerPoint</Application>
  <PresentationFormat>Custom</PresentationFormat>
  <Paragraphs>639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Rounded MT Bold</vt:lpstr>
      <vt:lpstr>Bahnschrift SemiBold</vt:lpstr>
      <vt:lpstr>Calibri</vt:lpstr>
      <vt:lpstr>Century Gothic</vt:lpstr>
      <vt:lpstr>Euphemia</vt:lpstr>
      <vt:lpstr>Script MT Bold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Kyle McCulley</dc:creator>
  <cp:lastModifiedBy>Jorgelina Sime</cp:lastModifiedBy>
  <cp:revision>151</cp:revision>
  <cp:lastPrinted>2025-04-30T13:05:46Z</cp:lastPrinted>
  <dcterms:created xsi:type="dcterms:W3CDTF">2022-04-28T12:22:09Z</dcterms:created>
  <dcterms:modified xsi:type="dcterms:W3CDTF">2025-04-30T15:17:07Z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