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ld Standard TT" panose="020B0604020202020204"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DFAA5E-DDFD-4453-B637-EAC6D8B15C81}">
  <a:tblStyle styleId="{AFDFAA5E-DDFD-4453-B637-EAC6D8B15C81}" styleName="Table_0">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822750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954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349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484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436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184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143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112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248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060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2414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dlit.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vde.state.wv.us/strategybank/FrayerModel.html" TargetMode="External"/><Relationship Id="rId4" Type="http://schemas.openxmlformats.org/officeDocument/2006/relationships/hyperlink" Target="http://www.marzanoresearch.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timrasinski.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www.k12reader.com/subject/vocabulary/phonetics/word-ladder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a:spcBef>
                <a:spcPts val="0"/>
              </a:spcBef>
              <a:buNone/>
            </a:pPr>
            <a:r>
              <a:rPr lang="en"/>
              <a:t>Word Ladders and Frayer Model</a:t>
            </a:r>
          </a:p>
        </p:txBody>
      </p:sp>
      <p:sp>
        <p:nvSpPr>
          <p:cNvPr id="60" name="Shape 60"/>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Frayer Model Resources	</a:t>
            </a:r>
          </a:p>
        </p:txBody>
      </p:sp>
      <p:sp>
        <p:nvSpPr>
          <p:cNvPr id="120" name="Shape 12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AdLit: </a:t>
            </a:r>
            <a:r>
              <a:rPr lang="en" u="sng">
                <a:solidFill>
                  <a:schemeClr val="hlink"/>
                </a:solidFill>
                <a:hlinkClick r:id="rId3"/>
              </a:rPr>
              <a:t>http://www.adlit.org/</a:t>
            </a:r>
          </a:p>
          <a:p>
            <a:pPr lvl="0">
              <a:spcBef>
                <a:spcPts val="0"/>
              </a:spcBef>
              <a:buNone/>
            </a:pPr>
            <a:r>
              <a:rPr lang="en"/>
              <a:t>Marzano Research Site: </a:t>
            </a:r>
            <a:r>
              <a:rPr lang="en" u="sng">
                <a:solidFill>
                  <a:schemeClr val="hlink"/>
                </a:solidFill>
                <a:hlinkClick r:id="rId4"/>
              </a:rPr>
              <a:t>http://www.marzanoresearch.com/</a:t>
            </a:r>
            <a:r>
              <a:rPr lang="en"/>
              <a:t> </a:t>
            </a:r>
          </a:p>
          <a:p>
            <a:pPr lvl="0">
              <a:spcBef>
                <a:spcPts val="0"/>
              </a:spcBef>
              <a:buNone/>
            </a:pPr>
            <a:r>
              <a:rPr lang="en"/>
              <a:t>West Virgina Dept of Education: </a:t>
            </a:r>
            <a:r>
              <a:rPr lang="en" u="sng">
                <a:solidFill>
                  <a:schemeClr val="hlink"/>
                </a:solidFill>
                <a:hlinkClick r:id="rId5"/>
              </a:rPr>
              <a:t>https://wvde.state.wv.us/strategybank/FrayerModel.html</a:t>
            </a:r>
            <a:r>
              <a:rPr lang="en"/>
              <a:t> </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lgn="ctr">
              <a:spcBef>
                <a:spcPts val="0"/>
              </a:spcBef>
              <a:buNone/>
            </a:pPr>
            <a:r>
              <a:rPr lang="en"/>
              <a:t>Word Ladders</a:t>
            </a:r>
          </a:p>
        </p:txBody>
      </p:sp>
      <p:sp>
        <p:nvSpPr>
          <p:cNvPr id="66" name="Shape 66"/>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lnSpc>
                <a:spcPct val="100000"/>
              </a:lnSpc>
              <a:spcBef>
                <a:spcPts val="0"/>
              </a:spcBef>
              <a:spcAft>
                <a:spcPts val="0"/>
              </a:spcAft>
              <a:buClr>
                <a:schemeClr val="dk1"/>
              </a:buClr>
              <a:buSzPct val="61111"/>
              <a:buFont typeface="Arial"/>
              <a:buNone/>
            </a:pPr>
            <a:r>
              <a:rPr lang="en" b="1">
                <a:latin typeface="Times New Roman"/>
                <a:ea typeface="Times New Roman"/>
                <a:cs typeface="Times New Roman"/>
                <a:sym typeface="Times New Roman"/>
              </a:rPr>
              <a:t>Brief Description:</a:t>
            </a:r>
            <a:r>
              <a:rPr lang="en">
                <a:latin typeface="Times New Roman"/>
                <a:ea typeface="Times New Roman"/>
                <a:cs typeface="Times New Roman"/>
                <a:sym typeface="Times New Roman"/>
              </a:rPr>
              <a:t>  Adapted from the work of Cunningham and Cunningham (1992) and Rasinski (1999), in this strategy the children are given a key phrase.  The letters in the key phrase are used to compose new words based on teacher prompts and hints.  Word ladders activities are a fun supplemental intervention that can be added to your curriculum to get students involved in manipulating sounds in words to increase spelling skills.  This strategy should be done with paper and pencil; however, letter cards or tiles can be used for students with orthographic processing difficulties who need to work on spelling skills.  Using representations of the letters removes the cognitive demand of the orthographic process and isolates the phonetic process involved in spelling.  For students who need to begin increasing their orthographic skill, this strategy can be a fun way to practice writing.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108575"/>
            <a:ext cx="8520600" cy="792600"/>
          </a:xfrm>
          <a:prstGeom prst="rect">
            <a:avLst/>
          </a:prstGeom>
        </p:spPr>
        <p:txBody>
          <a:bodyPr lIns="91425" tIns="91425" rIns="91425" bIns="91425" anchor="t" anchorCtr="0">
            <a:noAutofit/>
          </a:bodyPr>
          <a:lstStyle/>
          <a:p>
            <a:pPr lvl="0" algn="ctr">
              <a:spcBef>
                <a:spcPts val="0"/>
              </a:spcBef>
              <a:buNone/>
            </a:pPr>
            <a:r>
              <a:rPr lang="en"/>
              <a:t>Implementation- Whole or Small Group- Independent</a:t>
            </a:r>
          </a:p>
        </p:txBody>
      </p:sp>
      <p:sp>
        <p:nvSpPr>
          <p:cNvPr id="72" name="Shape 72"/>
          <p:cNvSpPr txBox="1">
            <a:spLocks noGrp="1"/>
          </p:cNvSpPr>
          <p:nvPr>
            <p:ph type="body" idx="1"/>
          </p:nvPr>
        </p:nvSpPr>
        <p:spPr>
          <a:xfrm>
            <a:off x="112975" y="1062000"/>
            <a:ext cx="8919600" cy="39642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500" b="1">
                <a:solidFill>
                  <a:srgbClr val="000000"/>
                </a:solidFill>
                <a:latin typeface="Times New Roman"/>
                <a:ea typeface="Times New Roman"/>
                <a:cs typeface="Times New Roman"/>
                <a:sym typeface="Times New Roman"/>
              </a:rPr>
              <a:t>Implementation:  </a:t>
            </a:r>
            <a:r>
              <a:rPr lang="en" sz="1500">
                <a:solidFill>
                  <a:srgbClr val="000000"/>
                </a:solidFill>
                <a:latin typeface="Times New Roman"/>
                <a:ea typeface="Times New Roman"/>
                <a:cs typeface="Times New Roman"/>
                <a:sym typeface="Times New Roman"/>
              </a:rPr>
              <a:t>This strategy can be implemented in small groups, or whole group.  It can be facilitated by a teacher, paraprofessional or adult volunteer.  </a:t>
            </a:r>
          </a:p>
          <a:p>
            <a:pPr marL="457200" lvl="0" indent="-323850">
              <a:lnSpc>
                <a:spcPct val="100000"/>
              </a:lnSpc>
              <a:spcBef>
                <a:spcPts val="0"/>
              </a:spcBef>
              <a:spcAft>
                <a:spcPts val="0"/>
              </a:spcAft>
              <a:buClr>
                <a:srgbClr val="000000"/>
              </a:buClr>
              <a:buSzPct val="100000"/>
              <a:buFont typeface="Times New Roman"/>
              <a:buAutoNum type="arabicPeriod"/>
            </a:pPr>
            <a:r>
              <a:rPr lang="en" sz="1500">
                <a:solidFill>
                  <a:srgbClr val="000000"/>
                </a:solidFill>
                <a:latin typeface="Times New Roman"/>
                <a:ea typeface="Times New Roman"/>
                <a:cs typeface="Times New Roman"/>
                <a:sym typeface="Times New Roman"/>
              </a:rPr>
              <a:t>The teacher writes the key phrase on the board and the children copy it onto their paper (or are given letter tiles to construct it). For example:  “Team to Work” </a:t>
            </a:r>
          </a:p>
          <a:p>
            <a:pPr marL="457200" lvl="0" indent="-323850">
              <a:lnSpc>
                <a:spcPct val="100000"/>
              </a:lnSpc>
              <a:spcBef>
                <a:spcPts val="0"/>
              </a:spcBef>
              <a:spcAft>
                <a:spcPts val="0"/>
              </a:spcAft>
              <a:buClr>
                <a:srgbClr val="000000"/>
              </a:buClr>
              <a:buSzPct val="100000"/>
              <a:buFont typeface="Times New Roman"/>
              <a:buAutoNum type="arabicPeriod"/>
            </a:pPr>
            <a:r>
              <a:rPr lang="en" sz="1500">
                <a:solidFill>
                  <a:srgbClr val="000000"/>
                </a:solidFill>
                <a:latin typeface="Times New Roman"/>
                <a:ea typeface="Times New Roman"/>
                <a:cs typeface="Times New Roman"/>
                <a:sym typeface="Times New Roman"/>
              </a:rPr>
              <a:t>The phrase and letters are reviewed with the children.  The facilitator may review the letter sounds with the group.  </a:t>
            </a:r>
          </a:p>
          <a:p>
            <a:pPr marL="457200" lvl="0" indent="-323850">
              <a:lnSpc>
                <a:spcPct val="100000"/>
              </a:lnSpc>
              <a:spcBef>
                <a:spcPts val="0"/>
              </a:spcBef>
              <a:spcAft>
                <a:spcPts val="0"/>
              </a:spcAft>
              <a:buClr>
                <a:srgbClr val="000000"/>
              </a:buClr>
              <a:buSzPct val="100000"/>
              <a:buFont typeface="Times New Roman"/>
              <a:buAutoNum type="arabicPeriod"/>
            </a:pPr>
            <a:r>
              <a:rPr lang="en" sz="1500">
                <a:solidFill>
                  <a:srgbClr val="000000"/>
                </a:solidFill>
                <a:latin typeface="Times New Roman"/>
                <a:ea typeface="Times New Roman"/>
                <a:cs typeface="Times New Roman"/>
                <a:sym typeface="Times New Roman"/>
              </a:rPr>
              <a:t>Present the first hint orally.  The children write the target word or use the letter cards to spell the word.  For example, “Rearrange the letters in team to make the word that means the food we eat that comes from animals.”  Answer- meat. </a:t>
            </a:r>
          </a:p>
          <a:p>
            <a:pPr marL="457200" lvl="0" indent="-323850">
              <a:lnSpc>
                <a:spcPct val="100000"/>
              </a:lnSpc>
              <a:spcBef>
                <a:spcPts val="0"/>
              </a:spcBef>
              <a:spcAft>
                <a:spcPts val="0"/>
              </a:spcAft>
              <a:buClr>
                <a:srgbClr val="000000"/>
              </a:buClr>
              <a:buSzPct val="100000"/>
              <a:buFont typeface="Times New Roman"/>
              <a:buAutoNum type="arabicPeriod"/>
            </a:pPr>
            <a:r>
              <a:rPr lang="en" sz="1500">
                <a:solidFill>
                  <a:srgbClr val="000000"/>
                </a:solidFill>
                <a:latin typeface="Times New Roman"/>
                <a:ea typeface="Times New Roman"/>
                <a:cs typeface="Times New Roman"/>
                <a:sym typeface="Times New Roman"/>
              </a:rPr>
              <a:t>The child then reads the word he or she spelled.  Give feedback until the child has the correct target word, spelled correctly. </a:t>
            </a:r>
          </a:p>
          <a:p>
            <a:pPr marL="457200" lvl="0" indent="-323850">
              <a:lnSpc>
                <a:spcPct val="100000"/>
              </a:lnSpc>
              <a:spcBef>
                <a:spcPts val="0"/>
              </a:spcBef>
              <a:spcAft>
                <a:spcPts val="0"/>
              </a:spcAft>
              <a:buClr>
                <a:srgbClr val="000000"/>
              </a:buClr>
              <a:buSzPct val="100000"/>
              <a:buFont typeface="Times New Roman"/>
              <a:buAutoNum type="arabicPeriod"/>
            </a:pPr>
            <a:r>
              <a:rPr lang="en" sz="1500">
                <a:solidFill>
                  <a:srgbClr val="000000"/>
                </a:solidFill>
                <a:latin typeface="Times New Roman"/>
                <a:ea typeface="Times New Roman"/>
                <a:cs typeface="Times New Roman"/>
                <a:sym typeface="Times New Roman"/>
              </a:rPr>
              <a:t>Present the next hint orally.   The children write the target word or use the letter cards to spell the word.  Rearrange the letters to make the word that means not wild.”  Answer- tame. </a:t>
            </a:r>
          </a:p>
          <a:p>
            <a:pPr marL="457200" lvl="0" indent="-323850">
              <a:lnSpc>
                <a:spcPct val="100000"/>
              </a:lnSpc>
              <a:spcBef>
                <a:spcPts val="0"/>
              </a:spcBef>
              <a:spcAft>
                <a:spcPts val="0"/>
              </a:spcAft>
              <a:buClr>
                <a:srgbClr val="000000"/>
              </a:buClr>
              <a:buSzPct val="100000"/>
              <a:buFont typeface="Times New Roman"/>
              <a:buAutoNum type="arabicPeriod"/>
            </a:pPr>
            <a:r>
              <a:rPr lang="en" sz="1500">
                <a:solidFill>
                  <a:srgbClr val="000000"/>
                </a:solidFill>
                <a:latin typeface="Times New Roman"/>
                <a:ea typeface="Times New Roman"/>
                <a:cs typeface="Times New Roman"/>
                <a:sym typeface="Times New Roman"/>
              </a:rPr>
              <a:t>Continue through the word ladder until you reach the end.  Giving feedback to the students throughout the lesson.</a:t>
            </a:r>
          </a:p>
          <a:p>
            <a:pPr lvl="0">
              <a:lnSpc>
                <a:spcPct val="100000"/>
              </a:lnSpc>
              <a:spcBef>
                <a:spcPts val="0"/>
              </a:spcBef>
              <a:spcAft>
                <a:spcPts val="0"/>
              </a:spcAft>
              <a:buNone/>
            </a:pPr>
            <a:r>
              <a:rPr lang="en" sz="1500" b="1" i="1">
                <a:solidFill>
                  <a:srgbClr val="000000"/>
                </a:solidFill>
                <a:latin typeface="Times New Roman"/>
                <a:ea typeface="Times New Roman"/>
                <a:cs typeface="Times New Roman"/>
                <a:sym typeface="Times New Roman"/>
              </a:rPr>
              <a:t>Schedule for implementation:  The suggested intervention schedule is approximately 10-15 minutes daily.  </a:t>
            </a:r>
          </a:p>
          <a:p>
            <a:pPr lvl="0">
              <a:lnSpc>
                <a:spcPct val="100000"/>
              </a:lnSpc>
              <a:spcBef>
                <a:spcPts val="0"/>
              </a:spcBef>
              <a:spcAft>
                <a:spcPts val="0"/>
              </a:spcAft>
              <a:buNone/>
            </a:pPr>
            <a:r>
              <a:rPr lang="en" sz="1200">
                <a:solidFill>
                  <a:srgbClr val="000000"/>
                </a:solidFill>
                <a:latin typeface="Times New Roman"/>
                <a:ea typeface="Times New Roman"/>
                <a:cs typeface="Times New Roman"/>
                <a:sym typeface="Times New Roman"/>
              </a:rPr>
              <a:t>. </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aphicFrame>
        <p:nvGraphicFramePr>
          <p:cNvPr id="77" name="Shape 77"/>
          <p:cNvGraphicFramePr/>
          <p:nvPr/>
        </p:nvGraphicFramePr>
        <p:xfrm>
          <a:off x="66550" y="559875"/>
          <a:ext cx="8894000" cy="4325800"/>
        </p:xfrm>
        <a:graphic>
          <a:graphicData uri="http://schemas.openxmlformats.org/drawingml/2006/table">
            <a:tbl>
              <a:tblPr bandRow="1" bandCol="1">
                <a:noFill/>
                <a:tableStyleId>{AFDFAA5E-DDFD-4453-B637-EAC6D8B15C81}</a:tableStyleId>
              </a:tblPr>
              <a:tblGrid>
                <a:gridCol w="1890875">
                  <a:extLst>
                    <a:ext uri="{9D8B030D-6E8A-4147-A177-3AD203B41FA5}">
                      <a16:colId xmlns:a16="http://schemas.microsoft.com/office/drawing/2014/main" xmlns="" val="20000"/>
                    </a:ext>
                  </a:extLst>
                </a:gridCol>
                <a:gridCol w="1655650">
                  <a:extLst>
                    <a:ext uri="{9D8B030D-6E8A-4147-A177-3AD203B41FA5}">
                      <a16:colId xmlns:a16="http://schemas.microsoft.com/office/drawing/2014/main" xmlns="" val="20001"/>
                    </a:ext>
                  </a:extLst>
                </a:gridCol>
                <a:gridCol w="5347475">
                  <a:extLst>
                    <a:ext uri="{9D8B030D-6E8A-4147-A177-3AD203B41FA5}">
                      <a16:colId xmlns:a16="http://schemas.microsoft.com/office/drawing/2014/main" xmlns="" val="20002"/>
                    </a:ext>
                  </a:extLst>
                </a:gridCol>
              </a:tblGrid>
              <a:tr h="547925">
                <a:tc gridSpan="3">
                  <a:txBody>
                    <a:bodyPr/>
                    <a:lstStyle/>
                    <a:p>
                      <a:pPr lvl="0" rtl="0">
                        <a:spcBef>
                          <a:spcPts val="0"/>
                        </a:spcBef>
                        <a:buNone/>
                      </a:pPr>
                      <a:r>
                        <a:rPr lang="en" sz="1200" b="1">
                          <a:latin typeface="Times New Roman"/>
                          <a:ea typeface="Times New Roman"/>
                          <a:cs typeface="Times New Roman"/>
                          <a:sym typeface="Times New Roman"/>
                        </a:rPr>
                        <a:t> Target Word:                          Letter Changes                     Required Clue</a:t>
                      </a:r>
                    </a:p>
                    <a:p>
                      <a:pPr lvl="0" rtl="0">
                        <a:spcBef>
                          <a:spcPts val="0"/>
                        </a:spcBef>
                        <a:buNone/>
                      </a:pPr>
                      <a:r>
                        <a:rPr lang="en" sz="1200" b="1">
                          <a:latin typeface="Times New Roman"/>
                          <a:ea typeface="Times New Roman"/>
                          <a:cs typeface="Times New Roman"/>
                          <a:sym typeface="Times New Roman"/>
                        </a:rPr>
                        <a:t>Team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4500">
                <a:tc>
                  <a:txBody>
                    <a:bodyPr/>
                    <a:lstStyle/>
                    <a:p>
                      <a:pPr lvl="0" rtl="0">
                        <a:spcBef>
                          <a:spcPts val="0"/>
                        </a:spcBef>
                        <a:buNone/>
                      </a:pPr>
                      <a:r>
                        <a:rPr lang="en" sz="1200" b="1">
                          <a:latin typeface="Times New Roman"/>
                          <a:ea typeface="Times New Roman"/>
                          <a:cs typeface="Times New Roman"/>
                          <a:sym typeface="Times New Roman"/>
                        </a:rPr>
                        <a:t>Meat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Rearrange letters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Food that comes from animals.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8400">
                <a:tc>
                  <a:txBody>
                    <a:bodyPr/>
                    <a:lstStyle/>
                    <a:p>
                      <a:pPr lvl="0" rtl="0">
                        <a:spcBef>
                          <a:spcPts val="0"/>
                        </a:spcBef>
                        <a:buNone/>
                      </a:pPr>
                      <a:r>
                        <a:rPr lang="en" sz="1200" b="1">
                          <a:latin typeface="Times New Roman"/>
                          <a:ea typeface="Times New Roman"/>
                          <a:cs typeface="Times New Roman"/>
                          <a:sym typeface="Times New Roman"/>
                        </a:rPr>
                        <a:t>Tame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Rearrange letters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Not wild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6075">
                <a:tc>
                  <a:txBody>
                    <a:bodyPr/>
                    <a:lstStyle/>
                    <a:p>
                      <a:pPr lvl="0" rtl="0">
                        <a:spcBef>
                          <a:spcPts val="0"/>
                        </a:spcBef>
                        <a:buNone/>
                      </a:pPr>
                      <a:r>
                        <a:rPr lang="en" sz="1200" b="1">
                          <a:latin typeface="Times New Roman"/>
                          <a:ea typeface="Times New Roman"/>
                          <a:cs typeface="Times New Roman"/>
                          <a:sym typeface="Times New Roman"/>
                        </a:rPr>
                        <a:t>Take</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Chg 1</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To get possession of something. To grab.</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8400">
                <a:tc>
                  <a:txBody>
                    <a:bodyPr/>
                    <a:lstStyle/>
                    <a:p>
                      <a:pPr lvl="0" rtl="0">
                        <a:spcBef>
                          <a:spcPts val="0"/>
                        </a:spcBef>
                        <a:buNone/>
                      </a:pPr>
                      <a:r>
                        <a:rPr lang="en" sz="1200" b="1">
                          <a:latin typeface="Times New Roman"/>
                          <a:ea typeface="Times New Roman"/>
                          <a:cs typeface="Times New Roman"/>
                          <a:sym typeface="Times New Roman"/>
                        </a:rPr>
                        <a:t>Tale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Chg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A story.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8400">
                <a:tc>
                  <a:txBody>
                    <a:bodyPr/>
                    <a:lstStyle/>
                    <a:p>
                      <a:pPr lvl="0" rtl="0">
                        <a:spcBef>
                          <a:spcPts val="0"/>
                        </a:spcBef>
                        <a:buNone/>
                      </a:pPr>
                      <a:r>
                        <a:rPr lang="en" sz="1200" b="1">
                          <a:latin typeface="Times New Roman"/>
                          <a:ea typeface="Times New Roman"/>
                          <a:cs typeface="Times New Roman"/>
                          <a:sym typeface="Times New Roman"/>
                        </a:rPr>
                        <a:t>Tall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Chg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Not short.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7925">
                <a:tc>
                  <a:txBody>
                    <a:bodyPr/>
                    <a:lstStyle/>
                    <a:p>
                      <a:pPr lvl="0" rtl="0">
                        <a:spcBef>
                          <a:spcPts val="0"/>
                        </a:spcBef>
                        <a:buNone/>
                      </a:pPr>
                      <a:r>
                        <a:rPr lang="en" sz="1200" b="1">
                          <a:latin typeface="Times New Roman"/>
                          <a:ea typeface="Times New Roman"/>
                          <a:cs typeface="Times New Roman"/>
                          <a:sym typeface="Times New Roman"/>
                        </a:rPr>
                        <a:t>Toll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Chg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A fee paid for a service or privilege. We had to pay a one dollar toll to cross the bridge.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8400">
                <a:tc>
                  <a:txBody>
                    <a:bodyPr/>
                    <a:lstStyle/>
                    <a:p>
                      <a:pPr lvl="0" rtl="0">
                        <a:spcBef>
                          <a:spcPts val="0"/>
                        </a:spcBef>
                        <a:buNone/>
                      </a:pPr>
                      <a:r>
                        <a:rPr lang="en" sz="1200" b="1">
                          <a:latin typeface="Times New Roman"/>
                          <a:ea typeface="Times New Roman"/>
                          <a:cs typeface="Times New Roman"/>
                          <a:sym typeface="Times New Roman"/>
                        </a:rPr>
                        <a:t>Ton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-2, + 1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A weight, 2,000 pounds.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6075">
                <a:tc>
                  <a:txBody>
                    <a:bodyPr/>
                    <a:lstStyle/>
                    <a:p>
                      <a:pPr lvl="0" rtl="0">
                        <a:spcBef>
                          <a:spcPts val="0"/>
                        </a:spcBef>
                        <a:buNone/>
                      </a:pPr>
                      <a:r>
                        <a:rPr lang="en" sz="1200" b="1">
                          <a:latin typeface="Times New Roman"/>
                          <a:ea typeface="Times New Roman"/>
                          <a:cs typeface="Times New Roman"/>
                          <a:sym typeface="Times New Roman"/>
                        </a:rPr>
                        <a:t>Torn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To have divided or separated something by pulling.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72875">
                <a:tc>
                  <a:txBody>
                    <a:bodyPr/>
                    <a:lstStyle/>
                    <a:p>
                      <a:pPr lvl="0" rtl="0">
                        <a:spcBef>
                          <a:spcPts val="0"/>
                        </a:spcBef>
                        <a:buNone/>
                      </a:pPr>
                      <a:r>
                        <a:rPr lang="en" sz="1200" b="1">
                          <a:latin typeface="Times New Roman"/>
                          <a:ea typeface="Times New Roman"/>
                          <a:cs typeface="Times New Roman"/>
                          <a:sym typeface="Times New Roman"/>
                        </a:rPr>
                        <a:t>Worn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Chg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To have caused something to deteriorate or go bad by using it or wearing it out.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26825">
                <a:tc>
                  <a:txBody>
                    <a:bodyPr/>
                    <a:lstStyle/>
                    <a:p>
                      <a:pPr lvl="0" rtl="0">
                        <a:spcBef>
                          <a:spcPts val="0"/>
                        </a:spcBef>
                        <a:buNone/>
                      </a:pPr>
                      <a:r>
                        <a:rPr lang="en" sz="1200" b="1">
                          <a:latin typeface="Times New Roman"/>
                          <a:ea typeface="Times New Roman"/>
                          <a:cs typeface="Times New Roman"/>
                          <a:sym typeface="Times New Roman"/>
                        </a:rPr>
                        <a:t>Work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Chg 1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 sz="1200">
                          <a:latin typeface="Times New Roman"/>
                          <a:ea typeface="Times New Roman"/>
                          <a:cs typeface="Times New Roman"/>
                          <a:sym typeface="Times New Roman"/>
                        </a:rPr>
                        <a:t>What teams must do together. </a:t>
                      </a:r>
                    </a:p>
                  </a:txBody>
                  <a:tcPr marL="6222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78" name="Shape 78"/>
          <p:cNvSpPr txBox="1"/>
          <p:nvPr/>
        </p:nvSpPr>
        <p:spPr>
          <a:xfrm>
            <a:off x="78975" y="108575"/>
            <a:ext cx="7950000" cy="539400"/>
          </a:xfrm>
          <a:prstGeom prst="rect">
            <a:avLst/>
          </a:prstGeom>
          <a:noFill/>
          <a:ln>
            <a:noFill/>
          </a:ln>
        </p:spPr>
        <p:txBody>
          <a:bodyPr lIns="91425" tIns="91425" rIns="91425" bIns="91425" anchor="ctr" anchorCtr="0">
            <a:noAutofit/>
          </a:bodyPr>
          <a:lstStyle/>
          <a:p>
            <a:pPr lvl="0" rtl="0">
              <a:spcBef>
                <a:spcPts val="0"/>
              </a:spcBef>
              <a:buNone/>
            </a:pPr>
            <a:r>
              <a:rPr lang="en" sz="1800">
                <a:latin typeface="Times New Roman"/>
                <a:ea typeface="Times New Roman"/>
                <a:cs typeface="Times New Roman"/>
                <a:sym typeface="Times New Roman"/>
              </a:rPr>
              <a:t>Key Phrase:   </a:t>
            </a:r>
            <a:r>
              <a:rPr lang="en" sz="1800" b="1">
                <a:latin typeface="Times New Roman"/>
                <a:ea typeface="Times New Roman"/>
                <a:cs typeface="Times New Roman"/>
                <a:sym typeface="Times New Roman"/>
              </a:rPr>
              <a:t>Team to Work</a:t>
            </a:r>
            <a:r>
              <a:rPr lang="en" sz="1800">
                <a:latin typeface="Times New Roman"/>
                <a:ea typeface="Times New Roman"/>
                <a:cs typeface="Times New Roman"/>
                <a:sym typeface="Times New Roman"/>
              </a:rPr>
              <a:t> </a:t>
            </a:r>
          </a:p>
          <a:p>
            <a:pPr lvl="0" rtl="0">
              <a:spcBef>
                <a:spcPts val="0"/>
              </a:spcBef>
              <a:buNone/>
            </a:pP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108850"/>
            <a:ext cx="8520600" cy="591000"/>
          </a:xfrm>
          <a:prstGeom prst="rect">
            <a:avLst/>
          </a:prstGeom>
        </p:spPr>
        <p:txBody>
          <a:bodyPr lIns="91425" tIns="91425" rIns="91425" bIns="91425" anchor="t" anchorCtr="0">
            <a:noAutofit/>
          </a:bodyPr>
          <a:lstStyle/>
          <a:p>
            <a:pPr lvl="0">
              <a:spcBef>
                <a:spcPts val="0"/>
              </a:spcBef>
              <a:buNone/>
            </a:pPr>
            <a:r>
              <a:rPr lang="en"/>
              <a:t>Word Ladder Resources</a:t>
            </a:r>
          </a:p>
        </p:txBody>
      </p:sp>
      <p:sp>
        <p:nvSpPr>
          <p:cNvPr id="84" name="Shape 84"/>
          <p:cNvSpPr txBox="1">
            <a:spLocks noGrp="1"/>
          </p:cNvSpPr>
          <p:nvPr>
            <p:ph type="body" idx="1"/>
          </p:nvPr>
        </p:nvSpPr>
        <p:spPr>
          <a:xfrm>
            <a:off x="311700" y="762775"/>
            <a:ext cx="8520600" cy="3806100"/>
          </a:xfrm>
          <a:prstGeom prst="rect">
            <a:avLst/>
          </a:prstGeom>
        </p:spPr>
        <p:txBody>
          <a:bodyPr lIns="91425" tIns="91425" rIns="91425" bIns="91425" anchor="t" anchorCtr="0">
            <a:noAutofit/>
          </a:bodyPr>
          <a:lstStyle/>
          <a:p>
            <a:pPr marL="457200" lvl="0" indent="-228600" rtl="0">
              <a:lnSpc>
                <a:spcPct val="100000"/>
              </a:lnSpc>
              <a:spcBef>
                <a:spcPts val="0"/>
              </a:spcBef>
            </a:pPr>
            <a:r>
              <a:rPr lang="en"/>
              <a:t>Timothy Rasinksi: </a:t>
            </a:r>
            <a:r>
              <a:rPr lang="en" u="sng">
                <a:solidFill>
                  <a:schemeClr val="hlink"/>
                </a:solidFill>
                <a:hlinkClick r:id="rId3"/>
              </a:rPr>
              <a:t>http://www.timrasinski.com/</a:t>
            </a:r>
          </a:p>
          <a:p>
            <a:pPr lvl="0" rtl="0">
              <a:lnSpc>
                <a:spcPct val="100000"/>
              </a:lnSpc>
              <a:spcBef>
                <a:spcPts val="0"/>
              </a:spcBef>
              <a:buNone/>
            </a:pPr>
            <a:endParaRPr/>
          </a:p>
          <a:p>
            <a:pPr marL="457200" lvl="0" indent="-228600" rtl="0">
              <a:lnSpc>
                <a:spcPct val="100000"/>
              </a:lnSpc>
              <a:spcBef>
                <a:spcPts val="0"/>
              </a:spcBef>
            </a:pPr>
            <a:r>
              <a:rPr lang="en"/>
              <a:t> </a:t>
            </a:r>
            <a:r>
              <a:rPr lang="en" u="sng">
                <a:solidFill>
                  <a:schemeClr val="accent5"/>
                </a:solidFill>
                <a:hlinkClick r:id="rId4"/>
              </a:rPr>
              <a:t>http://www.k12reader.com/subject/vocabulary/phonetics/word-ladders/</a:t>
            </a:r>
            <a:r>
              <a:rPr lang="en"/>
              <a:t> </a:t>
            </a:r>
          </a:p>
          <a:p>
            <a:pPr lvl="0" rtl="0">
              <a:lnSpc>
                <a:spcPct val="100000"/>
              </a:lnSpc>
              <a:spcBef>
                <a:spcPts val="0"/>
              </a:spcBef>
              <a:buNone/>
            </a:pPr>
            <a:endParaRPr/>
          </a:p>
          <a:p>
            <a:pPr marL="457200" lvl="0" indent="-228600" rtl="0">
              <a:lnSpc>
                <a:spcPct val="100000"/>
              </a:lnSpc>
              <a:spcBef>
                <a:spcPts val="0"/>
              </a:spcBef>
            </a:pPr>
            <a:r>
              <a:rPr lang="en"/>
              <a:t>Search the web or Books available through Amazon:</a:t>
            </a:r>
          </a:p>
          <a:p>
            <a:pPr lvl="0" rtl="0">
              <a:lnSpc>
                <a:spcPct val="100000"/>
              </a:lnSpc>
              <a:spcBef>
                <a:spcPts val="0"/>
              </a:spcBef>
              <a:buNone/>
            </a:pPr>
            <a:endParaRPr/>
          </a:p>
          <a:p>
            <a:pPr marL="457200" lvl="0" indent="-228600">
              <a:lnSpc>
                <a:spcPct val="100000"/>
              </a:lnSpc>
              <a:spcBef>
                <a:spcPts val="0"/>
              </a:spcBef>
            </a:pPr>
            <a:r>
              <a:rPr lang="en"/>
              <a:t>Teachers Pay Teachers</a:t>
            </a:r>
          </a:p>
        </p:txBody>
      </p:sp>
      <p:pic>
        <p:nvPicPr>
          <p:cNvPr id="85" name="Shape 85"/>
          <p:cNvPicPr preferRelativeResize="0"/>
          <p:nvPr/>
        </p:nvPicPr>
        <p:blipFill rotWithShape="1">
          <a:blip r:embed="rId5">
            <a:alphaModFix/>
          </a:blip>
          <a:srcRect l="33146" r="34533"/>
          <a:stretch/>
        </p:blipFill>
        <p:spPr>
          <a:xfrm>
            <a:off x="6269050" y="2573700"/>
            <a:ext cx="2710176" cy="2376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lgn="ctr">
              <a:spcBef>
                <a:spcPts val="0"/>
              </a:spcBef>
              <a:buNone/>
            </a:pPr>
            <a:r>
              <a:rPr lang="en" b="1"/>
              <a:t>Frayer Model- Vocabulary Graphic Organizer</a:t>
            </a:r>
          </a:p>
        </p:txBody>
      </p:sp>
      <p:sp>
        <p:nvSpPr>
          <p:cNvPr id="91" name="Shape 91"/>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lnSpc>
                <a:spcPct val="110000"/>
              </a:lnSpc>
              <a:spcBef>
                <a:spcPts val="0"/>
              </a:spcBef>
              <a:spcAft>
                <a:spcPts val="0"/>
              </a:spcAft>
              <a:buClr>
                <a:schemeClr val="dk1"/>
              </a:buClr>
              <a:buSzPct val="68750"/>
              <a:buFont typeface="Arial"/>
              <a:buNone/>
            </a:pPr>
            <a:r>
              <a:rPr lang="en" sz="1600">
                <a:solidFill>
                  <a:srgbClr val="566A78"/>
                </a:solidFill>
                <a:highlight>
                  <a:srgbClr val="FFFFFF"/>
                </a:highlight>
                <a:latin typeface="Arial"/>
                <a:ea typeface="Arial"/>
                <a:cs typeface="Arial"/>
                <a:sym typeface="Arial"/>
              </a:rPr>
              <a:t>Background</a:t>
            </a:r>
          </a:p>
          <a:p>
            <a:pPr lvl="0">
              <a:lnSpc>
                <a:spcPct val="130000"/>
              </a:lnSpc>
              <a:spcBef>
                <a:spcPts val="0"/>
              </a:spcBef>
              <a:spcAft>
                <a:spcPts val="0"/>
              </a:spcAft>
              <a:buClr>
                <a:schemeClr val="dk1"/>
              </a:buClr>
              <a:buSzPct val="68750"/>
              <a:buFont typeface="Arial"/>
              <a:buNone/>
            </a:pPr>
            <a:r>
              <a:rPr lang="en" sz="1600">
                <a:highlight>
                  <a:srgbClr val="FFFFFF"/>
                </a:highlight>
                <a:latin typeface="Arial"/>
                <a:ea typeface="Arial"/>
                <a:cs typeface="Arial"/>
                <a:sym typeface="Arial"/>
              </a:rPr>
              <a:t>The Frayer Model is a strategy that uses a graphic organizer for vocabulary building. This technique requires students to (1) define the target vocabulary words or concepts, and (2) apply this information by generating examples and non-examples. This information is placed on a chart that is divided into four sections to provide a visual representation for students.</a:t>
            </a:r>
          </a:p>
          <a:p>
            <a:pPr lvl="0">
              <a:lnSpc>
                <a:spcPct val="110000"/>
              </a:lnSpc>
              <a:spcBef>
                <a:spcPts val="0"/>
              </a:spcBef>
              <a:spcAft>
                <a:spcPts val="0"/>
              </a:spcAft>
              <a:buClr>
                <a:schemeClr val="dk1"/>
              </a:buClr>
              <a:buSzPct val="68750"/>
              <a:buFont typeface="Arial"/>
              <a:buNone/>
            </a:pPr>
            <a:r>
              <a:rPr lang="en" sz="1600">
                <a:solidFill>
                  <a:srgbClr val="566A78"/>
                </a:solidFill>
                <a:highlight>
                  <a:srgbClr val="FFFFFF"/>
                </a:highlight>
                <a:latin typeface="Arial"/>
                <a:ea typeface="Arial"/>
                <a:cs typeface="Arial"/>
                <a:sym typeface="Arial"/>
              </a:rPr>
              <a:t>Benefits</a:t>
            </a:r>
          </a:p>
          <a:p>
            <a:pPr lvl="0">
              <a:lnSpc>
                <a:spcPct val="130000"/>
              </a:lnSpc>
              <a:spcBef>
                <a:spcPts val="0"/>
              </a:spcBef>
              <a:spcAft>
                <a:spcPts val="0"/>
              </a:spcAft>
              <a:buClr>
                <a:schemeClr val="dk1"/>
              </a:buClr>
              <a:buSzPct val="68750"/>
              <a:buFont typeface="Arial"/>
              <a:buNone/>
            </a:pPr>
            <a:r>
              <a:rPr lang="en" sz="1600">
                <a:highlight>
                  <a:srgbClr val="FFFFFF"/>
                </a:highlight>
                <a:latin typeface="Arial"/>
                <a:ea typeface="Arial"/>
                <a:cs typeface="Arial"/>
                <a:sym typeface="Arial"/>
              </a:rPr>
              <a:t>This instructional strategy promotes critical thinking and helps students to identify and understand unfamiliar vocabulary. The Frayer Model can be used with the entire class, small groups, or for individual work. The Frayer Model draws on a student's prior knowledge to build connections among new concepts and creates a visual reference by which students learn to compare attributes and examples.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9300" y="205400"/>
            <a:ext cx="8520600" cy="973500"/>
          </a:xfrm>
          <a:prstGeom prst="rect">
            <a:avLst/>
          </a:prstGeom>
        </p:spPr>
        <p:txBody>
          <a:bodyPr lIns="91425" tIns="91425" rIns="91425" bIns="91425" anchor="t" anchorCtr="0">
            <a:noAutofit/>
          </a:bodyPr>
          <a:lstStyle/>
          <a:p>
            <a:pPr lvl="0" algn="ctr">
              <a:spcBef>
                <a:spcPts val="0"/>
              </a:spcBef>
              <a:buNone/>
            </a:pPr>
            <a:r>
              <a:rPr lang="en"/>
              <a:t>Implementation- Whole or Small Group-Independent</a:t>
            </a:r>
          </a:p>
        </p:txBody>
      </p:sp>
      <p:sp>
        <p:nvSpPr>
          <p:cNvPr id="97" name="Shape 9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lnSpc>
                <a:spcPct val="110000"/>
              </a:lnSpc>
              <a:spcBef>
                <a:spcPts val="0"/>
              </a:spcBef>
              <a:spcAft>
                <a:spcPts val="0"/>
              </a:spcAft>
              <a:buClr>
                <a:schemeClr val="dk1"/>
              </a:buClr>
              <a:buSzPct val="68750"/>
              <a:buFont typeface="Arial"/>
              <a:buNone/>
            </a:pPr>
            <a:r>
              <a:rPr lang="en" sz="1600">
                <a:solidFill>
                  <a:srgbClr val="566A78"/>
                </a:solidFill>
                <a:highlight>
                  <a:srgbClr val="FFFFFF"/>
                </a:highlight>
                <a:latin typeface="Arial"/>
                <a:ea typeface="Arial"/>
                <a:cs typeface="Arial"/>
                <a:sym typeface="Arial"/>
              </a:rPr>
              <a:t>Create and use the strategy</a:t>
            </a:r>
          </a:p>
          <a:p>
            <a:pPr lvl="0">
              <a:lnSpc>
                <a:spcPct val="130000"/>
              </a:lnSpc>
              <a:spcBef>
                <a:spcPts val="0"/>
              </a:spcBef>
              <a:spcAft>
                <a:spcPts val="0"/>
              </a:spcAft>
              <a:buClr>
                <a:schemeClr val="dk1"/>
              </a:buClr>
              <a:buSzPct val="68750"/>
              <a:buFont typeface="Arial"/>
              <a:buNone/>
            </a:pPr>
            <a:r>
              <a:rPr lang="en" sz="1600">
                <a:highlight>
                  <a:srgbClr val="FFFFFF"/>
                </a:highlight>
                <a:latin typeface="Arial"/>
                <a:ea typeface="Arial"/>
                <a:cs typeface="Arial"/>
                <a:sym typeface="Arial"/>
              </a:rPr>
              <a:t>Pre-select a list of key vocabulary from a reading selection. The Frayer Model should be explained and a graphic organizer provided to each student. Then direct students to complete the template individually, in small groups or as a whole class. Model the type and quality of desired answers for the specific concept.</a:t>
            </a:r>
          </a:p>
          <a:p>
            <a:pPr marL="457200" lvl="0" indent="-330200">
              <a:lnSpc>
                <a:spcPct val="120000"/>
              </a:lnSpc>
              <a:spcBef>
                <a:spcPts val="0"/>
              </a:spcBef>
              <a:spcAft>
                <a:spcPts val="0"/>
              </a:spcAft>
              <a:buClr>
                <a:schemeClr val="dk1"/>
              </a:buClr>
              <a:buSzPct val="100000"/>
              <a:buFont typeface="Arial"/>
              <a:buAutoNum type="arabicPeriod"/>
            </a:pPr>
            <a:r>
              <a:rPr lang="en" sz="1600">
                <a:highlight>
                  <a:srgbClr val="FFFFFF"/>
                </a:highlight>
                <a:latin typeface="Arial"/>
                <a:ea typeface="Arial"/>
                <a:cs typeface="Arial"/>
                <a:sym typeface="Arial"/>
              </a:rPr>
              <a:t>Review vocabulary words or concept list with the class before students read the selection.</a:t>
            </a:r>
          </a:p>
          <a:p>
            <a:pPr marL="457200" lvl="0" indent="-330200">
              <a:lnSpc>
                <a:spcPct val="120000"/>
              </a:lnSpc>
              <a:spcBef>
                <a:spcPts val="0"/>
              </a:spcBef>
              <a:spcAft>
                <a:spcPts val="0"/>
              </a:spcAft>
              <a:buClr>
                <a:schemeClr val="dk1"/>
              </a:buClr>
              <a:buSzPct val="100000"/>
              <a:buFont typeface="Arial"/>
              <a:buAutoNum type="arabicPeriod"/>
            </a:pPr>
            <a:r>
              <a:rPr lang="en" sz="1600">
                <a:highlight>
                  <a:srgbClr val="FFFFFF"/>
                </a:highlight>
                <a:latin typeface="Arial"/>
                <a:ea typeface="Arial"/>
                <a:cs typeface="Arial"/>
                <a:sym typeface="Arial"/>
              </a:rPr>
              <a:t>Have students read the assigned text and carefully define the target concepts. Have students complete the four-square chart for each concept.</a:t>
            </a:r>
          </a:p>
          <a:p>
            <a:pPr marL="457200" lvl="0" indent="-330200">
              <a:lnSpc>
                <a:spcPct val="120000"/>
              </a:lnSpc>
              <a:spcBef>
                <a:spcPts val="0"/>
              </a:spcBef>
              <a:spcAft>
                <a:spcPts val="0"/>
              </a:spcAft>
              <a:buClr>
                <a:schemeClr val="dk1"/>
              </a:buClr>
              <a:buSzPct val="100000"/>
              <a:buFont typeface="Arial"/>
              <a:buAutoNum type="arabicPeriod"/>
            </a:pPr>
            <a:r>
              <a:rPr lang="en" sz="1600">
                <a:highlight>
                  <a:srgbClr val="FFFFFF"/>
                </a:highlight>
                <a:latin typeface="Arial"/>
                <a:ea typeface="Arial"/>
                <a:cs typeface="Arial"/>
                <a:sym typeface="Arial"/>
              </a:rPr>
              <a:t>Ask the students to share their conclusions with the entire class. These presentations may be used to review the entire list of new vocabulary or concepts.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endParaRPr/>
          </a:p>
        </p:txBody>
      </p:sp>
      <p:pic>
        <p:nvPicPr>
          <p:cNvPr id="104" name="Shape 104"/>
          <p:cNvPicPr preferRelativeResize="0"/>
          <p:nvPr/>
        </p:nvPicPr>
        <p:blipFill rotWithShape="1">
          <a:blip r:embed="rId3">
            <a:alphaModFix/>
          </a:blip>
          <a:srcRect l="19884" t="14366" r="18535" b="14302"/>
          <a:stretch/>
        </p:blipFill>
        <p:spPr>
          <a:xfrm>
            <a:off x="311700" y="151375"/>
            <a:ext cx="8520600" cy="4677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endParaRPr/>
          </a:p>
        </p:txBody>
      </p:sp>
      <p:pic>
        <p:nvPicPr>
          <p:cNvPr id="111" name="Shape 111"/>
          <p:cNvPicPr preferRelativeResize="0"/>
          <p:nvPr/>
        </p:nvPicPr>
        <p:blipFill rotWithShape="1">
          <a:blip r:embed="rId3">
            <a:alphaModFix/>
          </a:blip>
          <a:srcRect l="10064" t="30528" r="46536" b="14295"/>
          <a:stretch/>
        </p:blipFill>
        <p:spPr>
          <a:xfrm>
            <a:off x="155225" y="107025"/>
            <a:ext cx="3968476" cy="2837775"/>
          </a:xfrm>
          <a:prstGeom prst="rect">
            <a:avLst/>
          </a:prstGeom>
          <a:noFill/>
          <a:ln>
            <a:noFill/>
          </a:ln>
        </p:spPr>
      </p:pic>
      <p:pic>
        <p:nvPicPr>
          <p:cNvPr id="112" name="Shape 112" descr="FrayerModelMath.PNG"/>
          <p:cNvPicPr preferRelativeResize="0"/>
          <p:nvPr/>
        </p:nvPicPr>
        <p:blipFill>
          <a:blip r:embed="rId4">
            <a:alphaModFix/>
          </a:blip>
          <a:stretch>
            <a:fillRect/>
          </a:stretch>
        </p:blipFill>
        <p:spPr>
          <a:xfrm>
            <a:off x="4123699" y="0"/>
            <a:ext cx="4939451" cy="2756324"/>
          </a:xfrm>
          <a:prstGeom prst="rect">
            <a:avLst/>
          </a:prstGeom>
          <a:noFill/>
          <a:ln>
            <a:noFill/>
          </a:ln>
        </p:spPr>
      </p:pic>
      <p:pic>
        <p:nvPicPr>
          <p:cNvPr id="113" name="Shape 113" descr="Metaphor Frayer Model Example.jpg"/>
          <p:cNvPicPr preferRelativeResize="0"/>
          <p:nvPr/>
        </p:nvPicPr>
        <p:blipFill>
          <a:blip r:embed="rId5">
            <a:alphaModFix/>
          </a:blip>
          <a:stretch>
            <a:fillRect/>
          </a:stretch>
        </p:blipFill>
        <p:spPr>
          <a:xfrm>
            <a:off x="155225" y="3016974"/>
            <a:ext cx="4072549" cy="2013624"/>
          </a:xfrm>
          <a:prstGeom prst="rect">
            <a:avLst/>
          </a:prstGeom>
          <a:noFill/>
          <a:ln>
            <a:noFill/>
          </a:ln>
        </p:spPr>
      </p:pic>
      <p:pic>
        <p:nvPicPr>
          <p:cNvPr id="114" name="Shape 114" descr="Mitosis Frayer Model.jpg"/>
          <p:cNvPicPr preferRelativeResize="0"/>
          <p:nvPr/>
        </p:nvPicPr>
        <p:blipFill>
          <a:blip r:embed="rId6">
            <a:alphaModFix/>
          </a:blip>
          <a:stretch>
            <a:fillRect/>
          </a:stretch>
        </p:blipFill>
        <p:spPr>
          <a:xfrm>
            <a:off x="4562825" y="2904074"/>
            <a:ext cx="4529599" cy="212652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7BBAC4B5DA74FB1C9B0D22640570C" ma:contentTypeVersion="12" ma:contentTypeDescription="Create a new document." ma:contentTypeScope="" ma:versionID="5b18161da5bec4f909cdadfc6a32c07f">
  <xsd:schema xmlns:xsd="http://www.w3.org/2001/XMLSchema" xmlns:xs="http://www.w3.org/2001/XMLSchema" xmlns:p="http://schemas.microsoft.com/office/2006/metadata/properties" xmlns:ns2="86dd0431-72f7-4111-b598-26b3cc0c97a7" xmlns:ns3="bf8e6af5-334f-4920-87d8-c717a7afa95e" targetNamespace="http://schemas.microsoft.com/office/2006/metadata/properties" ma:root="true" ma:fieldsID="758e0b0473cd631783d2be8bb80ede40" ns2:_="" ns3:_="">
    <xsd:import namespace="86dd0431-72f7-4111-b598-26b3cc0c97a7"/>
    <xsd:import namespace="bf8e6af5-334f-4920-87d8-c717a7afa9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d0431-72f7-4111-b598-26b3cc0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8e6af5-334f-4920-87d8-c717a7afa9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CB1B6C-D3D5-49C8-81C0-10C3E6BB7CE4}"/>
</file>

<file path=customXml/itemProps2.xml><?xml version="1.0" encoding="utf-8"?>
<ds:datastoreItem xmlns:ds="http://schemas.openxmlformats.org/officeDocument/2006/customXml" ds:itemID="{B888F16B-9B4D-4D81-BBA6-0E71D2F5B54C}"/>
</file>

<file path=customXml/itemProps3.xml><?xml version="1.0" encoding="utf-8"?>
<ds:datastoreItem xmlns:ds="http://schemas.openxmlformats.org/officeDocument/2006/customXml" ds:itemID="{BDB220DD-974A-4C3B-89C2-D61E6A41A054}"/>
</file>

<file path=docProps/app.xml><?xml version="1.0" encoding="utf-8"?>
<Properties xmlns="http://schemas.openxmlformats.org/officeDocument/2006/extended-properties" xmlns:vt="http://schemas.openxmlformats.org/officeDocument/2006/docPropsVTypes">
  <TotalTime>51</TotalTime>
  <Words>853</Words>
  <Application>Microsoft Office PowerPoint</Application>
  <PresentationFormat>On-screen Show (16:9)</PresentationFormat>
  <Paragraphs>71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Old Standard TT</vt:lpstr>
      <vt:lpstr>Times New Roman</vt:lpstr>
      <vt:lpstr>Arial</vt:lpstr>
      <vt:lpstr>paperback</vt:lpstr>
      <vt:lpstr>Word Ladders and Frayer Model</vt:lpstr>
      <vt:lpstr>Word Ladders</vt:lpstr>
      <vt:lpstr>Implementation- Whole or Small Group- Independent</vt:lpstr>
      <vt:lpstr>PowerPoint Presentation</vt:lpstr>
      <vt:lpstr>Word Ladder Resources</vt:lpstr>
      <vt:lpstr>Frayer Model- Vocabulary Graphic Organizer</vt:lpstr>
      <vt:lpstr>Implementation- Whole or Small Group-Independent</vt:lpstr>
      <vt:lpstr>PowerPoint Presentation</vt:lpstr>
      <vt:lpstr>PowerPoint Presentation</vt:lpstr>
      <vt:lpstr>Frayer Model 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Ladders and Frayer Model</dc:title>
  <dc:creator>Melissa Christenson</dc:creator>
  <cp:lastModifiedBy>Deanna Dimick</cp:lastModifiedBy>
  <cp:revision>1</cp:revision>
  <dcterms:modified xsi:type="dcterms:W3CDTF">2016-10-25T21:09:04Z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0x0101006737BBAC4B5DA74FB1C9B0D22640570C</vt:lpwstr>
  </property>
</Properties>
</file>