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  <p:sldMasterId id="2147483677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010400" cy="9296400"/>
  <p:embeddedFontLst>
    <p:embeddedFont>
      <p:font typeface="Arial Narrow" panose="020B0604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aramond" panose="02020404030301010803" pitchFamily="18" charset="0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Libre Baskerville" panose="02000000000000000000" pitchFamily="2" charset="0"/>
      <p:regular r:id="rId47"/>
      <p:bold r:id="rId48"/>
      <p:italic r:id="rId49"/>
    </p:embeddedFont>
    <p:embeddedFont>
      <p:font typeface="Sorts Mill Goudy" panose="02000503000000000000" pitchFamily="2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ffany Curr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34E03-7FED-EEAB-CC4C-144CEE4E874C}" v="254" dt="2023-08-27T23:04:28.740"/>
  </p1510:revLst>
</p1510:revInfo>
</file>

<file path=ppt/tableStyles.xml><?xml version="1.0" encoding="utf-8"?>
<a:tblStyleLst xmlns:a="http://schemas.openxmlformats.org/drawingml/2006/main" def="{9982B599-CECC-40E7-9A93-44D272A41300}">
  <a:tblStyle styleId="{9982B599-CECC-40E7-9A93-44D272A413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13T02:07:09.180" idx="1">
    <p:pos x="6000" y="0"/>
    <p:text>Ok, I see ya!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052cd46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052cd468a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4052cd468a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fa3c638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fa3c6382e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fa3c6382e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fa3c6382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fa3c6382e_0_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3fa3c6382e_0_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09f4240b9_0_1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5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91700" rIns="91700" bIns="91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7" name="Google Shape;387;g409f4240b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09f4240b9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5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91700" rIns="91700" bIns="91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6" name="Google Shape;396;g409f4240b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09f424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09f4240b9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5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carry trackers with them at all times.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09f4240b9_0_2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1176865" y="1883832"/>
            <a:ext cx="3632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5183069" y="1032933"/>
            <a:ext cx="2929500" cy="4792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1176865" y="3255432"/>
            <a:ext cx="3632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176866" y="4815415"/>
            <a:ext cx="6798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1026260" y="1032933"/>
            <a:ext cx="7091400" cy="3361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1176866" y="5382153"/>
            <a:ext cx="6798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334333" y="982132"/>
            <a:ext cx="6400200" cy="2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1600200" y="3352799"/>
            <a:ext cx="58929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1176863" y="4343400"/>
            <a:ext cx="67986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49969" y="905362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7633503" y="2827870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278466" y="4140199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176869" y="3308581"/>
            <a:ext cx="67986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176868" y="4777381"/>
            <a:ext cx="6798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409416" y="982132"/>
            <a:ext cx="6325200" cy="22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1176868" y="3639312"/>
            <a:ext cx="67986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1176865" y="4529667"/>
            <a:ext cx="67986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78060" y="896895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7649796" y="260772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278466" y="3429000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1176865" y="982131"/>
            <a:ext cx="6798600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176868" y="3566160"/>
            <a:ext cx="67986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2"/>
          </p:nvPr>
        </p:nvSpPr>
        <p:spPr>
          <a:xfrm>
            <a:off x="1176866" y="4470400"/>
            <a:ext cx="67986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278469" y="3429000"/>
            <a:ext cx="6606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2883401" y="783735"/>
            <a:ext cx="3385800" cy="6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278466" y="2354670"/>
            <a:ext cx="6606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 rot="5400000">
            <a:off x="4681747" y="2581923"/>
            <a:ext cx="49689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 rot="5400000">
            <a:off x="1150176" y="933573"/>
            <a:ext cx="4968900" cy="4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6245512" y="906873"/>
            <a:ext cx="0" cy="49689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3"/>
          <p:cNvCxnSpPr/>
          <p:nvPr/>
        </p:nvCxnSpPr>
        <p:spPr>
          <a:xfrm>
            <a:off x="1278465" y="2356260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176865" y="2490135"/>
            <a:ext cx="67986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1278466" y="2354670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76866" y="906873"/>
            <a:ext cx="67986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76865" y="4275666"/>
            <a:ext cx="679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1278465" y="4140199"/>
            <a:ext cx="6606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176868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176868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4641832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4641832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1278466" y="2354670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0" y="0"/>
            <a:ext cx="9144676" cy="6858000"/>
            <a:chOff x="0" y="0"/>
            <a:chExt cx="9144676" cy="6858000"/>
          </a:xfrm>
        </p:grpSpPr>
        <p:pic>
          <p:nvPicPr>
            <p:cNvPr id="56" name="Google Shape;56;p7" descr="SD-PanelTitle-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7"/>
            <p:cNvSpPr/>
            <p:nvPr/>
          </p:nvSpPr>
          <p:spPr>
            <a:xfrm>
              <a:off x="1515532" y="1520422"/>
              <a:ext cx="6112800" cy="38184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" name="Google Shape;58;p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7957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7957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7"/>
          <p:cNvSpPr txBox="1">
            <a:spLocks noGrp="1"/>
          </p:cNvSpPr>
          <p:nvPr>
            <p:ph type="ctrTitle"/>
          </p:nvPr>
        </p:nvSpPr>
        <p:spPr>
          <a:xfrm>
            <a:off x="1921934" y="1811863"/>
            <a:ext cx="5308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1921934" y="3598327"/>
            <a:ext cx="53088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065417" y="5054602"/>
            <a:ext cx="673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921934" y="5054602"/>
            <a:ext cx="4065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817317" y="5054602"/>
            <a:ext cx="413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2019825" y="3471329"/>
            <a:ext cx="51132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278465" y="1641413"/>
            <a:ext cx="65955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1278465" y="3734859"/>
            <a:ext cx="65955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p8"/>
          <p:cNvCxnSpPr/>
          <p:nvPr/>
        </p:nvCxnSpPr>
        <p:spPr>
          <a:xfrm>
            <a:off x="1278466" y="3599392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9"/>
          <p:cNvCxnSpPr/>
          <p:nvPr/>
        </p:nvCxnSpPr>
        <p:spPr>
          <a:xfrm>
            <a:off x="1278465" y="2356260"/>
            <a:ext cx="6595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176866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4645152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176865" y="1388534"/>
            <a:ext cx="2536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4120062" y="982132"/>
            <a:ext cx="38556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1176865" y="3031065"/>
            <a:ext cx="2536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0"/>
          <p:cNvCxnSpPr/>
          <p:nvPr/>
        </p:nvCxnSpPr>
        <p:spPr>
          <a:xfrm>
            <a:off x="1278466" y="2912533"/>
            <a:ext cx="23337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1" name="Google Shape;11;p1" descr="S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14244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14244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176865" y="2490135"/>
            <a:ext cx="67986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8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5D8F1"/>
            </a:gs>
            <a:gs pos="4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12" scaled="0"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31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233" name="Google Shape;233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1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5" name="Google Shape;23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7" name="Google Shape;237;p31"/>
          <p:cNvCxnSpPr/>
          <p:nvPr/>
        </p:nvCxnSpPr>
        <p:spPr>
          <a:xfrm>
            <a:off x="2019299" y="3522131"/>
            <a:ext cx="5111751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31"/>
          <p:cNvSpPr/>
          <p:nvPr/>
        </p:nvSpPr>
        <p:spPr>
          <a:xfrm>
            <a:off x="0" y="2"/>
            <a:ext cx="9141714" cy="685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216200" y="496100"/>
            <a:ext cx="3258000" cy="5883300"/>
          </a:xfrm>
          <a:prstGeom prst="rect">
            <a:avLst/>
          </a:prstGeom>
          <a:blipFill rotWithShape="1">
            <a:blip r:embed="rId6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3596618" y="0"/>
            <a:ext cx="5547382" cy="685800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4294967295"/>
          </p:nvPr>
        </p:nvSpPr>
        <p:spPr>
          <a:xfrm>
            <a:off x="216200" y="3637325"/>
            <a:ext cx="3168000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185"/>
              <a:buNone/>
            </a:pPr>
            <a:r>
              <a:rPr lang="en-US" sz="1900" dirty="0">
                <a:solidFill>
                  <a:srgbClr val="000000"/>
                </a:solidFill>
              </a:rPr>
              <a:t>   Sonia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Bolden, Principal</a:t>
            </a:r>
          </a:p>
          <a:p>
            <a:pPr marL="0" indent="0" algn="ctr">
              <a:spcBef>
                <a:spcPts val="0"/>
              </a:spcBef>
              <a:buSzPts val="2185"/>
              <a:buNone/>
            </a:pPr>
            <a:r>
              <a:rPr lang="en-US" sz="1900" dirty="0">
                <a:solidFill>
                  <a:srgbClr val="000000"/>
                </a:solidFill>
              </a:rPr>
              <a:t>Herman Johnson, Dean of Students</a:t>
            </a:r>
            <a:endParaRPr sz="19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None/>
            </a:pPr>
            <a:endParaRPr sz="600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980"/>
              </a:spcBef>
              <a:buSzPts val="2185"/>
              <a:buNone/>
            </a:pPr>
            <a:r>
              <a:rPr lang="en-US" sz="1900" dirty="0">
                <a:solidFill>
                  <a:srgbClr val="000000"/>
                </a:solidFill>
              </a:rPr>
              <a:t>Dr. Krystal Polk, PLC Coach</a:t>
            </a:r>
          </a:p>
          <a:p>
            <a:pPr marL="0" indent="0" algn="ctr">
              <a:spcBef>
                <a:spcPts val="980"/>
              </a:spcBef>
              <a:buNone/>
            </a:pPr>
            <a:r>
              <a:rPr lang="en-US" sz="1900" dirty="0">
                <a:solidFill>
                  <a:srgbClr val="000000"/>
                </a:solidFill>
              </a:rPr>
              <a:t> Latonya Woods, Instructional Facilitator</a:t>
            </a:r>
            <a:endParaRPr lang="en-US" dirty="0"/>
          </a:p>
        </p:txBody>
      </p:sp>
      <p:sp>
        <p:nvSpPr>
          <p:cNvPr id="243" name="Google Shape;243;p31"/>
          <p:cNvSpPr txBox="1"/>
          <p:nvPr/>
        </p:nvSpPr>
        <p:spPr>
          <a:xfrm>
            <a:off x="362225" y="343700"/>
            <a:ext cx="29220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60" b="1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60" b="1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 b="1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Sheffield Elementary</a:t>
            </a:r>
            <a:endParaRPr sz="2960" b="1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 b="1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School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960" b="1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Annual </a:t>
            </a:r>
            <a:r>
              <a:rPr lang="en-US" sz="296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Title I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6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Parent Meeting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35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August </a:t>
            </a:r>
            <a:r>
              <a:rPr lang="en-US" sz="2035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19</a:t>
            </a:r>
            <a:r>
              <a:rPr lang="en-US" sz="2035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20</a:t>
            </a:r>
            <a:r>
              <a:rPr lang="en-US" sz="2035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24</a:t>
            </a:r>
            <a:endParaRPr lang="en-US" sz="2035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6625" y="496100"/>
            <a:ext cx="5245325" cy="53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1176875" y="353450"/>
            <a:ext cx="6798600" cy="1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b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1"/>
              <a:t>Sheffield Elementary</a:t>
            </a:r>
            <a:endParaRPr sz="3959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959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Family Engagement Plan </a:t>
            </a:r>
            <a:b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36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1176875" y="1885100"/>
            <a:ext cx="7309800" cy="3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heffield Elementary School has a special responsibility to our parents and the community by providing opportunities for you to get involved and share the responsibility of promoting success in our children.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To ensure that our parents participate in the development and implementation of the school’s program, Sheffield Elementary will do the following: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Develop jointly with parents a written school level family engagement plan and parent-school compact showing how parents, school, and students share responsibilities.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/>
          <p:nvPr/>
        </p:nvSpPr>
        <p:spPr>
          <a:xfrm>
            <a:off x="1752600" y="762000"/>
            <a:ext cx="6324600" cy="474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Distribute the family engagement plan and parent-school compact to all students, parents and staff members and acquire all signatures.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Convene an annual meeting at flexible times and invite all parents to attend in order to explain the components and requirements of Title I Program.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Provide regular and flexible parent meetings, P.T.O. meetings, and “Family Nights” in the area of Literacy, Math, Science, and Social Studies.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Provide parents with timely information about upcoming events and program through the use of weekly newsletters from teachers and monthly school wide newsletter.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1172700" y="667875"/>
            <a:ext cx="67986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1"/>
              <a:t>Sheffield’s Elementary </a:t>
            </a:r>
            <a:r>
              <a:rPr lang="en-US" sz="4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Family Engagement Plan</a:t>
            </a:r>
            <a:endParaRPr/>
          </a:p>
        </p:txBody>
      </p:sp>
      <p:sp>
        <p:nvSpPr>
          <p:cNvPr id="308" name="Google Shape;308;p42"/>
          <p:cNvSpPr/>
          <p:nvPr/>
        </p:nvSpPr>
        <p:spPr>
          <a:xfrm>
            <a:off x="1172700" y="1873325"/>
            <a:ext cx="7205100" cy="4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Parents play an important role in the success of the children.  Our parents can fulfill this by: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Attending meetings, program, workshops, and other school activities.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Participating in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 LEAST ONE </a:t>
            </a: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 sponsored parent-teacher conference.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✓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on a committee and participating in the decision-making process.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✓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Responding to memos, surveys, and questionnaires expressing ideas and concerns.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✓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as a volunteer at the school.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✓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Ensuring that your child studies at home and completes homework assignments.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✓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Voicing concerns and providing feedback at parent meetings.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1" y="457201"/>
            <a:ext cx="9448800" cy="17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School/Parent/Student Compact</a:t>
            </a:r>
            <a:endParaRPr sz="3600"/>
          </a:p>
        </p:txBody>
      </p:sp>
      <p:sp>
        <p:nvSpPr>
          <p:cNvPr id="314" name="Google Shape;314;p43"/>
          <p:cNvSpPr/>
          <p:nvPr/>
        </p:nvSpPr>
        <p:spPr>
          <a:xfrm>
            <a:off x="1676400" y="2219205"/>
            <a:ext cx="56388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Purpose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The compact is designed to put emphasis on the shared responsibility of parents and schools for the high performance of children.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Designed: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The compact has outlined how parents, the entire school staff, and students will share responsibility for improved student achievement.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body" idx="4294967295"/>
          </p:nvPr>
        </p:nvSpPr>
        <p:spPr>
          <a:xfrm>
            <a:off x="457200" y="152400"/>
            <a:ext cx="8686800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endParaRPr sz="1600" b="1" u="sng">
              <a:solidFill>
                <a:schemeClr val="dk1"/>
              </a:solidFill>
            </a:endParaRPr>
          </a:p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endParaRPr sz="1600" b="1" u="sng">
              <a:solidFill>
                <a:schemeClr val="dk1"/>
              </a:solidFill>
            </a:endParaRPr>
          </a:p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</a:rPr>
              <a:t>SCHOOL COMPACT </a:t>
            </a:r>
            <a:endParaRPr/>
          </a:p>
          <a:p>
            <a:pPr marL="285750" marR="0" lvl="0" indent="0" algn="ctr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US" b="1" i="0" u="sng" strike="noStrike" cap="none">
                <a:solidFill>
                  <a:schemeClr val="dk1"/>
                </a:solidFill>
              </a:rPr>
              <a:t>PARENT’S AGREEMENT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It is important that I take a more responsible role in helping my child.  Therefore, I shall strive to do the following: (Any person who is interested in helping this student may sign in lieu of the parent.)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See that my child is on time and attends school regularly.</a:t>
            </a:r>
            <a:endParaRPr/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Support the school in its efforts to maintain proper discipline.</a:t>
            </a:r>
            <a:endParaRPr/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Establish a time for homework and review it regularly.</a:t>
            </a:r>
            <a:endParaRPr/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Provide a quiet, well-lighted place for study</a:t>
            </a:r>
            <a:endParaRPr/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Encourage my child’s efforts and be available for questions.</a:t>
            </a:r>
            <a:endParaRPr/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Communicate with the teachers frequently to discuss my child’s progress and behavior.</a:t>
            </a:r>
            <a:endParaRPr/>
          </a:p>
          <a:p>
            <a:pPr marL="285750" marR="0" lvl="0" indent="-3213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Attend scheduled parent meetings, conferences, and workshops.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Noto Sans Symbols"/>
              <a:buNone/>
            </a:pPr>
            <a:endParaRPr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/>
        </p:nvSpPr>
        <p:spPr>
          <a:xfrm>
            <a:off x="542850" y="1964850"/>
            <a:ext cx="8052300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Stay aware of what my child is learning.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a library card for my child.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 with my child and let my child see me read.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Make certain that my child wears the required uniform and wear it properly.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Volunteer to work at my child’s school in various capacities.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Develop a partnership with the school to help my child achieve the state’s high standards.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Encourage my child to be respectable.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necessary supplies for my child’s instruction.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Communicate with the teachers frequently to discuss my child’s progress and behavior.</a:t>
            </a:r>
            <a:endParaRPr sz="2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0861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 Narrow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Attend scheduled parent meetings, conferences, and workshops</a:t>
            </a: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2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6" name="Google Shape;326;p45"/>
          <p:cNvSpPr txBox="1"/>
          <p:nvPr/>
        </p:nvSpPr>
        <p:spPr>
          <a:xfrm>
            <a:off x="542850" y="0"/>
            <a:ext cx="761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0" algn="ctr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PARENT’S AGREEMENT CONT...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>
            <a:spLocks noGrp="1"/>
          </p:cNvSpPr>
          <p:nvPr>
            <p:ph type="body" idx="4294967295"/>
          </p:nvPr>
        </p:nvSpPr>
        <p:spPr>
          <a:xfrm>
            <a:off x="533400" y="228600"/>
            <a:ext cx="86106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93"/>
              <a:buFont typeface="Noto Sans Symbols"/>
              <a:buNone/>
            </a:pPr>
            <a:endParaRPr sz="2200" b="1" u="sng">
              <a:solidFill>
                <a:schemeClr val="dk1"/>
              </a:solidFill>
            </a:endParaRPr>
          </a:p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93"/>
              <a:buFont typeface="Noto Sans Symbols"/>
              <a:buNone/>
            </a:pPr>
            <a:endParaRPr sz="2200" b="1" u="sng">
              <a:solidFill>
                <a:schemeClr val="dk1"/>
              </a:solidFill>
            </a:endParaRPr>
          </a:p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93"/>
              <a:buFont typeface="Noto Sans Symbols"/>
              <a:buNone/>
            </a:pPr>
            <a:r>
              <a:rPr lang="en-US" sz="22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Home-School Compact</a:t>
            </a:r>
            <a:endParaRPr sz="2200"/>
          </a:p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93"/>
              <a:buFont typeface="Noto Sans Symbols"/>
              <a:buNone/>
            </a:pPr>
            <a:endParaRPr sz="1800"/>
          </a:p>
          <a:p>
            <a:pPr marL="0" marR="0" lvl="0" indent="0" algn="ctr" rtl="0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TEACHER’S AGREEMENT</a:t>
            </a:r>
            <a:endParaRPr sz="18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It is important that students achieve.  Therefore, I shall strive to do the following:</a:t>
            </a:r>
            <a:endParaRPr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meaningful homework assignments for students.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necessary assistance to parents so that they can help with the assignments.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Encourage students and parents by providing frequent reports about student progress.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Use special activities in the classroom to make learning enjoyable.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 parents of homework and classroom policies and procedures.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Encourage parents to visit and/or observe their child’s classroom regularly.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Ask parent to help in school.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instruction that fosters high academic expectation and provide challenging and exciting class assignments.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310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Maintain ongoing communication with parents by providing information about student progress.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1835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/>
        </p:nvSpPr>
        <p:spPr>
          <a:xfrm>
            <a:off x="659550" y="612050"/>
            <a:ext cx="78249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  </a:t>
            </a:r>
            <a:r>
              <a:rPr lang="en-US" b="1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1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2400" b="1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PRINCIPAL’S AGREEMENT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support this form of parental involvement.  Therefore, I shall strive to do the following: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a supportive, safe, and effective learning environment that allows for positive communication between the teacher, parent, and student.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Encourage teachers to regularly provide homework assignments that will reinforce classroom instruction.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Enforce district and school uniform policies.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high-quality curriculum and instruction in a supportive and effective learning environment that enable the children to meet the state’s academic achievement standards.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time to listen to student concerns.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time to listen to parent concerns.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127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/>
        </p:nvSpPr>
        <p:spPr>
          <a:xfrm>
            <a:off x="874350" y="3107275"/>
            <a:ext cx="73953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Encourage teachers and students to always respect self, others, and property.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Encourage teachers and students to have high expectations academically, socially, emotionally, and physically.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Make expectations widely known when students and parents enter the school doors.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Maintain open communication with parents (phone calls, conferences, parent meetings, parent visitations).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335915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Involve parents as assistants in the school day-to-day business.</a:t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127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4" name="Google Shape;344;p48"/>
          <p:cNvSpPr txBox="1"/>
          <p:nvPr/>
        </p:nvSpPr>
        <p:spPr>
          <a:xfrm>
            <a:off x="0" y="360950"/>
            <a:ext cx="82698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PRINCIPAL’S AGREEMENT CONT...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>
            <a:spLocks noGrp="1"/>
          </p:cNvSpPr>
          <p:nvPr>
            <p:ph type="title"/>
          </p:nvPr>
        </p:nvSpPr>
        <p:spPr>
          <a:xfrm>
            <a:off x="1176875" y="915325"/>
            <a:ext cx="71289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Reporting Students Progress</a:t>
            </a:r>
            <a:endParaRPr/>
          </a:p>
        </p:txBody>
      </p:sp>
      <p:sp>
        <p:nvSpPr>
          <p:cNvPr id="350" name="Google Shape;350;p49"/>
          <p:cNvSpPr/>
          <p:nvPr/>
        </p:nvSpPr>
        <p:spPr>
          <a:xfrm>
            <a:off x="914400" y="1808175"/>
            <a:ext cx="7315200" cy="4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teachers of Sheffield Elementary communicate students progress in several ways:    </a:t>
            </a:r>
            <a:endParaRPr sz="2300"/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Intervention Reports: </a:t>
            </a:r>
            <a:endParaRPr sz="24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RTI2 Updates, iReady Reports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- Progress Report (quarterly)</a:t>
            </a:r>
            <a:endParaRPr sz="24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- Report Cards – quarterly</a:t>
            </a:r>
            <a:endParaRPr sz="24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- Phone Calls to parents</a:t>
            </a:r>
            <a:endParaRPr sz="24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Wednesday Folder</a:t>
            </a:r>
            <a:endParaRPr sz="24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- Homework Folder</a:t>
            </a:r>
            <a:endParaRPr sz="24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- Parent Teacher Conferences 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Garamond"/>
              <a:buNone/>
            </a:pPr>
            <a:r>
              <a:rPr lang="en-US" sz="6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Is Title 1?</a:t>
            </a: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1172690" y="2035035"/>
            <a:ext cx="6798600" cy="3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rPr lang="en-US" sz="2220" i="0" u="none" strike="noStrike" cap="none">
                <a:solidFill>
                  <a:srgbClr val="262626"/>
                </a:solidFill>
              </a:rPr>
              <a:t>Title I of the Elementary and Secondary Education Act of 1965 (20 U.S.C. 6301 et seq.) is amended to read as follows:</a:t>
            </a:r>
            <a:endParaRPr/>
          </a:p>
          <a:p>
            <a:pPr marL="0" marR="0" lvl="0" indent="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rPr lang="en-US" sz="2220" i="0" u="none" strike="noStrike" cap="none">
                <a:solidFill>
                  <a:srgbClr val="262626"/>
                </a:solidFill>
              </a:rPr>
              <a:t> </a:t>
            </a:r>
            <a:r>
              <a:rPr lang="en-US" sz="2220" b="1" i="0" u="none" strike="noStrike" cap="none">
                <a:solidFill>
                  <a:srgbClr val="262626"/>
                </a:solidFill>
              </a:rPr>
              <a:t>TITLE I — IMPROVING THE ACADEMIC ACHIEVEMENT OF THE DISADVANTAGED </a:t>
            </a:r>
            <a:endParaRPr/>
          </a:p>
          <a:p>
            <a:pPr marL="0" marR="0" lvl="0" indent="0" algn="ctr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r>
              <a:rPr lang="en-US" sz="2220" i="0" u="none" strike="noStrike" cap="none">
                <a:solidFill>
                  <a:srgbClr val="262626"/>
                </a:solidFill>
              </a:rPr>
              <a:t>The purpose of Title I under the Elementary and Secondary Education Act of 1965 (ESEA) is to ensure that all children have a fair, equal, and significant opportunity to obtain a high-quality education and reach, at a minimum, proficiency on challenging state academic achievement standards and state academic assessments.</a:t>
            </a:r>
            <a:endParaRPr sz="2220" i="0" u="none" strike="noStrike" cap="none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712893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Parent-Teacher Conferences</a:t>
            </a:r>
            <a:endParaRPr/>
          </a:p>
        </p:txBody>
      </p:sp>
      <p:sp>
        <p:nvSpPr>
          <p:cNvPr id="356" name="Google Shape;356;p50"/>
          <p:cNvSpPr/>
          <p:nvPr/>
        </p:nvSpPr>
        <p:spPr>
          <a:xfrm>
            <a:off x="872075" y="2438400"/>
            <a:ext cx="71289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Shelby County Schools has scheduled two dates this school year for parent-teacher conferences.</a:t>
            </a:r>
            <a:endParaRPr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1. Thursday, September 5, 2024, 4:00 p.m.- 7:00 p.m.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2. Thursday, February 13, 2025, 4:00 p.m. - 7:00 p.m.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Additional Conferences can be scheduled during their planning time, as needed, with your child’s teacher.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>
            <a:spLocks noGrp="1"/>
          </p:cNvSpPr>
          <p:nvPr>
            <p:ph type="title"/>
          </p:nvPr>
        </p:nvSpPr>
        <p:spPr>
          <a:xfrm>
            <a:off x="1176875" y="915327"/>
            <a:ext cx="6798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Opportunities for *Parental-Involvement-School Level</a:t>
            </a:r>
            <a:endParaRPr/>
          </a:p>
        </p:txBody>
      </p:sp>
      <p:sp>
        <p:nvSpPr>
          <p:cNvPr id="362" name="Google Shape;362;p51"/>
          <p:cNvSpPr txBox="1">
            <a:spLocks noGrp="1"/>
          </p:cNvSpPr>
          <p:nvPr>
            <p:ph type="body" idx="1"/>
          </p:nvPr>
        </p:nvSpPr>
        <p:spPr>
          <a:xfrm>
            <a:off x="1176875" y="2219199"/>
            <a:ext cx="33375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2"/>
          </p:nvPr>
        </p:nvSpPr>
        <p:spPr>
          <a:xfrm>
            <a:off x="639000" y="2716500"/>
            <a:ext cx="39894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315595">
              <a:lnSpc>
                <a:spcPct val="80000"/>
              </a:lnSpc>
              <a:spcBef>
                <a:spcPts val="0"/>
              </a:spcBef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Meet the Teacher- </a:t>
            </a:r>
            <a:endParaRPr lang="en-US" sz="2200" dirty="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2200"/>
              <a:buNone/>
            </a:pPr>
            <a:r>
              <a:rPr lang="en-US" sz="2200" dirty="0">
                <a:solidFill>
                  <a:schemeClr val="dk1"/>
                </a:solidFill>
              </a:rPr>
              <a:t>      September 2024</a:t>
            </a:r>
          </a:p>
          <a:p>
            <a:pPr marL="0" indent="0">
              <a:lnSpc>
                <a:spcPct val="80000"/>
              </a:lnSpc>
              <a:spcBef>
                <a:spcPts val="900"/>
              </a:spcBef>
              <a:buSzPts val="22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 for the Record-</a:t>
            </a:r>
            <a:r>
              <a:rPr lang="en-US" sz="2200" dirty="0">
                <a:solidFill>
                  <a:schemeClr val="dk1"/>
                </a:solidFill>
              </a:rPr>
              <a:t>  </a:t>
            </a:r>
          </a:p>
          <a:p>
            <a:pPr marL="0" indent="0">
              <a:lnSpc>
                <a:spcPct val="80000"/>
              </a:lnSpc>
              <a:spcBef>
                <a:spcPts val="900"/>
              </a:spcBef>
              <a:buSzPts val="2200"/>
              <a:buNone/>
            </a:pPr>
            <a:r>
              <a:rPr lang="en-US" sz="2200" dirty="0">
                <a:solidFill>
                  <a:schemeClr val="dk1"/>
                </a:solidFill>
              </a:rPr>
              <a:t>  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October </a:t>
            </a:r>
            <a:r>
              <a:rPr lang="en-US" sz="2200" dirty="0">
                <a:solidFill>
                  <a:schemeClr val="dk1"/>
                </a:solidFill>
              </a:rPr>
              <a:t>2024 </a:t>
            </a:r>
            <a:endParaRPr sz="2200" dirty="0">
              <a:solidFill>
                <a:schemeClr val="dk1"/>
              </a:solidFill>
            </a:endParaRPr>
          </a:p>
          <a:p>
            <a:pPr marL="285750" marR="0" lvl="0" indent="-315595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Family Literacy Night-November </a:t>
            </a:r>
            <a:r>
              <a:rPr lang="en-US" sz="2200" dirty="0">
                <a:solidFill>
                  <a:schemeClr val="dk1"/>
                </a:solidFill>
              </a:rPr>
              <a:t>2024</a:t>
            </a:r>
            <a:endParaRPr sz="2200" dirty="0">
              <a:solidFill>
                <a:schemeClr val="dk1"/>
              </a:solidFill>
            </a:endParaRPr>
          </a:p>
          <a:p>
            <a:pPr marL="285750" marR="0" lvl="0" indent="-315595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Family Math &amp; Science Night- December </a:t>
            </a:r>
            <a:r>
              <a:rPr lang="en-US" sz="2200" dirty="0">
                <a:solidFill>
                  <a:schemeClr val="dk1"/>
                </a:solidFill>
              </a:rPr>
              <a:t>2024</a:t>
            </a:r>
            <a:endParaRPr sz="2200" dirty="0">
              <a:solidFill>
                <a:schemeClr val="dk1"/>
              </a:solidFill>
            </a:endParaRPr>
          </a:p>
          <a:p>
            <a:pPr marL="285750" marR="0" lvl="0" indent="-315595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First Friday Parent meetings (</a:t>
            </a:r>
            <a:r>
              <a:rPr lang="en-US" sz="2200" dirty="0">
                <a:solidFill>
                  <a:schemeClr val="dk1"/>
                </a:solidFill>
              </a:rPr>
              <a:t>TBA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200" dirty="0"/>
          </a:p>
          <a:p>
            <a:pPr marL="285750" marR="0" lvl="0" indent="-315595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PTO Activities….TBA</a:t>
            </a:r>
            <a:endParaRPr sz="2200" dirty="0"/>
          </a:p>
          <a:p>
            <a:pPr marL="285750" marR="0" lvl="0" indent="-175895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Arial"/>
              <a:buNone/>
            </a:pPr>
            <a:endParaRPr sz="15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3"/>
          </p:nvPr>
        </p:nvSpPr>
        <p:spPr>
          <a:xfrm>
            <a:off x="5293725" y="2262327"/>
            <a:ext cx="33375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body" idx="4"/>
          </p:nvPr>
        </p:nvSpPr>
        <p:spPr>
          <a:xfrm>
            <a:off x="4752625" y="2630800"/>
            <a:ext cx="39894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62890">
              <a:lnSpc>
                <a:spcPct val="90000"/>
              </a:lnSpc>
              <a:spcBef>
                <a:spcPts val="0"/>
              </a:spcBef>
              <a:buSzPts val="2200"/>
              <a:buFont typeface="Noto Sans Symbols"/>
              <a:buChar char="▪"/>
            </a:pPr>
            <a:r>
              <a:rPr lang="en-US" sz="2200" dirty="0">
                <a:solidFill>
                  <a:schemeClr val="dk1"/>
                </a:solidFill>
              </a:rPr>
              <a:t>Hispanic Heritage Month</a:t>
            </a:r>
          </a:p>
          <a:p>
            <a:pPr marL="22860" indent="0">
              <a:lnSpc>
                <a:spcPct val="90000"/>
              </a:lnSpc>
              <a:spcBef>
                <a:spcPts val="0"/>
              </a:spcBef>
              <a:buSzPts val="2200"/>
              <a:buNone/>
            </a:pPr>
            <a:r>
              <a:rPr lang="en-US" sz="2200" dirty="0">
                <a:solidFill>
                  <a:schemeClr val="dk1"/>
                </a:solidFill>
              </a:rPr>
              <a:t>    (Oct 2024)</a:t>
            </a:r>
          </a:p>
          <a:p>
            <a:pPr marL="285750" indent="-262890">
              <a:lnSpc>
                <a:spcPct val="90000"/>
              </a:lnSpc>
              <a:spcBef>
                <a:spcPts val="1044"/>
              </a:spcBef>
              <a:buSzPts val="2200"/>
              <a:buFont typeface="Noto Sans Symbols"/>
              <a:buChar char="▪"/>
            </a:pPr>
            <a:r>
              <a:rPr lang="en-US" sz="2200" dirty="0">
                <a:solidFill>
                  <a:schemeClr val="dk1"/>
                </a:solidFill>
              </a:rPr>
              <a:t>Black History Month  2025</a:t>
            </a:r>
            <a:endParaRPr sz="2200" dirty="0">
              <a:solidFill>
                <a:schemeClr val="dk1"/>
              </a:solidFill>
            </a:endParaRPr>
          </a:p>
          <a:p>
            <a:pPr marL="285750" indent="-262890">
              <a:lnSpc>
                <a:spcPct val="90000"/>
              </a:lnSpc>
              <a:spcBef>
                <a:spcPts val="1044"/>
              </a:spcBef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TCAP Parent Meeting-</a:t>
            </a:r>
            <a:r>
              <a:rPr lang="en-US" sz="2200" dirty="0">
                <a:solidFill>
                  <a:schemeClr val="dk1"/>
                </a:solidFill>
              </a:rPr>
              <a:t> 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March</a:t>
            </a:r>
            <a:r>
              <a:rPr lang="en-US" sz="2200" dirty="0">
                <a:solidFill>
                  <a:schemeClr val="dk1"/>
                </a:solidFill>
              </a:rPr>
              <a:t>  2024</a:t>
            </a:r>
            <a:endParaRPr sz="2200" dirty="0">
              <a:solidFill>
                <a:schemeClr val="dk1"/>
              </a:solidFill>
            </a:endParaRPr>
          </a:p>
          <a:p>
            <a:pPr marL="285750" marR="0" lvl="0" indent="-26289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Field Day-May </a:t>
            </a:r>
            <a:r>
              <a:rPr lang="en-US" sz="2200" dirty="0">
                <a:solidFill>
                  <a:schemeClr val="dk1"/>
                </a:solidFill>
              </a:rPr>
              <a:t>202</a:t>
            </a:r>
            <a:r>
              <a:rPr lang="en-US" sz="2200" i="1" dirty="0">
                <a:solidFill>
                  <a:schemeClr val="dk1"/>
                </a:solidFill>
              </a:rPr>
              <a:t>5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>
            <a:spLocks noGrp="1"/>
          </p:cNvSpPr>
          <p:nvPr>
            <p:ph type="title"/>
          </p:nvPr>
        </p:nvSpPr>
        <p:spPr>
          <a:xfrm>
            <a:off x="798200" y="456125"/>
            <a:ext cx="7620000" cy="1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Opportunities for Parental-Involvement-School Level</a:t>
            </a:r>
            <a:endParaRPr sz="4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1" name="Google Shape;371;p52"/>
          <p:cNvSpPr/>
          <p:nvPr/>
        </p:nvSpPr>
        <p:spPr>
          <a:xfrm>
            <a:off x="914400" y="2413355"/>
            <a:ext cx="76200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Volunteer Opportunities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8001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School-Based Decisions</a:t>
            </a:r>
            <a:endParaRPr sz="3000" dirty="0"/>
          </a:p>
          <a:p>
            <a:pPr marL="8001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 Patrol</a:t>
            </a:r>
            <a:endParaRPr sz="3000" dirty="0"/>
          </a:p>
          <a:p>
            <a:pPr marL="8001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 for the Record-Community Reader- </a:t>
            </a:r>
            <a:r>
              <a:rPr lang="en-US" sz="3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October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3000" dirty="0"/>
          </a:p>
          <a:p>
            <a:pPr marL="8001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 Teacher Organization</a:t>
            </a:r>
            <a:endParaRPr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Opportunities for Parent-Meeting/Trainings District Level</a:t>
            </a:r>
            <a:endParaRPr/>
          </a:p>
        </p:txBody>
      </p:sp>
      <p:sp>
        <p:nvSpPr>
          <p:cNvPr id="377" name="Google Shape;377;p53"/>
          <p:cNvSpPr/>
          <p:nvPr/>
        </p:nvSpPr>
        <p:spPr>
          <a:xfrm>
            <a:off x="762000" y="2690336"/>
            <a:ext cx="72136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/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SCS offers training/classes for parents that can be found on the District Website. The 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2023-2024 School Calendar </a:t>
            </a: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will be posted on the parent board, school’s website and sent home when  it is published. 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>
            <a:spLocks noGrp="1"/>
          </p:cNvSpPr>
          <p:nvPr>
            <p:ph type="body" idx="4294967295"/>
          </p:nvPr>
        </p:nvSpPr>
        <p:spPr>
          <a:xfrm>
            <a:off x="504975" y="685800"/>
            <a:ext cx="81939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Thanks for coming out to show how </a:t>
            </a:r>
            <a:r>
              <a:rPr lang="en-US" sz="28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Sheffield Elem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</a:t>
            </a:r>
            <a:r>
              <a:rPr lang="en-US" sz="28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arents “</a:t>
            </a:r>
            <a:r>
              <a:rPr lang="en-US" sz="28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OAR” with that </a:t>
            </a:r>
            <a:r>
              <a:rPr lang="en-US" sz="28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Panther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Pride!! </a:t>
            </a:r>
            <a:endParaRPr/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We really appreciate your continu</a:t>
            </a:r>
            <a:r>
              <a:rPr lang="en-US" sz="28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ous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support, hard work, and dedication to </a:t>
            </a:r>
            <a:r>
              <a:rPr lang="en-US" sz="28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Sheffield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Elementary. </a:t>
            </a:r>
            <a:endParaRPr/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83" name="Google Shape;383;p54"/>
          <p:cNvSpPr txBox="1"/>
          <p:nvPr/>
        </p:nvSpPr>
        <p:spPr>
          <a:xfrm>
            <a:off x="4114800" y="2818108"/>
            <a:ext cx="4207635" cy="29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R-</a:t>
            </a:r>
            <a:r>
              <a:rPr lang="en-US" sz="1800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Read with their children each day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O-</a:t>
            </a:r>
            <a:r>
              <a:rPr lang="en-US" sz="1800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Offer their time &amp; talent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lang="en-US" sz="1800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-Always help their children excel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R-</a:t>
            </a:r>
            <a:r>
              <a:rPr lang="en-US" sz="1800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Reinforce Reading/Math skills </a:t>
            </a:r>
            <a:endParaRPr/>
          </a:p>
        </p:txBody>
      </p:sp>
      <p:pic>
        <p:nvPicPr>
          <p:cNvPr id="384" name="Google Shape;38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350" y="2590800"/>
            <a:ext cx="2710150" cy="35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>
            <a:spLocks noGrp="1"/>
          </p:cNvSpPr>
          <p:nvPr>
            <p:ph type="title"/>
          </p:nvPr>
        </p:nvSpPr>
        <p:spPr>
          <a:xfrm>
            <a:off x="457200" y="246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500"/>
              <a:t>Sheffield </a:t>
            </a:r>
            <a:r>
              <a:rPr lang="en-US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Elementary</a:t>
            </a:r>
            <a:br>
              <a:rPr lang="en-US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Flow Chart</a:t>
            </a:r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TDC_080417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5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0-2 Tally Marks – Eligible for </a:t>
            </a:r>
            <a:r>
              <a:rPr lang="en-US" sz="19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“E”</a:t>
            </a: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Party</a:t>
            </a:r>
            <a:endParaRPr dirty="0"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3-4 Tally Marks – Handled in the classroom by teacher</a:t>
            </a:r>
            <a:endParaRPr dirty="0"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Tally Mark #5 - Letter sent home (signed) Conduct Folder (Teacher)</a:t>
            </a:r>
            <a:endParaRPr dirty="0"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Tally #6 – Phone call home/isolation in classroom &amp; cafeteria (Teacher)</a:t>
            </a:r>
            <a:endParaRPr dirty="0"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Tally Mark #7 – </a:t>
            </a:r>
            <a:r>
              <a:rPr lang="en-US" sz="1900" dirty="0"/>
              <a:t>Phone call home/Mandatory Conference </a:t>
            </a:r>
            <a:endParaRPr dirty="0"/>
          </a:p>
          <a:p>
            <a:pPr marL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/>
          </a:p>
          <a:p>
            <a:pPr marL="0" indent="0" algn="ctr">
              <a:spcBef>
                <a:spcPts val="380"/>
              </a:spcBef>
              <a:buNone/>
            </a:pPr>
            <a:r>
              <a:rPr lang="en-US" sz="1900" dirty="0"/>
              <a:t>Tally Mark #8 -</a:t>
            </a: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Phone call home</a:t>
            </a:r>
            <a:r>
              <a:rPr lang="en-US" sz="1900" dirty="0"/>
              <a:t> </a:t>
            </a:r>
          </a:p>
          <a:p>
            <a:pPr marL="0" indent="0" algn="ctr">
              <a:spcBef>
                <a:spcPts val="380"/>
              </a:spcBef>
              <a:buNone/>
            </a:pPr>
            <a:endParaRPr lang="en-US" sz="1900"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Tally Mark #9 – Discipline Referral/Conference/Parent Pick Up</a:t>
            </a:r>
            <a:endParaRPr lang="en-US" sz="1900" dirty="0"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380"/>
              </a:spcBef>
              <a:buNone/>
            </a:pPr>
            <a:r>
              <a:rPr lang="en-US" sz="19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Tally #10 – Referral to Office/Suspension</a:t>
            </a:r>
            <a:r>
              <a:rPr lang="en-US" sz="1900" dirty="0"/>
              <a:t> </a:t>
            </a:r>
            <a:endParaRPr/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55"/>
          <p:cNvPicPr preferRelativeResize="0"/>
          <p:nvPr/>
        </p:nvPicPr>
        <p:blipFill rotWithShape="1">
          <a:blip r:embed="rId3">
            <a:alphaModFix/>
          </a:blip>
          <a:srcRect t="5492" b="5483"/>
          <a:stretch/>
        </p:blipFill>
        <p:spPr>
          <a:xfrm>
            <a:off x="762000" y="102750"/>
            <a:ext cx="1625700" cy="13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br>
              <a:rPr lang="en-US" sz="395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Actions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Note: Departmentalized teachers will use a different color tally mark for their homeroom.</a:t>
            </a:r>
            <a:br>
              <a:rPr lang="en-US"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Tally Marks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Letter to Parents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Tally Marks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Parent Communication Log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Tally Marks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Guidance Referral </a:t>
            </a:r>
            <a:endParaRPr/>
          </a:p>
        </p:txBody>
      </p:sp>
      <p:sp>
        <p:nvSpPr>
          <p:cNvPr id="400" name="Google Shape;400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Tally Marks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Mandatory Conference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Tally Marks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Office – Referral/Pick Up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10 Tally Marks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Suspension</a:t>
            </a:r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TDC_080318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Google Shape;408;p57"/>
          <p:cNvGraphicFramePr/>
          <p:nvPr/>
        </p:nvGraphicFramePr>
        <p:xfrm>
          <a:off x="1" y="2"/>
          <a:ext cx="9144025" cy="7876901"/>
        </p:xfrm>
        <a:graphic>
          <a:graphicData uri="http://schemas.openxmlformats.org/drawingml/2006/table">
            <a:tbl>
              <a:tblPr firstRow="1" firstCol="1" bandRow="1">
                <a:noFill/>
                <a:tableStyleId>{9982B599-CECC-40E7-9A93-44D272A41300}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0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8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7225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1" u="none" strike="noStrike" cap="none">
                          <a:solidFill>
                            <a:srgbClr val="FF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Teacher __________________    Week _____________________</a:t>
                      </a:r>
                      <a:endParaRPr/>
                    </a:p>
                  </a:txBody>
                  <a:tcPr marL="61775" marR="617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5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Discipline Tracker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Name(s)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Disrespectful Language/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Defiant</a:t>
                      </a:r>
                      <a:endParaRPr sz="8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Talking Back to Adults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Pushing/Shoving/Hitting</a:t>
                      </a:r>
                      <a:endParaRPr sz="8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Refusal of  Directions/HALLS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Disruption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of 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Dress Code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Lying/Swearing/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Cheating/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Bullying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Excessive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Talking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Damage to Property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Other/Comments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900" b="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900" b="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775" marR="6177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9" name="Google Shape;409;p57"/>
          <p:cNvSpPr txBox="1"/>
          <p:nvPr/>
        </p:nvSpPr>
        <p:spPr>
          <a:xfrm>
            <a:off x="1447800" y="3048000"/>
            <a:ext cx="6934200" cy="831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Stop &amp; Jot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 you know the top 5 infractions in your classroom?</a:t>
            </a:r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TDC_080318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304800" y="685800"/>
            <a:ext cx="8686800" cy="51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Title I school has qualified to receive schoolwide federal funding under this act.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I program serves millions of children in elementary and secondary schools each year.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Shelby County Schools has roughly 190 schools operating under the Title I program. 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381000" y="381001"/>
            <a:ext cx="8458199" cy="183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5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To be a “Schoolwide” </a:t>
            </a:r>
            <a:br>
              <a:rPr lang="en-US" sz="5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5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Title 1 School</a:t>
            </a: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1104900" y="2219200"/>
            <a:ext cx="7010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school must have a free/reduced lunch count of at least 40%.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300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school must collect and analyze data that </a:t>
            </a: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30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ffects student achievement.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300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school must develop a comprehensive site plan and annually review the effectiveness of the plan.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/>
          <p:nvPr/>
        </p:nvSpPr>
        <p:spPr>
          <a:xfrm>
            <a:off x="609600" y="838200"/>
            <a:ext cx="7848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school uses Title I funds to upgrade the entire educational program of the school.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endParaRPr sz="320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I funds are used to serve all children in order to raise academic achievement.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endParaRPr sz="320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I funds will be used to provide additional assistance to all students who experience difficulties in meeting the State’s performance targets.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sz="4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How our School Spends Title 1 Money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914400" y="2551837"/>
            <a:ext cx="72390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Instructional resources for teachers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Resources for students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Personnel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Parental Involvement Activities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 Communication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Extended Learning Opportunities for students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143001" y="533400"/>
            <a:ext cx="6832600" cy="168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Title 1 and the NCLB law gives the parents the right to know </a:t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1716425" y="1893479"/>
            <a:ext cx="58674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✓"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school’s status according to the NCLB standards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✓"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teacher’s professional qualifications, licensure, or certification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✓"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paraprofessional’s qualifications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✓"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Academic services available for your child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✓"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That YOU can help by becoming involved in your child’s education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1176866" y="906873"/>
            <a:ext cx="6798734" cy="130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Garamond"/>
              <a:buNone/>
            </a:pPr>
            <a:r>
              <a:rPr lang="en-US" sz="477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Teacher</a:t>
            </a:r>
            <a:r>
              <a:rPr lang="en-US" sz="432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Qualifications</a:t>
            </a:r>
            <a:endParaRPr sz="432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1176865" y="1981200"/>
            <a:ext cx="6798736" cy="389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Teachers are considered “highly qualified” under the NCLB law if they demonstrate subject knowledge in the core content areas, hold at least a bachelor’s degree, and have been issued a license from the State Department of Education.</a:t>
            </a:r>
            <a:endParaRPr sz="2400"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sz="2400" b="1" i="0" u="none" strike="noStrike" cap="none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All </a:t>
            </a:r>
            <a:r>
              <a:rPr lang="en-US" sz="2400" b="1">
                <a:solidFill>
                  <a:srgbClr val="3F3F3F"/>
                </a:solidFill>
              </a:rPr>
              <a:t>licensed</a:t>
            </a:r>
            <a:r>
              <a:rPr lang="en-US" sz="2400" b="1" i="0" u="none" strike="noStrike" cap="none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teachers at </a:t>
            </a:r>
            <a:r>
              <a:rPr lang="en-US" sz="2400" b="1" dirty="0">
                <a:solidFill>
                  <a:srgbClr val="3F3F3F"/>
                </a:solidFill>
              </a:rPr>
              <a:t>Sheffield</a:t>
            </a:r>
            <a:r>
              <a:rPr lang="en-US" sz="2400" b="1" i="0" u="none" strike="noStrike" cap="none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Elementary are “highly qualified” teachers.</a:t>
            </a:r>
            <a:endParaRPr sz="2400"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Policies for Parental Involvement</a:t>
            </a:r>
            <a:br>
              <a:rPr lang="en-US" sz="3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Family Engagement</a:t>
            </a: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1447800" y="2274838"/>
            <a:ext cx="60198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Purpose: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To build a long range program of collaboration between the school and parents that will effectively support the school’s vision of providing a high quality education for all students.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Goal: 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 prepare parents with the knowledge of the skills and information needed to help their children be successful in school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2031</Words>
  <Application>Microsoft Macintosh PowerPoint</Application>
  <PresentationFormat>On-screen Show (4:3)</PresentationFormat>
  <Paragraphs>346</Paragraphs>
  <Slides>27</Slides>
  <Notes>27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Calibri</vt:lpstr>
      <vt:lpstr>Arial</vt:lpstr>
      <vt:lpstr>Garamond</vt:lpstr>
      <vt:lpstr>Droid Sans Mono</vt:lpstr>
      <vt:lpstr>Libre Baskerville</vt:lpstr>
      <vt:lpstr>Sorts Mill Goudy</vt:lpstr>
      <vt:lpstr>Georgia</vt:lpstr>
      <vt:lpstr>Arial Narrow</vt:lpstr>
      <vt:lpstr>Noto Sans Symbols</vt:lpstr>
      <vt:lpstr>Organic</vt:lpstr>
      <vt:lpstr>Office Theme</vt:lpstr>
      <vt:lpstr>PowerPoint Presentation</vt:lpstr>
      <vt:lpstr>What Is Title 1?</vt:lpstr>
      <vt:lpstr>PowerPoint Presentation</vt:lpstr>
      <vt:lpstr>To be a “Schoolwide”  Title 1 School</vt:lpstr>
      <vt:lpstr>PowerPoint Presentation</vt:lpstr>
      <vt:lpstr>How our School Spends Title 1 Money</vt:lpstr>
      <vt:lpstr>Title 1 and the NCLB law gives the parents the right to know </vt:lpstr>
      <vt:lpstr>Teacher Qualifications</vt:lpstr>
      <vt:lpstr>Policies for Parental Involvement Family Engagement</vt:lpstr>
      <vt:lpstr> Sheffield Elementary  Family Engagement Plan  </vt:lpstr>
      <vt:lpstr>PowerPoint Presentation</vt:lpstr>
      <vt:lpstr>Sheffield’s Elementary  Family Engagement Plan</vt:lpstr>
      <vt:lpstr>School/Parent/Student Compact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Students Progress</vt:lpstr>
      <vt:lpstr>Parent-Teacher Conferences</vt:lpstr>
      <vt:lpstr>Opportunities for *Parental-Involvement-School Level</vt:lpstr>
      <vt:lpstr>Opportunities for Parental-Involvement-School Level</vt:lpstr>
      <vt:lpstr>Opportunities for Parent-Meeting/Trainings District Level</vt:lpstr>
      <vt:lpstr>PowerPoint Presentation</vt:lpstr>
      <vt:lpstr>Sheffield Elementary Behavior Flow Chart</vt:lpstr>
      <vt:lpstr> Required Actions Special Note: Departmentalized teachers will use a different color tally mark for their homeroom. 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52</cp:revision>
  <dcterms:modified xsi:type="dcterms:W3CDTF">2024-09-29T16:42:37Z</dcterms:modified>
</cp:coreProperties>
</file>