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84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59" d="100"/>
          <a:sy n="59" d="100"/>
        </p:scale>
        <p:origin x="84" y="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47FA29-4CC5-3FD6-EACE-6825463860A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D32B28E-1A29-CABF-9E9A-C6231FAA574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28E6368-74F3-7063-83E8-3EB1353CC2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73B0C-A827-4A55-960D-D486F72B71F7}" type="datetimeFigureOut">
              <a:rPr lang="en-US" smtClean="0"/>
              <a:t>4/21/2025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AD46564-8DB0-03F1-2907-B5BC5680F0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285271D-CDDB-3A20-DE93-535B825F44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2A66F-9336-4E6E-A24E-B588C1FCE8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18528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F8ED70-0946-F6BF-FB73-D1F13A7E67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9383526-0230-1E81-A7E7-3E4FE0B8BA9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D5EFDD9-3A23-B695-B84F-D12FAB25F3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73B0C-A827-4A55-960D-D486F72B71F7}" type="datetimeFigureOut">
              <a:rPr lang="en-US" smtClean="0"/>
              <a:t>4/21/2025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929564C-8146-330C-05D1-6AA28228B8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BA950C-C9FA-35B1-70C9-939EA26AF0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2A66F-9336-4E6E-A24E-B588C1FCE8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64250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F74E105-701D-64B5-34B8-12DBA90BB40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C038D44-C34D-DED9-0E9A-FE2279EC7F2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8A0023-FAC6-899B-4716-3DA14F9DA6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73B0C-A827-4A55-960D-D486F72B71F7}" type="datetimeFigureOut">
              <a:rPr lang="en-US" smtClean="0"/>
              <a:t>4/21/2025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6EF7C3E-0793-C36D-0EEE-2761FD9858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231F9C5-BD15-BD6F-B6D5-E21815EDFC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2A66F-9336-4E6E-A24E-B588C1FCE8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81968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D504E8-24EB-4B50-0491-2BC24ABC09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79C62B-E634-81E7-3C62-6BFB50F7BB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A9FD694-6572-E4DF-2501-9A03C4ABD1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73B0C-A827-4A55-960D-D486F72B71F7}" type="datetimeFigureOut">
              <a:rPr lang="en-US" smtClean="0"/>
              <a:t>4/21/2025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27CB68D-AAE7-2435-CC63-37C8FA1AC4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F9093A1-5059-AAA4-272E-3B92A9DE33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2A66F-9336-4E6E-A24E-B588C1FCE8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50555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621EAB-2EDB-78AC-8D7E-B3F1CCF4E6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7291CA0-D985-D6C7-173D-AA44EA02D3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0C5622B-B4A8-F9E9-ABE4-EE976E124D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73B0C-A827-4A55-960D-D486F72B71F7}" type="datetimeFigureOut">
              <a:rPr lang="en-US" smtClean="0"/>
              <a:t>4/21/2025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5E8B749-11FC-BEAD-F880-AC4977F023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27C81EF-D66A-9A19-7A8B-77EFABA266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2A66F-9336-4E6E-A24E-B588C1FCE8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46609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D80D97-8FA9-E3E8-4BC5-21EC17610C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36230D-010C-FA7A-BD0F-80D45E04794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88BB62C-355F-1303-51FE-FE8C7A1D8C0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F21580E-0DD1-BD5E-5958-83240E1BC8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73B0C-A827-4A55-960D-D486F72B71F7}" type="datetimeFigureOut">
              <a:rPr lang="en-US" smtClean="0"/>
              <a:t>4/21/2025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E6BCD9C-B7C3-F20B-A1B5-CC24B9C094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B6D4C59-FBCA-5141-A843-1D363E9968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2A66F-9336-4E6E-A24E-B588C1FCE8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29666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78CA1A-DEF2-801B-BCAF-976267BCF9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0E27480-D711-6D0C-7366-1E7DCDB35E6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8731A64-AD89-91DE-8BF3-35C902C0697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F49C68D-90F7-0562-F546-59449569E99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BA10FD3-17FB-9B06-3C7F-F626FBF81D1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DE43349-E011-1D15-A98F-583D87E64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73B0C-A827-4A55-960D-D486F72B71F7}" type="datetimeFigureOut">
              <a:rPr lang="en-US" smtClean="0"/>
              <a:t>4/21/2025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9D0C130-AA7C-712A-1716-23777FCB7E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E2DAEE7-FA06-23D0-F827-05C82CC90E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2A66F-9336-4E6E-A24E-B588C1FCE8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98240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0EF745-DE04-851F-6EEB-31829480A2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9BE30E4-4D95-90AE-F045-0830AC4E0E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73B0C-A827-4A55-960D-D486F72B71F7}" type="datetimeFigureOut">
              <a:rPr lang="en-US" smtClean="0"/>
              <a:t>4/21/2025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E3055F0-6541-2BFD-95B6-092D2344A1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5960CF0-6A86-3EEF-44C2-E8C5027F36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2A66F-9336-4E6E-A24E-B588C1FCE8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18759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94B77B9-3110-FD82-F801-6982FFCFB7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73B0C-A827-4A55-960D-D486F72B71F7}" type="datetimeFigureOut">
              <a:rPr lang="en-US" smtClean="0"/>
              <a:t>4/21/2025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4D2CE31-7AD2-D0FC-5D06-B894714972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2B03ACA-111B-456C-ED4A-B58C46798F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2A66F-9336-4E6E-A24E-B588C1FCE8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65314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37670B-9647-EFFB-5F05-E4930B8FAD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6A7987-005C-D78E-05CB-AC5B46AE63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11E3998-F265-C3A9-2B62-7461B340A7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799707E-6241-79D2-4989-DF04E89DB7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73B0C-A827-4A55-960D-D486F72B71F7}" type="datetimeFigureOut">
              <a:rPr lang="en-US" smtClean="0"/>
              <a:t>4/21/2025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FBBA4DB-F9FB-4A5A-A230-7FEF21773D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3DCD71A-E27C-BAE5-BE5B-8261EC6C69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2A66F-9336-4E6E-A24E-B588C1FCE8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58760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D95497-1381-F598-8584-C48BAAF88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FA04917-2B7D-0860-1226-9262A57F2E7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F2C6175-05F9-F77F-F264-F02EC767C10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1BADA03-F7FA-35FB-E593-FECA29273C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73B0C-A827-4A55-960D-D486F72B71F7}" type="datetimeFigureOut">
              <a:rPr lang="en-US" smtClean="0"/>
              <a:t>4/21/2025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866D063-AB59-97B4-7A59-90B47FD064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AEF5CCB-9993-C182-071A-E76E38D43A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2A66F-9336-4E6E-A24E-B588C1FCE8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07025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205B94A-3F6B-8D37-9035-FDE2531117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E209C9E-3A2A-37A6-E986-CABD454CBF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A29F50D-70AB-A02D-366F-7A54B66EB8C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1C73B0C-A827-4A55-960D-D486F72B71F7}" type="datetimeFigureOut">
              <a:rPr lang="en-US" smtClean="0"/>
              <a:t>4/21/2025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A6554DA-F2F9-D021-0A29-C088FE8138A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159121-40D2-58D3-CBAF-2AF2B1E2B6A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E92A66F-9336-4E6E-A24E-B588C1FCE8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65520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my.cheddarup.com/c/field-day-concessions-2024-copy/items?cart" TargetMode="External"/><Relationship Id="rId2" Type="http://schemas.openxmlformats.org/officeDocument/2006/relationships/hyperlink" Target="https://secure.smore.com/n/6dc41" TargetMode="Externa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1.png"/><Relationship Id="rId4" Type="http://schemas.openxmlformats.org/officeDocument/2006/relationships/hyperlink" Target="https://www.remind.com/join/apwrightsm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6C6BA1B-E818-CA30-DF55-E72F4D32B2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62;p13">
            <a:extLst>
              <a:ext uri="{FF2B5EF4-FFF2-40B4-BE49-F238E27FC236}">
                <a16:creationId xmlns:a16="http://schemas.microsoft.com/office/drawing/2014/main" id="{9AEA89A7-75D5-7B49-51D2-A578A54581B1}"/>
              </a:ext>
            </a:extLst>
          </p:cNvPr>
          <p:cNvSpPr txBox="1">
            <a:spLocks noGrp="1"/>
          </p:cNvSpPr>
          <p:nvPr/>
        </p:nvSpPr>
        <p:spPr>
          <a:xfrm>
            <a:off x="1691917" y="153850"/>
            <a:ext cx="9292600" cy="3718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Economica"/>
              <a:buNone/>
              <a:defRPr sz="4200" b="0" i="0" u="none" strike="noStrike" cap="non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Economica"/>
              <a:buNone/>
              <a:defRPr sz="4200" b="0" i="0" u="none" strike="noStrike" cap="non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Economica"/>
              <a:buNone/>
              <a:defRPr sz="4200" b="0" i="0" u="none" strike="noStrike" cap="non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Economica"/>
              <a:buNone/>
              <a:defRPr sz="4200" b="0" i="0" u="none" strike="noStrike" cap="non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Economica"/>
              <a:buNone/>
              <a:defRPr sz="4200" b="0" i="0" u="none" strike="noStrike" cap="non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Economica"/>
              <a:buNone/>
              <a:defRPr sz="4200" b="0" i="0" u="none" strike="noStrike" cap="non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Economica"/>
              <a:buNone/>
              <a:defRPr sz="4200" b="0" i="0" u="none" strike="noStrike" cap="non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Economica"/>
              <a:buNone/>
              <a:defRPr sz="4200" b="0" i="0" u="none" strike="noStrike" cap="non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Economica"/>
              <a:buNone/>
              <a:defRPr sz="4200" b="0" i="0" u="none" strike="noStrike" cap="non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9pPr>
          </a:lstStyle>
          <a:p>
            <a:pPr algn="ctr"/>
            <a:r>
              <a:rPr lang="en-US" sz="2800" b="1">
                <a:latin typeface="Gloria Hallelujah"/>
                <a:ea typeface="Gloria Hallelujah"/>
                <a:cs typeface="Gloria Hallelujah"/>
                <a:sym typeface="Gloria Hallelujah"/>
              </a:rPr>
              <a:t>Week OF April 21 - </a:t>
            </a:r>
            <a:r>
              <a:rPr lang="en-US" sz="2800" b="1" dirty="0">
                <a:latin typeface="Gloria Hallelujah"/>
                <a:ea typeface="Gloria Hallelujah"/>
                <a:cs typeface="Gloria Hallelujah"/>
                <a:sym typeface="Gloria Hallelujah"/>
              </a:rPr>
              <a:t>April 25, 2025 (A Week)</a:t>
            </a:r>
            <a:endParaRPr lang="en-US" sz="5600"/>
          </a:p>
        </p:txBody>
      </p:sp>
      <p:grpSp>
        <p:nvGrpSpPr>
          <p:cNvPr id="28" name="Google Shape;63;p13">
            <a:extLst>
              <a:ext uri="{FF2B5EF4-FFF2-40B4-BE49-F238E27FC236}">
                <a16:creationId xmlns:a16="http://schemas.microsoft.com/office/drawing/2014/main" id="{92036A6D-E4D6-A958-C6CC-A78B2D15E3E9}"/>
              </a:ext>
            </a:extLst>
          </p:cNvPr>
          <p:cNvGrpSpPr/>
          <p:nvPr/>
        </p:nvGrpSpPr>
        <p:grpSpPr>
          <a:xfrm>
            <a:off x="234314" y="637260"/>
            <a:ext cx="3731343" cy="2827005"/>
            <a:chOff x="437825" y="1568589"/>
            <a:chExt cx="2685450" cy="3086700"/>
          </a:xfrm>
        </p:grpSpPr>
        <p:sp>
          <p:nvSpPr>
            <p:cNvPr id="26" name="Google Shape;64;p13">
              <a:extLst>
                <a:ext uri="{FF2B5EF4-FFF2-40B4-BE49-F238E27FC236}">
                  <a16:creationId xmlns:a16="http://schemas.microsoft.com/office/drawing/2014/main" id="{B1363268-B1DF-9710-798D-82B634A34C8B}"/>
                </a:ext>
              </a:extLst>
            </p:cNvPr>
            <p:cNvSpPr/>
            <p:nvPr/>
          </p:nvSpPr>
          <p:spPr>
            <a:xfrm>
              <a:off x="440075" y="1568589"/>
              <a:ext cx="2683200" cy="3086700"/>
            </a:xfrm>
            <a:prstGeom prst="rect">
              <a:avLst/>
            </a:prstGeom>
            <a:noFill/>
            <a:ln w="3810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endParaRPr sz="1867">
                <a:solidFill>
                  <a:schemeClr val="dk1"/>
                </a:solidFill>
              </a:endParaRPr>
            </a:p>
          </p:txBody>
        </p:sp>
        <p:sp>
          <p:nvSpPr>
            <p:cNvPr id="27" name="Google Shape;65;p13">
              <a:extLst>
                <a:ext uri="{FF2B5EF4-FFF2-40B4-BE49-F238E27FC236}">
                  <a16:creationId xmlns:a16="http://schemas.microsoft.com/office/drawing/2014/main" id="{31C871FC-1079-88DF-F993-6E279824C303}"/>
                </a:ext>
              </a:extLst>
            </p:cNvPr>
            <p:cNvSpPr txBox="1"/>
            <p:nvPr/>
          </p:nvSpPr>
          <p:spPr>
            <a:xfrm>
              <a:off x="437825" y="1568589"/>
              <a:ext cx="2683200" cy="411900"/>
            </a:xfrm>
            <a:prstGeom prst="rect">
              <a:avLst/>
            </a:prstGeom>
            <a:solidFill>
              <a:srgbClr val="FFFF00"/>
            </a:solidFill>
            <a:ln w="38100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endParaRPr sz="1867">
                <a:solidFill>
                  <a:schemeClr val="dk1"/>
                </a:solidFill>
              </a:endParaRPr>
            </a:p>
          </p:txBody>
        </p:sp>
      </p:grpSp>
      <p:sp>
        <p:nvSpPr>
          <p:cNvPr id="30" name="Google Shape;66;p13">
            <a:extLst>
              <a:ext uri="{FF2B5EF4-FFF2-40B4-BE49-F238E27FC236}">
                <a16:creationId xmlns:a16="http://schemas.microsoft.com/office/drawing/2014/main" id="{46C85011-2B0A-7F35-D487-7178588E45FB}"/>
              </a:ext>
            </a:extLst>
          </p:cNvPr>
          <p:cNvSpPr txBox="1">
            <a:spLocks noGrp="1"/>
          </p:cNvSpPr>
          <p:nvPr/>
        </p:nvSpPr>
        <p:spPr>
          <a:xfrm>
            <a:off x="359980" y="538452"/>
            <a:ext cx="3451600" cy="37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Open Sans"/>
              <a:buChar char="●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pen Sans"/>
              <a:buChar char="○"/>
              <a:defRPr sz="14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pen Sans"/>
              <a:buChar char="■"/>
              <a:defRPr sz="14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pen Sans"/>
              <a:buChar char="●"/>
              <a:defRPr sz="14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pen Sans"/>
              <a:buChar char="○"/>
              <a:defRPr sz="14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pen Sans"/>
              <a:buChar char="■"/>
              <a:defRPr sz="14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pen Sans"/>
              <a:buChar char="●"/>
              <a:defRPr sz="14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pen Sans"/>
              <a:buChar char="○"/>
              <a:defRPr sz="14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1400"/>
              <a:buFont typeface="Open Sans"/>
              <a:buChar char="■"/>
              <a:defRPr sz="14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pPr marL="0" indent="0" algn="ctr">
              <a:buNone/>
            </a:pPr>
            <a:r>
              <a:rPr lang="en" sz="2400">
                <a:latin typeface="Fredoka One"/>
                <a:ea typeface="Fredoka One"/>
                <a:cs typeface="Fredoka One"/>
                <a:sym typeface="Fredoka One"/>
              </a:rPr>
              <a:t>ELA</a:t>
            </a:r>
            <a:endParaRPr sz="2400">
              <a:latin typeface="Fredoka One"/>
              <a:ea typeface="Fredoka One"/>
              <a:cs typeface="Fredoka One"/>
              <a:sym typeface="Fredoka One"/>
            </a:endParaRPr>
          </a:p>
        </p:txBody>
      </p:sp>
      <p:grpSp>
        <p:nvGrpSpPr>
          <p:cNvPr id="34" name="Google Shape;68;p13">
            <a:extLst>
              <a:ext uri="{FF2B5EF4-FFF2-40B4-BE49-F238E27FC236}">
                <a16:creationId xmlns:a16="http://schemas.microsoft.com/office/drawing/2014/main" id="{CB6FF5D7-8F84-D20E-4401-23F9A4B0B19F}"/>
              </a:ext>
            </a:extLst>
          </p:cNvPr>
          <p:cNvGrpSpPr/>
          <p:nvPr/>
        </p:nvGrpSpPr>
        <p:grpSpPr>
          <a:xfrm>
            <a:off x="4069594" y="637260"/>
            <a:ext cx="3728217" cy="2827005"/>
            <a:chOff x="3230400" y="1568589"/>
            <a:chExt cx="2683200" cy="3086700"/>
          </a:xfrm>
        </p:grpSpPr>
        <p:sp>
          <p:nvSpPr>
            <p:cNvPr id="32" name="Google Shape;69;p13">
              <a:extLst>
                <a:ext uri="{FF2B5EF4-FFF2-40B4-BE49-F238E27FC236}">
                  <a16:creationId xmlns:a16="http://schemas.microsoft.com/office/drawing/2014/main" id="{9570724C-2541-0522-846D-C22D7754CC0B}"/>
                </a:ext>
              </a:extLst>
            </p:cNvPr>
            <p:cNvSpPr/>
            <p:nvPr/>
          </p:nvSpPr>
          <p:spPr>
            <a:xfrm>
              <a:off x="3230400" y="1568589"/>
              <a:ext cx="2683200" cy="3086700"/>
            </a:xfrm>
            <a:prstGeom prst="rect">
              <a:avLst/>
            </a:prstGeom>
            <a:noFill/>
            <a:ln w="3810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endParaRPr sz="1867"/>
            </a:p>
          </p:txBody>
        </p:sp>
        <p:sp>
          <p:nvSpPr>
            <p:cNvPr id="33" name="Google Shape;70;p13">
              <a:extLst>
                <a:ext uri="{FF2B5EF4-FFF2-40B4-BE49-F238E27FC236}">
                  <a16:creationId xmlns:a16="http://schemas.microsoft.com/office/drawing/2014/main" id="{6ED9C261-9039-B382-6426-F941719B02CE}"/>
                </a:ext>
              </a:extLst>
            </p:cNvPr>
            <p:cNvSpPr txBox="1"/>
            <p:nvPr/>
          </p:nvSpPr>
          <p:spPr>
            <a:xfrm>
              <a:off x="3230400" y="1568600"/>
              <a:ext cx="2683200" cy="411900"/>
            </a:xfrm>
            <a:prstGeom prst="rect">
              <a:avLst/>
            </a:prstGeom>
            <a:solidFill>
              <a:srgbClr val="FF9900"/>
            </a:solidFill>
            <a:ln w="3810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endParaRPr sz="1867"/>
            </a:p>
          </p:txBody>
        </p:sp>
      </p:grpSp>
      <p:sp>
        <p:nvSpPr>
          <p:cNvPr id="36" name="Google Shape;71;p13">
            <a:extLst>
              <a:ext uri="{FF2B5EF4-FFF2-40B4-BE49-F238E27FC236}">
                <a16:creationId xmlns:a16="http://schemas.microsoft.com/office/drawing/2014/main" id="{F9DA9EE1-E432-CC49-4C31-533A47A2F10B}"/>
              </a:ext>
            </a:extLst>
          </p:cNvPr>
          <p:cNvSpPr txBox="1">
            <a:spLocks noGrp="1"/>
          </p:cNvSpPr>
          <p:nvPr/>
        </p:nvSpPr>
        <p:spPr>
          <a:xfrm>
            <a:off x="4220520" y="538452"/>
            <a:ext cx="3451600" cy="37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Open Sans"/>
              <a:buChar char="●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pen Sans"/>
              <a:buChar char="○"/>
              <a:defRPr sz="14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pen Sans"/>
              <a:buChar char="■"/>
              <a:defRPr sz="14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pen Sans"/>
              <a:buChar char="●"/>
              <a:defRPr sz="14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pen Sans"/>
              <a:buChar char="○"/>
              <a:defRPr sz="14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pen Sans"/>
              <a:buChar char="■"/>
              <a:defRPr sz="14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pen Sans"/>
              <a:buChar char="●"/>
              <a:defRPr sz="14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pen Sans"/>
              <a:buChar char="○"/>
              <a:defRPr sz="14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1400"/>
              <a:buFont typeface="Open Sans"/>
              <a:buChar char="■"/>
              <a:defRPr sz="14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pPr marL="0" indent="0" algn="ctr">
              <a:buNone/>
            </a:pPr>
            <a:r>
              <a:rPr lang="en" sz="2400">
                <a:latin typeface="Fredoka One"/>
                <a:ea typeface="Fredoka One"/>
                <a:cs typeface="Fredoka One"/>
                <a:sym typeface="Fredoka One"/>
              </a:rPr>
              <a:t>MATH</a:t>
            </a:r>
            <a:endParaRPr sz="2400">
              <a:latin typeface="Fredoka One"/>
              <a:ea typeface="Fredoka One"/>
              <a:cs typeface="Fredoka One"/>
              <a:sym typeface="Fredoka One"/>
            </a:endParaRPr>
          </a:p>
        </p:txBody>
      </p:sp>
      <p:sp>
        <p:nvSpPr>
          <p:cNvPr id="38" name="Google Shape;72;p13">
            <a:extLst>
              <a:ext uri="{FF2B5EF4-FFF2-40B4-BE49-F238E27FC236}">
                <a16:creationId xmlns:a16="http://schemas.microsoft.com/office/drawing/2014/main" id="{59CABA17-8B1A-9A6A-DA8B-A0D7522B3791}"/>
              </a:ext>
            </a:extLst>
          </p:cNvPr>
          <p:cNvSpPr txBox="1">
            <a:spLocks noGrp="1"/>
          </p:cNvSpPr>
          <p:nvPr/>
        </p:nvSpPr>
        <p:spPr>
          <a:xfrm>
            <a:off x="3950836" y="972774"/>
            <a:ext cx="3851064" cy="24336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Open Sans"/>
              <a:buChar char="●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pen Sans"/>
              <a:buChar char="○"/>
              <a:defRPr sz="14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pen Sans"/>
              <a:buChar char="■"/>
              <a:defRPr sz="14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pen Sans"/>
              <a:buChar char="●"/>
              <a:defRPr sz="14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pen Sans"/>
              <a:buChar char="○"/>
              <a:defRPr sz="14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pen Sans"/>
              <a:buChar char="■"/>
              <a:defRPr sz="14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pen Sans"/>
              <a:buChar char="●"/>
              <a:defRPr sz="14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pen Sans"/>
              <a:buChar char="○"/>
              <a:defRPr sz="14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1400"/>
              <a:buFont typeface="Open Sans"/>
              <a:buChar char="■"/>
              <a:defRPr sz="14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pPr marL="152396" indent="0">
              <a:lnSpc>
                <a:spcPct val="114999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Helvetica"/>
              </a:rPr>
              <a:t>Topic 16: </a:t>
            </a:r>
            <a:r>
              <a:rPr lang="en-US" sz="1600" b="1" u="sng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3.MD.D.8 </a:t>
            </a:r>
            <a:endParaRPr lang="en-US" sz="1600">
              <a:solidFill>
                <a:srgbClr val="0070C0"/>
              </a:solidFill>
              <a:latin typeface="Helvetica"/>
              <a:cs typeface="Helvetica"/>
            </a:endParaRPr>
          </a:p>
          <a:p>
            <a:pPr>
              <a:lnSpc>
                <a:spcPct val="114999"/>
              </a:lnSpc>
              <a:buNone/>
            </a:pPr>
            <a:r>
              <a:rPr lang="en-US" sz="1600" b="1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SWBAT </a:t>
            </a:r>
            <a:r>
              <a:rPr lang="en-US" sz="1600" dirty="0">
                <a:solidFill>
                  <a:srgbClr val="FF0000"/>
                </a:solidFill>
                <a:latin typeface="Calibri"/>
                <a:ea typeface="Calibri"/>
                <a:cs typeface="Calibri"/>
              </a:rPr>
              <a:t>exhibit rectangles </a:t>
            </a:r>
            <a:r>
              <a:rPr lang="en-US" sz="1600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with the same </a:t>
            </a:r>
            <a:r>
              <a:rPr lang="en-US" sz="1600" dirty="0">
                <a:solidFill>
                  <a:srgbClr val="FF0000"/>
                </a:solidFill>
                <a:latin typeface="Calibri"/>
                <a:ea typeface="Calibri"/>
                <a:cs typeface="Calibri"/>
              </a:rPr>
              <a:t>perimeters</a:t>
            </a:r>
            <a:r>
              <a:rPr lang="en-US" sz="1600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 and different </a:t>
            </a:r>
            <a:r>
              <a:rPr lang="en-US" sz="1600" dirty="0">
                <a:solidFill>
                  <a:srgbClr val="FF0000"/>
                </a:solidFill>
                <a:latin typeface="Calibri"/>
                <a:ea typeface="Calibri"/>
                <a:cs typeface="Calibri"/>
              </a:rPr>
              <a:t>areas</a:t>
            </a:r>
            <a:r>
              <a:rPr lang="en-US" sz="1600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 or with the same </a:t>
            </a:r>
            <a:r>
              <a:rPr lang="en-US" sz="1600" dirty="0">
                <a:solidFill>
                  <a:srgbClr val="FF0000"/>
                </a:solidFill>
                <a:latin typeface="Calibri"/>
                <a:ea typeface="Calibri"/>
                <a:cs typeface="Calibri"/>
              </a:rPr>
              <a:t>area </a:t>
            </a:r>
            <a:r>
              <a:rPr lang="en-US" sz="1600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and different </a:t>
            </a:r>
            <a:r>
              <a:rPr lang="en-US" sz="1600" dirty="0">
                <a:solidFill>
                  <a:srgbClr val="FF0000"/>
                </a:solidFill>
                <a:latin typeface="Calibri"/>
                <a:ea typeface="Calibri"/>
                <a:cs typeface="Calibri"/>
              </a:rPr>
              <a:t>perimeters</a:t>
            </a:r>
            <a:r>
              <a:rPr lang="en-US" sz="1600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600" b="1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IOT </a:t>
            </a:r>
            <a:r>
              <a:rPr lang="en-US" sz="1600" dirty="0">
                <a:solidFill>
                  <a:srgbClr val="FF0000"/>
                </a:solidFill>
                <a:latin typeface="Calibri"/>
                <a:ea typeface="Calibri"/>
                <a:cs typeface="Calibri"/>
              </a:rPr>
              <a:t>demonstrate</a:t>
            </a:r>
            <a:r>
              <a:rPr lang="en-US" sz="1600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 understanding of </a:t>
            </a:r>
            <a:r>
              <a:rPr lang="en-US" sz="1600" dirty="0">
                <a:solidFill>
                  <a:srgbClr val="FF0000"/>
                </a:solidFill>
                <a:latin typeface="Calibri"/>
                <a:ea typeface="Calibri"/>
                <a:cs typeface="Calibri"/>
              </a:rPr>
              <a:t>linear</a:t>
            </a:r>
            <a:r>
              <a:rPr lang="en-US" sz="1600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 and </a:t>
            </a:r>
            <a:r>
              <a:rPr lang="en-US" sz="1600" dirty="0">
                <a:solidFill>
                  <a:srgbClr val="FF0000"/>
                </a:solidFill>
                <a:latin typeface="Calibri"/>
                <a:ea typeface="Calibri"/>
                <a:cs typeface="Calibri"/>
              </a:rPr>
              <a:t>area measurements</a:t>
            </a:r>
            <a:r>
              <a:rPr lang="en-US" sz="1600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.</a:t>
            </a:r>
            <a:endParaRPr lang="en-US" sz="1600" dirty="0"/>
          </a:p>
          <a:p>
            <a:pPr>
              <a:lnSpc>
                <a:spcPct val="114999"/>
              </a:lnSpc>
              <a:buNone/>
            </a:pPr>
            <a:r>
              <a:rPr lang="en-US" sz="1467" b="1" dirty="0">
                <a:solidFill>
                  <a:srgbClr val="0070C0"/>
                </a:solidFill>
                <a:latin typeface="Comfortaa"/>
                <a:ea typeface="Calibri"/>
                <a:cs typeface="Calibri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AP Wright's NEW Math Newsletter</a:t>
            </a:r>
            <a:endParaRPr lang="en-US" sz="2400">
              <a:solidFill>
                <a:srgbClr val="0070C0"/>
              </a:solidFill>
            </a:endParaRPr>
          </a:p>
          <a:p>
            <a:pPr marL="152396" indent="0">
              <a:lnSpc>
                <a:spcPct val="114999"/>
              </a:lnSpc>
              <a:buNone/>
            </a:pPr>
            <a:endParaRPr lang="en-US" sz="1600" dirty="0">
              <a:latin typeface="Helvetica"/>
            </a:endParaRPr>
          </a:p>
          <a:p>
            <a:pPr marL="152396" indent="0">
              <a:lnSpc>
                <a:spcPct val="114999"/>
              </a:lnSpc>
              <a:buNone/>
            </a:pPr>
            <a:endParaRPr lang="en-US" sz="1600" dirty="0">
              <a:solidFill>
                <a:srgbClr val="000000"/>
              </a:solidFill>
            </a:endParaRPr>
          </a:p>
          <a:p>
            <a:pPr marL="152396" indent="0">
              <a:lnSpc>
                <a:spcPct val="114999"/>
              </a:lnSpc>
              <a:buNone/>
            </a:pPr>
            <a:endParaRPr lang="en-US" sz="2400" dirty="0">
              <a:solidFill>
                <a:srgbClr val="000000"/>
              </a:solidFill>
            </a:endParaRPr>
          </a:p>
          <a:p>
            <a:pPr marL="152396" indent="0">
              <a:lnSpc>
                <a:spcPct val="114999"/>
              </a:lnSpc>
              <a:buNone/>
            </a:pPr>
            <a:endParaRPr lang="en-US" sz="1200">
              <a:solidFill>
                <a:srgbClr val="C00000"/>
              </a:solidFill>
              <a:latin typeface="Helvetica"/>
            </a:endParaRPr>
          </a:p>
        </p:txBody>
      </p:sp>
      <p:grpSp>
        <p:nvGrpSpPr>
          <p:cNvPr id="42" name="Google Shape;73;p13">
            <a:extLst>
              <a:ext uri="{FF2B5EF4-FFF2-40B4-BE49-F238E27FC236}">
                <a16:creationId xmlns:a16="http://schemas.microsoft.com/office/drawing/2014/main" id="{9C3B76E6-4849-019E-E871-3C0253DB42BC}"/>
              </a:ext>
            </a:extLst>
          </p:cNvPr>
          <p:cNvGrpSpPr/>
          <p:nvPr/>
        </p:nvGrpSpPr>
        <p:grpSpPr>
          <a:xfrm>
            <a:off x="7960827" y="637260"/>
            <a:ext cx="3731343" cy="2827005"/>
            <a:chOff x="6022975" y="1568589"/>
            <a:chExt cx="2685450" cy="3086700"/>
          </a:xfrm>
        </p:grpSpPr>
        <p:sp>
          <p:nvSpPr>
            <p:cNvPr id="40" name="Google Shape;74;p13">
              <a:extLst>
                <a:ext uri="{FF2B5EF4-FFF2-40B4-BE49-F238E27FC236}">
                  <a16:creationId xmlns:a16="http://schemas.microsoft.com/office/drawing/2014/main" id="{4D7E10AB-5621-FC72-F92C-2C8F03F98A35}"/>
                </a:ext>
              </a:extLst>
            </p:cNvPr>
            <p:cNvSpPr/>
            <p:nvPr/>
          </p:nvSpPr>
          <p:spPr>
            <a:xfrm>
              <a:off x="6022975" y="1568589"/>
              <a:ext cx="2683200" cy="3086700"/>
            </a:xfrm>
            <a:prstGeom prst="rect">
              <a:avLst/>
            </a:prstGeom>
            <a:noFill/>
            <a:ln w="38100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endParaRPr lang="en-US" sz="1867" dirty="0"/>
            </a:p>
          </p:txBody>
        </p:sp>
        <p:sp>
          <p:nvSpPr>
            <p:cNvPr id="41" name="Google Shape;75;p13">
              <a:extLst>
                <a:ext uri="{FF2B5EF4-FFF2-40B4-BE49-F238E27FC236}">
                  <a16:creationId xmlns:a16="http://schemas.microsoft.com/office/drawing/2014/main" id="{8C4D06BF-420D-8ED3-11EC-42C36616AB98}"/>
                </a:ext>
              </a:extLst>
            </p:cNvPr>
            <p:cNvSpPr txBox="1"/>
            <p:nvPr/>
          </p:nvSpPr>
          <p:spPr>
            <a:xfrm>
              <a:off x="6025225" y="1568600"/>
              <a:ext cx="2683200" cy="411900"/>
            </a:xfrm>
            <a:prstGeom prst="rect">
              <a:avLst/>
            </a:prstGeom>
            <a:solidFill>
              <a:srgbClr val="6AA84F"/>
            </a:solidFill>
            <a:ln w="38100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endParaRPr sz="1867"/>
            </a:p>
          </p:txBody>
        </p:sp>
      </p:grpSp>
      <p:sp>
        <p:nvSpPr>
          <p:cNvPr id="44" name="Google Shape;76;p13">
            <a:extLst>
              <a:ext uri="{FF2B5EF4-FFF2-40B4-BE49-F238E27FC236}">
                <a16:creationId xmlns:a16="http://schemas.microsoft.com/office/drawing/2014/main" id="{8E248981-06DA-446C-861F-E19935A690A4}"/>
              </a:ext>
            </a:extLst>
          </p:cNvPr>
          <p:cNvSpPr txBox="1">
            <a:spLocks noGrp="1"/>
          </p:cNvSpPr>
          <p:nvPr/>
        </p:nvSpPr>
        <p:spPr>
          <a:xfrm>
            <a:off x="8077927" y="538452"/>
            <a:ext cx="3451600" cy="37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Open Sans"/>
              <a:buChar char="●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pen Sans"/>
              <a:buChar char="○"/>
              <a:defRPr sz="14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pen Sans"/>
              <a:buChar char="■"/>
              <a:defRPr sz="14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pen Sans"/>
              <a:buChar char="●"/>
              <a:defRPr sz="14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pen Sans"/>
              <a:buChar char="○"/>
              <a:defRPr sz="14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pen Sans"/>
              <a:buChar char="■"/>
              <a:defRPr sz="14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pen Sans"/>
              <a:buChar char="●"/>
              <a:defRPr sz="14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pen Sans"/>
              <a:buChar char="○"/>
              <a:defRPr sz="14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1400"/>
              <a:buFont typeface="Open Sans"/>
              <a:buChar char="■"/>
              <a:defRPr sz="14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pPr marL="0" indent="0">
              <a:buNone/>
            </a:pPr>
            <a:r>
              <a:rPr lang="en" sz="1867">
                <a:latin typeface="Fredoka One"/>
                <a:ea typeface="Fredoka One"/>
                <a:cs typeface="Fredoka One"/>
                <a:sym typeface="Fredoka One"/>
              </a:rPr>
              <a:t>SCIENCE/SOCIAL STUDIES</a:t>
            </a:r>
            <a:endParaRPr sz="1867">
              <a:latin typeface="Fredoka One"/>
              <a:ea typeface="Fredoka One"/>
              <a:cs typeface="Fredoka One"/>
              <a:sym typeface="Fredoka One"/>
            </a:endParaRPr>
          </a:p>
        </p:txBody>
      </p:sp>
      <p:sp>
        <p:nvSpPr>
          <p:cNvPr id="46" name="Google Shape;77;p13">
            <a:extLst>
              <a:ext uri="{FF2B5EF4-FFF2-40B4-BE49-F238E27FC236}">
                <a16:creationId xmlns:a16="http://schemas.microsoft.com/office/drawing/2014/main" id="{00F18C58-BD20-9A9F-7B55-EEA4599ECF32}"/>
              </a:ext>
            </a:extLst>
          </p:cNvPr>
          <p:cNvSpPr txBox="1">
            <a:spLocks noGrp="1"/>
          </p:cNvSpPr>
          <p:nvPr/>
        </p:nvSpPr>
        <p:spPr>
          <a:xfrm>
            <a:off x="7960307" y="976316"/>
            <a:ext cx="3728736" cy="25266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Open Sans"/>
              <a:buChar char="●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pen Sans"/>
              <a:buChar char="○"/>
              <a:defRPr sz="14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pen Sans"/>
              <a:buChar char="■"/>
              <a:defRPr sz="14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pen Sans"/>
              <a:buChar char="●"/>
              <a:defRPr sz="14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pen Sans"/>
              <a:buChar char="○"/>
              <a:defRPr sz="14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pen Sans"/>
              <a:buChar char="■"/>
              <a:defRPr sz="14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pen Sans"/>
              <a:buChar char="●"/>
              <a:defRPr sz="14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pen Sans"/>
              <a:buChar char="○"/>
              <a:defRPr sz="14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1400"/>
              <a:buFont typeface="Open Sans"/>
              <a:buChar char="■"/>
              <a:defRPr sz="14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pPr marL="0" indent="0">
              <a:buNone/>
            </a:pPr>
            <a:r>
              <a:rPr lang="en-US" sz="1467" b="1" dirty="0">
                <a:latin typeface="Helvetica"/>
              </a:rPr>
              <a:t>Science</a:t>
            </a:r>
            <a:r>
              <a:rPr lang="en-US" sz="1467" dirty="0">
                <a:latin typeface="Helvetica"/>
              </a:rPr>
              <a:t>: </a:t>
            </a:r>
            <a:r>
              <a:rPr lang="en-US" sz="1467" dirty="0"/>
              <a:t>TCAP Review </a:t>
            </a:r>
          </a:p>
          <a:p>
            <a:pPr marL="0" indent="0">
              <a:lnSpc>
                <a:spcPct val="114999"/>
              </a:lnSpc>
              <a:buNone/>
            </a:pPr>
            <a:r>
              <a:rPr lang="en-US" sz="1467" b="1" dirty="0">
                <a:latin typeface="Helvetica"/>
              </a:rPr>
              <a:t>Social Studies</a:t>
            </a:r>
            <a:r>
              <a:rPr lang="en-US" sz="1467" dirty="0">
                <a:latin typeface="Helvetica"/>
              </a:rPr>
              <a:t>: Chapter 17 </a:t>
            </a:r>
            <a:r>
              <a:rPr lang="en-US" sz="1467" dirty="0">
                <a:latin typeface="Times New Roman"/>
                <a:cs typeface="Times New Roman"/>
              </a:rPr>
              <a:t>Students will also identify the economic, political, and religious reasons for founding the Thirteen Colonies.</a:t>
            </a:r>
          </a:p>
          <a:p>
            <a:pPr marL="0" indent="0">
              <a:lnSpc>
                <a:spcPct val="114999"/>
              </a:lnSpc>
              <a:buNone/>
            </a:pPr>
            <a:endParaRPr lang="en-US" sz="1467" b="1" dirty="0"/>
          </a:p>
          <a:p>
            <a:pPr marL="0" indent="0">
              <a:lnSpc>
                <a:spcPct val="114999"/>
              </a:lnSpc>
              <a:buNone/>
            </a:pPr>
            <a:r>
              <a:rPr lang="en-US" sz="1467" b="1" dirty="0"/>
              <a:t>Social Studies  CH 16 Assessment  Monday</a:t>
            </a:r>
          </a:p>
          <a:p>
            <a:pPr marL="152396" indent="0">
              <a:buNone/>
            </a:pPr>
            <a:endParaRPr lang="en-US" sz="1200" dirty="0">
              <a:latin typeface="Helvetica"/>
              <a:cs typeface="Helvetica"/>
            </a:endParaRPr>
          </a:p>
          <a:p>
            <a:pPr marL="152396" indent="0">
              <a:lnSpc>
                <a:spcPct val="114999"/>
              </a:lnSpc>
              <a:buNone/>
            </a:pPr>
            <a:endParaRPr lang="en-US" sz="1467">
              <a:latin typeface="Helvetica"/>
              <a:cs typeface="Helvetica"/>
            </a:endParaRPr>
          </a:p>
          <a:p>
            <a:pPr marL="152396" indent="0">
              <a:lnSpc>
                <a:spcPct val="114999"/>
              </a:lnSpc>
              <a:buNone/>
            </a:pPr>
            <a:r>
              <a:rPr lang="en-US" sz="1467" dirty="0">
                <a:latin typeface="Helvetica"/>
                <a:cs typeface="Helvetica"/>
              </a:rPr>
              <a:t> </a:t>
            </a:r>
          </a:p>
          <a:p>
            <a:pPr marL="152396" indent="0">
              <a:lnSpc>
                <a:spcPct val="114999"/>
              </a:lnSpc>
              <a:buNone/>
            </a:pPr>
            <a:endParaRPr lang="en-US" sz="1467" b="1">
              <a:latin typeface="Helvetica"/>
              <a:cs typeface="Helvetica"/>
            </a:endParaRPr>
          </a:p>
          <a:p>
            <a:pPr marL="0" indent="0">
              <a:spcBef>
                <a:spcPts val="1067"/>
              </a:spcBef>
              <a:buSzPts val="1100"/>
              <a:buNone/>
            </a:pPr>
            <a:endParaRPr lang="en-US" sz="1467">
              <a:latin typeface="Comfortaa"/>
              <a:ea typeface="Comfortaa"/>
              <a:cs typeface="Comfortaa"/>
            </a:endParaRPr>
          </a:p>
        </p:txBody>
      </p:sp>
      <p:sp>
        <p:nvSpPr>
          <p:cNvPr id="48" name="Google Shape;78;p13">
            <a:extLst>
              <a:ext uri="{FF2B5EF4-FFF2-40B4-BE49-F238E27FC236}">
                <a16:creationId xmlns:a16="http://schemas.microsoft.com/office/drawing/2014/main" id="{1715B12A-8A63-9C80-A48A-2A289509C7A6}"/>
              </a:ext>
            </a:extLst>
          </p:cNvPr>
          <p:cNvSpPr txBox="1"/>
          <p:nvPr/>
        </p:nvSpPr>
        <p:spPr>
          <a:xfrm>
            <a:off x="210791" y="3622252"/>
            <a:ext cx="5116400" cy="3026800"/>
          </a:xfrm>
          <a:prstGeom prst="rect">
            <a:avLst/>
          </a:prstGeom>
          <a:solidFill>
            <a:srgbClr val="FFF2CC"/>
          </a:solidFill>
          <a:ln w="762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" sz="1733" dirty="0">
                <a:latin typeface="Fredoka One"/>
                <a:ea typeface="Fredoka One"/>
                <a:cs typeface="Fredoka One"/>
                <a:sym typeface="Fredoka One"/>
              </a:rPr>
              <a:t>UPCOMING EVENTS:</a:t>
            </a:r>
            <a:endParaRPr lang="en-US" sz="1200" dirty="0"/>
          </a:p>
          <a:p>
            <a:r>
              <a:rPr lang="en-US" sz="1467">
                <a:latin typeface="Helvetica"/>
                <a:ea typeface="Fredoka One"/>
              </a:rPr>
              <a:t>  April 22nd </a:t>
            </a:r>
            <a:r>
              <a:rPr lang="en-US" sz="1467">
                <a:latin typeface="Helvetica"/>
                <a:ea typeface="Fredoka One"/>
                <a:cs typeface="Helvetica"/>
              </a:rPr>
              <a:t>– TCAP – Math Subpart 1</a:t>
            </a:r>
            <a:endParaRPr lang="en-US" sz="1467">
              <a:latin typeface="Helvetica"/>
              <a:ea typeface="Fredoka One"/>
            </a:endParaRPr>
          </a:p>
          <a:p>
            <a:r>
              <a:rPr lang="en-US" sz="1467">
                <a:latin typeface="Helvetica"/>
                <a:ea typeface="Fredoka One"/>
              </a:rPr>
              <a:t>  April 23rd </a:t>
            </a:r>
            <a:r>
              <a:rPr lang="en-US" sz="1467" dirty="0">
                <a:latin typeface="Helvetica"/>
                <a:ea typeface="Fredoka One"/>
                <a:cs typeface="Helvetica"/>
              </a:rPr>
              <a:t>– TCAP – Math Subpart 2/3</a:t>
            </a:r>
          </a:p>
          <a:p>
            <a:r>
              <a:rPr lang="en-US" sz="1467">
                <a:latin typeface="Helvetica"/>
                <a:ea typeface="Fredoka One"/>
              </a:rPr>
              <a:t>  April 24th </a:t>
            </a:r>
            <a:r>
              <a:rPr lang="en-US" sz="1467" dirty="0">
                <a:latin typeface="Helvetica"/>
                <a:ea typeface="Fredoka One"/>
                <a:cs typeface="Helvetica"/>
              </a:rPr>
              <a:t>– TCAP </a:t>
            </a:r>
            <a:r>
              <a:rPr lang="en-US" sz="1467" dirty="0">
                <a:latin typeface="Helvetica"/>
                <a:ea typeface="Fredoka One"/>
              </a:rPr>
              <a:t>- Science</a:t>
            </a:r>
          </a:p>
          <a:p>
            <a:r>
              <a:rPr lang="en-US" sz="1467">
                <a:ea typeface="Fredoka One"/>
              </a:rPr>
              <a:t>  May 1st – </a:t>
            </a:r>
            <a:r>
              <a:rPr lang="en-US" sz="1467" dirty="0">
                <a:ea typeface="Fredoka One"/>
                <a:hlinkClick r:id="rId3"/>
              </a:rPr>
              <a:t>Field Day Pre-orders due (click here)</a:t>
            </a:r>
          </a:p>
          <a:p>
            <a:r>
              <a:rPr lang="en-US" sz="1467" dirty="0"/>
              <a:t>  May 1st - National Principal's Day</a:t>
            </a:r>
            <a:br>
              <a:rPr lang="en-US" sz="1467" dirty="0"/>
            </a:br>
            <a:r>
              <a:rPr lang="en-US" sz="1467" dirty="0"/>
              <a:t>  May 5th thru 9th - Teacher Appreciation Week</a:t>
            </a:r>
            <a:br>
              <a:rPr lang="en-US" sz="1467" dirty="0"/>
            </a:br>
            <a:r>
              <a:rPr lang="en-US" sz="1467" dirty="0"/>
              <a:t>  May 12th - Most Improved Student Lunch</a:t>
            </a:r>
            <a:br>
              <a:rPr lang="en-US" sz="1467" dirty="0"/>
            </a:br>
            <a:r>
              <a:rPr lang="en-US" sz="1467" dirty="0"/>
              <a:t>  May 13th &amp; 14th - AR Store</a:t>
            </a:r>
            <a:br>
              <a:rPr lang="en-US" sz="1467" dirty="0"/>
            </a:br>
            <a:r>
              <a:rPr lang="en-US" sz="1467" dirty="0"/>
              <a:t>  May 15th - Field Day</a:t>
            </a:r>
            <a:br>
              <a:rPr lang="en-US" sz="1467" dirty="0"/>
            </a:br>
            <a:r>
              <a:rPr lang="en-US" sz="1467"/>
              <a:t>  May 16th - National Bike to School Day</a:t>
            </a:r>
          </a:p>
          <a:p>
            <a:r>
              <a:rPr lang="en-US" sz="1467">
                <a:ea typeface="Fredoka One"/>
              </a:rPr>
              <a:t>  May 21st – Last Day of School</a:t>
            </a:r>
            <a:endParaRPr lang="en-US" sz="1467" dirty="0">
              <a:ea typeface="Fredoka One"/>
            </a:endParaRPr>
          </a:p>
          <a:p>
            <a:pPr marL="228594" indent="-228594">
              <a:buFont typeface="Arial" panose="020B0604020202020204" pitchFamily="34" charset="0"/>
              <a:buChar char="•"/>
            </a:pPr>
            <a:endParaRPr lang="en-US" sz="1467" dirty="0">
              <a:ea typeface="Fredoka One"/>
            </a:endParaRPr>
          </a:p>
          <a:p>
            <a:pPr marL="228594" indent="-228594">
              <a:buFont typeface="Arial" panose="020B0604020202020204" pitchFamily="34" charset="0"/>
              <a:buChar char="•"/>
            </a:pPr>
            <a:endParaRPr lang="en-US" sz="1467" dirty="0">
              <a:ea typeface="Fredoka One"/>
            </a:endParaRPr>
          </a:p>
          <a:p>
            <a:pPr marL="609585" indent="-397923">
              <a:buSzPts val="1100"/>
              <a:buFont typeface="Arial" panose="020B0604020202020204" pitchFamily="34" charset="0"/>
              <a:buChar char="•"/>
            </a:pPr>
            <a:endParaRPr lang="en-US" sz="1333">
              <a:latin typeface="Helvetica" pitchFamily="2" charset="0"/>
              <a:ea typeface="Fredoka One"/>
            </a:endParaRPr>
          </a:p>
          <a:p>
            <a:pPr marL="609585" indent="-397923">
              <a:buSzPts val="1100"/>
              <a:buFont typeface="Arial" panose="020B0604020202020204" pitchFamily="34" charset="0"/>
              <a:buChar char="•"/>
            </a:pPr>
            <a:endParaRPr lang="en-US" sz="1333">
              <a:latin typeface="Comfortaa"/>
              <a:ea typeface="Fredoka One"/>
            </a:endParaRPr>
          </a:p>
          <a:p>
            <a:pPr marL="609585" indent="-397923">
              <a:buSzPts val="1100"/>
              <a:buChar char="•"/>
            </a:pPr>
            <a:endParaRPr lang="en" sz="1467">
              <a:latin typeface="Comfortaa"/>
              <a:ea typeface="Fredoka One"/>
            </a:endParaRPr>
          </a:p>
          <a:p>
            <a:endParaRPr lang="en-US" sz="1867">
              <a:latin typeface="Fredoka One"/>
              <a:ea typeface="Fredoka One"/>
            </a:endParaRPr>
          </a:p>
        </p:txBody>
      </p:sp>
      <p:sp>
        <p:nvSpPr>
          <p:cNvPr id="50" name="Google Shape;79;p13">
            <a:extLst>
              <a:ext uri="{FF2B5EF4-FFF2-40B4-BE49-F238E27FC236}">
                <a16:creationId xmlns:a16="http://schemas.microsoft.com/office/drawing/2014/main" id="{FDFE6C6A-D095-F5B2-7C76-6296194433B4}"/>
              </a:ext>
            </a:extLst>
          </p:cNvPr>
          <p:cNvSpPr txBox="1"/>
          <p:nvPr/>
        </p:nvSpPr>
        <p:spPr>
          <a:xfrm>
            <a:off x="5508590" y="4120319"/>
            <a:ext cx="6465799" cy="2528733"/>
          </a:xfrm>
          <a:prstGeom prst="rect">
            <a:avLst/>
          </a:prstGeom>
          <a:solidFill>
            <a:srgbClr val="FFF2CC"/>
          </a:solidFill>
          <a:ln w="762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z="1867" b="1" dirty="0">
                <a:latin typeface="Fredoka One"/>
                <a:ea typeface="Fredoka One"/>
                <a:cs typeface="Fredoka One"/>
                <a:sym typeface="Fredoka One"/>
              </a:rPr>
              <a:t>REMINDERS:</a:t>
            </a:r>
          </a:p>
          <a:p>
            <a:pPr marL="228594" indent="-228594">
              <a:buChar char="•"/>
            </a:pPr>
            <a:r>
              <a:rPr lang="en-US" sz="1467" b="1" dirty="0">
                <a:solidFill>
                  <a:srgbClr val="FF0000"/>
                </a:solidFill>
                <a:latin typeface="Comfortaa"/>
                <a:ea typeface="Comfortaa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AP Wright's NEW Math Newsletter</a:t>
            </a:r>
          </a:p>
          <a:p>
            <a:pPr marL="228594" indent="-228594">
              <a:buChar char="•"/>
            </a:pPr>
            <a:r>
              <a:rPr lang="en-US" sz="1467" b="1" dirty="0">
                <a:latin typeface="Comfortaa"/>
                <a:ea typeface="Comfortaa"/>
              </a:rPr>
              <a:t>If you have not joined AP Wright's Remind, please click on this link to join. </a:t>
            </a:r>
            <a:r>
              <a:rPr lang="en-US" sz="1467" dirty="0">
                <a:ea typeface="Comfortaa"/>
                <a:hlinkClick r:id="rId4"/>
              </a:rPr>
              <a:t>https://www.remind.com/join/apwrightsm</a:t>
            </a:r>
          </a:p>
          <a:p>
            <a:endParaRPr lang="en" sz="1467" b="1" dirty="0">
              <a:latin typeface="Comfortaa"/>
              <a:ea typeface="Comfortaa"/>
              <a:cs typeface="Comfortaa"/>
              <a:sym typeface="Comfortaa"/>
            </a:endParaRPr>
          </a:p>
          <a:p>
            <a:r>
              <a:rPr lang="en" sz="1467" b="1" dirty="0">
                <a:latin typeface="Comfortaa"/>
                <a:ea typeface="Comfortaa"/>
                <a:cs typeface="Comfortaa"/>
                <a:sym typeface="Comfortaa"/>
              </a:rPr>
              <a:t>Thank you! - Ms. Smith, AP Wright, Mrs. Lockhart and Mr. Colley</a:t>
            </a:r>
            <a:endParaRPr sz="1467" b="1" dirty="0">
              <a:latin typeface="Comfortaa"/>
              <a:ea typeface="Comfortaa"/>
              <a:cs typeface="Comfortaa"/>
            </a:endParaRPr>
          </a:p>
        </p:txBody>
      </p:sp>
      <p:pic>
        <p:nvPicPr>
          <p:cNvPr id="52" name="Google Shape;80;p13">
            <a:extLst>
              <a:ext uri="{FF2B5EF4-FFF2-40B4-BE49-F238E27FC236}">
                <a16:creationId xmlns:a16="http://schemas.microsoft.com/office/drawing/2014/main" id="{68BAB8BA-12A1-3EAC-3276-DDA1E5146B89}"/>
              </a:ext>
            </a:extLst>
          </p:cNvPr>
          <p:cNvPicPr preferRelativeResize="0"/>
          <p:nvPr/>
        </p:nvPicPr>
        <p:blipFill rotWithShape="1">
          <a:blip r:embed="rId5">
            <a:alphaModFix/>
          </a:blip>
          <a:srcRect t="42558" b="42905"/>
          <a:stretch/>
        </p:blipFill>
        <p:spPr>
          <a:xfrm rot="10800000" flipH="1">
            <a:off x="6398667" y="3507102"/>
            <a:ext cx="4756200" cy="612700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TextBox 20">
            <a:extLst>
              <a:ext uri="{FF2B5EF4-FFF2-40B4-BE49-F238E27FC236}">
                <a16:creationId xmlns:a16="http://schemas.microsoft.com/office/drawing/2014/main" id="{9FE6BACC-9821-8400-8741-4D1FD380C191}"/>
              </a:ext>
            </a:extLst>
          </p:cNvPr>
          <p:cNvSpPr txBox="1"/>
          <p:nvPr/>
        </p:nvSpPr>
        <p:spPr>
          <a:xfrm>
            <a:off x="218604" y="999243"/>
            <a:ext cx="3774747" cy="1713418"/>
          </a:xfrm>
          <a:prstGeom prst="rect">
            <a:avLst/>
          </a:prstGeom>
          <a:noFill/>
        </p:spPr>
        <p:txBody>
          <a:bodyPr wrap="square" lIns="121920" tIns="60960" rIns="121920" bIns="60960" anchor="t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dirty="0">
                <a:solidFill>
                  <a:schemeClr val="tx1"/>
                </a:solidFill>
                <a:ea typeface="Lato Light"/>
              </a:rPr>
              <a:t>Introducing our next novel study, "I Survived the Sinking of the Titanic, 1912"</a:t>
            </a:r>
          </a:p>
          <a:p>
            <a:r>
              <a:rPr lang="en-US" dirty="0">
                <a:solidFill>
                  <a:schemeClr val="tx1"/>
                </a:solidFill>
                <a:ea typeface="Lato Light"/>
              </a:rPr>
              <a:t>SWBAT recall information about the year that our book takes place. </a:t>
            </a:r>
          </a:p>
          <a:p>
            <a:endParaRPr lang="en-US" dirty="0">
              <a:latin typeface="Helvetica" pitchFamily="2" charset="0"/>
            </a:endParaRPr>
          </a:p>
          <a:p>
            <a:endParaRPr lang="en-US" sz="1467">
              <a:latin typeface="Helvetica"/>
            </a:endParaRPr>
          </a:p>
          <a:p>
            <a:endParaRPr lang="en-US" sz="1867">
              <a:latin typeface="Helvetica"/>
            </a:endParaRPr>
          </a:p>
        </p:txBody>
      </p:sp>
    </p:spTree>
    <p:extLst>
      <p:ext uri="{BB962C8B-B14F-4D97-AF65-F5344CB8AC3E}">
        <p14:creationId xmlns:p14="http://schemas.microsoft.com/office/powerpoint/2010/main" val="576894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DADAC08D5FDA54DB0A07F33211605D0" ma:contentTypeVersion="14" ma:contentTypeDescription="Create a new document." ma:contentTypeScope="" ma:versionID="07f2828d52f07b269613aaf3db3ab560">
  <xsd:schema xmlns:xsd="http://www.w3.org/2001/XMLSchema" xmlns:xs="http://www.w3.org/2001/XMLSchema" xmlns:p="http://schemas.microsoft.com/office/2006/metadata/properties" xmlns:ns3="8c5f8ddc-476a-4723-ad87-f46159a272ff" xmlns:ns4="d3b536f7-6131-4bd5-b4e6-0f39fa679468" targetNamespace="http://schemas.microsoft.com/office/2006/metadata/properties" ma:root="true" ma:fieldsID="04093060ca1339ceab876495276e8fa8" ns3:_="" ns4:_="">
    <xsd:import namespace="8c5f8ddc-476a-4723-ad87-f46159a272ff"/>
    <xsd:import namespace="d3b536f7-6131-4bd5-b4e6-0f39fa679468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SearchProperties" minOccurs="0"/>
                <xsd:element ref="ns3:_activity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ObjectDetectorVersions" minOccurs="0"/>
                <xsd:element ref="ns3:MediaServiceDateTaken" minOccurs="0"/>
                <xsd:element ref="ns3:MediaServiceSystem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c5f8ddc-476a-4723-ad87-f46159a272f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_activity" ma:index="11" nillable="true" ma:displayName="_activity" ma:hidden="true" ma:internalName="_activity">
      <xsd:simpleType>
        <xsd:restriction base="dms:Note"/>
      </xsd:simpleType>
    </xsd:element>
    <xsd:element name="MediaServiceObjectDetectorVersions" ma:index="1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6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SystemTags" ma:index="17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9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0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BillingMetadata" ma:index="21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3b536f7-6131-4bd5-b4e6-0f39fa679468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4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8c5f8ddc-476a-4723-ad87-f46159a272ff" xsi:nil="true"/>
  </documentManagement>
</p:properties>
</file>

<file path=customXml/itemProps1.xml><?xml version="1.0" encoding="utf-8"?>
<ds:datastoreItem xmlns:ds="http://schemas.openxmlformats.org/officeDocument/2006/customXml" ds:itemID="{FC1D304F-B969-46B3-AE9B-B875B07BE5F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c5f8ddc-476a-4723-ad87-f46159a272ff"/>
    <ds:schemaRef ds:uri="d3b536f7-6131-4bd5-b4e6-0f39fa67946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99782629-E143-4499-823F-B5C82DC46CE7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0FEAFD79-73C7-4B2D-823C-C70AEE52782A}">
  <ds:schemaRefs>
    <ds:schemaRef ds:uri="http://schemas.microsoft.com/office/2006/documentManagement/types"/>
    <ds:schemaRef ds:uri="http://purl.org/dc/dcmitype/"/>
    <ds:schemaRef ds:uri="d3b536f7-6131-4bd5-b4e6-0f39fa679468"/>
    <ds:schemaRef ds:uri="http://purl.org/dc/terms/"/>
    <ds:schemaRef ds:uri="http://purl.org/dc/elements/1.1/"/>
    <ds:schemaRef ds:uri="http://schemas.openxmlformats.org/package/2006/metadata/core-properties"/>
    <ds:schemaRef ds:uri="http://www.w3.org/XML/1998/namespace"/>
    <ds:schemaRef ds:uri="http://schemas.microsoft.com/office/infopath/2007/PartnerControls"/>
    <ds:schemaRef ds:uri="8c5f8ddc-476a-4723-ad87-f46159a272ff"/>
    <ds:schemaRef ds:uri="http://schemas.microsoft.com/office/2006/metadata/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277</Words>
  <Application>Microsoft Office PowerPoint</Application>
  <PresentationFormat>Widescreen</PresentationFormat>
  <Paragraphs>35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2" baseType="lpstr">
      <vt:lpstr>Aptos</vt:lpstr>
      <vt:lpstr>Aptos Display</vt:lpstr>
      <vt:lpstr>Arial</vt:lpstr>
      <vt:lpstr>Calibri</vt:lpstr>
      <vt:lpstr>Comfortaa</vt:lpstr>
      <vt:lpstr>Fredoka One</vt:lpstr>
      <vt:lpstr>Gloria Hallelujah</vt:lpstr>
      <vt:lpstr>Helvetica</vt:lpstr>
      <vt:lpstr>Lato Light</vt:lpstr>
      <vt:lpstr>Times New Roman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ANDREW  COLLEY</dc:creator>
  <cp:lastModifiedBy>ANDREW  COLLEY</cp:lastModifiedBy>
  <cp:revision>1</cp:revision>
  <dcterms:created xsi:type="dcterms:W3CDTF">2025-04-21T14:10:49Z</dcterms:created>
  <dcterms:modified xsi:type="dcterms:W3CDTF">2025-04-21T14:12:22Z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0x010100DDADAC08D5FDA54DB0A07F33211605D0</vt:lpwstr>
  </property>
</Properties>
</file>