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52" r:id="rId1"/>
  </p:sldMasterIdLst>
  <p:notesMasterIdLst>
    <p:notesMasterId r:id="rId29"/>
  </p:notesMasterIdLst>
  <p:handoutMasterIdLst>
    <p:handoutMasterId r:id="rId30"/>
  </p:handoutMasterIdLst>
  <p:sldIdLst>
    <p:sldId id="256" r:id="rId2"/>
    <p:sldId id="257" r:id="rId3"/>
    <p:sldId id="283" r:id="rId4"/>
    <p:sldId id="287" r:id="rId5"/>
    <p:sldId id="279" r:id="rId6"/>
    <p:sldId id="277" r:id="rId7"/>
    <p:sldId id="262" r:id="rId8"/>
    <p:sldId id="263" r:id="rId9"/>
    <p:sldId id="286" r:id="rId10"/>
    <p:sldId id="264" r:id="rId11"/>
    <p:sldId id="284" r:id="rId12"/>
    <p:sldId id="285" r:id="rId13"/>
    <p:sldId id="265" r:id="rId14"/>
    <p:sldId id="278" r:id="rId15"/>
    <p:sldId id="292" r:id="rId16"/>
    <p:sldId id="266" r:id="rId17"/>
    <p:sldId id="268" r:id="rId18"/>
    <p:sldId id="269" r:id="rId19"/>
    <p:sldId id="281" r:id="rId20"/>
    <p:sldId id="280" r:id="rId21"/>
    <p:sldId id="289" r:id="rId22"/>
    <p:sldId id="293" r:id="rId23"/>
    <p:sldId id="290" r:id="rId24"/>
    <p:sldId id="294" r:id="rId25"/>
    <p:sldId id="270" r:id="rId26"/>
    <p:sldId id="271" r:id="rId27"/>
    <p:sldId id="272" r:id="rId28"/>
  </p:sldIdLst>
  <p:sldSz cx="9144000" cy="5143500" type="screen16x9"/>
  <p:notesSz cx="6858000" cy="9144000"/>
  <p:embeddedFontLst>
    <p:embeddedFont>
      <p:font typeface="Amatic SC" panose="00000500000000000000" pitchFamily="2" charset="-79"/>
      <p:regular r:id="rId31"/>
      <p:bold r:id="rId32"/>
    </p:embeddedFont>
    <p:embeddedFont>
      <p:font typeface="Georgia" panose="02040502050405020303" pitchFamily="18" charset="0"/>
      <p:regular r:id="rId33"/>
      <p:bold r:id="rId34"/>
      <p:italic r:id="rId35"/>
      <p:boldItalic r:id="rId36"/>
    </p:embeddedFont>
    <p:embeddedFont>
      <p:font typeface="Lato" panose="020F0502020204030203" pitchFamily="34" charset="0"/>
      <p:regular r:id="rId37"/>
      <p:bold r:id="rId38"/>
      <p:italic r:id="rId39"/>
      <p:boldItalic r:id="rId40"/>
    </p:embeddedFont>
    <p:embeddedFont>
      <p:font typeface="Univers Condensed" panose="020B0506020202050204" pitchFamily="34" charset="0"/>
      <p:regular r:id="rId41"/>
      <p:bold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5CF39A-D19E-9569-1F6A-E4BB965DF105}" v="667" dt="2024-08-12T12:37:14.026"/>
    <p1510:client id="{8E539CF4-CB77-EBEF-D217-B895FF40F514}" v="3" dt="2024-08-13T22:02:55.3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1.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AC763C-1A7E-41BF-BA7A-DAE9E49BBA9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F5D12F3-CBF7-48BA-B102-5C2C7B77B7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819BF79-04F7-4F56-B7C1-9B7306EDFE71}" type="datetimeFigureOut">
              <a:rPr lang="en-US" smtClean="0"/>
              <a:t>8/20/2024</a:t>
            </a:fld>
            <a:endParaRPr lang="en-US"/>
          </a:p>
        </p:txBody>
      </p:sp>
      <p:sp>
        <p:nvSpPr>
          <p:cNvPr id="4" name="Footer Placeholder 3">
            <a:extLst>
              <a:ext uri="{FF2B5EF4-FFF2-40B4-BE49-F238E27FC236}">
                <a16:creationId xmlns:a16="http://schemas.microsoft.com/office/drawing/2014/main" id="{6065FA22-5067-486E-837B-37E28C8EB73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3A7DC58-633C-4085-B04D-58D91D20BE4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31AA7DD-4BB9-46C8-BE9D-D01925C66FEC}" type="slidenum">
              <a:rPr lang="en-US" smtClean="0"/>
              <a:t>‹#›</a:t>
            </a:fld>
            <a:endParaRPr lang="en-US"/>
          </a:p>
        </p:txBody>
      </p:sp>
    </p:spTree>
    <p:extLst>
      <p:ext uri="{BB962C8B-B14F-4D97-AF65-F5344CB8AC3E}">
        <p14:creationId xmlns:p14="http://schemas.microsoft.com/office/powerpoint/2010/main" val="40337471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9025998d5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9025998d5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9025998d5b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9025998d5b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92966dcf8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92966dcf8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c6f83aa91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c6f83aa91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9025998d5b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9025998d5b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c6f83aa91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c6f83aa91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c6f83aa91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c6f83aa91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901ffe0fc1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901ffe0fc1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9025998d5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9025998d5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901ffe0fc1_1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901ffe0fc1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901ffe0fc1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901ffe0fc1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901ffe0fc1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901ffe0fc1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9025998d5b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9025998d5b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508819" y="667365"/>
            <a:ext cx="7492181" cy="2698955"/>
          </a:xfrm>
        </p:spPr>
        <p:txBody>
          <a:bodyPr anchor="t">
            <a:normAutofit/>
          </a:bodyPr>
          <a:lstStyle>
            <a:lvl1pPr algn="l">
              <a:defRPr sz="9600"/>
            </a:lvl1pPr>
          </a:lstStyle>
          <a:p>
            <a:r>
              <a:rPr lang="en-US" dirty="0"/>
              <a:t>Click to edit Master title style</a:t>
            </a:r>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508820" y="3366319"/>
            <a:ext cx="5243832" cy="977081"/>
          </a:xfrm>
        </p:spPr>
        <p:txBody>
          <a:bodyPr anchor="b">
            <a:normAutofit/>
          </a:bodyPr>
          <a:lstStyle>
            <a:lvl1pPr marL="0" indent="0" algn="l">
              <a:buNone/>
              <a:defRPr sz="3556"/>
            </a:lvl1pPr>
            <a:lvl2pPr marL="812810" indent="0" algn="ctr">
              <a:buNone/>
              <a:defRPr sz="3556"/>
            </a:lvl2pPr>
            <a:lvl3pPr marL="1625620" indent="0" algn="ctr">
              <a:buNone/>
              <a:defRPr sz="3200"/>
            </a:lvl3pPr>
            <a:lvl4pPr marL="2438430" indent="0" algn="ctr">
              <a:buNone/>
              <a:defRPr sz="2844"/>
            </a:lvl4pPr>
            <a:lvl5pPr marL="3251241" indent="0" algn="ctr">
              <a:buNone/>
              <a:defRPr sz="2844"/>
            </a:lvl5pPr>
            <a:lvl6pPr marL="4064051" indent="0" algn="ctr">
              <a:buNone/>
              <a:defRPr sz="2844"/>
            </a:lvl6pPr>
            <a:lvl7pPr marL="4876861" indent="0" algn="ctr">
              <a:buNone/>
              <a:defRPr sz="2844"/>
            </a:lvl7pPr>
            <a:lvl8pPr marL="5689671" indent="0" algn="ctr">
              <a:buNone/>
              <a:defRPr sz="2844"/>
            </a:lvl8pPr>
            <a:lvl9pPr marL="6502481" indent="0" algn="ctr">
              <a:buNone/>
              <a:defRPr sz="2844"/>
            </a:lvl9pPr>
          </a:lstStyle>
          <a:p>
            <a:r>
              <a:rPr lang="en-US" dirty="0"/>
              <a:t>Click to edit Master subtitle style</a:t>
            </a:r>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12575099-B3AD-44D7-919B-BCB6DC3E7F21}" type="datetimeFigureOut">
              <a:rPr lang="en-US" dirty="0"/>
              <a:t>8/20/2024</a:t>
            </a:fld>
            <a:endParaRPr lang="en-US" dirty="0"/>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E30AF5A0-43BB-4336-8627-9123B9144D80}" type="slidenum">
              <a:rPr lang="en-US" dirty="0"/>
              <a:t>‹#›</a:t>
            </a:fld>
            <a:endParaRPr lang="en-US" dirty="0"/>
          </a:p>
        </p:txBody>
      </p:sp>
    </p:spTree>
    <p:extLst>
      <p:ext uri="{BB962C8B-B14F-4D97-AF65-F5344CB8AC3E}">
        <p14:creationId xmlns:p14="http://schemas.microsoft.com/office/powerpoint/2010/main" val="753335467"/>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F18115DA-6CBC-4AEF-A85F-371C66916CF8}" type="datetimeFigureOut">
              <a:rPr lang="en-US" dirty="0"/>
              <a:t>8/20/2024</a:t>
            </a:fld>
            <a:endParaRPr lang="en-US" dirty="0"/>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E30AF5A0-43BB-4336-8627-9123B9144D80}" type="slidenum">
              <a:rPr lang="en-US" dirty="0"/>
              <a:t>‹#›</a:t>
            </a:fld>
            <a:endParaRPr lang="en-US" dirty="0"/>
          </a:p>
        </p:txBody>
      </p:sp>
    </p:spTree>
    <p:extLst>
      <p:ext uri="{BB962C8B-B14F-4D97-AF65-F5344CB8AC3E}">
        <p14:creationId xmlns:p14="http://schemas.microsoft.com/office/powerpoint/2010/main" val="1085005762"/>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6931742" y="748480"/>
            <a:ext cx="1761782" cy="3738717"/>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628650" y="748480"/>
            <a:ext cx="6303092" cy="3738717"/>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2A6007E4-95E8-4ABC-B20B-51235318A487}" type="datetimeFigureOut">
              <a:rPr lang="en-US" dirty="0"/>
              <a:t>8/20/2024</a:t>
            </a:fld>
            <a:endParaRPr lang="en-US" dirty="0"/>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E30AF5A0-43BB-4336-8627-9123B9144D80}" type="slidenum">
              <a:rPr lang="en-US" dirty="0"/>
              <a:t>‹#›</a:t>
            </a:fld>
            <a:endParaRPr lang="en-US" dirty="0"/>
          </a:p>
        </p:txBody>
      </p:sp>
    </p:spTree>
    <p:extLst>
      <p:ext uri="{BB962C8B-B14F-4D97-AF65-F5344CB8AC3E}">
        <p14:creationId xmlns:p14="http://schemas.microsoft.com/office/powerpoint/2010/main" val="557698672"/>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1" name="Google Shape;21;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2" name="Google Shape;22;p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196745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5" name="Google Shape;25;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Google Shape;26;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512892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8"/>
        <p:cNvGrpSpPr/>
        <p:nvPr/>
      </p:nvGrpSpPr>
      <p:grpSpPr>
        <a:xfrm>
          <a:off x="0" y="0"/>
          <a:ext cx="0" cy="0"/>
          <a:chOff x="0" y="0"/>
          <a:chExt cx="0" cy="0"/>
        </a:xfrm>
      </p:grpSpPr>
      <p:sp>
        <p:nvSpPr>
          <p:cNvPr id="20" name="Google Shape;20;p4"/>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1" name="Google Shape;21;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2" name="Google Shape;22;p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5593732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91378"/>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253112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2A4BF121-2723-4D35-ADA9-215CD054C4BC}" type="datetimeFigureOut">
              <a:rPr lang="en-US" dirty="0"/>
              <a:t>8/20/2024</a:t>
            </a:fld>
            <a:endParaRPr lang="en-US" dirty="0"/>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E30AF5A0-43BB-4336-8627-9123B9144D80}" type="slidenum">
              <a:rPr lang="en-US" dirty="0"/>
              <a:t>‹#›</a:t>
            </a:fld>
            <a:endParaRPr lang="en-US" dirty="0"/>
          </a:p>
        </p:txBody>
      </p:sp>
    </p:spTree>
    <p:extLst>
      <p:ext uri="{BB962C8B-B14F-4D97-AF65-F5344CB8AC3E}">
        <p14:creationId xmlns:p14="http://schemas.microsoft.com/office/powerpoint/2010/main" val="941807882"/>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536538" y="1282304"/>
            <a:ext cx="7974050" cy="2139553"/>
          </a:xfrm>
        </p:spPr>
        <p:txBody>
          <a:bodyPr anchor="b"/>
          <a:lstStyle>
            <a:lvl1pPr>
              <a:defRPr sz="10667"/>
            </a:lvl1pPr>
          </a:lstStyle>
          <a:p>
            <a:r>
              <a:rPr lang="en-US" dirty="0"/>
              <a:t>Click to edit Master title style</a:t>
            </a:r>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536538" y="3442098"/>
            <a:ext cx="7974050" cy="1125140"/>
          </a:xfrm>
        </p:spPr>
        <p:txBody>
          <a:bodyPr/>
          <a:lstStyle>
            <a:lvl1pPr marL="0" indent="0">
              <a:buNone/>
              <a:defRPr sz="4267">
                <a:solidFill>
                  <a:schemeClr val="tx1">
                    <a:tint val="75000"/>
                  </a:schemeClr>
                </a:solidFill>
              </a:defRPr>
            </a:lvl1pPr>
            <a:lvl2pPr marL="812810" indent="0">
              <a:buNone/>
              <a:defRPr sz="3556">
                <a:solidFill>
                  <a:schemeClr val="tx1">
                    <a:tint val="75000"/>
                  </a:schemeClr>
                </a:solidFill>
              </a:defRPr>
            </a:lvl2pPr>
            <a:lvl3pPr marL="1625620" indent="0">
              <a:buNone/>
              <a:defRPr sz="3200">
                <a:solidFill>
                  <a:schemeClr val="tx1">
                    <a:tint val="75000"/>
                  </a:schemeClr>
                </a:solidFill>
              </a:defRPr>
            </a:lvl3pPr>
            <a:lvl4pPr marL="2438430" indent="0">
              <a:buNone/>
              <a:defRPr sz="2844">
                <a:solidFill>
                  <a:schemeClr val="tx1">
                    <a:tint val="75000"/>
                  </a:schemeClr>
                </a:solidFill>
              </a:defRPr>
            </a:lvl4pPr>
            <a:lvl5pPr marL="3251241" indent="0">
              <a:buNone/>
              <a:defRPr sz="2844">
                <a:solidFill>
                  <a:schemeClr val="tx1">
                    <a:tint val="75000"/>
                  </a:schemeClr>
                </a:solidFill>
              </a:defRPr>
            </a:lvl5pPr>
            <a:lvl6pPr marL="4064051" indent="0">
              <a:buNone/>
              <a:defRPr sz="2844">
                <a:solidFill>
                  <a:schemeClr val="tx1">
                    <a:tint val="75000"/>
                  </a:schemeClr>
                </a:solidFill>
              </a:defRPr>
            </a:lvl6pPr>
            <a:lvl7pPr marL="4876861" indent="0">
              <a:buNone/>
              <a:defRPr sz="2844">
                <a:solidFill>
                  <a:schemeClr val="tx1">
                    <a:tint val="75000"/>
                  </a:schemeClr>
                </a:solidFill>
              </a:defRPr>
            </a:lvl7pPr>
            <a:lvl8pPr marL="5689671" indent="0">
              <a:buNone/>
              <a:defRPr sz="2844">
                <a:solidFill>
                  <a:schemeClr val="tx1">
                    <a:tint val="75000"/>
                  </a:schemeClr>
                </a:solidFill>
              </a:defRPr>
            </a:lvl8pPr>
            <a:lvl9pPr marL="6502481" indent="0">
              <a:buNone/>
              <a:defRPr sz="2844">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C54F54BA-4BC6-480F-839C-951A49B248A9}" type="datetimeFigureOut">
              <a:rPr lang="en-US" dirty="0"/>
              <a:t>8/20/2024</a:t>
            </a:fld>
            <a:endParaRPr lang="en-US" dirty="0"/>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E30AF5A0-43BB-4336-8627-9123B9144D80}" type="slidenum">
              <a:rPr lang="en-US" dirty="0"/>
              <a:t>‹#›</a:t>
            </a:fld>
            <a:endParaRPr lang="en-US" dirty="0"/>
          </a:p>
        </p:txBody>
      </p:sp>
    </p:spTree>
    <p:extLst>
      <p:ext uri="{BB962C8B-B14F-4D97-AF65-F5344CB8AC3E}">
        <p14:creationId xmlns:p14="http://schemas.microsoft.com/office/powerpoint/2010/main" val="1193589107"/>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525477" y="691572"/>
            <a:ext cx="8018449" cy="845948"/>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536538" y="1596513"/>
            <a:ext cx="3978313" cy="288331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4629150" y="1596513"/>
            <a:ext cx="3914775" cy="288331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0F9DD0EA-4726-4440-BF9D-E88296FC3068}" type="datetimeFigureOut">
              <a:rPr lang="en-US" dirty="0"/>
              <a:t>8/20/2024</a:t>
            </a:fld>
            <a:endParaRPr lang="en-US" dirty="0"/>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r>
              <a:rPr lang="en-US" dirty="0"/>
              <a:t>
              </a:t>
            </a:r>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E30AF5A0-43BB-4336-8627-9123B9144D80}" type="slidenum">
              <a:rPr lang="en-US" dirty="0"/>
              <a:t>‹#›</a:t>
            </a:fld>
            <a:endParaRPr lang="en-US" dirty="0"/>
          </a:p>
        </p:txBody>
      </p:sp>
    </p:spTree>
    <p:extLst>
      <p:ext uri="{BB962C8B-B14F-4D97-AF65-F5344CB8AC3E}">
        <p14:creationId xmlns:p14="http://schemas.microsoft.com/office/powerpoint/2010/main" val="68620393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514416" y="696861"/>
            <a:ext cx="7980004" cy="571155"/>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536538" y="1260873"/>
            <a:ext cx="3961644" cy="492919"/>
          </a:xfrm>
        </p:spPr>
        <p:txBody>
          <a:bodyPr anchor="b">
            <a:normAutofit/>
          </a:bodyPr>
          <a:lstStyle>
            <a:lvl1pPr marL="0" indent="0">
              <a:buNone/>
              <a:defRPr sz="2844" b="1">
                <a:latin typeface="+mj-lt"/>
              </a:defRPr>
            </a:lvl1pPr>
            <a:lvl2pPr marL="812810" indent="0">
              <a:buNone/>
              <a:defRPr sz="2844" b="1"/>
            </a:lvl2pPr>
            <a:lvl3pPr marL="1625620" indent="0">
              <a:buNone/>
              <a:defRPr sz="2844" b="1"/>
            </a:lvl3pPr>
            <a:lvl4pPr marL="2438430" indent="0">
              <a:buNone/>
              <a:defRPr sz="2844" b="1"/>
            </a:lvl4pPr>
            <a:lvl5pPr marL="3251241" indent="0">
              <a:buNone/>
              <a:defRPr sz="2844" b="1"/>
            </a:lvl5pPr>
            <a:lvl6pPr marL="4064051" indent="0">
              <a:buNone/>
              <a:defRPr sz="2844" b="1"/>
            </a:lvl6pPr>
            <a:lvl7pPr marL="4876861" indent="0">
              <a:buNone/>
              <a:defRPr sz="2844" b="1"/>
            </a:lvl7pPr>
            <a:lvl8pPr marL="5689671" indent="0">
              <a:buNone/>
              <a:defRPr sz="2844" b="1"/>
            </a:lvl8pPr>
            <a:lvl9pPr marL="6502481" indent="0">
              <a:buNone/>
              <a:defRPr sz="2844"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536538" y="1878807"/>
            <a:ext cx="3961644" cy="25678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4629150" y="1260873"/>
            <a:ext cx="3887391" cy="492919"/>
          </a:xfrm>
        </p:spPr>
        <p:txBody>
          <a:bodyPr anchor="b">
            <a:normAutofit/>
          </a:bodyPr>
          <a:lstStyle>
            <a:lvl1pPr marL="0" indent="0">
              <a:buNone/>
              <a:defRPr sz="2844" b="1">
                <a:latin typeface="+mj-lt"/>
              </a:defRPr>
            </a:lvl1pPr>
            <a:lvl2pPr marL="812810" indent="0">
              <a:buNone/>
              <a:defRPr sz="2844" b="1"/>
            </a:lvl2pPr>
            <a:lvl3pPr marL="1625620" indent="0">
              <a:buNone/>
              <a:defRPr sz="2844" b="1"/>
            </a:lvl3pPr>
            <a:lvl4pPr marL="2438430" indent="0">
              <a:buNone/>
              <a:defRPr sz="2844" b="1"/>
            </a:lvl4pPr>
            <a:lvl5pPr marL="3251241" indent="0">
              <a:buNone/>
              <a:defRPr sz="2844" b="1"/>
            </a:lvl5pPr>
            <a:lvl6pPr marL="4064051" indent="0">
              <a:buNone/>
              <a:defRPr sz="2844" b="1"/>
            </a:lvl6pPr>
            <a:lvl7pPr marL="4876861" indent="0">
              <a:buNone/>
              <a:defRPr sz="2844" b="1"/>
            </a:lvl7pPr>
            <a:lvl8pPr marL="5689671" indent="0">
              <a:buNone/>
              <a:defRPr sz="2844" b="1"/>
            </a:lvl8pPr>
            <a:lvl9pPr marL="6502481" indent="0">
              <a:buNone/>
              <a:defRPr sz="2844"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4629150" y="1878807"/>
            <a:ext cx="3887391" cy="25678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19CAD10D-99D1-46B2-A85A-C16850FCF8CF}" type="datetimeFigureOut">
              <a:rPr lang="en-US" dirty="0"/>
              <a:t>8/20/2024</a:t>
            </a:fld>
            <a:endParaRPr lang="en-US" dirty="0"/>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r>
              <a:rPr lang="en-US" dirty="0"/>
              <a:t>
              </a:t>
            </a:r>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E30AF5A0-43BB-4336-8627-9123B9144D80}" type="slidenum">
              <a:rPr lang="en-US" dirty="0"/>
              <a:t>‹#›</a:t>
            </a:fld>
            <a:endParaRPr lang="en-US" dirty="0"/>
          </a:p>
        </p:txBody>
      </p:sp>
    </p:spTree>
    <p:extLst>
      <p:ext uri="{BB962C8B-B14F-4D97-AF65-F5344CB8AC3E}">
        <p14:creationId xmlns:p14="http://schemas.microsoft.com/office/powerpoint/2010/main" val="3225030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48C67E51-34D6-4E3D-8F41-CC63EA446EDD}" type="datetimeFigureOut">
              <a:rPr lang="en-US" dirty="0"/>
              <a:t>8/20/2024</a:t>
            </a:fld>
            <a:endParaRPr lang="en-US" dirty="0"/>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r>
              <a:rPr lang="en-US" dirty="0"/>
              <a:t>
              </a:t>
            </a:r>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E30AF5A0-43BB-4336-8627-9123B9144D80}" type="slidenum">
              <a:rPr lang="en-US" dirty="0"/>
              <a:t>‹#›</a:t>
            </a:fld>
            <a:endParaRPr lang="en-US" dirty="0"/>
          </a:p>
        </p:txBody>
      </p:sp>
    </p:spTree>
    <p:extLst>
      <p:ext uri="{BB962C8B-B14F-4D97-AF65-F5344CB8AC3E}">
        <p14:creationId xmlns:p14="http://schemas.microsoft.com/office/powerpoint/2010/main" val="57270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8D49E550-CE3F-497F-B953-7DE0932F91C0}" type="datetimeFigureOut">
              <a:rPr lang="en-US" dirty="0"/>
              <a:t>8/20/2024</a:t>
            </a:fld>
            <a:endParaRPr lang="en-US" dirty="0"/>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r>
              <a:rPr lang="en-US" dirty="0"/>
              <a:t>
              </a:t>
            </a:r>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E30AF5A0-43BB-4336-8627-9123B9144D80}" type="slidenum">
              <a:rPr lang="en-US" dirty="0"/>
              <a:t>‹#›</a:t>
            </a:fld>
            <a:endParaRPr lang="en-US" dirty="0"/>
          </a:p>
        </p:txBody>
      </p:sp>
    </p:spTree>
    <p:extLst>
      <p:ext uri="{BB962C8B-B14F-4D97-AF65-F5344CB8AC3E}">
        <p14:creationId xmlns:p14="http://schemas.microsoft.com/office/powerpoint/2010/main" val="3042947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508820" y="586249"/>
            <a:ext cx="3070199" cy="917589"/>
          </a:xfrm>
        </p:spPr>
        <p:txBody>
          <a:bodyPr anchor="b"/>
          <a:lstStyle>
            <a:lvl1pPr>
              <a:defRPr sz="5689"/>
            </a:lvl1pPr>
          </a:lstStyle>
          <a:p>
            <a:r>
              <a:rPr lang="en-US" dirty="0"/>
              <a:t>Click to edit Master title style</a:t>
            </a:r>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3887391" y="740569"/>
            <a:ext cx="4629150" cy="3655219"/>
          </a:xfrm>
        </p:spPr>
        <p:txBody>
          <a:bodyPr/>
          <a:lstStyle>
            <a:lvl1pPr>
              <a:defRPr sz="5689"/>
            </a:lvl1pPr>
            <a:lvl2pPr>
              <a:defRPr sz="4978"/>
            </a:lvl2pPr>
            <a:lvl3pPr>
              <a:defRPr sz="4267"/>
            </a:lvl3pPr>
            <a:lvl4pPr>
              <a:defRPr sz="3556"/>
            </a:lvl4pPr>
            <a:lvl5pPr>
              <a:defRPr sz="3556"/>
            </a:lvl5pPr>
            <a:lvl6pPr>
              <a:defRPr sz="3556"/>
            </a:lvl6pPr>
            <a:lvl7pPr>
              <a:defRPr sz="3556"/>
            </a:lvl7pPr>
            <a:lvl8pPr>
              <a:defRPr sz="3556"/>
            </a:lvl8pPr>
            <a:lvl9pPr>
              <a:defRPr sz="355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516194" y="1736623"/>
            <a:ext cx="3070199" cy="2665118"/>
          </a:xfrm>
        </p:spPr>
        <p:txBody>
          <a:bodyPr/>
          <a:lstStyle>
            <a:lvl1pPr marL="0" indent="0">
              <a:buNone/>
              <a:defRPr sz="2844"/>
            </a:lvl1pPr>
            <a:lvl2pPr marL="812810" indent="0">
              <a:buNone/>
              <a:defRPr sz="2489"/>
            </a:lvl2pPr>
            <a:lvl3pPr marL="1625620" indent="0">
              <a:buNone/>
              <a:defRPr sz="2133"/>
            </a:lvl3pPr>
            <a:lvl4pPr marL="2438430" indent="0">
              <a:buNone/>
              <a:defRPr sz="1778"/>
            </a:lvl4pPr>
            <a:lvl5pPr marL="3251241" indent="0">
              <a:buNone/>
              <a:defRPr sz="1778"/>
            </a:lvl5pPr>
            <a:lvl6pPr marL="4064051" indent="0">
              <a:buNone/>
              <a:defRPr sz="1778"/>
            </a:lvl6pPr>
            <a:lvl7pPr marL="4876861" indent="0">
              <a:buNone/>
              <a:defRPr sz="1778"/>
            </a:lvl7pPr>
            <a:lvl8pPr marL="5689671" indent="0">
              <a:buNone/>
              <a:defRPr sz="1778"/>
            </a:lvl8pPr>
            <a:lvl9pPr marL="6502481" indent="0">
              <a:buNone/>
              <a:defRPr sz="1778"/>
            </a:lvl9pPr>
          </a:lstStyle>
          <a:p>
            <a:pPr lvl="0"/>
            <a:r>
              <a:rPr lang="en-US" dirty="0"/>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217A0BF4-BAA0-4539-95F2-9C4277F97478}" type="datetimeFigureOut">
              <a:rPr lang="en-US" dirty="0"/>
              <a:t>8/20/2024</a:t>
            </a:fld>
            <a:endParaRPr lang="en-US" dirty="0"/>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r>
              <a:rPr lang="en-US" dirty="0"/>
              <a:t>
              </a:t>
            </a:r>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E30AF5A0-43BB-4336-8627-9123B9144D80}" type="slidenum">
              <a:rPr lang="en-US" dirty="0"/>
              <a:t>‹#›</a:t>
            </a:fld>
            <a:endParaRPr lang="en-US" dirty="0"/>
          </a:p>
        </p:txBody>
      </p:sp>
    </p:spTree>
    <p:extLst>
      <p:ext uri="{BB962C8B-B14F-4D97-AF65-F5344CB8AC3E}">
        <p14:creationId xmlns:p14="http://schemas.microsoft.com/office/powerpoint/2010/main" val="1322326442"/>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512507" y="800101"/>
            <a:ext cx="3077573" cy="988142"/>
          </a:xfrm>
        </p:spPr>
        <p:txBody>
          <a:bodyPr anchor="b"/>
          <a:lstStyle>
            <a:lvl1pPr>
              <a:defRPr sz="5689"/>
            </a:lvl1pPr>
          </a:lstStyle>
          <a:p>
            <a:r>
              <a:rPr lang="en-US" dirty="0"/>
              <a:t>Click to edit Master title style</a:t>
            </a:r>
          </a:p>
        </p:txBody>
      </p:sp>
      <p:sp>
        <p:nvSpPr>
          <p:cNvPr id="3" name="Picture Placeholder 2">
            <a:extLst>
              <a:ext uri="{FF2B5EF4-FFF2-40B4-BE49-F238E27FC236}">
                <a16:creationId xmlns:a16="http://schemas.microsoft.com/office/drawing/2014/main" id="{3905F473-761A-4002-AF70-9FF878D0139E}"/>
              </a:ext>
            </a:extLst>
          </p:cNvPr>
          <p:cNvSpPr>
            <a:spLocks noGrp="1" noChangeAspect="1"/>
          </p:cNvSpPr>
          <p:nvPr>
            <p:ph type="pic" idx="1"/>
          </p:nvPr>
        </p:nvSpPr>
        <p:spPr>
          <a:xfrm>
            <a:off x="3887391" y="800100"/>
            <a:ext cx="4629150" cy="3595688"/>
          </a:xfrm>
        </p:spPr>
        <p:txBody>
          <a:bodyPr anchor="t"/>
          <a:lstStyle>
            <a:lvl1pPr marL="0" indent="0">
              <a:buNone/>
              <a:defRPr sz="5689"/>
            </a:lvl1pPr>
            <a:lvl2pPr marL="812810" indent="0">
              <a:buNone/>
              <a:defRPr sz="4978"/>
            </a:lvl2pPr>
            <a:lvl3pPr marL="1625620" indent="0">
              <a:buNone/>
              <a:defRPr sz="4267"/>
            </a:lvl3pPr>
            <a:lvl4pPr marL="2438430" indent="0">
              <a:buNone/>
              <a:defRPr sz="3556"/>
            </a:lvl4pPr>
            <a:lvl5pPr marL="3251241" indent="0">
              <a:buNone/>
              <a:defRPr sz="3556"/>
            </a:lvl5pPr>
            <a:lvl6pPr marL="4064051" indent="0">
              <a:buNone/>
              <a:defRPr sz="3556"/>
            </a:lvl6pPr>
            <a:lvl7pPr marL="4876861" indent="0">
              <a:buNone/>
              <a:defRPr sz="3556"/>
            </a:lvl7pPr>
            <a:lvl8pPr marL="5689671" indent="0">
              <a:buNone/>
              <a:defRPr sz="3556"/>
            </a:lvl8pPr>
            <a:lvl9pPr marL="6502481" indent="0">
              <a:buNone/>
              <a:defRPr sz="3556"/>
            </a:lvl9pPr>
          </a:lstStyle>
          <a:p>
            <a:endParaRPr lang="en-US" dirty="0"/>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512507" y="1914525"/>
            <a:ext cx="3077573" cy="2487216"/>
          </a:xfrm>
        </p:spPr>
        <p:txBody>
          <a:bodyPr/>
          <a:lstStyle>
            <a:lvl1pPr marL="0" indent="0">
              <a:buNone/>
              <a:defRPr sz="2844"/>
            </a:lvl1pPr>
            <a:lvl2pPr marL="812810" indent="0">
              <a:buNone/>
              <a:defRPr sz="2489"/>
            </a:lvl2pPr>
            <a:lvl3pPr marL="1625620" indent="0">
              <a:buNone/>
              <a:defRPr sz="2133"/>
            </a:lvl3pPr>
            <a:lvl4pPr marL="2438430" indent="0">
              <a:buNone/>
              <a:defRPr sz="1778"/>
            </a:lvl4pPr>
            <a:lvl5pPr marL="3251241" indent="0">
              <a:buNone/>
              <a:defRPr sz="1778"/>
            </a:lvl5pPr>
            <a:lvl6pPr marL="4064051" indent="0">
              <a:buNone/>
              <a:defRPr sz="1778"/>
            </a:lvl6pPr>
            <a:lvl7pPr marL="4876861" indent="0">
              <a:buNone/>
              <a:defRPr sz="1778"/>
            </a:lvl7pPr>
            <a:lvl8pPr marL="5689671" indent="0">
              <a:buNone/>
              <a:defRPr sz="1778"/>
            </a:lvl8pPr>
            <a:lvl9pPr marL="6502481" indent="0">
              <a:buNone/>
              <a:defRPr sz="1778"/>
            </a:lvl9pPr>
          </a:lstStyle>
          <a:p>
            <a:pPr lvl="0"/>
            <a:r>
              <a:rPr lang="en-US" dirty="0"/>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52E9884E-D945-496C-84BE-49C61F78F9EC}" type="datetimeFigureOut">
              <a:rPr lang="en-US" dirty="0"/>
              <a:t>8/20/2024</a:t>
            </a:fld>
            <a:endParaRPr lang="en-US" dirty="0"/>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r>
              <a:rPr lang="en-US" dirty="0"/>
              <a:t>
              </a:t>
            </a:r>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E30AF5A0-43BB-4336-8627-9123B9144D80}" type="slidenum">
              <a:rPr lang="en-US" dirty="0"/>
              <a:t>‹#›</a:t>
            </a:fld>
            <a:endParaRPr lang="en-US" dirty="0"/>
          </a:p>
        </p:txBody>
      </p:sp>
    </p:spTree>
    <p:extLst>
      <p:ext uri="{BB962C8B-B14F-4D97-AF65-F5344CB8AC3E}">
        <p14:creationId xmlns:p14="http://schemas.microsoft.com/office/powerpoint/2010/main" val="2925983884"/>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525477" y="691572"/>
            <a:ext cx="8018449" cy="1028273"/>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525477" y="1719845"/>
            <a:ext cx="8018449" cy="272706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6277086" y="4767263"/>
            <a:ext cx="1944446" cy="273844"/>
          </a:xfrm>
          <a:prstGeom prst="rect">
            <a:avLst/>
          </a:prstGeom>
        </p:spPr>
        <p:txBody>
          <a:bodyPr vert="horz" lIns="91440" tIns="45720" rIns="91440" bIns="45720" rtlCol="0" anchor="ctr"/>
          <a:lstStyle>
            <a:lvl1pPr algn="r">
              <a:defRPr sz="1867">
                <a:solidFill>
                  <a:schemeClr val="tx1"/>
                </a:solidFill>
                <a:latin typeface="+mj-lt"/>
              </a:defRPr>
            </a:lvl1pPr>
          </a:lstStyle>
          <a:p>
            <a:fld id="{CD438618-DEE5-47CF-A8B2-A9E090D503CD}" type="datetimeFigureOut">
              <a:rPr lang="en-US" dirty="0"/>
              <a:t>8/20/2024</a:t>
            </a:fld>
            <a:endParaRPr lang="en-US" dirty="0"/>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536538" y="4767263"/>
            <a:ext cx="3404795" cy="273844"/>
          </a:xfrm>
          <a:prstGeom prst="rect">
            <a:avLst/>
          </a:prstGeom>
        </p:spPr>
        <p:txBody>
          <a:bodyPr vert="horz" lIns="91440" tIns="45720" rIns="91440" bIns="45720" rtlCol="0" anchor="ctr"/>
          <a:lstStyle>
            <a:lvl1pPr algn="l">
              <a:defRPr sz="1867">
                <a:solidFill>
                  <a:schemeClr val="tx1"/>
                </a:solidFill>
                <a:latin typeface="+mj-lt"/>
              </a:defRPr>
            </a:lvl1pPr>
          </a:lstStyle>
          <a:p>
            <a:r>
              <a:rPr lang="en-US" dirty="0"/>
              <a:t>
              </a:t>
            </a:r>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8189259" y="4767263"/>
            <a:ext cx="504266" cy="273844"/>
          </a:xfrm>
          <a:prstGeom prst="rect">
            <a:avLst/>
          </a:prstGeom>
        </p:spPr>
        <p:txBody>
          <a:bodyPr vert="horz" lIns="91440" tIns="45720" rIns="91440" bIns="45720" rtlCol="0" anchor="ctr"/>
          <a:lstStyle>
            <a:lvl1pPr algn="r">
              <a:defRPr sz="3200">
                <a:solidFill>
                  <a:schemeClr val="tx1"/>
                </a:solidFill>
              </a:defRPr>
            </a:lvl1pPr>
          </a:lstStyle>
          <a:p>
            <a:fld id="{E30AF5A0-43BB-4336-8627-9123B9144D80}" type="slidenum">
              <a:rPr lang="en-US" dirty="0"/>
              <a:t>‹#›</a:t>
            </a:fld>
            <a:endParaRPr lang="en-US" dirty="0"/>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600075" y="542925"/>
            <a:ext cx="794385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600075" y="4607086"/>
            <a:ext cx="79438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7018729"/>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Lst>
  <p:hf hdr="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orient="horz" pos="504" userDrawn="1">
          <p15:clr>
            <a:srgbClr val="F26B43"/>
          </p15:clr>
        </p15:guide>
        <p15:guide id="4" orient="horz" pos="684" userDrawn="1">
          <p15:clr>
            <a:srgbClr val="F26B43"/>
          </p15:clr>
        </p15:guide>
        <p15:guide id="5" pos="5382" userDrawn="1">
          <p15:clr>
            <a:srgbClr val="F26B43"/>
          </p15:clr>
        </p15:guide>
        <p15:guide id="6" pos="378" userDrawn="1">
          <p15:clr>
            <a:srgbClr val="F26B43"/>
          </p15:clr>
        </p15:guide>
        <p15:guide id="7" orient="horz" pos="2898" userDrawn="1">
          <p15:clr>
            <a:srgbClr val="F26B43"/>
          </p15:clr>
        </p15:guide>
        <p15:guide id="8" orient="horz" pos="34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flickr.com/photos/51735839@n00/13317874924" TargetMode="External"/><Relationship Id="rId5" Type="http://schemas.openxmlformats.org/officeDocument/2006/relationships/image" Target="../media/image2.jpeg"/><Relationship Id="rId4" Type="http://schemas.openxmlformats.org/officeDocument/2006/relationships/hyperlink" Target="https://www.goodfreephotos.com/other-photos/primary-school-pencils-and-apple.jpg.php"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mailto:kochlf@scsk12.org"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hyperlink" Target="mailto:kochlf@scsk12.org" TargetMode="External"/><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13.png"/><Relationship Id="rId5" Type="http://schemas.openxmlformats.org/officeDocument/2006/relationships/hyperlink" Target="mailto:hoodme@scsk12.org" TargetMode="External"/><Relationship Id="rId4" Type="http://schemas.openxmlformats.org/officeDocument/2006/relationships/hyperlink" Target="mailto:northcuttcr@scsk12.or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hyperlink" Target="https://schools.scsk12.org/Page/21748" TargetMode="Externa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3210575" y="575525"/>
            <a:ext cx="2951400" cy="1994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t>Welcome to </a:t>
            </a:r>
            <a:br>
              <a:rPr lang="en" sz="3200" dirty="0"/>
            </a:br>
            <a:r>
              <a:rPr lang="en" sz="3200" dirty="0"/>
              <a:t>Fourth Grade!</a:t>
            </a:r>
            <a:endParaRPr lang="en-US" sz="3200" dirty="0"/>
          </a:p>
          <a:p>
            <a:pPr marL="0" lvl="0" indent="0" algn="ctr" rtl="0">
              <a:spcBef>
                <a:spcPts val="0"/>
              </a:spcBef>
              <a:spcAft>
                <a:spcPts val="0"/>
              </a:spcAft>
              <a:buNone/>
            </a:pPr>
            <a:r>
              <a:rPr lang="en" sz="2300" dirty="0"/>
              <a:t>2024-2025</a:t>
            </a:r>
            <a:endParaRPr sz="2300" dirty="0"/>
          </a:p>
        </p:txBody>
      </p:sp>
      <p:sp>
        <p:nvSpPr>
          <p:cNvPr id="60" name="Google Shape;60;p13"/>
          <p:cNvSpPr txBox="1">
            <a:spLocks noGrp="1"/>
          </p:cNvSpPr>
          <p:nvPr>
            <p:ph type="subTitle" idx="1"/>
          </p:nvPr>
        </p:nvSpPr>
        <p:spPr>
          <a:xfrm>
            <a:off x="3055333" y="2758930"/>
            <a:ext cx="3250337" cy="701400"/>
          </a:xfrm>
          <a:prstGeom prst="rect">
            <a:avLst/>
          </a:prstGeom>
        </p:spPr>
        <p:txBody>
          <a:bodyPr spcFirstLastPara="1" wrap="square" lIns="91425" tIns="91425" rIns="91425" bIns="91425" anchor="b" anchorCtr="0">
            <a:noAutofit/>
          </a:bodyPr>
          <a:lstStyle/>
          <a:p>
            <a:pPr marL="0" indent="0"/>
            <a:r>
              <a:rPr lang="en" sz="2400" dirty="0"/>
              <a:t>Bowden, Northcutt, and Hertzka</a:t>
            </a:r>
          </a:p>
        </p:txBody>
      </p:sp>
      <p:pic>
        <p:nvPicPr>
          <p:cNvPr id="3" name="Picture 2" descr="A picture containing indoor, writing implement, stationary, pencil&#10;&#10;Description automatically generated">
            <a:extLst>
              <a:ext uri="{FF2B5EF4-FFF2-40B4-BE49-F238E27FC236}">
                <a16:creationId xmlns:a16="http://schemas.microsoft.com/office/drawing/2014/main" id="{00DE7EB2-B5F0-0A8C-A6D9-7BC43730DDA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flipH="1">
            <a:off x="6538926" y="3327085"/>
            <a:ext cx="2598287" cy="1732191"/>
          </a:xfrm>
          <a:prstGeom prst="rect">
            <a:avLst/>
          </a:prstGeom>
        </p:spPr>
      </p:pic>
      <p:pic>
        <p:nvPicPr>
          <p:cNvPr id="5" name="Picture 4" descr="A baby wearing a graduation cap and gown sitting on a stack of books&#10;&#10;Description automatically generated with medium confidence">
            <a:extLst>
              <a:ext uri="{FF2B5EF4-FFF2-40B4-BE49-F238E27FC236}">
                <a16:creationId xmlns:a16="http://schemas.microsoft.com/office/drawing/2014/main" id="{B24C7DEA-F94A-2430-4BDB-52E897E07455}"/>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16458" y="92352"/>
            <a:ext cx="2345237" cy="224904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213544" y="416216"/>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Conferences</a:t>
            </a:r>
            <a:endParaRPr/>
          </a:p>
        </p:txBody>
      </p:sp>
      <p:sp>
        <p:nvSpPr>
          <p:cNvPr id="117" name="Google Shape;117;p21"/>
          <p:cNvSpPr txBox="1">
            <a:spLocks noGrp="1"/>
          </p:cNvSpPr>
          <p:nvPr>
            <p:ph type="body" idx="1"/>
          </p:nvPr>
        </p:nvSpPr>
        <p:spPr>
          <a:xfrm>
            <a:off x="212309" y="1044097"/>
            <a:ext cx="3999900" cy="358843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We are generally available in the mornings (10:35-11:15), except Tuesdays.</a:t>
            </a:r>
          </a:p>
          <a:p>
            <a:pPr marL="0" lvl="0" indent="0" algn="l" rtl="0">
              <a:spcBef>
                <a:spcPts val="0"/>
              </a:spcBef>
              <a:spcAft>
                <a:spcPts val="0"/>
              </a:spcAft>
              <a:buNone/>
            </a:pPr>
            <a:r>
              <a:rPr lang="en-US" b="1" dirty="0"/>
              <a:t>Dependent upon schedules, after school meetings may take place.</a:t>
            </a:r>
            <a:endParaRPr b="1" dirty="0"/>
          </a:p>
          <a:p>
            <a:pPr marL="0" indent="0">
              <a:spcBef>
                <a:spcPts val="1600"/>
              </a:spcBef>
              <a:buNone/>
            </a:pPr>
            <a:r>
              <a:rPr lang="en" b="1" dirty="0"/>
              <a:t>If your concern is specific to reading, please contact Ms. Northcutt.  Likewise, if your concern is specific to science/social studies, reach out to Ms. Bowden. Math concerns are directed to Ms. Hertzka.</a:t>
            </a:r>
          </a:p>
          <a:p>
            <a:pPr marL="0" indent="0">
              <a:spcBef>
                <a:spcPts val="1600"/>
              </a:spcBef>
              <a:spcAft>
                <a:spcPts val="1600"/>
              </a:spcAft>
              <a:buNone/>
            </a:pPr>
            <a:r>
              <a:rPr lang="en" b="1" dirty="0"/>
              <a:t>We are happy to schedule conferences with you when you have a concern to discuss.  You do not need to wait until parent-teacher conference night. (Thursday, September 5th)</a:t>
            </a:r>
            <a:endParaRPr b="1" dirty="0"/>
          </a:p>
        </p:txBody>
      </p:sp>
      <p:sp>
        <p:nvSpPr>
          <p:cNvPr id="118" name="Google Shape;118;p21"/>
          <p:cNvSpPr txBox="1">
            <a:spLocks noGrp="1"/>
          </p:cNvSpPr>
          <p:nvPr>
            <p:ph type="body" idx="2"/>
          </p:nvPr>
        </p:nvSpPr>
        <p:spPr>
          <a:xfrm>
            <a:off x="4615424" y="387892"/>
            <a:ext cx="3999900" cy="3416400"/>
          </a:xfrm>
          <a:prstGeom prst="rect">
            <a:avLst/>
          </a:prstGeom>
        </p:spPr>
        <p:txBody>
          <a:bodyPr spcFirstLastPara="1" wrap="square" lIns="91425" tIns="91425" rIns="91425" bIns="91425" anchor="t" anchorCtr="0">
            <a:noAutofit/>
          </a:bodyPr>
          <a:lstStyle/>
          <a:p>
            <a:pPr marL="0" indent="0">
              <a:buNone/>
            </a:pPr>
            <a:endParaRPr lang="en" sz="2200" b="1" dirty="0"/>
          </a:p>
          <a:p>
            <a:pPr marL="0" indent="0">
              <a:buNone/>
            </a:pPr>
            <a:r>
              <a:rPr lang="en" sz="2200" b="1" dirty="0"/>
              <a:t>Email</a:t>
            </a:r>
            <a:endParaRPr lang="en-US" sz="1600" b="1" dirty="0"/>
          </a:p>
          <a:p>
            <a:pPr marL="0" lvl="0" indent="0" algn="l">
              <a:spcBef>
                <a:spcPts val="0"/>
              </a:spcBef>
              <a:spcAft>
                <a:spcPts val="0"/>
              </a:spcAft>
              <a:buNone/>
            </a:pPr>
            <a:r>
              <a:rPr lang="en" sz="1600" dirty="0"/>
              <a:t>I</a:t>
            </a:r>
            <a:r>
              <a:rPr lang="en" sz="1600" b="1" dirty="0"/>
              <a:t>f your concern is minimal, you are welcome to email at any time.  We will respond within 24 hours.  </a:t>
            </a:r>
            <a:endParaRPr lang="en-US" sz="1600" b="1"/>
          </a:p>
          <a:p>
            <a:pPr marL="0" lvl="0" indent="0" algn="l" rtl="0">
              <a:spcBef>
                <a:spcPts val="1600"/>
              </a:spcBef>
              <a:spcAft>
                <a:spcPts val="0"/>
              </a:spcAft>
              <a:buNone/>
            </a:pPr>
            <a:r>
              <a:rPr lang="en" sz="1600" b="1" dirty="0">
                <a:hlinkClick r:id="rId3">
                  <a:extLst>
                    <a:ext uri="{A12FA001-AC4F-418D-AE19-62706E023703}">
                      <ahyp:hlinkClr xmlns:ahyp="http://schemas.microsoft.com/office/drawing/2018/hyperlinkcolor" val="tx"/>
                    </a:ext>
                  </a:extLst>
                </a:hlinkClick>
              </a:rPr>
              <a:t>bowdene@scsk12.org</a:t>
            </a:r>
            <a:endParaRPr lang="en" sz="1600" b="1" dirty="0"/>
          </a:p>
          <a:p>
            <a:pPr marL="0" lvl="0" indent="0" algn="l">
              <a:lnSpc>
                <a:spcPct val="114999"/>
              </a:lnSpc>
              <a:spcBef>
                <a:spcPts val="1600"/>
              </a:spcBef>
              <a:spcAft>
                <a:spcPts val="0"/>
              </a:spcAft>
              <a:buNone/>
            </a:pPr>
            <a:r>
              <a:rPr lang="en-US" sz="1600" b="1" u="sng" dirty="0"/>
              <a:t>northcuttcr@scsk12.org</a:t>
            </a:r>
            <a:endParaRPr lang="en-US" u="sng" dirty="0"/>
          </a:p>
          <a:p>
            <a:pPr marL="0" lvl="0" indent="0" algn="l">
              <a:lnSpc>
                <a:spcPct val="114999"/>
              </a:lnSpc>
              <a:spcBef>
                <a:spcPts val="1600"/>
              </a:spcBef>
              <a:spcAft>
                <a:spcPts val="0"/>
              </a:spcAft>
              <a:buNone/>
            </a:pPr>
            <a:r>
              <a:rPr lang="en-US" sz="1600" b="1" u="sng" dirty="0"/>
              <a:t>hertzkam@scsk12.org</a:t>
            </a:r>
            <a:endParaRPr lang="en-US" b="1" u="sng" dirty="0"/>
          </a:p>
          <a:p>
            <a:pPr marL="0" indent="0">
              <a:spcBef>
                <a:spcPts val="1600"/>
              </a:spcBef>
              <a:buNone/>
            </a:pPr>
            <a:r>
              <a:rPr lang="en" sz="1600" b="1" i="1" dirty="0"/>
              <a:t>Please be mindful that emailing about an assignment after school hours may not receive a response prior to the next day.</a:t>
            </a:r>
            <a:endParaRPr sz="1600" b="1" i="1"/>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669851" y="514350"/>
            <a:ext cx="2552671" cy="1314449"/>
          </a:xfrm>
          <a:prstGeom prst="rect">
            <a:avLst/>
          </a:prstGeom>
        </p:spPr>
        <p:txBody>
          <a:bodyPr spcFirstLastPara="1" vert="horz" lIns="91440" tIns="45720" rIns="91440" bIns="45720" rtlCol="0" anchor="ctr" anchorCtr="0">
            <a:normAutofit/>
          </a:bodyPr>
          <a:lstStyle/>
          <a:p>
            <a:pPr marL="0" lvl="0" indent="0" defTabSz="457200">
              <a:spcBef>
                <a:spcPct val="0"/>
              </a:spcBef>
              <a:spcAft>
                <a:spcPts val="0"/>
              </a:spcAft>
            </a:pPr>
            <a:r>
              <a:rPr lang="en-US" sz="2400"/>
              <a:t>			Curriculum: WONDERS</a:t>
            </a:r>
          </a:p>
        </p:txBody>
      </p:sp>
      <p:sp>
        <p:nvSpPr>
          <p:cNvPr id="124" name="Google Shape;124;p22"/>
          <p:cNvSpPr txBox="1">
            <a:spLocks noGrp="1"/>
          </p:cNvSpPr>
          <p:nvPr>
            <p:ph type="body" idx="1"/>
          </p:nvPr>
        </p:nvSpPr>
        <p:spPr>
          <a:xfrm>
            <a:off x="1113232" y="2000249"/>
            <a:ext cx="1873682" cy="2589142"/>
          </a:xfrm>
          <a:prstGeom prst="rect">
            <a:avLst/>
          </a:prstGeom>
        </p:spPr>
        <p:txBody>
          <a:bodyPr spcFirstLastPara="1" vert="horz" lIns="91440" tIns="45720" rIns="91440" bIns="45720" rtlCol="0" anchor="ctr" anchorCtr="0">
            <a:normAutofit/>
          </a:bodyPr>
          <a:lstStyle/>
          <a:p>
            <a:pPr marL="0" lvl="0" indent="0" defTabSz="457200">
              <a:spcBef>
                <a:spcPct val="20000"/>
              </a:spcBef>
              <a:spcAft>
                <a:spcPts val="600"/>
              </a:spcAft>
              <a:buSzPct val="145000"/>
              <a:buNone/>
            </a:pPr>
            <a:endParaRPr lang="en-US" sz="1600" b="1"/>
          </a:p>
        </p:txBody>
      </p:sp>
      <p:pic>
        <p:nvPicPr>
          <p:cNvPr id="7" name="Picture 6" descr="Graphical user interface, application&#10;&#10;Description automatically generated">
            <a:extLst>
              <a:ext uri="{FF2B5EF4-FFF2-40B4-BE49-F238E27FC236}">
                <a16:creationId xmlns:a16="http://schemas.microsoft.com/office/drawing/2014/main" id="{46A6D67A-6B8A-4CE5-A09D-F4F655A6E20B}"/>
              </a:ext>
            </a:extLst>
          </p:cNvPr>
          <p:cNvPicPr>
            <a:picLocks noChangeAspect="1"/>
          </p:cNvPicPr>
          <p:nvPr/>
        </p:nvPicPr>
        <p:blipFill>
          <a:blip r:embed="rId4"/>
          <a:stretch>
            <a:fillRect/>
          </a:stretch>
        </p:blipFill>
        <p:spPr>
          <a:xfrm>
            <a:off x="6057218" y="1998464"/>
            <a:ext cx="3089763" cy="2842582"/>
          </a:xfrm>
          <a:prstGeom prst="rect">
            <a:avLst/>
          </a:prstGeom>
        </p:spPr>
      </p:pic>
      <p:pic>
        <p:nvPicPr>
          <p:cNvPr id="5" name="Picture 4" descr="Graphical user interface, application, Teams&#10;&#10;Description automatically generated">
            <a:extLst>
              <a:ext uri="{FF2B5EF4-FFF2-40B4-BE49-F238E27FC236}">
                <a16:creationId xmlns:a16="http://schemas.microsoft.com/office/drawing/2014/main" id="{BD31D97F-F18A-467D-A5DD-7C08CF00C312}"/>
              </a:ext>
            </a:extLst>
          </p:cNvPr>
          <p:cNvPicPr>
            <a:picLocks noChangeAspect="1"/>
          </p:cNvPicPr>
          <p:nvPr/>
        </p:nvPicPr>
        <p:blipFill>
          <a:blip r:embed="rId5"/>
          <a:stretch>
            <a:fillRect/>
          </a:stretch>
        </p:blipFill>
        <p:spPr>
          <a:xfrm>
            <a:off x="3072912" y="132820"/>
            <a:ext cx="3058003" cy="2589142"/>
          </a:xfrm>
          <a:prstGeom prst="rect">
            <a:avLst/>
          </a:prstGeom>
        </p:spPr>
      </p:pic>
    </p:spTree>
    <p:extLst>
      <p:ext uri="{BB962C8B-B14F-4D97-AF65-F5344CB8AC3E}">
        <p14:creationId xmlns:p14="http://schemas.microsoft.com/office/powerpoint/2010/main" val="40658519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19141-579F-4BE1-B6A9-B0A77CD62861}"/>
              </a:ext>
            </a:extLst>
          </p:cNvPr>
          <p:cNvSpPr>
            <a:spLocks noGrp="1"/>
          </p:cNvSpPr>
          <p:nvPr>
            <p:ph type="title"/>
          </p:nvPr>
        </p:nvSpPr>
        <p:spPr>
          <a:xfrm>
            <a:off x="1113233" y="811161"/>
            <a:ext cx="2500121" cy="1128251"/>
          </a:xfrm>
        </p:spPr>
        <p:txBody>
          <a:bodyPr vert="horz" lIns="91440" tIns="45720" rIns="91440" bIns="45720" rtlCol="0" anchor="ctr">
            <a:normAutofit/>
          </a:bodyPr>
          <a:lstStyle/>
          <a:p>
            <a:pPr defTabSz="457200">
              <a:spcBef>
                <a:spcPct val="0"/>
              </a:spcBef>
            </a:pPr>
            <a:r>
              <a:rPr lang="en-US" sz="2800"/>
              <a:t>Reading Log</a:t>
            </a:r>
          </a:p>
        </p:txBody>
      </p:sp>
      <p:pic>
        <p:nvPicPr>
          <p:cNvPr id="5" name="Picture 4" descr="Table&#10;&#10;Description automatically generated">
            <a:extLst>
              <a:ext uri="{FF2B5EF4-FFF2-40B4-BE49-F238E27FC236}">
                <a16:creationId xmlns:a16="http://schemas.microsoft.com/office/drawing/2014/main" id="{56DEC628-722E-4B5F-AC34-19CCE4CE9658}"/>
              </a:ext>
            </a:extLst>
          </p:cNvPr>
          <p:cNvPicPr>
            <a:picLocks noChangeAspect="1"/>
          </p:cNvPicPr>
          <p:nvPr/>
        </p:nvPicPr>
        <p:blipFill>
          <a:blip r:embed="rId3"/>
          <a:stretch>
            <a:fillRect/>
          </a:stretch>
        </p:blipFill>
        <p:spPr>
          <a:xfrm>
            <a:off x="3407692" y="811161"/>
            <a:ext cx="5393408" cy="3707968"/>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1517281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Curriculum: </a:t>
            </a:r>
            <a:r>
              <a:rPr lang="en" err="1"/>
              <a:t>enVision</a:t>
            </a:r>
            <a:r>
              <a:rPr lang="en"/>
              <a:t> Math</a:t>
            </a:r>
            <a:endParaRPr/>
          </a:p>
        </p:txBody>
      </p:sp>
      <p:sp>
        <p:nvSpPr>
          <p:cNvPr id="124" name="Google Shape;124;p22"/>
          <p:cNvSpPr txBox="1">
            <a:spLocks noGrp="1"/>
          </p:cNvSpPr>
          <p:nvPr>
            <p:ph type="body" idx="1"/>
          </p:nvPr>
        </p:nvSpPr>
        <p:spPr>
          <a:xfrm>
            <a:off x="274320" y="980440"/>
            <a:ext cx="8557980" cy="3588435"/>
          </a:xfrm>
          <a:prstGeom prst="rect">
            <a:avLst/>
          </a:prstGeom>
        </p:spPr>
        <p:txBody>
          <a:bodyPr spcFirstLastPara="1" wrap="square" lIns="91425" tIns="91425" rIns="91425" bIns="91425" anchor="t" anchorCtr="0">
            <a:noAutofit/>
          </a:bodyPr>
          <a:lstStyle/>
          <a:p>
            <a:pPr marL="0" indent="0">
              <a:lnSpc>
                <a:spcPct val="114999"/>
              </a:lnSpc>
              <a:buNone/>
            </a:pPr>
            <a:r>
              <a:rPr lang="en" sz="1900">
                <a:solidFill>
                  <a:srgbClr val="000000"/>
                </a:solidFill>
              </a:rPr>
              <a:t>Math content will be taught based on TN State Standards. I will use Envision Math, parts of Eureka math, and teacher created resources to guide instruction.</a:t>
            </a:r>
            <a:endParaRPr lang="en" sz="1900" i="1">
              <a:solidFill>
                <a:srgbClr val="000000"/>
              </a:solidFill>
            </a:endParaRPr>
          </a:p>
          <a:p>
            <a:pPr marL="0" indent="0">
              <a:lnSpc>
                <a:spcPct val="114999"/>
              </a:lnSpc>
              <a:buNone/>
            </a:pPr>
            <a:endParaRPr lang="en" sz="1900">
              <a:solidFill>
                <a:srgbClr val="000000"/>
              </a:solidFill>
            </a:endParaRPr>
          </a:p>
          <a:p>
            <a:pPr marL="0" indent="0">
              <a:lnSpc>
                <a:spcPct val="114999"/>
              </a:lnSpc>
              <a:buNone/>
            </a:pPr>
            <a:r>
              <a:rPr lang="en" sz="1900">
                <a:solidFill>
                  <a:srgbClr val="000000"/>
                </a:solidFill>
              </a:rPr>
              <a:t>Study guides will be provided prior to every test! Use them!</a:t>
            </a:r>
          </a:p>
          <a:p>
            <a:pPr marL="0" indent="0">
              <a:lnSpc>
                <a:spcPct val="114999"/>
              </a:lnSpc>
              <a:buNone/>
            </a:pPr>
            <a:endParaRPr lang="en" sz="1900">
              <a:solidFill>
                <a:srgbClr val="000000"/>
              </a:solidFill>
            </a:endParaRPr>
          </a:p>
          <a:p>
            <a:pPr marL="0" indent="0">
              <a:lnSpc>
                <a:spcPct val="114999"/>
              </a:lnSpc>
              <a:buNone/>
            </a:pPr>
            <a:r>
              <a:rPr lang="en" sz="1900">
                <a:solidFill>
                  <a:srgbClr val="000000"/>
                </a:solidFill>
              </a:rPr>
              <a:t>Please be mindful of negative perceptions/ attitudes surrounding math. It is most observed by children and they carry it into the classroom. Every child has enormous potential, and we need to do everything to maximize it!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8FA86-7883-4BAF-B264-DACA181896B7}"/>
              </a:ext>
            </a:extLst>
          </p:cNvPr>
          <p:cNvSpPr>
            <a:spLocks noGrp="1"/>
          </p:cNvSpPr>
          <p:nvPr>
            <p:ph type="title"/>
          </p:nvPr>
        </p:nvSpPr>
        <p:spPr/>
        <p:txBody>
          <a:bodyPr/>
          <a:lstStyle/>
          <a:p>
            <a:r>
              <a:rPr lang="en-US"/>
              <a:t>Math Facts</a:t>
            </a:r>
          </a:p>
        </p:txBody>
      </p:sp>
      <p:sp>
        <p:nvSpPr>
          <p:cNvPr id="3" name="Text Placeholder 2">
            <a:extLst>
              <a:ext uri="{FF2B5EF4-FFF2-40B4-BE49-F238E27FC236}">
                <a16:creationId xmlns:a16="http://schemas.microsoft.com/office/drawing/2014/main" id="{C23DFDCB-C196-4E26-9979-61F026B011EF}"/>
              </a:ext>
            </a:extLst>
          </p:cNvPr>
          <p:cNvSpPr>
            <a:spLocks noGrp="1"/>
          </p:cNvSpPr>
          <p:nvPr>
            <p:ph type="body" idx="1"/>
          </p:nvPr>
        </p:nvSpPr>
        <p:spPr/>
        <p:txBody>
          <a:bodyPr/>
          <a:lstStyle/>
          <a:p>
            <a:r>
              <a:rPr lang="en-US"/>
              <a:t>I give a math facts quiz every Friday.  It will have 20 problems and students will have 2 minutes.  We will begin with the 2x math facts, then move to the 3x facts, and so on….</a:t>
            </a:r>
          </a:p>
          <a:p>
            <a:r>
              <a:rPr lang="en-US"/>
              <a:t>Math facts will be entered as project/portfolio grades which only account for 5% of the final average.</a:t>
            </a:r>
          </a:p>
          <a:p>
            <a:r>
              <a:rPr lang="en-US"/>
              <a:t>Students with 504s/IEPs will be given time and a half as noted in the plans. (if deemed necessary!)</a:t>
            </a:r>
          </a:p>
          <a:p>
            <a:endParaRPr lang="en-US"/>
          </a:p>
          <a:p>
            <a:r>
              <a:rPr lang="en-US"/>
              <a:t>BASIC NECESSITY in math: EXPO marker!!!  These do not last all year and we will use them EVERY.SINGLE.DAY.</a:t>
            </a:r>
          </a:p>
        </p:txBody>
      </p:sp>
    </p:spTree>
    <p:extLst>
      <p:ext uri="{BB962C8B-B14F-4D97-AF65-F5344CB8AC3E}">
        <p14:creationId xmlns:p14="http://schemas.microsoft.com/office/powerpoint/2010/main" val="22748269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3BBD8-A82F-53E5-FFF8-5E48E0D97C47}"/>
              </a:ext>
            </a:extLst>
          </p:cNvPr>
          <p:cNvSpPr>
            <a:spLocks noGrp="1"/>
          </p:cNvSpPr>
          <p:nvPr>
            <p:ph type="title"/>
          </p:nvPr>
        </p:nvSpPr>
        <p:spPr/>
        <p:txBody>
          <a:bodyPr/>
          <a:lstStyle/>
          <a:p>
            <a:r>
              <a:rPr lang="en-US"/>
              <a:t>Science/Social Studies</a:t>
            </a:r>
          </a:p>
        </p:txBody>
      </p:sp>
      <p:sp>
        <p:nvSpPr>
          <p:cNvPr id="3" name="Text Placeholder 2">
            <a:extLst>
              <a:ext uri="{FF2B5EF4-FFF2-40B4-BE49-F238E27FC236}">
                <a16:creationId xmlns:a16="http://schemas.microsoft.com/office/drawing/2014/main" id="{92FA5CEB-E9BE-67EB-3556-635B1B1A8FFB}"/>
              </a:ext>
            </a:extLst>
          </p:cNvPr>
          <p:cNvSpPr>
            <a:spLocks noGrp="1"/>
          </p:cNvSpPr>
          <p:nvPr>
            <p:ph type="body" idx="1"/>
          </p:nvPr>
        </p:nvSpPr>
        <p:spPr/>
        <p:txBody>
          <a:bodyPr/>
          <a:lstStyle/>
          <a:p>
            <a:pPr>
              <a:lnSpc>
                <a:spcPct val="114999"/>
              </a:lnSpc>
            </a:pPr>
            <a:r>
              <a:rPr lang="en-US"/>
              <a:t>Weekly quiz</a:t>
            </a:r>
          </a:p>
          <a:p>
            <a:pPr>
              <a:lnSpc>
                <a:spcPct val="114999"/>
              </a:lnSpc>
            </a:pPr>
            <a:r>
              <a:rPr lang="en-US"/>
              <a:t>Writing in Social Studies</a:t>
            </a:r>
          </a:p>
          <a:p>
            <a:pPr>
              <a:lnSpc>
                <a:spcPct val="114999"/>
              </a:lnSpc>
            </a:pPr>
            <a:r>
              <a:rPr lang="en-US"/>
              <a:t>Homework- will only be sent if classwork is unfinished or student has makeup work.</a:t>
            </a:r>
          </a:p>
          <a:p>
            <a:pPr>
              <a:lnSpc>
                <a:spcPct val="114999"/>
              </a:lnSpc>
            </a:pPr>
            <a:r>
              <a:rPr lang="en-US"/>
              <a:t>Reasearch!</a:t>
            </a:r>
          </a:p>
          <a:p>
            <a:pPr>
              <a:lnSpc>
                <a:spcPct val="114999"/>
              </a:lnSpc>
            </a:pPr>
            <a:endParaRPr lang="en-US"/>
          </a:p>
          <a:p>
            <a:pPr marL="114300" indent="0">
              <a:lnSpc>
                <a:spcPct val="114999"/>
              </a:lnSpc>
              <a:buNone/>
            </a:pPr>
            <a:endParaRPr lang="en-US"/>
          </a:p>
        </p:txBody>
      </p:sp>
    </p:spTree>
    <p:extLst>
      <p:ext uri="{BB962C8B-B14F-4D97-AF65-F5344CB8AC3E}">
        <p14:creationId xmlns:p14="http://schemas.microsoft.com/office/powerpoint/2010/main" val="5393008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28"/>
        <p:cNvGrpSpPr/>
        <p:nvPr/>
      </p:nvGrpSpPr>
      <p:grpSpPr>
        <a:xfrm>
          <a:off x="0" y="0"/>
          <a:ext cx="0" cy="0"/>
          <a:chOff x="0" y="0"/>
          <a:chExt cx="0" cy="0"/>
        </a:xfrm>
      </p:grpSpPr>
      <p:sp>
        <p:nvSpPr>
          <p:cNvPr id="129" name="Google Shape;129;p23"/>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SCS Grading Policy</a:t>
            </a:r>
            <a:endParaRPr/>
          </a:p>
        </p:txBody>
      </p:sp>
      <p:sp>
        <p:nvSpPr>
          <p:cNvPr id="130" name="Google Shape;130;p23"/>
          <p:cNvSpPr txBox="1">
            <a:spLocks noGrp="1"/>
          </p:cNvSpPr>
          <p:nvPr>
            <p:ph type="body" idx="1"/>
          </p:nvPr>
        </p:nvSpPr>
        <p:spPr>
          <a:prstGeom prst="rect">
            <a:avLst/>
          </a:prstGeom>
        </p:spPr>
        <p:txBody>
          <a:bodyPr spcFirstLastPara="1" wrap="square" lIns="91425" tIns="91425" rIns="91425" bIns="91425" anchor="t" anchorCtr="0">
            <a:noAutofit/>
          </a:bodyPr>
          <a:lstStyle/>
          <a:p>
            <a:pPr marL="457200" lvl="0" indent="-317500" algn="l" rtl="0">
              <a:spcBef>
                <a:spcPts val="1200"/>
              </a:spcBef>
              <a:spcAft>
                <a:spcPts val="0"/>
              </a:spcAft>
              <a:buClr>
                <a:srgbClr val="000000"/>
              </a:buClr>
              <a:buSzPts val="1400"/>
              <a:buFont typeface="Arial"/>
              <a:buChar char="●"/>
            </a:pPr>
            <a:r>
              <a:rPr lang="en" sz="2100" b="1"/>
              <a:t>Homework: 5% (minimum four grades)</a:t>
            </a:r>
            <a:endParaRPr sz="2100" b="1"/>
          </a:p>
          <a:p>
            <a:pPr marL="457200" lvl="0" indent="-317500" algn="l" rtl="0">
              <a:spcBef>
                <a:spcPts val="0"/>
              </a:spcBef>
              <a:spcAft>
                <a:spcPts val="0"/>
              </a:spcAft>
              <a:buClr>
                <a:srgbClr val="000000"/>
              </a:buClr>
              <a:buSzPts val="1400"/>
              <a:buFont typeface="Arial"/>
              <a:buChar char="●"/>
            </a:pPr>
            <a:r>
              <a:rPr lang="en" sz="2100" b="1"/>
              <a:t>Class Participation: 5% (minimum four grades)</a:t>
            </a:r>
            <a:endParaRPr sz="2100" b="1"/>
          </a:p>
          <a:p>
            <a:pPr marL="457200" lvl="0" indent="-317500" algn="l" rtl="0">
              <a:spcBef>
                <a:spcPts val="0"/>
              </a:spcBef>
              <a:spcAft>
                <a:spcPts val="0"/>
              </a:spcAft>
              <a:buClr>
                <a:srgbClr val="000000"/>
              </a:buClr>
              <a:buSzPts val="1400"/>
              <a:buFont typeface="Arial"/>
              <a:buChar char="●"/>
            </a:pPr>
            <a:r>
              <a:rPr lang="en" sz="2100" b="1"/>
              <a:t>Classwork: 40% (minimum four grades)</a:t>
            </a:r>
            <a:endParaRPr sz="2100" b="1"/>
          </a:p>
          <a:p>
            <a:pPr marL="457200" lvl="0" indent="-317500" algn="l" rtl="0">
              <a:spcBef>
                <a:spcPts val="0"/>
              </a:spcBef>
              <a:spcAft>
                <a:spcPts val="0"/>
              </a:spcAft>
              <a:buClr>
                <a:srgbClr val="000000"/>
              </a:buClr>
              <a:buSzPts val="1400"/>
              <a:buFont typeface="Arial"/>
              <a:buChar char="●"/>
            </a:pPr>
            <a:r>
              <a:rPr lang="en" sz="2100" b="1"/>
              <a:t>Projects, portfolios, or presentations: 5% (minimum one grade)</a:t>
            </a:r>
            <a:endParaRPr sz="2100" b="1"/>
          </a:p>
          <a:p>
            <a:pPr marL="457200" lvl="0" indent="-317500" algn="l" rtl="0">
              <a:spcBef>
                <a:spcPts val="0"/>
              </a:spcBef>
              <a:spcAft>
                <a:spcPts val="0"/>
              </a:spcAft>
              <a:buClr>
                <a:srgbClr val="000000"/>
              </a:buClr>
              <a:buSzPts val="1400"/>
              <a:buFont typeface="Arial"/>
              <a:buChar char="●"/>
            </a:pPr>
            <a:r>
              <a:rPr lang="en" sz="2100" b="1"/>
              <a:t>Tests: 45% (minimum four grades)</a:t>
            </a:r>
          </a:p>
          <a:p>
            <a:pPr marL="457200" lvl="0" indent="-317500" algn="l" rtl="0">
              <a:spcBef>
                <a:spcPts val="0"/>
              </a:spcBef>
              <a:spcAft>
                <a:spcPts val="0"/>
              </a:spcAft>
              <a:buClr>
                <a:srgbClr val="000000"/>
              </a:buClr>
              <a:buSzPts val="1400"/>
              <a:buFont typeface="Arial"/>
              <a:buChar char="●"/>
            </a:pPr>
            <a:r>
              <a:rPr lang="en" sz="2100" b="1"/>
              <a:t>New 10 point grading scale</a:t>
            </a:r>
            <a:endParaRPr sz="2100" b="1"/>
          </a:p>
          <a:p>
            <a:pPr marL="0" lvl="0" indent="0" algn="l" rtl="0">
              <a:spcBef>
                <a:spcPts val="1200"/>
              </a:spcBef>
              <a:spcAft>
                <a:spcPts val="160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40"/>
        <p:cNvGrpSpPr/>
        <p:nvPr/>
      </p:nvGrpSpPr>
      <p:grpSpPr>
        <a:xfrm>
          <a:off x="0" y="0"/>
          <a:ext cx="0" cy="0"/>
          <a:chOff x="0" y="0"/>
          <a:chExt cx="0" cy="0"/>
        </a:xfrm>
      </p:grpSpPr>
      <p:sp>
        <p:nvSpPr>
          <p:cNvPr id="141" name="Google Shape;141;p25"/>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Homework</a:t>
            </a:r>
            <a:endParaRPr/>
          </a:p>
        </p:txBody>
      </p:sp>
      <p:sp>
        <p:nvSpPr>
          <p:cNvPr id="142" name="Google Shape;142;p25"/>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Homework is a required category in SCS grading policy.  We must include a minimum of 4 homework grades per quarter.  Homework comprises 5% of the final average.</a:t>
            </a:r>
          </a:p>
          <a:p>
            <a:pPr marL="0" lvl="0" indent="0" algn="l" rtl="0">
              <a:spcBef>
                <a:spcPts val="0"/>
              </a:spcBef>
              <a:spcAft>
                <a:spcPts val="0"/>
              </a:spcAft>
              <a:buNone/>
            </a:pPr>
            <a:endParaRPr lang="en" b="1"/>
          </a:p>
          <a:p>
            <a:pPr marL="0" lvl="0" indent="0" algn="l" rtl="0">
              <a:spcBef>
                <a:spcPts val="0"/>
              </a:spcBef>
              <a:spcAft>
                <a:spcPts val="0"/>
              </a:spcAft>
              <a:buNone/>
            </a:pPr>
            <a:r>
              <a:rPr lang="en" b="1"/>
              <a:t>Homework is graded for completion, not accuracy.</a:t>
            </a:r>
            <a:endParaRPr b="1"/>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146"/>
        <p:cNvGrpSpPr/>
        <p:nvPr/>
      </p:nvGrpSpPr>
      <p:grpSpPr>
        <a:xfrm>
          <a:off x="0" y="0"/>
          <a:ext cx="0" cy="0"/>
          <a:chOff x="0" y="0"/>
          <a:chExt cx="0" cy="0"/>
        </a:xfrm>
      </p:grpSpPr>
      <p:sp>
        <p:nvSpPr>
          <p:cNvPr id="147" name="Google Shape;147;p26"/>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Viewing Grades</a:t>
            </a:r>
            <a:endParaRPr/>
          </a:p>
        </p:txBody>
      </p:sp>
      <p:sp>
        <p:nvSpPr>
          <p:cNvPr id="148" name="Google Shape;148;p26"/>
          <p:cNvSpPr txBox="1">
            <a:spLocks noGrp="1"/>
          </p:cNvSpPr>
          <p:nvPr>
            <p:ph type="body" idx="1"/>
          </p:nvPr>
        </p:nvSpPr>
        <p:spPr>
          <a:xfrm>
            <a:off x="311700" y="1152475"/>
            <a:ext cx="8520600" cy="3530700"/>
          </a:xfrm>
          <a:prstGeom prst="rect">
            <a:avLst/>
          </a:prstGeom>
        </p:spPr>
        <p:txBody>
          <a:bodyPr spcFirstLastPara="1" wrap="square" lIns="91425" tIns="91425" rIns="91425" bIns="91425" anchor="t" anchorCtr="0">
            <a:noAutofit/>
          </a:bodyPr>
          <a:lstStyle/>
          <a:p>
            <a:pPr marL="0" indent="0">
              <a:buNone/>
            </a:pPr>
            <a:r>
              <a:rPr lang="en-US" sz="2100" b="1" i="1" dirty="0"/>
              <a:t>PowerSchool is available to all parents.   This is the BEST way to monitor student grades.  We try to update PS often.  </a:t>
            </a:r>
          </a:p>
          <a:p>
            <a:pPr marL="0" lvl="0" indent="0" algn="l" rtl="0">
              <a:spcBef>
                <a:spcPts val="0"/>
              </a:spcBef>
              <a:spcAft>
                <a:spcPts val="0"/>
              </a:spcAft>
              <a:buNone/>
            </a:pPr>
            <a:endParaRPr lang="en-US" sz="2100" b="1" i="1"/>
          </a:p>
          <a:p>
            <a:pPr marL="0" indent="0">
              <a:buNone/>
            </a:pPr>
            <a:r>
              <a:rPr lang="en-US" sz="2100" b="1" i="1" dirty="0"/>
              <a:t>Wednesday folders will also contain graded papers.  Please check your child’s Wednesday folder and review graded work.  SIGN that you have reviewed the work.  We need all work that is below a 70 to be signed and returned.  Keep everything else, please!</a:t>
            </a:r>
          </a:p>
          <a:p>
            <a:pPr marL="0" indent="0">
              <a:buNone/>
            </a:pPr>
            <a:r>
              <a:rPr lang="en-US" sz="2100" b="1" i="1" dirty="0"/>
              <a:t>PLEASE make sure your email addresses are correct in PowerSchool.  We send updates via email.</a:t>
            </a:r>
            <a:endParaRPr sz="2100" b="1" i="1"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49D98-5D17-725E-87B1-55C11CE50CF1}"/>
              </a:ext>
            </a:extLst>
          </p:cNvPr>
          <p:cNvSpPr>
            <a:spLocks noGrp="1"/>
          </p:cNvSpPr>
          <p:nvPr>
            <p:ph type="title"/>
          </p:nvPr>
        </p:nvSpPr>
        <p:spPr/>
        <p:txBody>
          <a:bodyPr/>
          <a:lstStyle/>
          <a:p>
            <a:r>
              <a:rPr lang="en-US"/>
              <a:t>Birthdays</a:t>
            </a:r>
          </a:p>
        </p:txBody>
      </p:sp>
      <p:sp>
        <p:nvSpPr>
          <p:cNvPr id="3" name="Text Placeholder 2">
            <a:extLst>
              <a:ext uri="{FF2B5EF4-FFF2-40B4-BE49-F238E27FC236}">
                <a16:creationId xmlns:a16="http://schemas.microsoft.com/office/drawing/2014/main" id="{418D1345-6270-A0F8-6E11-FC0682BF08CF}"/>
              </a:ext>
            </a:extLst>
          </p:cNvPr>
          <p:cNvSpPr>
            <a:spLocks noGrp="1"/>
          </p:cNvSpPr>
          <p:nvPr>
            <p:ph type="body" idx="1"/>
          </p:nvPr>
        </p:nvSpPr>
        <p:spPr/>
        <p:txBody>
          <a:bodyPr/>
          <a:lstStyle/>
          <a:p>
            <a:r>
              <a:rPr lang="en-US" dirty="0"/>
              <a:t>Healthy Foods Policy prohibits the sharing of treats.  We are NOT allowed to pass out cookies, cupcakes, candy, etc. for student birthdays.</a:t>
            </a:r>
          </a:p>
          <a:p>
            <a:pPr marL="114300" indent="0">
              <a:buNone/>
            </a:pPr>
            <a:endParaRPr lang="en-US" dirty="0"/>
          </a:p>
          <a:p>
            <a:r>
              <a:rPr lang="en-US" dirty="0"/>
              <a:t>Invites:  If your child is having a birthday party, please send out invites privately and/or electronically.  If invites are sent to school to be dispersed, everyone must be invited.</a:t>
            </a:r>
          </a:p>
        </p:txBody>
      </p:sp>
    </p:spTree>
    <p:extLst>
      <p:ext uri="{BB962C8B-B14F-4D97-AF65-F5344CB8AC3E}">
        <p14:creationId xmlns:p14="http://schemas.microsoft.com/office/powerpoint/2010/main" val="749687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66"/>
        <p:cNvGrpSpPr/>
        <p:nvPr/>
      </p:nvGrpSpPr>
      <p:grpSpPr>
        <a:xfrm>
          <a:off x="0" y="0"/>
          <a:ext cx="0" cy="0"/>
          <a:chOff x="0" y="0"/>
          <a:chExt cx="0" cy="0"/>
        </a:xfrm>
      </p:grpSpPr>
      <p:sp>
        <p:nvSpPr>
          <p:cNvPr id="67" name="Google Shape;67;p14"/>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Ms. Bowden</a:t>
            </a:r>
          </a:p>
        </p:txBody>
      </p:sp>
      <p:sp>
        <p:nvSpPr>
          <p:cNvPr id="68" name="Google Shape;68;p14"/>
          <p:cNvSpPr txBox="1">
            <a:spLocks noGrp="1"/>
          </p:cNvSpPr>
          <p:nvPr>
            <p:ph type="body" idx="1"/>
          </p:nvPr>
        </p:nvSpPr>
        <p:spPr>
          <a:xfrm>
            <a:off x="311700" y="390475"/>
            <a:ext cx="5795622" cy="2853183"/>
          </a:xfrm>
          <a:prstGeom prst="rect">
            <a:avLst/>
          </a:prstGeom>
        </p:spPr>
        <p:txBody>
          <a:bodyPr spcFirstLastPara="1" wrap="square" lIns="91425" tIns="91425" rIns="91425" bIns="91425" anchor="t" anchorCtr="0">
            <a:noAutofit/>
          </a:bodyPr>
          <a:lstStyle/>
          <a:p>
            <a:pPr marL="0" indent="0">
              <a:lnSpc>
                <a:spcPct val="120000"/>
              </a:lnSpc>
              <a:spcBef>
                <a:spcPts val="1000"/>
              </a:spcBef>
              <a:buNone/>
            </a:pPr>
            <a:endParaRPr lang="en-US" sz="2700">
              <a:solidFill>
                <a:srgbClr val="B71E42"/>
              </a:solidFill>
              <a:latin typeface="Arial"/>
              <a:ea typeface="Arial"/>
              <a:cs typeface="Arial"/>
              <a:sym typeface="Arial"/>
            </a:endParaRPr>
          </a:p>
          <a:p>
            <a:pPr marL="0" indent="0">
              <a:lnSpc>
                <a:spcPct val="120000"/>
              </a:lnSpc>
              <a:spcBef>
                <a:spcPts val="1000"/>
              </a:spcBef>
              <a:buNone/>
            </a:pPr>
            <a:r>
              <a:rPr lang="en-US" sz="2700" dirty="0">
                <a:solidFill>
                  <a:srgbClr val="B71E42"/>
                </a:solidFill>
                <a:latin typeface="Arial"/>
                <a:ea typeface="Arial"/>
                <a:cs typeface="Arial"/>
                <a:sym typeface="Arial"/>
              </a:rPr>
              <a:t>•</a:t>
            </a:r>
            <a:r>
              <a:rPr lang="en-US" sz="2300" dirty="0">
                <a:solidFill>
                  <a:srgbClr val="000000"/>
                </a:solidFill>
                <a:latin typeface="Georgia"/>
                <a:ea typeface="Arial"/>
                <a:cs typeface="Arial"/>
                <a:sym typeface="Georgia"/>
              </a:rPr>
              <a:t>starting 6th full year at Richland Elementary</a:t>
            </a:r>
            <a:endParaRPr lang="en-US" sz="2300" dirty="0">
              <a:solidFill>
                <a:srgbClr val="000000"/>
              </a:solidFill>
              <a:latin typeface="Georgia"/>
              <a:ea typeface="Georgia"/>
              <a:cs typeface="Georgia"/>
            </a:endParaRPr>
          </a:p>
          <a:p>
            <a:pPr marL="0" indent="0">
              <a:lnSpc>
                <a:spcPct val="120000"/>
              </a:lnSpc>
              <a:spcBef>
                <a:spcPts val="1000"/>
              </a:spcBef>
              <a:buNone/>
            </a:pPr>
            <a:r>
              <a:rPr lang="en-US" sz="2300" dirty="0">
                <a:solidFill>
                  <a:srgbClr val="B71E42"/>
                </a:solidFill>
                <a:latin typeface="Georgia"/>
                <a:ea typeface="Georgia"/>
                <a:cs typeface="Georgia"/>
                <a:sym typeface="Georgia"/>
              </a:rPr>
              <a:t>•</a:t>
            </a:r>
            <a:r>
              <a:rPr lang="en-US" sz="2300" dirty="0">
                <a:solidFill>
                  <a:srgbClr val="000000"/>
                </a:solidFill>
                <a:latin typeface="Georgia"/>
                <a:ea typeface="Georgia"/>
                <a:cs typeface="Georgia"/>
                <a:sym typeface="Georgia"/>
              </a:rPr>
              <a:t>Bachelor’s in Education, Teaching All Learners certified K-8, modified special ed. K-12 </a:t>
            </a:r>
          </a:p>
          <a:p>
            <a:pPr marL="0" indent="0">
              <a:lnSpc>
                <a:spcPct val="120000"/>
              </a:lnSpc>
              <a:spcBef>
                <a:spcPts val="1000"/>
              </a:spcBef>
              <a:buNone/>
            </a:pPr>
            <a:r>
              <a:rPr lang="en-US" sz="2300" dirty="0">
                <a:solidFill>
                  <a:srgbClr val="B71E42"/>
                </a:solidFill>
                <a:latin typeface="Georgia"/>
                <a:ea typeface="Georgia"/>
                <a:cs typeface="Georgia"/>
                <a:sym typeface="Georgia"/>
              </a:rPr>
              <a:t>•</a:t>
            </a:r>
            <a:r>
              <a:rPr lang="en-US" sz="2300" dirty="0">
                <a:solidFill>
                  <a:srgbClr val="000000"/>
                </a:solidFill>
                <a:latin typeface="Georgia"/>
                <a:ea typeface="Georgia"/>
                <a:cs typeface="Georgia"/>
                <a:sym typeface="Georgia"/>
              </a:rPr>
              <a:t>I have a 20 year old son, Brock, at Moore Tech and a 16 year old son, Noah, at Houston High School</a:t>
            </a:r>
          </a:p>
          <a:p>
            <a:pPr marL="0" lvl="0" indent="0" algn="l" rtl="0">
              <a:spcBef>
                <a:spcPts val="0"/>
              </a:spcBef>
              <a:spcAft>
                <a:spcPts val="1600"/>
              </a:spcAft>
              <a:buNone/>
            </a:pPr>
            <a:endParaRPr lang="en-US" sz="2200">
              <a:latin typeface="Amatic SC"/>
              <a:ea typeface="Amatic SC"/>
              <a:cs typeface="Amatic SC"/>
              <a:sym typeface="Amatic SC"/>
            </a:endParaRPr>
          </a:p>
        </p:txBody>
      </p:sp>
      <p:pic>
        <p:nvPicPr>
          <p:cNvPr id="2" name="Picture 1" descr="A group of people posing for a photo&#10;&#10;Description automatically generated">
            <a:extLst>
              <a:ext uri="{FF2B5EF4-FFF2-40B4-BE49-F238E27FC236}">
                <a16:creationId xmlns:a16="http://schemas.microsoft.com/office/drawing/2014/main" id="{0F6917BF-95B5-5128-6F3A-A74A208FD2A9}"/>
              </a:ext>
            </a:extLst>
          </p:cNvPr>
          <p:cNvPicPr>
            <a:picLocks noChangeAspect="1"/>
          </p:cNvPicPr>
          <p:nvPr/>
        </p:nvPicPr>
        <p:blipFill>
          <a:blip r:embed="rId3"/>
          <a:stretch>
            <a:fillRect/>
          </a:stretch>
        </p:blipFill>
        <p:spPr>
          <a:xfrm>
            <a:off x="6397487" y="939809"/>
            <a:ext cx="2370483" cy="280833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FB26D-20E0-8E55-DA66-EB1C037EE145}"/>
              </a:ext>
            </a:extLst>
          </p:cNvPr>
          <p:cNvSpPr>
            <a:spLocks noGrp="1"/>
          </p:cNvSpPr>
          <p:nvPr>
            <p:ph type="title"/>
          </p:nvPr>
        </p:nvSpPr>
        <p:spPr/>
        <p:txBody>
          <a:bodyPr/>
          <a:lstStyle/>
          <a:p>
            <a:r>
              <a:rPr lang="en-US" dirty="0"/>
              <a:t>4</a:t>
            </a:r>
            <a:r>
              <a:rPr lang="en-US" baseline="30000" dirty="0"/>
              <a:t>th</a:t>
            </a:r>
            <a:r>
              <a:rPr lang="en-US" dirty="0"/>
              <a:t> grade Field Trip to Discovery</a:t>
            </a:r>
          </a:p>
        </p:txBody>
      </p:sp>
      <p:sp>
        <p:nvSpPr>
          <p:cNvPr id="3" name="Text Placeholder 2">
            <a:extLst>
              <a:ext uri="{FF2B5EF4-FFF2-40B4-BE49-F238E27FC236}">
                <a16:creationId xmlns:a16="http://schemas.microsoft.com/office/drawing/2014/main" id="{D0A2DFD2-2EB5-610C-7A69-049B1AFDB77A}"/>
              </a:ext>
            </a:extLst>
          </p:cNvPr>
          <p:cNvSpPr>
            <a:spLocks noGrp="1"/>
          </p:cNvSpPr>
          <p:nvPr>
            <p:ph type="body" idx="1"/>
          </p:nvPr>
        </p:nvSpPr>
        <p:spPr/>
        <p:txBody>
          <a:bodyPr/>
          <a:lstStyle/>
          <a:p>
            <a:r>
              <a:rPr lang="en-US" dirty="0"/>
              <a:t>4th grade students go to Discovery Park of America in Union, TN in May!  We encourage anyone to chaperone (no limit).  </a:t>
            </a:r>
            <a:r>
              <a:rPr lang="en-US" b="1" u="sng" dirty="0"/>
              <a:t>However, ALL CHAPERONES must undergo a level 3 background check.  This requires fingerprinting at the board.  </a:t>
            </a:r>
          </a:p>
          <a:p>
            <a:r>
              <a:rPr lang="en-US" dirty="0"/>
              <a:t>This trip is a bit pricey, so plan ahead! (about $70)</a:t>
            </a:r>
          </a:p>
          <a:p>
            <a:pPr marL="114300" indent="0">
              <a:buNone/>
            </a:pPr>
            <a:r>
              <a:rPr lang="en-US" dirty="0"/>
              <a:t> We take a charter bus, not a school bus, which makes it more expensive.</a:t>
            </a:r>
          </a:p>
          <a:p>
            <a:pPr marL="114300" indent="0">
              <a:lnSpc>
                <a:spcPct val="114999"/>
              </a:lnSpc>
              <a:buNone/>
            </a:pPr>
            <a:endParaRPr lang="en-US" dirty="0"/>
          </a:p>
          <a:p>
            <a:pPr marL="114300" indent="0">
              <a:lnSpc>
                <a:spcPct val="114999"/>
              </a:lnSpc>
              <a:buNone/>
            </a:pPr>
            <a:r>
              <a:rPr lang="en-US" b="1" u="sng" dirty="0"/>
              <a:t>It is encouraged to go ahead and start the level 3 background check process early! It does take some time to get approved!!!!</a:t>
            </a:r>
          </a:p>
          <a:p>
            <a:endParaRPr lang="en-US">
              <a:solidFill>
                <a:schemeClr val="accent1"/>
              </a:solidFill>
            </a:endParaRPr>
          </a:p>
        </p:txBody>
      </p:sp>
    </p:spTree>
    <p:extLst>
      <p:ext uri="{BB962C8B-B14F-4D97-AF65-F5344CB8AC3E}">
        <p14:creationId xmlns:p14="http://schemas.microsoft.com/office/powerpoint/2010/main" val="1062429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160A1-EE6F-E59A-22BD-149FEEDDC247}"/>
              </a:ext>
            </a:extLst>
          </p:cNvPr>
          <p:cNvSpPr>
            <a:spLocks noGrp="1"/>
          </p:cNvSpPr>
          <p:nvPr>
            <p:ph type="title"/>
          </p:nvPr>
        </p:nvSpPr>
        <p:spPr/>
        <p:txBody>
          <a:bodyPr/>
          <a:lstStyle/>
          <a:p>
            <a:r>
              <a:rPr lang="en-US" dirty="0"/>
              <a:t>Arrival and Dismissal Procedures</a:t>
            </a:r>
          </a:p>
        </p:txBody>
      </p:sp>
      <p:sp>
        <p:nvSpPr>
          <p:cNvPr id="3" name="Text Placeholder 2">
            <a:extLst>
              <a:ext uri="{FF2B5EF4-FFF2-40B4-BE49-F238E27FC236}">
                <a16:creationId xmlns:a16="http://schemas.microsoft.com/office/drawing/2014/main" id="{2BD8DD99-9D62-F696-E98C-5DC305960650}"/>
              </a:ext>
            </a:extLst>
          </p:cNvPr>
          <p:cNvSpPr>
            <a:spLocks noGrp="1"/>
          </p:cNvSpPr>
          <p:nvPr>
            <p:ph type="body" idx="1"/>
          </p:nvPr>
        </p:nvSpPr>
        <p:spPr/>
        <p:txBody>
          <a:bodyPr/>
          <a:lstStyle/>
          <a:p>
            <a:pPr marL="114300" indent="0" algn="ctr">
              <a:buNone/>
            </a:pPr>
            <a:endParaRPr lang="en-US" sz="1800" b="1" dirty="0">
              <a:solidFill>
                <a:srgbClr val="000000"/>
              </a:solidFill>
              <a:latin typeface="Arial"/>
            </a:endParaRPr>
          </a:p>
          <a:p>
            <a:pPr marL="114300" indent="0" algn="ctr">
              <a:buNone/>
            </a:pPr>
            <a:endParaRPr lang="en-US" sz="1800" b="1" dirty="0">
              <a:solidFill>
                <a:srgbClr val="000000"/>
              </a:solidFill>
              <a:latin typeface="Arial"/>
            </a:endParaRPr>
          </a:p>
          <a:p>
            <a:pPr marL="114300" indent="0" algn="ctr">
              <a:spcBef>
                <a:spcPts val="0"/>
              </a:spcBef>
              <a:spcAft>
                <a:spcPts val="0"/>
              </a:spcAft>
              <a:buNone/>
            </a:pPr>
            <a:r>
              <a:rPr lang="en-US" sz="1800" b="1" i="0" u="none" strike="noStrike" dirty="0">
                <a:solidFill>
                  <a:srgbClr val="000000"/>
                </a:solidFill>
                <a:effectLst/>
                <a:latin typeface="Arial"/>
              </a:rPr>
              <a:t>Arrival</a:t>
            </a:r>
            <a:endParaRPr lang="en-US" b="1" dirty="0">
              <a:effectLst/>
              <a:latin typeface="Arial"/>
              <a:cs typeface="Arial"/>
            </a:endParaRPr>
          </a:p>
          <a:p>
            <a:pPr rtl="0">
              <a:spcBef>
                <a:spcPts val="0"/>
              </a:spcBef>
              <a:spcAft>
                <a:spcPts val="0"/>
              </a:spcAft>
            </a:pPr>
            <a:r>
              <a:rPr lang="en-US" sz="1800" b="0" i="0" u="none" strike="noStrike" dirty="0">
                <a:solidFill>
                  <a:srgbClr val="000000"/>
                </a:solidFill>
                <a:effectLst/>
                <a:latin typeface="Arial"/>
              </a:rPr>
              <a:t>Students may arrive at school </a:t>
            </a:r>
            <a:r>
              <a:rPr lang="en-US" sz="1800" b="0" i="0" u="none" strike="noStrike" dirty="0">
                <a:solidFill>
                  <a:srgbClr val="000000"/>
                </a:solidFill>
                <a:effectLst/>
                <a:highlight>
                  <a:srgbClr val="FFFF00"/>
                </a:highlight>
                <a:latin typeface="Arial"/>
              </a:rPr>
              <a:t>no earlier than 7:45</a:t>
            </a:r>
            <a:endParaRPr lang="en-US" b="0" dirty="0">
              <a:effectLst/>
              <a:highlight>
                <a:srgbClr val="FFFF00"/>
              </a:highlight>
              <a:latin typeface="Arial"/>
            </a:endParaRPr>
          </a:p>
          <a:p>
            <a:pPr rtl="0">
              <a:spcBef>
                <a:spcPts val="0"/>
              </a:spcBef>
              <a:spcAft>
                <a:spcPts val="0"/>
              </a:spcAft>
            </a:pPr>
            <a:r>
              <a:rPr lang="en-US" sz="1800" b="0" i="0" u="none" strike="noStrike" dirty="0">
                <a:solidFill>
                  <a:srgbClr val="000000"/>
                </a:solidFill>
                <a:effectLst/>
                <a:latin typeface="Arial"/>
              </a:rPr>
              <a:t>Please ensure that your student is coming into the correct door.</a:t>
            </a:r>
            <a:endParaRPr lang="en-US" b="0" dirty="0">
              <a:effectLst/>
              <a:latin typeface="Arial"/>
            </a:endParaRPr>
          </a:p>
          <a:p>
            <a:pPr rtl="0">
              <a:spcBef>
                <a:spcPts val="0"/>
              </a:spcBef>
              <a:spcAft>
                <a:spcPts val="0"/>
              </a:spcAft>
            </a:pPr>
            <a:r>
              <a:rPr lang="en-US" sz="1800" b="0" i="0" u="none" strike="noStrike" dirty="0">
                <a:solidFill>
                  <a:srgbClr val="000000"/>
                </a:solidFill>
                <a:effectLst/>
                <a:latin typeface="Arial"/>
              </a:rPr>
              <a:t> 4th grade enters where we dismiss. </a:t>
            </a:r>
            <a:endParaRPr lang="en-US" b="0" dirty="0">
              <a:effectLst/>
              <a:latin typeface="Arial"/>
            </a:endParaRPr>
          </a:p>
          <a:p>
            <a:pPr marL="114300" indent="0" algn="ctr" rtl="0">
              <a:spcBef>
                <a:spcPts val="0"/>
              </a:spcBef>
              <a:spcAft>
                <a:spcPts val="0"/>
              </a:spcAft>
              <a:buNone/>
            </a:pPr>
            <a:r>
              <a:rPr lang="en-US" sz="1800" b="1" i="0" u="none" strike="noStrike" dirty="0">
                <a:solidFill>
                  <a:srgbClr val="000000"/>
                </a:solidFill>
                <a:effectLst/>
                <a:latin typeface="Arial"/>
              </a:rPr>
              <a:t>Dismissal</a:t>
            </a:r>
            <a:endParaRPr lang="en-US" b="1" dirty="0">
              <a:effectLst/>
              <a:latin typeface="Arial"/>
            </a:endParaRPr>
          </a:p>
          <a:p>
            <a:pPr rtl="0">
              <a:spcBef>
                <a:spcPts val="0"/>
              </a:spcBef>
              <a:spcAft>
                <a:spcPts val="0"/>
              </a:spcAft>
            </a:pPr>
            <a:r>
              <a:rPr lang="en-US" sz="1800" b="0" i="0" u="none" strike="noStrike" dirty="0">
                <a:solidFill>
                  <a:srgbClr val="000000"/>
                </a:solidFill>
                <a:effectLst/>
                <a:latin typeface="Arial"/>
              </a:rPr>
              <a:t>We will dismiss under the East overhang at 3:15. </a:t>
            </a:r>
            <a:endParaRPr lang="en-US" b="0" dirty="0">
              <a:effectLst/>
              <a:latin typeface="Arial"/>
            </a:endParaRPr>
          </a:p>
          <a:p>
            <a:pPr rtl="0">
              <a:spcBef>
                <a:spcPts val="0"/>
              </a:spcBef>
              <a:spcAft>
                <a:spcPts val="0"/>
              </a:spcAft>
            </a:pPr>
            <a:r>
              <a:rPr lang="en-US" sz="1800" b="0" i="0" u="none" strike="noStrike" dirty="0">
                <a:solidFill>
                  <a:srgbClr val="000000"/>
                </a:solidFill>
                <a:effectLst/>
                <a:latin typeface="Arial"/>
              </a:rPr>
              <a:t>Please arrive by 3:10 to avoid traffic tie-ups.</a:t>
            </a:r>
            <a:endParaRPr lang="en-US" b="0" dirty="0">
              <a:effectLst/>
              <a:latin typeface="Arial"/>
            </a:endParaRPr>
          </a:p>
          <a:p>
            <a:pPr rtl="0">
              <a:spcBef>
                <a:spcPts val="0"/>
              </a:spcBef>
              <a:spcAft>
                <a:spcPts val="0"/>
              </a:spcAft>
            </a:pPr>
            <a:r>
              <a:rPr lang="en-US" sz="1800" b="0" i="0" u="none" strike="noStrike" dirty="0">
                <a:solidFill>
                  <a:srgbClr val="000000"/>
                </a:solidFill>
                <a:effectLst/>
                <a:latin typeface="Arial"/>
              </a:rPr>
              <a:t>Please alert teachers of any changes by 10:00 am if possible.</a:t>
            </a:r>
            <a:endParaRPr lang="en-US" b="0" dirty="0">
              <a:effectLst/>
              <a:latin typeface="Arial"/>
            </a:endParaRPr>
          </a:p>
          <a:p>
            <a:pPr marL="114300" indent="0">
              <a:buNone/>
            </a:pPr>
            <a:br>
              <a:rPr lang="en-US" dirty="0"/>
            </a:br>
            <a:br>
              <a:rPr lang="en-US" dirty="0"/>
            </a:br>
            <a:br>
              <a:rPr lang="en-US" dirty="0"/>
            </a:br>
            <a:endParaRPr lang="en-US"/>
          </a:p>
        </p:txBody>
      </p:sp>
    </p:spTree>
    <p:extLst>
      <p:ext uri="{BB962C8B-B14F-4D97-AF65-F5344CB8AC3E}">
        <p14:creationId xmlns:p14="http://schemas.microsoft.com/office/powerpoint/2010/main" val="30861874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30448-A43C-68AE-5092-BAA918382FFF}"/>
              </a:ext>
            </a:extLst>
          </p:cNvPr>
          <p:cNvSpPr>
            <a:spLocks noGrp="1"/>
          </p:cNvSpPr>
          <p:nvPr>
            <p:ph type="title"/>
          </p:nvPr>
        </p:nvSpPr>
        <p:spPr/>
        <p:txBody>
          <a:bodyPr/>
          <a:lstStyle/>
          <a:p>
            <a:r>
              <a:rPr lang="en-US" dirty="0"/>
              <a:t>Cross Country</a:t>
            </a:r>
          </a:p>
        </p:txBody>
      </p:sp>
      <p:sp>
        <p:nvSpPr>
          <p:cNvPr id="3" name="Text Placeholder 2">
            <a:extLst>
              <a:ext uri="{FF2B5EF4-FFF2-40B4-BE49-F238E27FC236}">
                <a16:creationId xmlns:a16="http://schemas.microsoft.com/office/drawing/2014/main" id="{493918F0-7D5E-979D-AA8D-4E29E2F4C9DF}"/>
              </a:ext>
            </a:extLst>
          </p:cNvPr>
          <p:cNvSpPr>
            <a:spLocks noGrp="1"/>
          </p:cNvSpPr>
          <p:nvPr>
            <p:ph type="body" idx="1"/>
          </p:nvPr>
        </p:nvSpPr>
        <p:spPr/>
        <p:txBody>
          <a:bodyPr/>
          <a:lstStyle/>
          <a:p>
            <a:r>
              <a:rPr lang="en-US" dirty="0"/>
              <a:t>Cross Country registration has started! If you are interested, Mrs. Williamson (Pre-K) has forms in a basket outside her door. Her room is located downstairs in the annex building. She is the first door on the right as you enter the annex.</a:t>
            </a:r>
          </a:p>
          <a:p>
            <a:pPr>
              <a:lnSpc>
                <a:spcPct val="114999"/>
              </a:lnSpc>
            </a:pPr>
            <a:endParaRPr lang="en-US"/>
          </a:p>
          <a:p>
            <a:pPr>
              <a:lnSpc>
                <a:spcPct val="114999"/>
              </a:lnSpc>
            </a:pPr>
            <a:r>
              <a:rPr lang="en-US" dirty="0"/>
              <a:t>Deadline: Aug. 28th</a:t>
            </a:r>
          </a:p>
          <a:p>
            <a:pPr>
              <a:lnSpc>
                <a:spcPct val="114999"/>
              </a:lnSpc>
            </a:pPr>
            <a:r>
              <a:rPr lang="en-US" dirty="0"/>
              <a:t>Williamsonmf@scsk12.org</a:t>
            </a:r>
          </a:p>
        </p:txBody>
      </p:sp>
    </p:spTree>
    <p:extLst>
      <p:ext uri="{BB962C8B-B14F-4D97-AF65-F5344CB8AC3E}">
        <p14:creationId xmlns:p14="http://schemas.microsoft.com/office/powerpoint/2010/main" val="38149090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8B031-7723-2051-7F68-E2F4AA27F39F}"/>
              </a:ext>
            </a:extLst>
          </p:cNvPr>
          <p:cNvSpPr>
            <a:spLocks noGrp="1"/>
          </p:cNvSpPr>
          <p:nvPr>
            <p:ph type="title"/>
          </p:nvPr>
        </p:nvSpPr>
        <p:spPr/>
        <p:txBody>
          <a:bodyPr/>
          <a:lstStyle/>
          <a:p>
            <a:r>
              <a:rPr lang="en-US"/>
              <a:t>Uniform Policy</a:t>
            </a:r>
          </a:p>
        </p:txBody>
      </p:sp>
      <p:sp>
        <p:nvSpPr>
          <p:cNvPr id="3" name="Text Placeholder 2">
            <a:extLst>
              <a:ext uri="{FF2B5EF4-FFF2-40B4-BE49-F238E27FC236}">
                <a16:creationId xmlns:a16="http://schemas.microsoft.com/office/drawing/2014/main" id="{59C67146-D3B1-29AC-ECC0-2E446DF8FA26}"/>
              </a:ext>
            </a:extLst>
          </p:cNvPr>
          <p:cNvSpPr>
            <a:spLocks noGrp="1"/>
          </p:cNvSpPr>
          <p:nvPr>
            <p:ph type="body" idx="1"/>
          </p:nvPr>
        </p:nvSpPr>
        <p:spPr/>
        <p:txBody>
          <a:bodyPr/>
          <a:lstStyle/>
          <a:p>
            <a:pPr marL="114300" indent="0" rtl="0">
              <a:spcBef>
                <a:spcPts val="0"/>
              </a:spcBef>
              <a:spcAft>
                <a:spcPts val="0"/>
              </a:spcAft>
              <a:buNone/>
            </a:pPr>
            <a:r>
              <a:rPr lang="en-US" sz="1800" b="1" i="0" u="none" strike="noStrike">
                <a:solidFill>
                  <a:srgbClr val="000000"/>
                </a:solidFill>
                <a:effectLst/>
                <a:latin typeface="Arial" panose="020B0604020202020204" pitchFamily="34" charset="0"/>
              </a:rPr>
              <a:t>Shirts</a:t>
            </a:r>
            <a:r>
              <a:rPr lang="en-US" sz="1800" b="0" i="0" u="none" strike="noStrike">
                <a:solidFill>
                  <a:srgbClr val="000000"/>
                </a:solidFill>
                <a:effectLst/>
                <a:latin typeface="Arial" panose="020B0604020202020204" pitchFamily="34" charset="0"/>
              </a:rPr>
              <a:t>- white, grey, red collared shirts OR Richland Spirit Wear shirts- </a:t>
            </a:r>
          </a:p>
          <a:p>
            <a:pPr marL="114300" indent="0" rtl="0">
              <a:spcBef>
                <a:spcPts val="0"/>
              </a:spcBef>
              <a:spcAft>
                <a:spcPts val="0"/>
              </a:spcAft>
              <a:buNone/>
            </a:pPr>
            <a:r>
              <a:rPr lang="en-US">
                <a:solidFill>
                  <a:srgbClr val="000000"/>
                </a:solidFill>
                <a:latin typeface="Arial" panose="020B0604020202020204" pitchFamily="34" charset="0"/>
              </a:rPr>
              <a:t>         </a:t>
            </a:r>
            <a:r>
              <a:rPr lang="en-US" sz="1800" b="0" i="0" u="none" strike="noStrike">
                <a:solidFill>
                  <a:srgbClr val="000000"/>
                </a:solidFill>
                <a:effectLst/>
                <a:latin typeface="Arial" panose="020B0604020202020204" pitchFamily="34" charset="0"/>
              </a:rPr>
              <a:t>No Field Day shirts</a:t>
            </a:r>
          </a:p>
          <a:p>
            <a:pPr marL="114300" indent="0" rtl="0">
              <a:spcBef>
                <a:spcPts val="0"/>
              </a:spcBef>
              <a:spcAft>
                <a:spcPts val="0"/>
              </a:spcAft>
              <a:buNone/>
            </a:pPr>
            <a:br>
              <a:rPr lang="en-US" b="0">
                <a:effectLst/>
              </a:rPr>
            </a:br>
            <a:r>
              <a:rPr lang="en-US" sz="1800" b="1" i="0" u="none" strike="noStrike">
                <a:solidFill>
                  <a:srgbClr val="000000"/>
                </a:solidFill>
                <a:effectLst/>
                <a:latin typeface="Arial" panose="020B0604020202020204" pitchFamily="34" charset="0"/>
              </a:rPr>
              <a:t>Shorts/Pants/skirts- </a:t>
            </a:r>
            <a:r>
              <a:rPr lang="en-US" sz="1800" b="0" i="0" u="none" strike="noStrike">
                <a:solidFill>
                  <a:srgbClr val="000000"/>
                </a:solidFill>
                <a:effectLst/>
                <a:latin typeface="Arial" panose="020B0604020202020204" pitchFamily="34" charset="0"/>
              </a:rPr>
              <a:t>Khaki, black, navy- please check length</a:t>
            </a:r>
          </a:p>
          <a:p>
            <a:pPr marL="114300" indent="0" rtl="0">
              <a:spcBef>
                <a:spcPts val="0"/>
              </a:spcBef>
              <a:spcAft>
                <a:spcPts val="0"/>
              </a:spcAft>
              <a:buNone/>
            </a:pPr>
            <a:br>
              <a:rPr lang="en-US" b="0">
                <a:effectLst/>
              </a:rPr>
            </a:br>
            <a:r>
              <a:rPr lang="en-US" sz="1800" b="1" i="0" u="none" strike="noStrike">
                <a:solidFill>
                  <a:srgbClr val="000000"/>
                </a:solidFill>
                <a:effectLst/>
                <a:latin typeface="Arial" panose="020B0604020202020204" pitchFamily="34" charset="0"/>
              </a:rPr>
              <a:t>Dresses</a:t>
            </a:r>
            <a:r>
              <a:rPr lang="en-US" sz="1800" b="0" i="0" u="none" strike="noStrike">
                <a:solidFill>
                  <a:srgbClr val="000000"/>
                </a:solidFill>
                <a:effectLst/>
                <a:latin typeface="Arial" panose="020B0604020202020204" pitchFamily="34" charset="0"/>
              </a:rPr>
              <a:t>- white, red, gray</a:t>
            </a:r>
          </a:p>
          <a:p>
            <a:pPr marL="114300" indent="0" rtl="0">
              <a:spcBef>
                <a:spcPts val="0"/>
              </a:spcBef>
              <a:spcAft>
                <a:spcPts val="0"/>
              </a:spcAft>
              <a:buNone/>
            </a:pPr>
            <a:br>
              <a:rPr lang="en-US" b="0">
                <a:effectLst/>
              </a:rPr>
            </a:br>
            <a:r>
              <a:rPr lang="en-US" sz="1800" b="1" i="0" u="none" strike="noStrike">
                <a:solidFill>
                  <a:srgbClr val="000000"/>
                </a:solidFill>
                <a:effectLst/>
                <a:latin typeface="Arial" panose="020B0604020202020204" pitchFamily="34" charset="0"/>
              </a:rPr>
              <a:t>Jumpers</a:t>
            </a:r>
            <a:r>
              <a:rPr lang="en-US" sz="1800" b="0" i="0" u="none" strike="noStrike">
                <a:solidFill>
                  <a:srgbClr val="000000"/>
                </a:solidFill>
                <a:effectLst/>
                <a:latin typeface="Arial" panose="020B0604020202020204" pitchFamily="34" charset="0"/>
              </a:rPr>
              <a:t>-navy or Khaki</a:t>
            </a:r>
          </a:p>
          <a:p>
            <a:pPr marL="114300" indent="0" rtl="0">
              <a:spcBef>
                <a:spcPts val="0"/>
              </a:spcBef>
              <a:spcAft>
                <a:spcPts val="0"/>
              </a:spcAft>
              <a:buNone/>
            </a:pPr>
            <a:br>
              <a:rPr lang="en-US" b="0">
                <a:effectLst/>
              </a:rPr>
            </a:br>
            <a:r>
              <a:rPr lang="en-US" sz="1800" b="1" i="0" u="none" strike="noStrike">
                <a:solidFill>
                  <a:srgbClr val="000000"/>
                </a:solidFill>
                <a:effectLst/>
                <a:latin typeface="Arial" panose="020B0604020202020204" pitchFamily="34" charset="0"/>
              </a:rPr>
              <a:t>Jackets</a:t>
            </a:r>
            <a:r>
              <a:rPr lang="en-US" sz="1800" b="0" i="0" u="none" strike="noStrike">
                <a:solidFill>
                  <a:srgbClr val="000000"/>
                </a:solidFill>
                <a:effectLst/>
                <a:latin typeface="Arial" panose="020B0604020202020204" pitchFamily="34" charset="0"/>
              </a:rPr>
              <a:t>- black ,navy, red, grey- no logos or writing</a:t>
            </a:r>
            <a:endParaRPr lang="en-US" b="0">
              <a:effectLst/>
            </a:endParaRPr>
          </a:p>
          <a:p>
            <a:endParaRPr lang="en-US"/>
          </a:p>
        </p:txBody>
      </p:sp>
    </p:spTree>
    <p:extLst>
      <p:ext uri="{BB962C8B-B14F-4D97-AF65-F5344CB8AC3E}">
        <p14:creationId xmlns:p14="http://schemas.microsoft.com/office/powerpoint/2010/main" val="10732108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BA8E5-96F4-0716-58E9-5EC052133E9D}"/>
              </a:ext>
            </a:extLst>
          </p:cNvPr>
          <p:cNvSpPr>
            <a:spLocks noGrp="1"/>
          </p:cNvSpPr>
          <p:nvPr>
            <p:ph type="title"/>
          </p:nvPr>
        </p:nvSpPr>
        <p:spPr/>
        <p:txBody>
          <a:bodyPr/>
          <a:lstStyle/>
          <a:p>
            <a:r>
              <a:rPr lang="en-US" dirty="0"/>
              <a:t>Honor Society</a:t>
            </a:r>
          </a:p>
        </p:txBody>
      </p:sp>
      <p:sp>
        <p:nvSpPr>
          <p:cNvPr id="3" name="Text Placeholder 2">
            <a:extLst>
              <a:ext uri="{FF2B5EF4-FFF2-40B4-BE49-F238E27FC236}">
                <a16:creationId xmlns:a16="http://schemas.microsoft.com/office/drawing/2014/main" id="{8B9DA323-A0B4-CC7E-F80E-6F7C8C68DAE4}"/>
              </a:ext>
            </a:extLst>
          </p:cNvPr>
          <p:cNvSpPr>
            <a:spLocks noGrp="1"/>
          </p:cNvSpPr>
          <p:nvPr>
            <p:ph type="body" idx="1"/>
          </p:nvPr>
        </p:nvSpPr>
        <p:spPr/>
        <p:txBody>
          <a:bodyPr/>
          <a:lstStyle/>
          <a:p>
            <a:r>
              <a:rPr lang="en-US" dirty="0"/>
              <a:t>Teachers will be submitting students for consideration of National Elementary Honor Society in Quarter 3.</a:t>
            </a:r>
          </a:p>
          <a:p>
            <a:r>
              <a:rPr lang="en-US" dirty="0"/>
              <a:t>Only students with </a:t>
            </a:r>
            <a:r>
              <a:rPr lang="en-US" dirty="0" err="1"/>
              <a:t>cummulative</a:t>
            </a:r>
            <a:r>
              <a:rPr lang="en-US" dirty="0"/>
              <a:t> A/Bs, Es in conduct, and no more than 5 unexcused absences will be considered. (not a rolling invitation)</a:t>
            </a:r>
          </a:p>
          <a:p>
            <a:r>
              <a:rPr lang="en-US" dirty="0"/>
              <a:t>Students will be inducted at the end of 4th grade and will continue as members through 5th grade (if all above criteria are met)</a:t>
            </a:r>
          </a:p>
          <a:p>
            <a:r>
              <a:rPr lang="en-US" dirty="0"/>
              <a:t>During 5th grade, the honor society will be a service organization, with service projects throughout the school year.</a:t>
            </a:r>
          </a:p>
        </p:txBody>
      </p:sp>
      <p:sp>
        <p:nvSpPr>
          <p:cNvPr id="4" name="Slide Number Placeholder 3">
            <a:extLst>
              <a:ext uri="{FF2B5EF4-FFF2-40B4-BE49-F238E27FC236}">
                <a16:creationId xmlns:a16="http://schemas.microsoft.com/office/drawing/2014/main" id="{ED9DD49E-3604-F664-4B06-19C35FC6B9D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24</a:t>
            </a:fld>
            <a:endParaRPr lang="en"/>
          </a:p>
        </p:txBody>
      </p:sp>
    </p:spTree>
    <p:extLst>
      <p:ext uri="{BB962C8B-B14F-4D97-AF65-F5344CB8AC3E}">
        <p14:creationId xmlns:p14="http://schemas.microsoft.com/office/powerpoint/2010/main" val="18391975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52"/>
        <p:cNvGrpSpPr/>
        <p:nvPr/>
      </p:nvGrpSpPr>
      <p:grpSpPr>
        <a:xfrm>
          <a:off x="0" y="0"/>
          <a:ext cx="0" cy="0"/>
          <a:chOff x="0" y="0"/>
          <a:chExt cx="0" cy="0"/>
        </a:xfrm>
      </p:grpSpPr>
      <p:sp>
        <p:nvSpPr>
          <p:cNvPr id="153" name="Google Shape;153;p27"/>
          <p:cNvSpPr txBox="1">
            <a:spLocks noGrp="1"/>
          </p:cNvSpPr>
          <p:nvPr>
            <p:ph type="title"/>
          </p:nvPr>
        </p:nvSpPr>
        <p:spPr>
          <a:xfrm>
            <a:off x="471175" y="351475"/>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Communication!  Download REMIND app!</a:t>
            </a:r>
            <a:endParaRPr/>
          </a:p>
        </p:txBody>
      </p:sp>
      <p:sp>
        <p:nvSpPr>
          <p:cNvPr id="154" name="Google Shape;154;p27"/>
          <p:cNvSpPr txBox="1">
            <a:spLocks noGrp="1"/>
          </p:cNvSpPr>
          <p:nvPr>
            <p:ph type="body" idx="1"/>
          </p:nvPr>
        </p:nvSpPr>
        <p:spPr>
          <a:xfrm>
            <a:off x="256673" y="1850189"/>
            <a:ext cx="8735101" cy="2718686"/>
          </a:xfrm>
          <a:prstGeom prst="rect">
            <a:avLst/>
          </a:prstGeom>
        </p:spPr>
        <p:txBody>
          <a:bodyPr spcFirstLastPara="1" wrap="square" lIns="91425" tIns="91425" rIns="91425" bIns="91425" anchor="t" anchorCtr="0">
            <a:noAutofit/>
          </a:bodyPr>
          <a:lstStyle/>
          <a:p>
            <a:pPr marL="0" indent="0">
              <a:spcAft>
                <a:spcPts val="1600"/>
              </a:spcAft>
              <a:buNone/>
            </a:pPr>
            <a:r>
              <a:rPr lang="en-US" sz="2400" dirty="0">
                <a:solidFill>
                  <a:schemeClr val="accent1"/>
                </a:solidFill>
              </a:rPr>
              <a:t>                                                                                                 </a:t>
            </a:r>
            <a:r>
              <a:rPr lang="en-US" sz="2400" dirty="0"/>
              <a:t>Remind codes were sent out last week!  Reach out to your child’s teacher if you need help signing up.  We use Remind for quick messages or important updates.</a:t>
            </a:r>
            <a:endParaRPr lang="en-US" sz="2400">
              <a:solidFill>
                <a:srgbClr val="734B67"/>
              </a:solidFill>
            </a:endParaRPr>
          </a:p>
        </p:txBody>
      </p:sp>
      <p:sp>
        <p:nvSpPr>
          <p:cNvPr id="157" name="Google Shape;157;p27"/>
          <p:cNvSpPr txBox="1"/>
          <p:nvPr/>
        </p:nvSpPr>
        <p:spPr>
          <a:xfrm>
            <a:off x="311700" y="4625175"/>
            <a:ext cx="2783100" cy="43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 </a:t>
            </a:r>
            <a:endParaRPr>
              <a:latin typeface="Lato"/>
              <a:ea typeface="Lato"/>
              <a:cs typeface="Lato"/>
              <a:sym typeface="Lato"/>
            </a:endParaRPr>
          </a:p>
        </p:txBody>
      </p:sp>
      <p:sp>
        <p:nvSpPr>
          <p:cNvPr id="160" name="Google Shape;160;p27"/>
          <p:cNvSpPr txBox="1"/>
          <p:nvPr/>
        </p:nvSpPr>
        <p:spPr>
          <a:xfrm>
            <a:off x="6694216" y="4726587"/>
            <a:ext cx="5100900" cy="55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Lato"/>
              <a:ea typeface="Lato"/>
              <a:cs typeface="Lato"/>
              <a:sym typeface="Lato"/>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164"/>
        <p:cNvGrpSpPr/>
        <p:nvPr/>
      </p:nvGrpSpPr>
      <p:grpSpPr>
        <a:xfrm>
          <a:off x="0" y="0"/>
          <a:ext cx="0" cy="0"/>
          <a:chOff x="0" y="0"/>
          <a:chExt cx="0" cy="0"/>
        </a:xfrm>
      </p:grpSpPr>
      <p:sp>
        <p:nvSpPr>
          <p:cNvPr id="165" name="Google Shape;165;p28"/>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a:t>Contact</a:t>
            </a:r>
            <a:endParaRPr sz="3000"/>
          </a:p>
        </p:txBody>
      </p:sp>
      <p:sp>
        <p:nvSpPr>
          <p:cNvPr id="166" name="Google Shape;166;p28"/>
          <p:cNvSpPr txBox="1">
            <a:spLocks noGrp="1"/>
          </p:cNvSpPr>
          <p:nvPr>
            <p:ph type="body" idx="1"/>
          </p:nvPr>
        </p:nvSpPr>
        <p:spPr>
          <a:prstGeom prst="rect">
            <a:avLst/>
          </a:prstGeom>
        </p:spPr>
        <p:txBody>
          <a:bodyPr spcFirstLastPara="1" wrap="square" lIns="91425" tIns="91425" rIns="91425" bIns="91425" anchor="t" anchorCtr="0">
            <a:noAutofit/>
          </a:bodyPr>
          <a:lstStyle/>
          <a:p>
            <a:pPr marL="0" indent="0">
              <a:buNone/>
            </a:pPr>
            <a:r>
              <a:rPr lang="en" sz="1400" b="1" dirty="0"/>
              <a:t>Erin Bowden</a:t>
            </a:r>
            <a:endParaRPr sz="1400" b="1" dirty="0"/>
          </a:p>
          <a:p>
            <a:pPr marL="0" lvl="0" indent="0" algn="l" rtl="0">
              <a:spcBef>
                <a:spcPts val="1600"/>
              </a:spcBef>
              <a:spcAft>
                <a:spcPts val="0"/>
              </a:spcAft>
              <a:buNone/>
            </a:pPr>
            <a:r>
              <a:rPr lang="en" sz="1400" b="1" u="sng" dirty="0">
                <a:solidFill>
                  <a:schemeClr val="hlink"/>
                </a:solidFill>
                <a:hlinkClick r:id="rId3">
                  <a:extLst>
                    <a:ext uri="{A12FA001-AC4F-418D-AE19-62706E023703}">
                      <ahyp:hlinkClr xmlns:ahyp="http://schemas.microsoft.com/office/drawing/2018/hyperlinkcolor" val="tx"/>
                    </a:ext>
                  </a:extLst>
                </a:hlinkClick>
              </a:rPr>
              <a:t>bowdene@scsk12.org</a:t>
            </a:r>
            <a:endParaRPr sz="1400" b="1" dirty="0">
              <a:solidFill>
                <a:schemeClr val="hlink"/>
              </a:solidFill>
            </a:endParaRPr>
          </a:p>
          <a:p>
            <a:pPr marL="0" indent="0">
              <a:lnSpc>
                <a:spcPct val="114999"/>
              </a:lnSpc>
              <a:spcBef>
                <a:spcPts val="1600"/>
              </a:spcBef>
              <a:buNone/>
            </a:pPr>
            <a:r>
              <a:rPr lang="en-US" sz="1400" b="1" dirty="0"/>
              <a:t>Courtney Northcutt</a:t>
            </a:r>
            <a:endParaRPr dirty="0"/>
          </a:p>
          <a:p>
            <a:pPr marL="0" lvl="0" indent="0" algn="l">
              <a:lnSpc>
                <a:spcPct val="114999"/>
              </a:lnSpc>
              <a:spcBef>
                <a:spcPts val="1600"/>
              </a:spcBef>
              <a:spcAft>
                <a:spcPts val="0"/>
              </a:spcAft>
              <a:buNone/>
            </a:pPr>
            <a:r>
              <a:rPr lang="en-US" sz="1400" b="1" u="sng" dirty="0">
                <a:solidFill>
                  <a:schemeClr val="hlink"/>
                </a:solidFill>
                <a:hlinkClick r:id="rId4"/>
              </a:rPr>
              <a:t>northcuttcr@scsk12.org</a:t>
            </a:r>
            <a:endParaRPr>
              <a:solidFill>
                <a:schemeClr val="hlink"/>
              </a:solidFill>
              <a:hlinkClick r:id="rId4"/>
            </a:endParaRPr>
          </a:p>
          <a:p>
            <a:pPr marL="0" indent="0">
              <a:lnSpc>
                <a:spcPct val="114999"/>
              </a:lnSpc>
              <a:spcBef>
                <a:spcPts val="1600"/>
              </a:spcBef>
              <a:buNone/>
            </a:pPr>
            <a:r>
              <a:rPr lang="en" sz="1400" b="1" dirty="0"/>
              <a:t>Madison Hertzka</a:t>
            </a:r>
          </a:p>
          <a:p>
            <a:pPr marL="0" lvl="0" indent="0" algn="l">
              <a:lnSpc>
                <a:spcPct val="114999"/>
              </a:lnSpc>
              <a:spcBef>
                <a:spcPts val="1600"/>
              </a:spcBef>
              <a:spcAft>
                <a:spcPts val="0"/>
              </a:spcAft>
              <a:buNone/>
            </a:pPr>
            <a:r>
              <a:rPr lang="en-US" sz="1400" b="1" dirty="0">
                <a:hlinkClick r:id="rId5"/>
              </a:rPr>
              <a:t>hertzkam@scsk12.org</a:t>
            </a:r>
            <a:endParaRPr lang="en-US" dirty="0"/>
          </a:p>
          <a:p>
            <a:pPr marL="0" lvl="0" indent="0" algn="l">
              <a:lnSpc>
                <a:spcPct val="114999"/>
              </a:lnSpc>
              <a:spcBef>
                <a:spcPts val="1600"/>
              </a:spcBef>
              <a:spcAft>
                <a:spcPts val="0"/>
              </a:spcAft>
              <a:buNone/>
            </a:pPr>
            <a:endParaRPr lang="en-US" sz="1400" b="1"/>
          </a:p>
          <a:p>
            <a:pPr marL="0" lvl="0" indent="0" algn="l" rtl="0">
              <a:spcBef>
                <a:spcPts val="1600"/>
              </a:spcBef>
              <a:spcAft>
                <a:spcPts val="0"/>
              </a:spcAft>
              <a:buNone/>
            </a:pPr>
            <a:endParaRPr sz="1400" b="1"/>
          </a:p>
          <a:p>
            <a:pPr marL="0" lvl="0" indent="0" algn="l" rtl="0">
              <a:spcBef>
                <a:spcPts val="1600"/>
              </a:spcBef>
              <a:buNone/>
            </a:pPr>
            <a:endParaRPr sz="1400" b="1"/>
          </a:p>
          <a:p>
            <a:pPr marL="0" indent="0">
              <a:spcBef>
                <a:spcPts val="1600"/>
              </a:spcBef>
              <a:spcAft>
                <a:spcPts val="1600"/>
              </a:spcAft>
              <a:buNone/>
            </a:pPr>
            <a:endParaRPr lang="en-US"/>
          </a:p>
        </p:txBody>
      </p:sp>
      <p:pic>
        <p:nvPicPr>
          <p:cNvPr id="167" name="Google Shape;167;p28"/>
          <p:cNvPicPr preferRelativeResize="0"/>
          <p:nvPr/>
        </p:nvPicPr>
        <p:blipFill>
          <a:blip r:embed="rId6">
            <a:alphaModFix/>
          </a:blip>
          <a:stretch>
            <a:fillRect/>
          </a:stretch>
        </p:blipFill>
        <p:spPr>
          <a:xfrm>
            <a:off x="2634475" y="125450"/>
            <a:ext cx="6341600" cy="46918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171"/>
        <p:cNvGrpSpPr/>
        <p:nvPr/>
      </p:nvGrpSpPr>
      <p:grpSpPr>
        <a:xfrm>
          <a:off x="0" y="0"/>
          <a:ext cx="0" cy="0"/>
          <a:chOff x="0" y="0"/>
          <a:chExt cx="0" cy="0"/>
        </a:xfrm>
      </p:grpSpPr>
      <p:sp>
        <p:nvSpPr>
          <p:cNvPr id="172" name="Google Shape;172;p29"/>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Questions??</a:t>
            </a:r>
            <a:endParaRPr dirty="0"/>
          </a:p>
        </p:txBody>
      </p:sp>
      <p:sp>
        <p:nvSpPr>
          <p:cNvPr id="173" name="Google Shape;173;p29"/>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74" name="Google Shape;174;p29"/>
          <p:cNvPicPr preferRelativeResize="0"/>
          <p:nvPr/>
        </p:nvPicPr>
        <p:blipFill>
          <a:blip r:embed="rId3">
            <a:alphaModFix/>
          </a:blip>
          <a:stretch>
            <a:fillRect/>
          </a:stretch>
        </p:blipFill>
        <p:spPr>
          <a:xfrm>
            <a:off x="2018975" y="1283275"/>
            <a:ext cx="5106402" cy="30910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4"/>
          <p:cNvSpPr txBox="1">
            <a:spLocks noGrp="1"/>
          </p:cNvSpPr>
          <p:nvPr>
            <p:ph type="title"/>
          </p:nvPr>
        </p:nvSpPr>
        <p:spPr>
          <a:xfrm>
            <a:off x="1113233" y="514350"/>
            <a:ext cx="4336297" cy="1314449"/>
          </a:xfrm>
          <a:prstGeom prst="rect">
            <a:avLst/>
          </a:prstGeom>
        </p:spPr>
        <p:txBody>
          <a:bodyPr spcFirstLastPara="1" vert="horz" lIns="91440" tIns="45720" rIns="91440" bIns="45720" rtlCol="0" anchor="ctr" anchorCtr="0">
            <a:normAutofit/>
          </a:bodyPr>
          <a:lstStyle/>
          <a:p>
            <a:pPr defTabSz="457200">
              <a:spcBef>
                <a:spcPct val="0"/>
              </a:spcBef>
            </a:pPr>
            <a:r>
              <a:rPr lang="en-US" sz="4000" dirty="0"/>
              <a:t>C. Northcutt</a:t>
            </a:r>
          </a:p>
        </p:txBody>
      </p:sp>
      <p:sp>
        <p:nvSpPr>
          <p:cNvPr id="68" name="Google Shape;68;p14"/>
          <p:cNvSpPr txBox="1">
            <a:spLocks noGrp="1"/>
          </p:cNvSpPr>
          <p:nvPr>
            <p:ph type="body" idx="1"/>
          </p:nvPr>
        </p:nvSpPr>
        <p:spPr>
          <a:xfrm>
            <a:off x="506563" y="1560634"/>
            <a:ext cx="4942967" cy="2782766"/>
          </a:xfrm>
          <a:prstGeom prst="rect">
            <a:avLst/>
          </a:prstGeom>
        </p:spPr>
        <p:txBody>
          <a:bodyPr spcFirstLastPara="1" vert="horz" lIns="91440" tIns="45720" rIns="91440" bIns="45720" rtlCol="0" anchor="ctr" anchorCtr="0">
            <a:normAutofit fontScale="62500" lnSpcReduction="20000"/>
          </a:bodyPr>
          <a:lstStyle/>
          <a:p>
            <a:pPr marL="0" indent="0" defTabSz="457200">
              <a:spcBef>
                <a:spcPct val="20000"/>
              </a:spcBef>
              <a:spcAft>
                <a:spcPts val="600"/>
              </a:spcAft>
              <a:buSzPct val="145000"/>
              <a:buFont typeface="Arial"/>
              <a:buChar char="•"/>
            </a:pPr>
            <a:r>
              <a:rPr lang="en-US" sz="2200" dirty="0">
                <a:sym typeface="Amatic SC"/>
              </a:rPr>
              <a:t>I have been teaching since 2002</a:t>
            </a:r>
            <a:endParaRPr lang="en-US" sz="2200" dirty="0"/>
          </a:p>
          <a:p>
            <a:pPr marL="0" lvl="0" indent="0" defTabSz="457200">
              <a:spcBef>
                <a:spcPct val="20000"/>
              </a:spcBef>
              <a:spcAft>
                <a:spcPts val="600"/>
              </a:spcAft>
              <a:buSzPct val="145000"/>
              <a:buFont typeface="Arial"/>
              <a:buChar char="•"/>
            </a:pPr>
            <a:r>
              <a:rPr lang="en-US" sz="2200" dirty="0">
                <a:sym typeface="Amatic SC"/>
              </a:rPr>
              <a:t>Alumni of the University of Memphis (Go Tigers!!)</a:t>
            </a:r>
            <a:endParaRPr lang="en-US" sz="2200" dirty="0"/>
          </a:p>
          <a:p>
            <a:pPr marL="0" indent="0" defTabSz="457200">
              <a:spcBef>
                <a:spcPct val="20000"/>
              </a:spcBef>
              <a:spcAft>
                <a:spcPts val="600"/>
              </a:spcAft>
              <a:buSzPct val="145000"/>
              <a:buFont typeface="Arial"/>
              <a:buChar char="•"/>
            </a:pPr>
            <a:r>
              <a:rPr lang="en-US" sz="2200" dirty="0">
                <a:sym typeface="Amatic SC"/>
              </a:rPr>
              <a:t>Bachelor of Science in Education, Endorsement K-8</a:t>
            </a:r>
            <a:endParaRPr lang="en-US" sz="2200" dirty="0"/>
          </a:p>
          <a:p>
            <a:pPr marL="0" indent="0" defTabSz="457200">
              <a:lnSpc>
                <a:spcPct val="114999"/>
              </a:lnSpc>
              <a:spcBef>
                <a:spcPct val="20000"/>
              </a:spcBef>
              <a:spcAft>
                <a:spcPts val="600"/>
              </a:spcAft>
              <a:buSzPct val="145000"/>
              <a:buFont typeface="Arial,Sans-Serif"/>
              <a:buChar char="•"/>
            </a:pPr>
            <a:r>
              <a:rPr lang="en-US" sz="2200" dirty="0">
                <a:latin typeface="Arial"/>
                <a:cs typeface="Arial"/>
              </a:rPr>
              <a:t>Master of Science in Education, Reading K-6</a:t>
            </a:r>
          </a:p>
          <a:p>
            <a:pPr marL="0" indent="0" defTabSz="457200">
              <a:lnSpc>
                <a:spcPct val="114999"/>
              </a:lnSpc>
              <a:spcBef>
                <a:spcPct val="20000"/>
              </a:spcBef>
              <a:spcAft>
                <a:spcPts val="600"/>
              </a:spcAft>
              <a:buSzPct val="145000"/>
              <a:buFont typeface="Arial,Sans-Serif"/>
              <a:buChar char="•"/>
            </a:pPr>
            <a:r>
              <a:rPr lang="en-US" sz="2200" dirty="0">
                <a:latin typeface="Arial"/>
                <a:cs typeface="Arial"/>
              </a:rPr>
              <a:t>Master of Science in Education, Mathematics K-6</a:t>
            </a:r>
          </a:p>
          <a:p>
            <a:pPr marL="0" indent="0" defTabSz="457200">
              <a:lnSpc>
                <a:spcPct val="114999"/>
              </a:lnSpc>
              <a:spcBef>
                <a:spcPct val="20000"/>
              </a:spcBef>
              <a:spcAft>
                <a:spcPts val="600"/>
              </a:spcAft>
              <a:buSzPct val="145000"/>
              <a:buFont typeface="Arial,Sans-Serif"/>
              <a:buChar char="•"/>
            </a:pPr>
            <a:r>
              <a:rPr lang="en-US" sz="2200" dirty="0">
                <a:latin typeface="Arial"/>
                <a:cs typeface="Arial"/>
              </a:rPr>
              <a:t>I have identical twin middle school boys named Miles and Alex.</a:t>
            </a:r>
          </a:p>
          <a:p>
            <a:pPr marL="0" indent="0" defTabSz="457200">
              <a:lnSpc>
                <a:spcPct val="114999"/>
              </a:lnSpc>
              <a:spcBef>
                <a:spcPct val="20000"/>
              </a:spcBef>
              <a:spcAft>
                <a:spcPts val="600"/>
              </a:spcAft>
              <a:buSzPct val="145000"/>
              <a:buFont typeface="Arial,Sans-Serif"/>
              <a:buChar char="•"/>
            </a:pPr>
            <a:endParaRPr lang="en-US">
              <a:latin typeface="Arial"/>
              <a:cs typeface="Arial"/>
            </a:endParaRPr>
          </a:p>
          <a:p>
            <a:pPr marL="0" indent="0" defTabSz="457200">
              <a:spcBef>
                <a:spcPct val="20000"/>
              </a:spcBef>
              <a:spcAft>
                <a:spcPts val="600"/>
              </a:spcAft>
              <a:buSzPct val="145000"/>
              <a:buNone/>
            </a:pPr>
            <a:r>
              <a:rPr lang="en-US" dirty="0">
                <a:sym typeface="Amatic SC"/>
              </a:rPr>
              <a:t>-</a:t>
            </a:r>
            <a:endParaRPr lang="en-US" dirty="0"/>
          </a:p>
          <a:p>
            <a:pPr marL="0" lvl="0" indent="0" defTabSz="457200">
              <a:spcBef>
                <a:spcPct val="20000"/>
              </a:spcBef>
              <a:spcAft>
                <a:spcPts val="600"/>
              </a:spcAft>
              <a:buSzPct val="145000"/>
              <a:buFont typeface="Arial"/>
              <a:buChar char="•"/>
            </a:pPr>
            <a:endParaRPr lang="en-US">
              <a:sym typeface="Amatic SC"/>
            </a:endParaRPr>
          </a:p>
        </p:txBody>
      </p:sp>
      <p:pic>
        <p:nvPicPr>
          <p:cNvPr id="2" name="Picture 1" descr="A group of people standing on a beach&#10;&#10;Description automatically generated">
            <a:extLst>
              <a:ext uri="{FF2B5EF4-FFF2-40B4-BE49-F238E27FC236}">
                <a16:creationId xmlns:a16="http://schemas.microsoft.com/office/drawing/2014/main" id="{D08E9E54-274C-473B-2432-9B4285236772}"/>
              </a:ext>
            </a:extLst>
          </p:cNvPr>
          <p:cNvPicPr>
            <a:picLocks noChangeAspect="1"/>
          </p:cNvPicPr>
          <p:nvPr/>
        </p:nvPicPr>
        <p:blipFill>
          <a:blip r:embed="rId3"/>
          <a:stretch>
            <a:fillRect/>
          </a:stretch>
        </p:blipFill>
        <p:spPr>
          <a:xfrm>
            <a:off x="5477608" y="364881"/>
            <a:ext cx="3323492" cy="443132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B169E-BBE4-1527-04AF-ADCF470C2946}"/>
              </a:ext>
            </a:extLst>
          </p:cNvPr>
          <p:cNvSpPr>
            <a:spLocks noGrp="1"/>
          </p:cNvSpPr>
          <p:nvPr>
            <p:ph type="title"/>
          </p:nvPr>
        </p:nvSpPr>
        <p:spPr/>
        <p:txBody>
          <a:bodyPr/>
          <a:lstStyle/>
          <a:p>
            <a:r>
              <a:rPr lang="en-US"/>
              <a:t>Mrs. Hertzka </a:t>
            </a:r>
          </a:p>
        </p:txBody>
      </p:sp>
      <p:sp>
        <p:nvSpPr>
          <p:cNvPr id="3" name="Text Placeholder 2">
            <a:extLst>
              <a:ext uri="{FF2B5EF4-FFF2-40B4-BE49-F238E27FC236}">
                <a16:creationId xmlns:a16="http://schemas.microsoft.com/office/drawing/2014/main" id="{94945DD0-87D2-38AE-497E-1262DC89D1B8}"/>
              </a:ext>
            </a:extLst>
          </p:cNvPr>
          <p:cNvSpPr>
            <a:spLocks noGrp="1"/>
          </p:cNvSpPr>
          <p:nvPr>
            <p:ph type="body" idx="1"/>
          </p:nvPr>
        </p:nvSpPr>
        <p:spPr>
          <a:xfrm>
            <a:off x="-1008" y="1023079"/>
            <a:ext cx="4813972" cy="3868467"/>
          </a:xfrm>
        </p:spPr>
        <p:txBody>
          <a:bodyPr/>
          <a:lstStyle/>
          <a:p>
            <a:r>
              <a:rPr lang="en-US" sz="2400"/>
              <a:t>B.S.Ed. -2023 from Union University</a:t>
            </a:r>
          </a:p>
          <a:p>
            <a:pPr>
              <a:lnSpc>
                <a:spcPct val="114999"/>
              </a:lnSpc>
            </a:pPr>
            <a:r>
              <a:rPr lang="en-US" sz="2400"/>
              <a:t>Beginning year 2 of teaching</a:t>
            </a:r>
          </a:p>
          <a:p>
            <a:pPr>
              <a:lnSpc>
                <a:spcPct val="114999"/>
              </a:lnSpc>
            </a:pPr>
            <a:r>
              <a:rPr lang="en-US" sz="2400"/>
              <a:t>Loves manatees </a:t>
            </a:r>
          </a:p>
          <a:p>
            <a:pPr>
              <a:lnSpc>
                <a:spcPct val="114999"/>
              </a:lnSpc>
            </a:pPr>
            <a:r>
              <a:rPr lang="en-US" sz="2400"/>
              <a:t>Married with two rescue beagles named Duck and Annie, both 5 years old. </a:t>
            </a:r>
          </a:p>
          <a:p>
            <a:pPr marL="114300" indent="0">
              <a:buNone/>
            </a:pPr>
            <a:endParaRPr lang="en-US"/>
          </a:p>
        </p:txBody>
      </p:sp>
      <p:pic>
        <p:nvPicPr>
          <p:cNvPr id="5" name="Picture 4" descr="A dog lying on the floor with a stuffed animal&#10;&#10;Description automatically generated">
            <a:extLst>
              <a:ext uri="{FF2B5EF4-FFF2-40B4-BE49-F238E27FC236}">
                <a16:creationId xmlns:a16="http://schemas.microsoft.com/office/drawing/2014/main" id="{341AF07B-8A81-5A6D-6BF1-7278DBEC47B8}"/>
              </a:ext>
            </a:extLst>
          </p:cNvPr>
          <p:cNvPicPr>
            <a:picLocks noChangeAspect="1"/>
          </p:cNvPicPr>
          <p:nvPr/>
        </p:nvPicPr>
        <p:blipFill rotWithShape="1">
          <a:blip r:embed="rId2"/>
          <a:srcRect l="-905" t="24296" r="1031" b="173"/>
          <a:stretch/>
        </p:blipFill>
        <p:spPr>
          <a:xfrm>
            <a:off x="5153423" y="2398143"/>
            <a:ext cx="1945306" cy="2152945"/>
          </a:xfrm>
          <a:prstGeom prst="rect">
            <a:avLst/>
          </a:prstGeom>
        </p:spPr>
      </p:pic>
      <p:pic>
        <p:nvPicPr>
          <p:cNvPr id="6" name="Picture 5" descr="A dog standing in grass&#10;&#10;Description automatically generated">
            <a:extLst>
              <a:ext uri="{FF2B5EF4-FFF2-40B4-BE49-F238E27FC236}">
                <a16:creationId xmlns:a16="http://schemas.microsoft.com/office/drawing/2014/main" id="{02BEBBEB-FBC1-0BD2-6371-FAA689DD32BF}"/>
              </a:ext>
            </a:extLst>
          </p:cNvPr>
          <p:cNvPicPr>
            <a:picLocks noChangeAspect="1"/>
          </p:cNvPicPr>
          <p:nvPr/>
        </p:nvPicPr>
        <p:blipFill rotWithShape="1">
          <a:blip r:embed="rId3"/>
          <a:srcRect t="20543" r="2726"/>
          <a:stretch/>
        </p:blipFill>
        <p:spPr>
          <a:xfrm>
            <a:off x="6894034" y="2394547"/>
            <a:ext cx="1729586" cy="2158319"/>
          </a:xfrm>
          <a:prstGeom prst="rect">
            <a:avLst/>
          </a:prstGeom>
        </p:spPr>
      </p:pic>
      <p:pic>
        <p:nvPicPr>
          <p:cNvPr id="8" name="Picture 7" descr="A person and person taking a selfie&#10;&#10;Description automatically generated">
            <a:extLst>
              <a:ext uri="{FF2B5EF4-FFF2-40B4-BE49-F238E27FC236}">
                <a16:creationId xmlns:a16="http://schemas.microsoft.com/office/drawing/2014/main" id="{BAA184CA-F0F7-D4B8-92B5-A7622633A1E5}"/>
              </a:ext>
            </a:extLst>
          </p:cNvPr>
          <p:cNvPicPr>
            <a:picLocks noChangeAspect="1"/>
          </p:cNvPicPr>
          <p:nvPr/>
        </p:nvPicPr>
        <p:blipFill>
          <a:blip r:embed="rId4"/>
          <a:stretch>
            <a:fillRect/>
          </a:stretch>
        </p:blipFill>
        <p:spPr>
          <a:xfrm>
            <a:off x="5154282" y="574195"/>
            <a:ext cx="3472133" cy="1989468"/>
          </a:xfrm>
          <a:prstGeom prst="rect">
            <a:avLst/>
          </a:prstGeom>
        </p:spPr>
      </p:pic>
    </p:spTree>
    <p:extLst>
      <p:ext uri="{BB962C8B-B14F-4D97-AF65-F5344CB8AC3E}">
        <p14:creationId xmlns:p14="http://schemas.microsoft.com/office/powerpoint/2010/main" val="4417174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CB61D-9719-457E-AA30-EECDB07650BC}"/>
              </a:ext>
            </a:extLst>
          </p:cNvPr>
          <p:cNvSpPr>
            <a:spLocks noGrp="1"/>
          </p:cNvSpPr>
          <p:nvPr>
            <p:ph type="title"/>
          </p:nvPr>
        </p:nvSpPr>
        <p:spPr/>
        <p:txBody>
          <a:bodyPr/>
          <a:lstStyle/>
          <a:p>
            <a:r>
              <a:rPr lang="en-US" dirty="0"/>
              <a:t>Weekly Communication</a:t>
            </a:r>
          </a:p>
        </p:txBody>
      </p:sp>
      <p:sp>
        <p:nvSpPr>
          <p:cNvPr id="3" name="Text Placeholder 2">
            <a:extLst>
              <a:ext uri="{FF2B5EF4-FFF2-40B4-BE49-F238E27FC236}">
                <a16:creationId xmlns:a16="http://schemas.microsoft.com/office/drawing/2014/main" id="{52DA4819-FF6F-4CFC-A84F-92FD00A0B536}"/>
              </a:ext>
            </a:extLst>
          </p:cNvPr>
          <p:cNvSpPr>
            <a:spLocks noGrp="1"/>
          </p:cNvSpPr>
          <p:nvPr>
            <p:ph type="body" idx="1"/>
          </p:nvPr>
        </p:nvSpPr>
        <p:spPr/>
        <p:txBody>
          <a:bodyPr/>
          <a:lstStyle/>
          <a:p>
            <a:r>
              <a:rPr lang="en-US" dirty="0"/>
              <a:t>Newsletters containing lessons for each subject will be posted on our websites by Friday afternoons.  Each website will contain the SAME newsletter.</a:t>
            </a:r>
          </a:p>
          <a:p>
            <a:r>
              <a:rPr lang="en-US" dirty="0"/>
              <a:t>Newsletters can be found under “Updates” on each webpage.</a:t>
            </a:r>
            <a:endParaRPr lang="en-US" sz="1600" dirty="0"/>
          </a:p>
          <a:p>
            <a:endParaRPr lang="en-US"/>
          </a:p>
          <a:p>
            <a:pPr>
              <a:lnSpc>
                <a:spcPct val="114999"/>
              </a:lnSpc>
            </a:pPr>
            <a:r>
              <a:rPr lang="pl-PL" dirty="0" err="1"/>
              <a:t>Bowden's</a:t>
            </a:r>
            <a:r>
              <a:rPr lang="pl-PL" dirty="0"/>
              <a:t> </a:t>
            </a:r>
            <a:r>
              <a:rPr lang="pl-PL" dirty="0" err="1"/>
              <a:t>Webpage</a:t>
            </a:r>
            <a:endParaRPr lang="en-US" dirty="0" err="1"/>
          </a:p>
          <a:p>
            <a:pPr>
              <a:lnSpc>
                <a:spcPct val="114999"/>
              </a:lnSpc>
            </a:pPr>
            <a:r>
              <a:rPr lang="en-US" dirty="0"/>
              <a:t>Hertzka's Webpage</a:t>
            </a:r>
          </a:p>
          <a:p>
            <a:pPr>
              <a:lnSpc>
                <a:spcPct val="114999"/>
              </a:lnSpc>
            </a:pPr>
            <a:r>
              <a:rPr lang="en-US" dirty="0">
                <a:hlinkClick r:id="rId2">
                  <a:extLst>
                    <a:ext uri="{A12FA001-AC4F-418D-AE19-62706E023703}">
                      <ahyp:hlinkClr xmlns:ahyp="http://schemas.microsoft.com/office/drawing/2018/hyperlinkcolor" val="tx"/>
                    </a:ext>
                  </a:extLst>
                </a:hlinkClick>
              </a:rPr>
              <a:t>Northcutt's Webpage</a:t>
            </a:r>
          </a:p>
          <a:p>
            <a:endParaRPr lang="en-US"/>
          </a:p>
          <a:p>
            <a:r>
              <a:rPr lang="en-US" dirty="0">
                <a:solidFill>
                  <a:schemeClr val="accent1"/>
                </a:solidFill>
                <a:highlight>
                  <a:srgbClr val="FFFF00"/>
                </a:highlight>
              </a:rPr>
              <a:t>IMPERATIVE</a:t>
            </a:r>
            <a:r>
              <a:rPr lang="en-US" dirty="0">
                <a:solidFill>
                  <a:schemeClr val="accent1"/>
                </a:solidFill>
              </a:rPr>
              <a:t>:  Please ensure you have a working email address in PowerSchool.  Reach out ASAP if it is not current.</a:t>
            </a:r>
          </a:p>
          <a:p>
            <a:endParaRPr lang="en-US"/>
          </a:p>
        </p:txBody>
      </p:sp>
    </p:spTree>
    <p:extLst>
      <p:ext uri="{BB962C8B-B14F-4D97-AF65-F5344CB8AC3E}">
        <p14:creationId xmlns:p14="http://schemas.microsoft.com/office/powerpoint/2010/main" val="4081760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E50CE-FBBC-4625-9A37-F72846100CCC}"/>
              </a:ext>
            </a:extLst>
          </p:cNvPr>
          <p:cNvSpPr>
            <a:spLocks noGrp="1"/>
          </p:cNvSpPr>
          <p:nvPr>
            <p:ph type="title"/>
          </p:nvPr>
        </p:nvSpPr>
        <p:spPr/>
        <p:txBody>
          <a:bodyPr/>
          <a:lstStyle/>
          <a:p>
            <a:r>
              <a:rPr lang="en-US" dirty="0"/>
              <a:t>Behavior</a:t>
            </a:r>
          </a:p>
        </p:txBody>
      </p:sp>
      <p:sp>
        <p:nvSpPr>
          <p:cNvPr id="3" name="Text Placeholder 2">
            <a:extLst>
              <a:ext uri="{FF2B5EF4-FFF2-40B4-BE49-F238E27FC236}">
                <a16:creationId xmlns:a16="http://schemas.microsoft.com/office/drawing/2014/main" id="{BA230922-2AE2-428F-B1AA-B09262571901}"/>
              </a:ext>
            </a:extLst>
          </p:cNvPr>
          <p:cNvSpPr>
            <a:spLocks noGrp="1"/>
          </p:cNvSpPr>
          <p:nvPr>
            <p:ph type="body" idx="1"/>
          </p:nvPr>
        </p:nvSpPr>
        <p:spPr/>
        <p:txBody>
          <a:bodyPr/>
          <a:lstStyle/>
          <a:p>
            <a:endParaRPr lang="en-US" dirty="0"/>
          </a:p>
          <a:p>
            <a:endParaRPr lang="en-US"/>
          </a:p>
          <a:p>
            <a:r>
              <a:rPr lang="en-US" dirty="0"/>
              <a:t>We will follow SCS and Richland behavior guidelines.</a:t>
            </a:r>
          </a:p>
          <a:p>
            <a:r>
              <a:rPr lang="en-US" dirty="0"/>
              <a:t>We monitor classroom behavior daily.  We use a clipboard that follows students to each class.  We can then notify you if there is a behavior issue that occurs during the day.</a:t>
            </a:r>
          </a:p>
          <a:p>
            <a:r>
              <a:rPr lang="en-US" dirty="0"/>
              <a:t>The following chart will allow us to keep track of conduct/work habits throughout the quarter.</a:t>
            </a:r>
          </a:p>
        </p:txBody>
      </p:sp>
      <p:sp>
        <p:nvSpPr>
          <p:cNvPr id="4" name="Text Placeholder 3">
            <a:extLst>
              <a:ext uri="{FF2B5EF4-FFF2-40B4-BE49-F238E27FC236}">
                <a16:creationId xmlns:a16="http://schemas.microsoft.com/office/drawing/2014/main" id="{3C27D88F-AC53-4F74-8563-B2C965820955}"/>
              </a:ext>
            </a:extLst>
          </p:cNvPr>
          <p:cNvSpPr>
            <a:spLocks noGrp="1"/>
          </p:cNvSpPr>
          <p:nvPr>
            <p:ph type="body" idx="2"/>
          </p:nvPr>
        </p:nvSpPr>
        <p:spPr/>
        <p:txBody>
          <a:bodyPr/>
          <a:lstStyle/>
          <a:p>
            <a:endParaRPr lang="en-US"/>
          </a:p>
        </p:txBody>
      </p:sp>
      <p:pic>
        <p:nvPicPr>
          <p:cNvPr id="5" name="Picture 4">
            <a:extLst>
              <a:ext uri="{FF2B5EF4-FFF2-40B4-BE49-F238E27FC236}">
                <a16:creationId xmlns:a16="http://schemas.microsoft.com/office/drawing/2014/main" id="{CB7C5295-8212-4481-BE73-505AC2D44377}"/>
              </a:ext>
            </a:extLst>
          </p:cNvPr>
          <p:cNvPicPr>
            <a:picLocks noChangeAspect="1"/>
          </p:cNvPicPr>
          <p:nvPr/>
        </p:nvPicPr>
        <p:blipFill>
          <a:blip r:embed="rId2"/>
          <a:stretch>
            <a:fillRect/>
          </a:stretch>
        </p:blipFill>
        <p:spPr>
          <a:xfrm>
            <a:off x="5072755" y="612950"/>
            <a:ext cx="3266798" cy="4344656"/>
          </a:xfrm>
          <a:prstGeom prst="rect">
            <a:avLst/>
          </a:prstGeom>
        </p:spPr>
      </p:pic>
    </p:spTree>
    <p:extLst>
      <p:ext uri="{BB962C8B-B14F-4D97-AF65-F5344CB8AC3E}">
        <p14:creationId xmlns:p14="http://schemas.microsoft.com/office/powerpoint/2010/main" val="5726404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01"/>
        <p:cNvGrpSpPr/>
        <p:nvPr/>
      </p:nvGrpSpPr>
      <p:grpSpPr>
        <a:xfrm>
          <a:off x="0" y="0"/>
          <a:ext cx="0" cy="0"/>
          <a:chOff x="0" y="0"/>
          <a:chExt cx="0" cy="0"/>
        </a:xfrm>
      </p:grpSpPr>
      <p:sp>
        <p:nvSpPr>
          <p:cNvPr id="102" name="Google Shape;102;p19"/>
          <p:cNvSpPr txBox="1">
            <a:spLocks noGrp="1"/>
          </p:cNvSpPr>
          <p:nvPr>
            <p:ph type="title"/>
          </p:nvPr>
        </p:nvSpPr>
        <p:spPr>
          <a:prstGeom prst="rect">
            <a:avLst/>
          </a:prstGeom>
        </p:spPr>
        <p:txBody>
          <a:bodyPr spcFirstLastPara="1" wrap="square" lIns="91425" tIns="91425" rIns="91425" bIns="91425" anchor="t" anchorCtr="0">
            <a:noAutofit/>
          </a:bodyPr>
          <a:lstStyle/>
          <a:p>
            <a:r>
              <a:rPr lang="en" dirty="0"/>
              <a:t>Attendance/Tardies/School Hours</a:t>
            </a:r>
          </a:p>
        </p:txBody>
      </p:sp>
      <p:sp>
        <p:nvSpPr>
          <p:cNvPr id="103" name="Google Shape;103;p19"/>
          <p:cNvSpPr txBox="1">
            <a:spLocks noGrp="1"/>
          </p:cNvSpPr>
          <p:nvPr>
            <p:ph type="body" idx="1"/>
          </p:nvPr>
        </p:nvSpPr>
        <p:spPr>
          <a:prstGeom prst="rect">
            <a:avLst/>
          </a:prstGeom>
        </p:spPr>
        <p:txBody>
          <a:bodyPr spcFirstLastPara="1" wrap="square" lIns="91425" tIns="91425" rIns="91425" bIns="91425" anchor="t" anchorCtr="0">
            <a:noAutofit/>
          </a:bodyPr>
          <a:lstStyle/>
          <a:p>
            <a:pPr marL="0" indent="0">
              <a:buNone/>
            </a:pPr>
            <a:endParaRPr lang="en" sz="1600" b="1" dirty="0"/>
          </a:p>
          <a:p>
            <a:pPr marL="0" indent="0">
              <a:buNone/>
            </a:pPr>
            <a:endParaRPr lang="en" sz="1600" b="1" dirty="0"/>
          </a:p>
          <a:p>
            <a:pPr marL="0" lvl="0" indent="0" algn="l">
              <a:spcBef>
                <a:spcPts val="0"/>
              </a:spcBef>
              <a:spcAft>
                <a:spcPts val="0"/>
              </a:spcAft>
              <a:buNone/>
            </a:pPr>
            <a:r>
              <a:rPr lang="en" sz="1600" b="1" dirty="0"/>
              <a:t>School Hours:  8:15-3:15</a:t>
            </a:r>
            <a:endParaRPr lang="en" dirty="0"/>
          </a:p>
          <a:p>
            <a:pPr marL="0" lvl="0" indent="0" algn="l" rtl="0">
              <a:spcBef>
                <a:spcPts val="0"/>
              </a:spcBef>
              <a:spcAft>
                <a:spcPts val="0"/>
              </a:spcAft>
              <a:buNone/>
            </a:pPr>
            <a:endParaRPr lang="en" sz="1600" b="1"/>
          </a:p>
          <a:p>
            <a:pPr marL="0" lvl="0" indent="0" algn="l" rtl="0">
              <a:spcBef>
                <a:spcPts val="0"/>
              </a:spcBef>
              <a:spcAft>
                <a:spcPts val="0"/>
              </a:spcAft>
              <a:buNone/>
            </a:pPr>
            <a:r>
              <a:rPr lang="en" sz="1600" b="1" dirty="0"/>
              <a:t>If your child is going to be absent for several days, please let us know so that we can gather make up work.  We will need ample notice to gather materials.  </a:t>
            </a:r>
          </a:p>
          <a:p>
            <a:pPr marL="0" lvl="0" indent="0" algn="l" rtl="0">
              <a:spcBef>
                <a:spcPts val="0"/>
              </a:spcBef>
              <a:spcAft>
                <a:spcPts val="0"/>
              </a:spcAft>
              <a:buNone/>
            </a:pPr>
            <a:endParaRPr lang="en" sz="1600" b="1"/>
          </a:p>
          <a:p>
            <a:pPr marL="0" lvl="0" indent="0" algn="l" rtl="0">
              <a:spcBef>
                <a:spcPts val="0"/>
              </a:spcBef>
              <a:spcAft>
                <a:spcPts val="0"/>
              </a:spcAft>
              <a:buNone/>
            </a:pPr>
            <a:r>
              <a:rPr lang="en" sz="1600" b="1" dirty="0"/>
              <a:t>When your child returns to school, please send an excuse note/doctor note. </a:t>
            </a:r>
            <a:endParaRPr sz="1600" b="1" dirty="0"/>
          </a:p>
        </p:txBody>
      </p:sp>
      <p:sp>
        <p:nvSpPr>
          <p:cNvPr id="104" name="Google Shape;104;p19"/>
          <p:cNvSpPr txBox="1">
            <a:spLocks noGrp="1"/>
          </p:cNvSpPr>
          <p:nvPr>
            <p:ph type="body" idx="2"/>
          </p:nvPr>
        </p:nvSpPr>
        <p:spPr>
          <a:prstGeom prst="rect">
            <a:avLst/>
          </a:prstGeom>
        </p:spPr>
        <p:txBody>
          <a:bodyPr spcFirstLastPara="1" wrap="square" lIns="91425" tIns="91425" rIns="91425" bIns="91425" anchor="t" anchorCtr="0">
            <a:noAutofit/>
          </a:bodyPr>
          <a:lstStyle/>
          <a:p>
            <a:pPr marL="0" indent="0">
              <a:buNone/>
            </a:pPr>
            <a:endParaRPr lang="en-US" sz="1600" b="1" dirty="0"/>
          </a:p>
          <a:p>
            <a:pPr marL="0" indent="0">
              <a:buNone/>
            </a:pPr>
            <a:endParaRPr lang="en-US" sz="1600" b="1" dirty="0"/>
          </a:p>
          <a:p>
            <a:pPr marL="0" indent="0">
              <a:buNone/>
            </a:pPr>
            <a:endParaRPr lang="en-US" sz="1600" b="1" dirty="0"/>
          </a:p>
          <a:p>
            <a:pPr marL="0" indent="0">
              <a:buNone/>
            </a:pPr>
            <a:endParaRPr lang="en-US" sz="1600" b="1" dirty="0"/>
          </a:p>
          <a:p>
            <a:pPr marL="0" indent="0">
              <a:buNone/>
            </a:pPr>
            <a:r>
              <a:rPr lang="en-US" sz="1600" b="1" dirty="0"/>
              <a:t>Make up work is the responsibility of the student!  </a:t>
            </a:r>
            <a:endParaRPr lang="en-US"/>
          </a:p>
          <a:p>
            <a:pPr marL="0" lvl="0" indent="0" algn="l">
              <a:lnSpc>
                <a:spcPct val="114999"/>
              </a:lnSpc>
              <a:spcBef>
                <a:spcPts val="0"/>
              </a:spcBef>
              <a:spcAft>
                <a:spcPts val="0"/>
              </a:spcAft>
              <a:buNone/>
            </a:pPr>
            <a:endParaRPr lang="en-US" sz="1600" b="1"/>
          </a:p>
          <a:p>
            <a:pPr marL="0" indent="0">
              <a:lnSpc>
                <a:spcPct val="114999"/>
              </a:lnSpc>
              <a:buNone/>
            </a:pPr>
            <a:r>
              <a:rPr lang="en-US" sz="1600" b="1" dirty="0"/>
              <a:t>Dismissal: Please pick up your child at 3:15. We often have meetings scheduled at 3:30 that we must attend.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4</a:t>
            </a:r>
            <a:r>
              <a:rPr lang="en" baseline="30000"/>
              <a:t>th</a:t>
            </a:r>
            <a:r>
              <a:rPr lang="en"/>
              <a:t> grade Schedule</a:t>
            </a:r>
            <a:endParaRPr/>
          </a:p>
        </p:txBody>
      </p:sp>
      <p:sp>
        <p:nvSpPr>
          <p:cNvPr id="110" name="Google Shape;110;p20"/>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8:00-8:15: Good Morning (Homeroom check in)</a:t>
            </a:r>
            <a:endParaRPr/>
          </a:p>
          <a:p>
            <a:pPr marL="0" lvl="0" indent="0" algn="l" rtl="0">
              <a:spcBef>
                <a:spcPts val="1600"/>
              </a:spcBef>
              <a:spcAft>
                <a:spcPts val="0"/>
              </a:spcAft>
              <a:buNone/>
            </a:pPr>
            <a:r>
              <a:rPr lang="en"/>
              <a:t>8:15-9:00: BOOST</a:t>
            </a:r>
            <a:endParaRPr/>
          </a:p>
          <a:p>
            <a:pPr marL="0" lvl="0" indent="0" algn="l" rtl="0">
              <a:spcBef>
                <a:spcPts val="1600"/>
              </a:spcBef>
              <a:spcAft>
                <a:spcPts val="0"/>
              </a:spcAft>
              <a:buNone/>
            </a:pPr>
            <a:r>
              <a:rPr lang="en"/>
              <a:t>9:05-10:35: Block 1 </a:t>
            </a:r>
            <a:endParaRPr/>
          </a:p>
          <a:p>
            <a:pPr marL="0" lvl="0" indent="0" algn="l" rtl="0">
              <a:spcBef>
                <a:spcPts val="1600"/>
              </a:spcBef>
              <a:spcAft>
                <a:spcPts val="0"/>
              </a:spcAft>
              <a:buNone/>
            </a:pPr>
            <a:r>
              <a:rPr lang="en"/>
              <a:t>10:35-11:25: ENCORE</a:t>
            </a:r>
            <a:endParaRPr/>
          </a:p>
          <a:p>
            <a:pPr marL="0" lvl="0" indent="0" algn="l" rtl="0">
              <a:spcBef>
                <a:spcPts val="1600"/>
              </a:spcBef>
              <a:spcAft>
                <a:spcPts val="0"/>
              </a:spcAft>
              <a:buNone/>
            </a:pPr>
            <a:r>
              <a:rPr lang="en"/>
              <a:t>11:30-1:00: Block 2 </a:t>
            </a:r>
            <a:endParaRPr/>
          </a:p>
          <a:p>
            <a:pPr marL="0" lvl="0" indent="0" algn="l" rtl="0">
              <a:spcBef>
                <a:spcPts val="1600"/>
              </a:spcBef>
              <a:spcAft>
                <a:spcPts val="0"/>
              </a:spcAft>
              <a:buNone/>
            </a:pPr>
            <a:r>
              <a:rPr lang="en"/>
              <a:t>1:00-1:30: LUNCH</a:t>
            </a:r>
            <a:endParaRPr/>
          </a:p>
          <a:p>
            <a:pPr marL="0" lvl="0" indent="0" algn="l" rtl="0">
              <a:spcBef>
                <a:spcPts val="1600"/>
              </a:spcBef>
              <a:spcAft>
                <a:spcPts val="1600"/>
              </a:spcAft>
              <a:buNone/>
            </a:pPr>
            <a:r>
              <a:rPr lang="en"/>
              <a:t>1:35-3:00: Block 3 </a:t>
            </a:r>
            <a:endParaRPr/>
          </a:p>
        </p:txBody>
      </p:sp>
      <p:sp>
        <p:nvSpPr>
          <p:cNvPr id="111" name="Google Shape;111;p20"/>
          <p:cNvSpPr txBox="1">
            <a:spLocks noGrp="1"/>
          </p:cNvSpPr>
          <p:nvPr>
            <p:ph type="body" idx="2"/>
          </p:nvPr>
        </p:nvSpPr>
        <p:spPr>
          <a:xfrm>
            <a:off x="4683760" y="619760"/>
            <a:ext cx="4148540" cy="3949115"/>
          </a:xfrm>
          <a:prstGeom prst="rect">
            <a:avLst/>
          </a:prstGeom>
        </p:spPr>
        <p:txBody>
          <a:bodyPr spcFirstLastPara="1" wrap="square" lIns="91425" tIns="91425" rIns="91425" bIns="91425" anchor="t" anchorCtr="0">
            <a:noAutofit/>
          </a:bodyPr>
          <a:lstStyle/>
          <a:p>
            <a:pPr marL="0" indent="0">
              <a:spcAft>
                <a:spcPts val="1600"/>
              </a:spcAft>
              <a:buNone/>
            </a:pPr>
            <a:endParaRPr lang="en-US" dirty="0"/>
          </a:p>
          <a:p>
            <a:pPr marL="0" indent="0">
              <a:spcAft>
                <a:spcPts val="1600"/>
              </a:spcAft>
              <a:buNone/>
            </a:pPr>
            <a:endParaRPr lang="en-US" dirty="0"/>
          </a:p>
          <a:p>
            <a:pPr marL="0" lvl="0" indent="0" algn="l">
              <a:spcBef>
                <a:spcPts val="0"/>
              </a:spcBef>
              <a:spcAft>
                <a:spcPts val="1600"/>
              </a:spcAft>
              <a:buNone/>
            </a:pPr>
            <a:r>
              <a:rPr lang="en-US" dirty="0"/>
              <a:t>Tuesday will follow a modified schedule due to teacher planning.  </a:t>
            </a:r>
            <a:endParaRPr lang="en-US"/>
          </a:p>
          <a:p>
            <a:pPr marL="0" lvl="0" indent="0" algn="l" rtl="0">
              <a:spcBef>
                <a:spcPts val="0"/>
              </a:spcBef>
              <a:spcAft>
                <a:spcPts val="1600"/>
              </a:spcAft>
              <a:buNone/>
            </a:pPr>
            <a:r>
              <a:rPr lang="en-US" dirty="0"/>
              <a:t>RECESS occurs during the last 20 minutes of Sci/SS.</a:t>
            </a:r>
            <a:endParaRPr lang="en-US"/>
          </a:p>
          <a:p>
            <a:pPr marL="0" lvl="0" indent="0" algn="l" rtl="0">
              <a:spcBef>
                <a:spcPts val="0"/>
              </a:spcBef>
              <a:spcAft>
                <a:spcPts val="1600"/>
              </a:spcAft>
              <a:buNone/>
            </a:pPr>
            <a:r>
              <a:rPr lang="en-US" dirty="0"/>
              <a:t>We will operate on an A/B schedule.  See homeroom websites for specifics on schedules.</a:t>
            </a:r>
          </a:p>
          <a:p>
            <a:pPr marL="0" lvl="0" indent="0" algn="l" rtl="0">
              <a:spcBef>
                <a:spcPts val="0"/>
              </a:spcBef>
              <a:spcAft>
                <a:spcPts val="1600"/>
              </a:spcAft>
              <a:buNone/>
            </a:pPr>
            <a:r>
              <a:rPr lang="en-US" dirty="0"/>
              <a:t>ENCORE: Varies by teacher</a:t>
            </a:r>
          </a:p>
          <a:p>
            <a:pPr marL="0" lvl="0" indent="0" algn="l" rtl="0">
              <a:spcBef>
                <a:spcPts val="0"/>
              </a:spcBef>
              <a:spcAft>
                <a:spcPts val="1600"/>
              </a:spcAft>
              <a:buNone/>
            </a:pPr>
            <a:endParaRPr lang="en-US"/>
          </a:p>
          <a:p>
            <a:pPr marL="0" lvl="0" indent="0" algn="l" rtl="0">
              <a:spcBef>
                <a:spcPts val="0"/>
              </a:spcBef>
              <a:spcAft>
                <a:spcPts val="160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0BF16-6DBF-7646-8827-4DBAF4B7BD60}"/>
              </a:ext>
            </a:extLst>
          </p:cNvPr>
          <p:cNvSpPr>
            <a:spLocks noGrp="1"/>
          </p:cNvSpPr>
          <p:nvPr>
            <p:ph type="title"/>
          </p:nvPr>
        </p:nvSpPr>
        <p:spPr/>
        <p:txBody>
          <a:bodyPr/>
          <a:lstStyle/>
          <a:p>
            <a:r>
              <a:rPr lang="en-US"/>
              <a:t>SNACKS and WATER BOTTLES</a:t>
            </a:r>
          </a:p>
        </p:txBody>
      </p:sp>
      <p:sp>
        <p:nvSpPr>
          <p:cNvPr id="3" name="Text Placeholder 2">
            <a:extLst>
              <a:ext uri="{FF2B5EF4-FFF2-40B4-BE49-F238E27FC236}">
                <a16:creationId xmlns:a16="http://schemas.microsoft.com/office/drawing/2014/main" id="{09E45CF5-0A74-76F6-B5BB-47EB5CB8C4ED}"/>
              </a:ext>
            </a:extLst>
          </p:cNvPr>
          <p:cNvSpPr>
            <a:spLocks noGrp="1"/>
          </p:cNvSpPr>
          <p:nvPr>
            <p:ph type="body" idx="1"/>
          </p:nvPr>
        </p:nvSpPr>
        <p:spPr/>
        <p:txBody>
          <a:bodyPr/>
          <a:lstStyle/>
          <a:p>
            <a:r>
              <a:rPr lang="en-US" sz="2000"/>
              <a:t>Due to our late lunch, students may bring a healthy snack! (DRY)</a:t>
            </a:r>
          </a:p>
          <a:p>
            <a:r>
              <a:rPr lang="en-US" sz="2000"/>
              <a:t>Goldfish, pretzels, string cheese, apple sauce pouch, etc.</a:t>
            </a:r>
          </a:p>
          <a:p>
            <a:pPr>
              <a:lnSpc>
                <a:spcPct val="114999"/>
              </a:lnSpc>
            </a:pPr>
            <a:r>
              <a:rPr lang="en-US" sz="2000"/>
              <a:t>We will not allow candy, Takis, and full lunch items (ex: sandwiches)</a:t>
            </a:r>
          </a:p>
        </p:txBody>
      </p:sp>
      <p:sp>
        <p:nvSpPr>
          <p:cNvPr id="4" name="Text Placeholder 3">
            <a:extLst>
              <a:ext uri="{FF2B5EF4-FFF2-40B4-BE49-F238E27FC236}">
                <a16:creationId xmlns:a16="http://schemas.microsoft.com/office/drawing/2014/main" id="{FE2336E1-6CCA-D85B-BFB8-53F3BE7A8B99}"/>
              </a:ext>
            </a:extLst>
          </p:cNvPr>
          <p:cNvSpPr>
            <a:spLocks noGrp="1"/>
          </p:cNvSpPr>
          <p:nvPr>
            <p:ph type="body" idx="2"/>
          </p:nvPr>
        </p:nvSpPr>
        <p:spPr/>
        <p:txBody>
          <a:bodyPr/>
          <a:lstStyle/>
          <a:p>
            <a:pPr>
              <a:lnSpc>
                <a:spcPct val="114999"/>
              </a:lnSpc>
            </a:pPr>
            <a:r>
              <a:rPr lang="en-US" sz="2000" dirty="0"/>
              <a:t>We have working water fountains in each hallway. Students may bring water bottles to school. Each class will have specific water bottle procedures. Please no open straws (</a:t>
            </a:r>
            <a:r>
              <a:rPr lang="en-US" sz="2000" dirty="0" err="1"/>
              <a:t>ie</a:t>
            </a:r>
            <a:r>
              <a:rPr lang="en-US" sz="2000" dirty="0"/>
              <a:t> Stanleys)</a:t>
            </a:r>
          </a:p>
        </p:txBody>
      </p:sp>
    </p:spTree>
    <p:extLst>
      <p:ext uri="{BB962C8B-B14F-4D97-AF65-F5344CB8AC3E}">
        <p14:creationId xmlns:p14="http://schemas.microsoft.com/office/powerpoint/2010/main" val="2804007505"/>
      </p:ext>
    </p:extLst>
  </p:cSld>
  <p:clrMapOvr>
    <a:masterClrMapping/>
  </p:clrMapOvr>
</p:sld>
</file>

<file path=ppt/theme/theme1.xml><?xml version="1.0" encoding="utf-8"?>
<a:theme xmlns:a="http://schemas.openxmlformats.org/drawingml/2006/main" name="ChronicleVTI">
  <a:themeElements>
    <a:clrScheme name="ChronicleVTI">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ChronicleVTI">
      <a:majorFont>
        <a:latin typeface="Univers Condensed"/>
        <a:ea typeface=""/>
        <a:cs typeface=""/>
      </a:majorFont>
      <a:minorFont>
        <a:latin typeface="Calisto MT" panose="02040603050505030304"/>
        <a:ea typeface=""/>
        <a:cs typeface=""/>
      </a:minorFont>
    </a:fontScheme>
    <a:fmtScheme name="ChronicleVTI">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ronicleVTI" id="{534FD3B1-53CD-4A5C-943C-C44DFF248C3E}" vid="{19A790DA-2E4D-4134-98A6-7DECB1A1B842}"/>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27</Slides>
  <Notes>14</Notes>
  <HiddenSlides>0</HiddenSlide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ChronicleVTI</vt:lpstr>
      <vt:lpstr>Welcome to  Fourth Grade! 2024-2025</vt:lpstr>
      <vt:lpstr>Ms. Bowden</vt:lpstr>
      <vt:lpstr>C. Northcutt</vt:lpstr>
      <vt:lpstr>Mrs. Hertzka </vt:lpstr>
      <vt:lpstr>Weekly Communication</vt:lpstr>
      <vt:lpstr>Behavior</vt:lpstr>
      <vt:lpstr>Attendance/Tardies/School Hours</vt:lpstr>
      <vt:lpstr>4th grade Schedule</vt:lpstr>
      <vt:lpstr>SNACKS and WATER BOTTLES</vt:lpstr>
      <vt:lpstr>Conferences</vt:lpstr>
      <vt:lpstr>   Curriculum: WONDERS</vt:lpstr>
      <vt:lpstr>Reading Log</vt:lpstr>
      <vt:lpstr>Curriculum: enVision Math</vt:lpstr>
      <vt:lpstr>Math Facts</vt:lpstr>
      <vt:lpstr>Science/Social Studies</vt:lpstr>
      <vt:lpstr>SCS Grading Policy</vt:lpstr>
      <vt:lpstr>Homework</vt:lpstr>
      <vt:lpstr>Viewing Grades</vt:lpstr>
      <vt:lpstr>Birthdays</vt:lpstr>
      <vt:lpstr>4th grade Field Trip to Discovery</vt:lpstr>
      <vt:lpstr>Arrival and Dismissal Procedures</vt:lpstr>
      <vt:lpstr>Cross Country</vt:lpstr>
      <vt:lpstr>Uniform Policy</vt:lpstr>
      <vt:lpstr>Honor Society</vt:lpstr>
      <vt:lpstr>Communication!  Download REMIND app!</vt:lpstr>
      <vt:lpstr>Contact</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4-02!!  2020-2021</dc:title>
  <cp:revision>173</cp:revision>
  <dcterms:modified xsi:type="dcterms:W3CDTF">2024-08-20T12:45:46Z</dcterms:modified>
</cp:coreProperties>
</file>