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4"/>
    <p:sldMasterId id="2147483662" r:id="rId5"/>
  </p:sldMasterIdLst>
  <p:notesMasterIdLst>
    <p:notesMasterId r:id="rId19"/>
  </p:notesMasterIdLst>
  <p:sldIdLst>
    <p:sldId id="284" r:id="rId6"/>
    <p:sldId id="258" r:id="rId7"/>
    <p:sldId id="260" r:id="rId8"/>
    <p:sldId id="263" r:id="rId9"/>
    <p:sldId id="278" r:id="rId10"/>
    <p:sldId id="274" r:id="rId11"/>
    <p:sldId id="279" r:id="rId12"/>
    <p:sldId id="280" r:id="rId13"/>
    <p:sldId id="283" r:id="rId14"/>
    <p:sldId id="282" r:id="rId15"/>
    <p:sldId id="281" r:id="rId16"/>
    <p:sldId id="267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70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743D0D-1CBB-116F-BF61-4E33F5512959}" v="2" dt="2020-10-01T02:10:01.349"/>
    <p1510:client id="{2197E523-B2B2-F433-4F6B-C82A23B6146C}" v="1" dt="2020-02-04T04:31:48.924"/>
    <p1510:client id="{654F13A6-31CC-DF8A-6305-E92671DF0E90}" v="1641" dt="2021-09-07T16:56:39.582"/>
    <p1510:client id="{2E7DD9FA-AC8F-4462-9903-9EAD28F4D549}" v="1" dt="2020-02-04T04:23:44.989"/>
    <p1510:client id="{EFB92ED1-C29B-1D34-3758-B522CCD1689F}" v="13" dt="2021-08-13T16:18:18.601"/>
    <p1510:client id="{59B96647-BFB3-9821-CE29-20D7C93A5CED}" v="9" dt="2020-02-04T18:26:46.037"/>
    <p1510:client id="{4E02FA76-78EA-9EED-C8CA-27BA74DF3809}" v="77" dt="2020-11-23T18:08:52.585"/>
    <p1510:client id="{7117E0AD-4019-4DEC-919C-BA3B4D125128}" v="129" dt="2020-11-17T14:56:16.700"/>
    <p1510:client id="{81567AEA-CAF0-41CC-76A3-7F47547B7F6D}" v="1494" dt="2020-09-29T14:58:56.553"/>
    <p1510:client id="{5DF884FB-7AD0-442C-B511-5A4CFCDBC31A}" v="711" dt="2021-09-07T16:30:47.192"/>
    <p1510:client id="{86DFB18C-785D-7B6E-A91D-A2061C26557F}" v="1439" dt="2020-10-01T02:09:17.658"/>
    <p1510:client id="{B09AD49A-8AA4-F51D-C080-CAF88742A0B2}" v="226" dt="2020-09-18T17:56:45.150"/>
    <p1510:client id="{B1215F05-B266-25A6-5029-C91283E0FB78}" v="9" dt="2021-09-07T16:58:31.719"/>
    <p1510:client id="{C8AC896B-8962-506D-8A43-8597DD012686}" v="322" dt="2021-09-13T14:38:06.954"/>
    <p1510:client id="{E5654ED7-42C7-E5E2-E59F-892E79D278B9}" v="68" dt="2021-09-07T17:07:41.323"/>
    <p1510:client id="{ED93FC2E-E53E-3957-510F-A9429CD02114}" v="2" dt="2021-08-13T16:52:28.613"/>
    <p1510:client id="{F05A48AE-192A-CBCA-4896-18D22AF3E914}" v="1205" dt="2020-09-18T17:06:26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23A06-1523-1B47-B123-FBDB63FF88AE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3F5ED-71F2-4847-8A55-2F500B108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16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DA45DC6-D2AE-594B-B1CA-5BAADDD8359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5DA45DC6-D2AE-594B-B1CA-5BAADDD8359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2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17" name="Google Shape;17;p2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8" name="Google Shape;18;p2"/>
              <p:cNvSpPr/>
              <p:nvPr/>
            </p:nvSpPr>
            <p:spPr>
              <a:xfrm rot="10800000" flipH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0800" dist="63500" dir="2700000" algn="tl" rotWithShape="0">
                  <a:srgbClr val="000000">
                    <a:alpha val="4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cxnSp>
            <p:nvCxnSpPr>
              <p:cNvPr id="19" name="Google Shape;19;p2"/>
              <p:cNvCxnSpPr/>
              <p:nvPr/>
            </p:nvCxnSpPr>
            <p:spPr>
              <a:xfrm>
                <a:off x="0" y="3379694"/>
                <a:ext cx="7543800" cy="2377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0" name="Google Shape;20;p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4600"/>
              <a:buFont typeface="Corbel"/>
              <a:buNone/>
              <a:defRPr sz="46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 rot="-5400000">
            <a:off x="-734076" y="45037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 rot="-5400000">
            <a:off x="-356811" y="4503737"/>
            <a:ext cx="20573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 rot="10800000" flipH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Google Shape;27;p3"/>
          <p:cNvSpPr/>
          <p:nvPr/>
        </p:nvSpPr>
        <p:spPr>
          <a:xfrm rot="10800000" flipH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3800"/>
              <a:buFont typeface="Corbel"/>
              <a:buNone/>
              <a:defRPr sz="3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433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+"/>
              <a:defRPr sz="22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4"/>
          <p:cNvGrpSpPr/>
          <p:nvPr/>
        </p:nvGrpSpPr>
        <p:grpSpPr>
          <a:xfrm>
            <a:off x="228600" y="228601"/>
            <a:ext cx="4251960" cy="6387352"/>
            <a:chOff x="228600" y="228601"/>
            <a:chExt cx="4251960" cy="6387352"/>
          </a:xfrm>
        </p:grpSpPr>
        <p:sp>
          <p:nvSpPr>
            <p:cNvPr id="35" name="Google Shape;35;p4"/>
            <p:cNvSpPr/>
            <p:nvPr/>
          </p:nvSpPr>
          <p:spPr>
            <a:xfrm rot="10800000" flipH="1">
              <a:off x="228600" y="228601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dist="63500" dir="2700000" algn="t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3886200" y="432548"/>
              <a:ext cx="355002" cy="355002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rbel"/>
              <a:buNone/>
              <a:defRPr sz="3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4"/>
          <p:cNvSpPr>
            <a:spLocks noGrp="1"/>
          </p:cNvSpPr>
          <p:nvPr>
            <p:ph type="pic" idx="2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noFill/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20"/>
              <a:buFont typeface="Noto Sans Symbols"/>
              <a:buNone/>
              <a:defRPr sz="2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None/>
              <a:defRPr sz="24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530352" y="3342401"/>
            <a:ext cx="3657600" cy="2595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2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1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dt" idx="10"/>
          </p:nvPr>
        </p:nvSpPr>
        <p:spPr>
          <a:xfrm>
            <a:off x="758952" y="6300216"/>
            <a:ext cx="12984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ftr" idx="11"/>
          </p:nvPr>
        </p:nvSpPr>
        <p:spPr>
          <a:xfrm>
            <a:off x="2057400" y="6300216"/>
            <a:ext cx="23408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ldNum" idx="12"/>
          </p:nvPr>
        </p:nvSpPr>
        <p:spPr>
          <a:xfrm>
            <a:off x="301752" y="6300216"/>
            <a:ext cx="4480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icture">
  <p:cSld name="Title Slide with Pictur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45" name="Google Shape;45;p5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46" name="Google Shape;46;p5"/>
              <p:cNvSpPr/>
              <p:nvPr/>
            </p:nvSpPr>
            <p:spPr>
              <a:xfrm rot="10800000" flipH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0800" dist="63500" dir="2700000" algn="tl" rotWithShape="0">
                  <a:srgbClr val="000000">
                    <a:alpha val="4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cxnSp>
            <p:nvCxnSpPr>
              <p:cNvPr id="47" name="Google Shape;47;p5"/>
              <p:cNvCxnSpPr/>
              <p:nvPr/>
            </p:nvCxnSpPr>
            <p:spPr>
              <a:xfrm>
                <a:off x="0" y="3379694"/>
                <a:ext cx="7543800" cy="2377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48" name="Google Shape;48;p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49" name="Google Shape;49;p5"/>
          <p:cNvSpPr txBox="1"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4600"/>
              <a:buFont typeface="Corbel"/>
              <a:buNone/>
              <a:defRPr sz="46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dt" idx="10"/>
          </p:nvPr>
        </p:nvSpPr>
        <p:spPr>
          <a:xfrm rot="-5400000">
            <a:off x="-734076" y="45037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ftr" idx="11"/>
          </p:nvPr>
        </p:nvSpPr>
        <p:spPr>
          <a:xfrm rot="-5400000">
            <a:off x="-356811" y="4503737"/>
            <a:ext cx="20573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>
            <a:spLocks noGrp="1"/>
          </p:cNvSpPr>
          <p:nvPr>
            <p:ph type="pic" idx="2"/>
          </p:nvPr>
        </p:nvSpPr>
        <p:spPr>
          <a:xfrm>
            <a:off x="0" y="676835"/>
            <a:ext cx="7543800" cy="2587752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/>
          <p:nvPr/>
        </p:nvSpPr>
        <p:spPr>
          <a:xfrm rot="10800000" flipH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3800"/>
              <a:buFont typeface="Corbel"/>
              <a:buNone/>
              <a:defRPr sz="3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dt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ft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7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63" name="Google Shape;63;p7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64" name="Google Shape;64;p7"/>
              <p:cNvSpPr/>
              <p:nvPr/>
            </p:nvSpPr>
            <p:spPr>
              <a:xfrm rot="10800000" flipH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0800" dist="63500" dir="2700000" algn="tl" rotWithShape="0">
                  <a:srgbClr val="000000">
                    <a:alpha val="4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cxnSp>
            <p:nvCxnSpPr>
              <p:cNvPr id="65" name="Google Shape;65;p7"/>
              <p:cNvCxnSpPr/>
              <p:nvPr/>
            </p:nvCxnSpPr>
            <p:spPr>
              <a:xfrm>
                <a:off x="0" y="3379694"/>
                <a:ext cx="7543800" cy="2377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66" name="Google Shape;66;p7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4600"/>
              <a:buFont typeface="Corbel"/>
              <a:buNone/>
              <a:defRPr sz="46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ftr" idx="11"/>
          </p:nvPr>
        </p:nvSpPr>
        <p:spPr>
          <a:xfrm rot="-5400000">
            <a:off x="8033590" y="3475037"/>
            <a:ext cx="1828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dt" idx="10"/>
          </p:nvPr>
        </p:nvSpPr>
        <p:spPr>
          <a:xfrm rot="-5400000">
            <a:off x="7658009" y="3475037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/>
          <p:nvPr/>
        </p:nvSpPr>
        <p:spPr>
          <a:xfrm rot="10800000" flipH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3" name="Google Shape;73;p8"/>
          <p:cNvSpPr/>
          <p:nvPr/>
        </p:nvSpPr>
        <p:spPr>
          <a:xfrm rot="10800000" flipH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3800"/>
              <a:buFont typeface="Corbel"/>
              <a:buNone/>
              <a:defRPr sz="3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body" idx="1"/>
          </p:nvPr>
        </p:nvSpPr>
        <p:spPr>
          <a:xfrm>
            <a:off x="779461" y="1981201"/>
            <a:ext cx="3657600" cy="39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433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+"/>
              <a:defRPr sz="22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body" idx="2"/>
          </p:nvPr>
        </p:nvSpPr>
        <p:spPr>
          <a:xfrm>
            <a:off x="4705351" y="1981201"/>
            <a:ext cx="3657600" cy="39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433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+"/>
              <a:defRPr sz="22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dt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ft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sldNum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/>
          <p:nvPr/>
        </p:nvSpPr>
        <p:spPr>
          <a:xfrm rot="10800000" flipH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2" name="Google Shape;82;p9"/>
          <p:cNvSpPr/>
          <p:nvPr/>
        </p:nvSpPr>
        <p:spPr>
          <a:xfrm rot="10800000" flipH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3800"/>
              <a:buFont typeface="Corbel"/>
              <a:buNone/>
              <a:defRPr sz="3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None/>
              <a:defRPr sz="2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body" idx="2"/>
          </p:nvPr>
        </p:nvSpPr>
        <p:spPr>
          <a:xfrm>
            <a:off x="779463" y="2743200"/>
            <a:ext cx="3657600" cy="32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body" idx="3"/>
          </p:nvPr>
        </p:nvSpPr>
        <p:spPr>
          <a:xfrm>
            <a:off x="4705351" y="1852426"/>
            <a:ext cx="3657600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None/>
              <a:defRPr sz="2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body" idx="4"/>
          </p:nvPr>
        </p:nvSpPr>
        <p:spPr>
          <a:xfrm>
            <a:off x="4705351" y="2743200"/>
            <a:ext cx="3657600" cy="32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dt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ft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ldNum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/>
          <p:nvPr/>
        </p:nvSpPr>
        <p:spPr>
          <a:xfrm rot="10800000" flipH="1">
            <a:off x="228600" y="228601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3" name="Google Shape;93;p10"/>
          <p:cNvSpPr txBox="1">
            <a:spLocks noGrp="1"/>
          </p:cNvSpPr>
          <p:nvPr>
            <p:ph type="dt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ft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sldNum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1"/>
          <p:cNvGrpSpPr/>
          <p:nvPr/>
        </p:nvGrpSpPr>
        <p:grpSpPr>
          <a:xfrm>
            <a:off x="228600" y="228601"/>
            <a:ext cx="4251960" cy="6387352"/>
            <a:chOff x="228600" y="228601"/>
            <a:chExt cx="4251960" cy="6387352"/>
          </a:xfrm>
        </p:grpSpPr>
        <p:sp>
          <p:nvSpPr>
            <p:cNvPr id="98" name="Google Shape;98;p11"/>
            <p:cNvSpPr/>
            <p:nvPr/>
          </p:nvSpPr>
          <p:spPr>
            <a:xfrm rot="10800000" flipH="1">
              <a:off x="228600" y="228601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dist="63500" dir="2700000" algn="t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3886200" y="432548"/>
              <a:ext cx="355002" cy="355002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00" name="Google Shape;100;p11"/>
          <p:cNvSpPr/>
          <p:nvPr/>
        </p:nvSpPr>
        <p:spPr>
          <a:xfrm rot="10800000" flipH="1">
            <a:off x="4648200" y="228601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1" name="Google Shape;101;p11"/>
          <p:cNvSpPr txBox="1"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rbel"/>
              <a:buNone/>
              <a:defRPr sz="3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body" idx="1"/>
          </p:nvPr>
        </p:nvSpPr>
        <p:spPr>
          <a:xfrm>
            <a:off x="4945380" y="609600"/>
            <a:ext cx="3657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433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+"/>
              <a:defRPr sz="22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body" idx="2"/>
          </p:nvPr>
        </p:nvSpPr>
        <p:spPr>
          <a:xfrm>
            <a:off x="525780" y="3352799"/>
            <a:ext cx="3657600" cy="2590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2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1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dt" idx="10"/>
          </p:nvPr>
        </p:nvSpPr>
        <p:spPr>
          <a:xfrm>
            <a:off x="762000" y="6297706"/>
            <a:ext cx="1295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ftr" idx="11"/>
          </p:nvPr>
        </p:nvSpPr>
        <p:spPr>
          <a:xfrm>
            <a:off x="2057400" y="6297706"/>
            <a:ext cx="23397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sldNum" idx="12"/>
          </p:nvPr>
        </p:nvSpPr>
        <p:spPr>
          <a:xfrm>
            <a:off x="304800" y="6297706"/>
            <a:ext cx="4437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bove Caption">
  <p:cSld name="Picture above Ca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"/>
          <p:cNvSpPr/>
          <p:nvPr/>
        </p:nvSpPr>
        <p:spPr>
          <a:xfrm rot="10800000" flipH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9" name="Google Shape;109;p12"/>
          <p:cNvSpPr txBox="1"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rbel"/>
              <a:buNone/>
              <a:defRPr sz="3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12"/>
          <p:cNvSpPr txBox="1">
            <a:spLocks noGrp="1"/>
          </p:cNvSpPr>
          <p:nvPr>
            <p:ph type="dt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1" name="Google Shape;111;p12"/>
          <p:cNvSpPr txBox="1">
            <a:spLocks noGrp="1"/>
          </p:cNvSpPr>
          <p:nvPr>
            <p:ph type="ft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2" name="Google Shape;112;p12"/>
          <p:cNvSpPr txBox="1">
            <a:spLocks noGrp="1"/>
          </p:cNvSpPr>
          <p:nvPr>
            <p:ph type="sldNum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body" idx="1"/>
          </p:nvPr>
        </p:nvSpPr>
        <p:spPr>
          <a:xfrm>
            <a:off x="457200" y="5257799"/>
            <a:ext cx="8156448" cy="82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2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1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4" name="Google Shape;114;p12"/>
          <p:cNvSpPr>
            <a:spLocks noGrp="1"/>
          </p:cNvSpPr>
          <p:nvPr>
            <p:ph type="pic" idx="2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noFill/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20"/>
              <a:buFont typeface="Noto Sans Symbols"/>
              <a:buNone/>
              <a:defRPr sz="2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None/>
              <a:defRPr sz="24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 txBox="1">
            <a:spLocks noGrp="1"/>
          </p:cNvSpPr>
          <p:nvPr>
            <p:ph type="dt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ft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ldNum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/>
          <p:nvPr/>
        </p:nvSpPr>
        <p:spPr>
          <a:xfrm rot="10800000" flipH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1" name="Google Shape;121;p14"/>
          <p:cNvSpPr/>
          <p:nvPr/>
        </p:nvSpPr>
        <p:spPr>
          <a:xfrm rot="10800000" flipH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3800"/>
              <a:buFont typeface="Corbel"/>
              <a:buNone/>
              <a:defRPr sz="3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body" idx="1"/>
          </p:nvPr>
        </p:nvSpPr>
        <p:spPr>
          <a:xfrm rot="5400000">
            <a:off x="2567595" y="161692"/>
            <a:ext cx="4007224" cy="7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433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+"/>
              <a:defRPr sz="22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dt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ft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sldNum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/>
          <p:nvPr/>
        </p:nvSpPr>
        <p:spPr>
          <a:xfrm rot="10800000" flipH="1">
            <a:off x="228600" y="228601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9" name="Google Shape;129;p15"/>
          <p:cNvSpPr txBox="1">
            <a:spLocks noGrp="1"/>
          </p:cNvSpPr>
          <p:nvPr>
            <p:ph type="title"/>
          </p:nvPr>
        </p:nvSpPr>
        <p:spPr>
          <a:xfrm rot="5400000">
            <a:off x="5524500" y="2781301"/>
            <a:ext cx="5105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3800"/>
              <a:buFont typeface="Corbel"/>
              <a:buNone/>
              <a:defRPr sz="3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body" idx="1"/>
          </p:nvPr>
        </p:nvSpPr>
        <p:spPr>
          <a:xfrm rot="5400000">
            <a:off x="1380331" y="237332"/>
            <a:ext cx="5105400" cy="6307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433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+"/>
              <a:defRPr sz="22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dt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ft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sldNum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5DA45DC6-D2AE-594B-B1CA-5BAADDD8359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4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DA45DC6-D2AE-594B-B1CA-5BAADDD8359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DA45DC6-D2AE-594B-B1CA-5BAADDD83595}" type="datetimeFigureOut">
              <a:rPr lang="en-US" smtClean="0"/>
              <a:t>11/1/2021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5DA45DC6-D2AE-594B-B1CA-5BAADDD8359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DA45DC6-D2AE-594B-B1CA-5BAADDD8359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3800"/>
              <a:buFont typeface="Corbel"/>
              <a:buNone/>
              <a:defRPr sz="3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433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+"/>
              <a:defRPr sz="22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ectandoFamiliasFi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79792"/>
            <a:ext cx="8772904" cy="110956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2081337" y="1485899"/>
            <a:ext cx="3144143" cy="2446242"/>
          </a:xfrm>
          <a:prstGeom prst="rect">
            <a:avLst/>
          </a:prstGeom>
        </p:spPr>
      </p:pic>
      <p:pic>
        <p:nvPicPr>
          <p:cNvPr id="7" name="Picture 8" descr="https://lh3.googleusercontent.com/hZjyEcoxbAxnfa6cvq6IkhqdNvAh35_5_iZUbtLugVsTgzVMR4LSfkBTE-LRsKixaTK_tjf1oGUsVoxy9Ep18ByPFEP0yX03yHD0t0ORK3KQpujgjKeKnuv5yFQ4Y_q9UjjkNI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80" y="1279017"/>
            <a:ext cx="3074458" cy="30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220366" y="4011972"/>
            <a:ext cx="6759539" cy="1215212"/>
          </a:xfrm>
          <a:prstGeom prst="ellipse">
            <a:avLst/>
          </a:prstGeom>
          <a:solidFill>
            <a:srgbClr val="0096FF">
              <a:lumMod val="60000"/>
              <a:lumOff val="40000"/>
            </a:srgbClr>
          </a:solidFill>
          <a:ln w="12700" cap="flat" cmpd="sng" algn="ctr">
            <a:solidFill>
              <a:srgbClr val="FFFFFF"/>
            </a:solidFill>
            <a:prstDash val="solid"/>
          </a:ln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Kingsbury</a:t>
            </a:r>
            <a:r>
              <a:rPr kumimoji="0" lang="es-MX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s-MX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Elementary</a:t>
            </a:r>
            <a:r>
              <a:rPr kumimoji="0" lang="es-MX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s-MX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School</a:t>
            </a:r>
            <a:endParaRPr kumimoji="0" lang="es-MX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707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58515EA-4469-4628-810D-BE9864FB4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109661"/>
              </p:ext>
            </p:extLst>
          </p:nvPr>
        </p:nvGraphicFramePr>
        <p:xfrm>
          <a:off x="517584" y="704490"/>
          <a:ext cx="7945117" cy="576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105">
                  <a:extLst>
                    <a:ext uri="{9D8B030D-6E8A-4147-A177-3AD203B41FA5}">
                      <a16:colId xmlns:a16="http://schemas.microsoft.com/office/drawing/2014/main" val="3235907926"/>
                    </a:ext>
                  </a:extLst>
                </a:gridCol>
                <a:gridCol w="1068371">
                  <a:extLst>
                    <a:ext uri="{9D8B030D-6E8A-4147-A177-3AD203B41FA5}">
                      <a16:colId xmlns:a16="http://schemas.microsoft.com/office/drawing/2014/main" val="946605838"/>
                    </a:ext>
                  </a:extLst>
                </a:gridCol>
                <a:gridCol w="1535479">
                  <a:extLst>
                    <a:ext uri="{9D8B030D-6E8A-4147-A177-3AD203B41FA5}">
                      <a16:colId xmlns:a16="http://schemas.microsoft.com/office/drawing/2014/main" val="1262993343"/>
                    </a:ext>
                  </a:extLst>
                </a:gridCol>
                <a:gridCol w="1535479">
                  <a:extLst>
                    <a:ext uri="{9D8B030D-6E8A-4147-A177-3AD203B41FA5}">
                      <a16:colId xmlns:a16="http://schemas.microsoft.com/office/drawing/2014/main" val="473559476"/>
                    </a:ext>
                  </a:extLst>
                </a:gridCol>
                <a:gridCol w="2023683">
                  <a:extLst>
                    <a:ext uri="{9D8B030D-6E8A-4147-A177-3AD203B41FA5}">
                      <a16:colId xmlns:a16="http://schemas.microsoft.com/office/drawing/2014/main" val="1214068080"/>
                    </a:ext>
                  </a:extLst>
                </a:gridCol>
              </a:tblGrid>
              <a:tr h="87999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 err="1">
                          <a:effectLst/>
                        </a:rPr>
                        <a:t>Título</a:t>
                      </a:r>
                      <a:r>
                        <a:rPr lang="en-US" sz="1800" dirty="0">
                          <a:effectLst/>
                        </a:rPr>
                        <a:t>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Nombre​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 err="1">
                          <a:effectLst/>
                        </a:rPr>
                        <a:t>Número</a:t>
                      </a:r>
                      <a:r>
                        <a:rPr lang="en-US" sz="1800" dirty="0">
                          <a:effectLst/>
                        </a:rPr>
                        <a:t> de </a:t>
                      </a:r>
                      <a:r>
                        <a:rPr lang="en-US" sz="1800" dirty="0" err="1">
                          <a:effectLst/>
                        </a:rPr>
                        <a:t>Telefono</a:t>
                      </a:r>
                      <a:r>
                        <a:rPr lang="en-US" sz="1800" dirty="0">
                          <a:effectLst/>
                        </a:rPr>
                        <a:t>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Email 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dirty="0">
                          <a:effectLst/>
                        </a:rPr>
                        <a:t>Dias/</a:t>
                      </a:r>
                      <a:r>
                        <a:rPr lang="en-US" sz="1200" dirty="0" err="1">
                          <a:effectLst/>
                        </a:rPr>
                        <a:t>Horarios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err="1">
                          <a:effectLst/>
                        </a:rPr>
                        <a:t>disponibles</a:t>
                      </a:r>
                      <a:r>
                        <a:rPr lang="en-US" sz="1200" dirty="0">
                          <a:effectLst/>
                        </a:rPr>
                        <a:t>  de los Padres de </a:t>
                      </a:r>
                      <a:r>
                        <a:rPr lang="en-US" sz="1200" dirty="0" err="1">
                          <a:effectLst/>
                        </a:rPr>
                        <a:t>Familias</a:t>
                      </a:r>
                      <a:r>
                        <a:rPr lang="en-US" sz="1200" dirty="0">
                          <a:effectLst/>
                        </a:rPr>
                        <a:t>. ​</a:t>
                      </a:r>
                      <a:endParaRPr lang="en-US" sz="12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913171"/>
                  </a:ext>
                </a:extLst>
              </a:tr>
              <a:tr h="339645"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Director​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297395"/>
                  </a:ext>
                </a:extLst>
              </a:tr>
              <a:tr h="401398"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 err="1">
                          <a:effectLst/>
                        </a:rPr>
                        <a:t>Asistente</a:t>
                      </a:r>
                      <a:r>
                        <a:rPr lang="en-US" sz="1800" dirty="0">
                          <a:effectLst/>
                        </a:rPr>
                        <a:t> del Director 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711837"/>
                  </a:ext>
                </a:extLst>
              </a:tr>
              <a:tr h="339645"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 err="1">
                          <a:effectLst/>
                        </a:rPr>
                        <a:t>Consejero</a:t>
                      </a:r>
                      <a:r>
                        <a:rPr lang="en-US" sz="1800" dirty="0">
                          <a:effectLst/>
                        </a:rPr>
                        <a:t>(a)​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586291"/>
                  </a:ext>
                </a:extLst>
              </a:tr>
              <a:tr h="355084"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 err="1">
                          <a:effectLst/>
                        </a:rPr>
                        <a:t>Secretaria</a:t>
                      </a:r>
                      <a:r>
                        <a:rPr lang="en-US" sz="1800" dirty="0">
                          <a:effectLst/>
                        </a:rPr>
                        <a:t>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352141"/>
                  </a:ext>
                </a:extLst>
              </a:tr>
              <a:tr h="617536"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Monitor de Asistencia 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18806"/>
                  </a:ext>
                </a:extLst>
              </a:tr>
              <a:tr h="339645"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 err="1">
                          <a:effectLst/>
                        </a:rPr>
                        <a:t>Enfermera</a:t>
                      </a:r>
                      <a:r>
                        <a:rPr lang="en-US" sz="1800" dirty="0">
                          <a:effectLst/>
                        </a:rPr>
                        <a:t>(o)​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002916"/>
                  </a:ext>
                </a:extLst>
              </a:tr>
              <a:tr h="879990">
                <a:tc>
                  <a:txBody>
                    <a:bodyPr/>
                    <a:lstStyle/>
                    <a:p>
                      <a:pPr fontAlgn="base"/>
                      <a:r>
                        <a:rPr lang="en-US" sz="1600" dirty="0" err="1">
                          <a:effectLst/>
                        </a:rPr>
                        <a:t>Especialista</a:t>
                      </a:r>
                      <a:r>
                        <a:rPr lang="en-US" sz="1600" dirty="0">
                          <a:effectLst/>
                        </a:rPr>
                        <a:t> de </a:t>
                      </a:r>
                      <a:r>
                        <a:rPr lang="en-US" sz="1600" dirty="0" err="1">
                          <a:effectLst/>
                        </a:rPr>
                        <a:t>Participación</a:t>
                      </a:r>
                      <a:r>
                        <a:rPr lang="en-US" sz="1600" dirty="0">
                          <a:effectLst/>
                        </a:rPr>
                        <a:t> Familiar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616986"/>
                  </a:ext>
                </a:extLst>
              </a:tr>
              <a:tr h="602098"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Mentor </a:t>
                      </a:r>
                      <a:r>
                        <a:rPr lang="en-US" sz="1800" dirty="0" err="1">
                          <a:effectLst/>
                        </a:rPr>
                        <a:t>Bilingüe</a:t>
                      </a:r>
                      <a:r>
                        <a:rPr lang="en-US" sz="1800" dirty="0">
                          <a:effectLst/>
                        </a:rPr>
                        <a:t> de ESL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570084"/>
                  </a:ext>
                </a:extLst>
              </a:tr>
              <a:tr h="617536">
                <a:tc>
                  <a:txBody>
                    <a:bodyPr/>
                    <a:lstStyle/>
                    <a:p>
                      <a:pPr fontAlgn="base"/>
                      <a:r>
                        <a:rPr lang="en-US" sz="1600" dirty="0" err="1">
                          <a:effectLst/>
                        </a:rPr>
                        <a:t>Coordinador</a:t>
                      </a:r>
                      <a:r>
                        <a:rPr lang="en-US" sz="1600" dirty="0">
                          <a:effectLst/>
                        </a:rPr>
                        <a:t> de </a:t>
                      </a:r>
                      <a:r>
                        <a:rPr lang="en-US" sz="1600" dirty="0" err="1">
                          <a:effectLst/>
                        </a:rPr>
                        <a:t>Educación</a:t>
                      </a:r>
                      <a:r>
                        <a:rPr lang="en-US" sz="1600" dirty="0">
                          <a:effectLst/>
                        </a:rPr>
                        <a:t> Especial​</a:t>
                      </a:r>
                      <a:endParaRPr lang="en-US" sz="16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4524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904DC77-AB31-4CC6-A162-17720CA54300}"/>
              </a:ext>
            </a:extLst>
          </p:cNvPr>
          <p:cNvSpPr txBox="1"/>
          <p:nvPr/>
        </p:nvSpPr>
        <p:spPr>
          <a:xfrm>
            <a:off x="2567797" y="267419"/>
            <a:ext cx="43534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latin typeface="Calibri"/>
                <a:cs typeface="Calibri"/>
              </a:rPr>
              <a:t>Inventario</a:t>
            </a:r>
            <a:r>
              <a:rPr lang="en-US">
                <a:latin typeface="Calibri"/>
                <a:cs typeface="Calibri"/>
              </a:rPr>
              <a:t> de </a:t>
            </a:r>
            <a:r>
              <a:rPr lang="en-US" err="1">
                <a:latin typeface="Calibri"/>
                <a:cs typeface="Calibri"/>
              </a:rPr>
              <a:t>recursos</a:t>
            </a:r>
            <a:r>
              <a:rPr lang="en-US">
                <a:latin typeface="Calibri"/>
                <a:cs typeface="Calibri"/>
              </a:rPr>
              <a:t> para padres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77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4;p6">
            <a:extLst>
              <a:ext uri="{FF2B5EF4-FFF2-40B4-BE49-F238E27FC236}">
                <a16:creationId xmlns:a16="http://schemas.microsoft.com/office/drawing/2014/main" id="{9446E8B5-3E97-4F55-A52C-0BD08F0AF2D1}"/>
              </a:ext>
            </a:extLst>
          </p:cNvPr>
          <p:cNvSpPr txBox="1"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dirty="0" err="1"/>
              <a:t>Otra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 </a:t>
            </a:r>
            <a:endParaRPr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AF4DED-CF0A-45DC-88F4-2F1C0D4803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61074"/>
              </p:ext>
            </p:extLst>
          </p:nvPr>
        </p:nvGraphicFramePr>
        <p:xfrm>
          <a:off x="474452" y="1782792"/>
          <a:ext cx="8049924" cy="4120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481">
                  <a:extLst>
                    <a:ext uri="{9D8B030D-6E8A-4147-A177-3AD203B41FA5}">
                      <a16:colId xmlns:a16="http://schemas.microsoft.com/office/drawing/2014/main" val="3668235617"/>
                    </a:ext>
                  </a:extLst>
                </a:gridCol>
                <a:gridCol w="2012481">
                  <a:extLst>
                    <a:ext uri="{9D8B030D-6E8A-4147-A177-3AD203B41FA5}">
                      <a16:colId xmlns:a16="http://schemas.microsoft.com/office/drawing/2014/main" val="1750278036"/>
                    </a:ext>
                  </a:extLst>
                </a:gridCol>
                <a:gridCol w="2012481">
                  <a:extLst>
                    <a:ext uri="{9D8B030D-6E8A-4147-A177-3AD203B41FA5}">
                      <a16:colId xmlns:a16="http://schemas.microsoft.com/office/drawing/2014/main" val="1236981995"/>
                    </a:ext>
                  </a:extLst>
                </a:gridCol>
                <a:gridCol w="2012481">
                  <a:extLst>
                    <a:ext uri="{9D8B030D-6E8A-4147-A177-3AD203B41FA5}">
                      <a16:colId xmlns:a16="http://schemas.microsoft.com/office/drawing/2014/main" val="685661416"/>
                    </a:ext>
                  </a:extLst>
                </a:gridCol>
              </a:tblGrid>
              <a:tr h="54656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 err="1">
                          <a:effectLst/>
                        </a:rPr>
                        <a:t>Evento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dirty="0" err="1">
                          <a:effectLst/>
                        </a:rPr>
                        <a:t>Actividad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 err="1">
                          <a:effectLst/>
                        </a:rPr>
                        <a:t>Fecha</a:t>
                      </a:r>
                      <a:r>
                        <a:rPr lang="en-US" sz="1800" dirty="0">
                          <a:effectLst/>
                        </a:rPr>
                        <a:t>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Persona de Contacto 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Email/#Teléfono​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380455"/>
                  </a:ext>
                </a:extLst>
              </a:tr>
              <a:tr h="563123"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 err="1">
                          <a:effectLst/>
                        </a:rPr>
                        <a:t>Conosca</a:t>
                      </a:r>
                      <a:r>
                        <a:rPr lang="en-US" sz="1800" dirty="0">
                          <a:effectLst/>
                        </a:rPr>
                        <a:t> a los Maestros​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 dirty="0">
                          <a:effectLst/>
                        </a:rPr>
                        <a:t>​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 dirty="0">
                          <a:effectLst/>
                        </a:rPr>
                        <a:t>​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 dirty="0">
                          <a:effectLst/>
                        </a:rPr>
                        <a:t>​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933584"/>
                  </a:ext>
                </a:extLst>
              </a:tr>
              <a:tr h="662499"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 err="1">
                          <a:effectLst/>
                        </a:rPr>
                        <a:t>Expedición</a:t>
                      </a:r>
                      <a:r>
                        <a:rPr lang="en-US" sz="1800" dirty="0">
                          <a:effectLst/>
                        </a:rPr>
                        <a:t> de </a:t>
                      </a:r>
                      <a:r>
                        <a:rPr lang="en-US" sz="1800" dirty="0" err="1">
                          <a:effectLst/>
                        </a:rPr>
                        <a:t>Reportes</a:t>
                      </a:r>
                      <a:r>
                        <a:rPr lang="en-US" sz="1800" dirty="0">
                          <a:effectLst/>
                        </a:rPr>
                        <a:t> de </a:t>
                      </a:r>
                      <a:r>
                        <a:rPr lang="en-US" sz="1800" dirty="0" err="1">
                          <a:effectLst/>
                        </a:rPr>
                        <a:t>Calificaciones</a:t>
                      </a:r>
                      <a:r>
                        <a:rPr lang="en-US" sz="1800" dirty="0">
                          <a:effectLst/>
                        </a:rPr>
                        <a:t>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 dirty="0">
                          <a:effectLst/>
                        </a:rPr>
                        <a:t>​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 dirty="0">
                          <a:effectLst/>
                        </a:rPr>
                        <a:t>​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 dirty="0">
                          <a:effectLst/>
                        </a:rPr>
                        <a:t>​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962197"/>
                  </a:ext>
                </a:extLst>
              </a:tr>
              <a:tr h="645935"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 err="1">
                          <a:effectLst/>
                        </a:rPr>
                        <a:t>Reuniones</a:t>
                      </a:r>
                      <a:r>
                        <a:rPr lang="en-US" sz="1800" dirty="0">
                          <a:effectLst/>
                        </a:rPr>
                        <a:t> del Consejo Escolar 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 dirty="0">
                          <a:effectLst/>
                        </a:rPr>
                        <a:t>​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 dirty="0">
                          <a:effectLst/>
                        </a:rPr>
                        <a:t>​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 dirty="0">
                          <a:effectLst/>
                        </a:rPr>
                        <a:t>​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882274"/>
                  </a:ext>
                </a:extLst>
              </a:tr>
              <a:tr h="529999"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 err="1">
                          <a:effectLst/>
                        </a:rPr>
                        <a:t>Evaluaciones</a:t>
                      </a:r>
                      <a:r>
                        <a:rPr lang="en-US" sz="1800" dirty="0">
                          <a:effectLst/>
                        </a:rPr>
                        <a:t> de WIDA 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 dirty="0">
                          <a:effectLst/>
                        </a:rPr>
                        <a:t>​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 dirty="0">
                          <a:effectLst/>
                        </a:rPr>
                        <a:t>​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 dirty="0">
                          <a:effectLst/>
                        </a:rPr>
                        <a:t>​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333919"/>
                  </a:ext>
                </a:extLst>
              </a:tr>
              <a:tr h="529999"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 err="1">
                          <a:effectLst/>
                        </a:rPr>
                        <a:t>Evaluaciones</a:t>
                      </a:r>
                      <a:r>
                        <a:rPr lang="en-US" sz="1800" dirty="0">
                          <a:effectLst/>
                        </a:rPr>
                        <a:t> de TCAP  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 dirty="0">
                          <a:effectLst/>
                        </a:rPr>
                        <a:t>​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 dirty="0">
                          <a:effectLst/>
                        </a:rPr>
                        <a:t>​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800" dirty="0">
                          <a:effectLst/>
                        </a:rPr>
                        <a:t>​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366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77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006987"/>
              </p:ext>
            </p:extLst>
          </p:nvPr>
        </p:nvGraphicFramePr>
        <p:xfrm>
          <a:off x="198682" y="4018132"/>
          <a:ext cx="8626285" cy="1809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5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52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44145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  <a:p>
                      <a:pPr algn="ctr"/>
                      <a:r>
                        <a:rPr lang="en-US" sz="2400" dirty="0"/>
                        <a:t>Lunes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dirty="0"/>
                        <a:t>Martes</a:t>
                      </a:r>
                    </a:p>
                    <a:p>
                      <a:pPr lvl="0" algn="ctr">
                        <a:buNone/>
                      </a:pPr>
                      <a:endParaRPr lang="en-US" sz="2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  <a:p>
                      <a:pPr algn="ctr"/>
                      <a:r>
                        <a:rPr lang="en-US" sz="2400" dirty="0" err="1"/>
                        <a:t>Miércoles</a:t>
                      </a:r>
                    </a:p>
                    <a:p>
                      <a:pPr lvl="0" algn="ctr">
                        <a:buNone/>
                      </a:pPr>
                      <a:endParaRPr lang="en-US" sz="2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  <a:p>
                      <a:pPr algn="ctr"/>
                      <a:r>
                        <a:rPr lang="en-US" sz="2400" dirty="0"/>
                        <a:t>Jueves</a:t>
                      </a:r>
                    </a:p>
                    <a:p>
                      <a:pPr lvl="0" algn="ctr">
                        <a:buNone/>
                      </a:pPr>
                      <a:endParaRPr lang="en-US" sz="2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  <a:p>
                      <a:pPr algn="ctr"/>
                      <a:r>
                        <a:rPr lang="en-US" sz="2400" dirty="0"/>
                        <a:t>Viernes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28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779463" y="410852"/>
            <a:ext cx="7583488" cy="11430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rgbClr val="0000FF"/>
                </a:solidFill>
                <a:latin typeface="Marker Felt"/>
              </a:rPr>
              <a:t>¿Cuándo nos reunimos?</a:t>
            </a:r>
            <a:endParaRPr lang="en-US" sz="480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4251" y="1383618"/>
            <a:ext cx="7980471" cy="25757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Calibri"/>
                <a:cs typeface="Calibri"/>
              </a:rPr>
              <a:t>¿Qué día de la semana les guataria hacer la reunión?</a:t>
            </a:r>
          </a:p>
          <a:p>
            <a:r>
              <a:rPr lang="en-US" sz="2800">
                <a:latin typeface="Calibri"/>
                <a:cs typeface="Calibri"/>
              </a:rPr>
              <a:t>¿Cuál sería la mejor hora para nuestras reuniones?</a:t>
            </a:r>
            <a:endParaRPr lang="en-US"/>
          </a:p>
          <a:p>
            <a:r>
              <a:rPr lang="en-US" sz="2800">
                <a:latin typeface="Calibri"/>
                <a:cs typeface="Calibri"/>
              </a:rPr>
              <a:t>Por favor, voten en el chat </a:t>
            </a:r>
          </a:p>
          <a:p>
            <a:endParaRPr lang="en-US"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9353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03270" y="378665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0000FF"/>
                </a:solidFill>
                <a:latin typeface="Marker Felt"/>
              </a:rPr>
              <a:t>Clausura</a:t>
            </a:r>
            <a:endParaRPr lang="en-US" sz="720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6865" y="2061058"/>
            <a:ext cx="7901745" cy="36801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Calibri"/>
                <a:cs typeface="Calibri"/>
              </a:rPr>
              <a:t>¿</a:t>
            </a:r>
            <a:r>
              <a:rPr lang="en-US" sz="4000" dirty="0" err="1">
                <a:latin typeface="Calibri"/>
                <a:cs typeface="Calibri"/>
              </a:rPr>
              <a:t>Preguntas</a:t>
            </a:r>
            <a:r>
              <a:rPr lang="en-US" sz="4000" dirty="0">
                <a:latin typeface="Calibri"/>
                <a:cs typeface="Calibri"/>
              </a:rPr>
              <a:t>?</a:t>
            </a:r>
          </a:p>
          <a:p>
            <a:r>
              <a:rPr lang="en-US" sz="4000" dirty="0" err="1">
                <a:latin typeface="Calibri"/>
                <a:cs typeface="Calibri"/>
              </a:rPr>
              <a:t>Nuestra</a:t>
            </a:r>
            <a:r>
              <a:rPr lang="en-US" sz="4000" dirty="0">
                <a:latin typeface="Calibri"/>
                <a:cs typeface="Calibri"/>
              </a:rPr>
              <a:t> </a:t>
            </a:r>
            <a:r>
              <a:rPr lang="en-US" sz="4000" dirty="0" err="1">
                <a:latin typeface="Calibri"/>
                <a:cs typeface="Calibri"/>
              </a:rPr>
              <a:t>próxima</a:t>
            </a:r>
            <a:r>
              <a:rPr lang="en-US" sz="4000" dirty="0">
                <a:latin typeface="Calibri"/>
                <a:cs typeface="Calibri"/>
              </a:rPr>
              <a:t> </a:t>
            </a:r>
            <a:r>
              <a:rPr lang="en-US" sz="4000" dirty="0" err="1">
                <a:latin typeface="Calibri"/>
                <a:cs typeface="Calibri"/>
              </a:rPr>
              <a:t>sesión</a:t>
            </a:r>
            <a:r>
              <a:rPr lang="en-US" sz="4000" dirty="0">
                <a:latin typeface="Calibri"/>
                <a:cs typeface="Calibri"/>
              </a:rPr>
              <a:t> </a:t>
            </a:r>
            <a:r>
              <a:rPr lang="en-US" sz="4000" dirty="0" err="1">
                <a:latin typeface="Calibri"/>
                <a:cs typeface="Calibri"/>
              </a:rPr>
              <a:t>será</a:t>
            </a:r>
            <a:r>
              <a:rPr lang="en-US" sz="4000" dirty="0">
                <a:latin typeface="Calibri"/>
                <a:cs typeface="Calibri"/>
              </a:rPr>
              <a:t> el 16 de </a:t>
            </a:r>
            <a:r>
              <a:rPr lang="en-US" sz="4000" dirty="0" err="1">
                <a:latin typeface="Calibri"/>
                <a:cs typeface="Calibri"/>
              </a:rPr>
              <a:t>noviembre</a:t>
            </a:r>
            <a:r>
              <a:rPr lang="en-US" sz="4000" dirty="0">
                <a:latin typeface="Calibri"/>
                <a:cs typeface="Calibri"/>
              </a:rPr>
              <a:t> a las 8:45 a.m.</a:t>
            </a:r>
            <a:endParaRPr lang="is-IS" sz="4000" dirty="0">
              <a:latin typeface="Calibri"/>
              <a:cs typeface="Calibri"/>
            </a:endParaRPr>
          </a:p>
          <a:p>
            <a:r>
              <a:rPr lang="is-IS" sz="4000" dirty="0">
                <a:latin typeface="Calibri"/>
                <a:cs typeface="Calibri"/>
              </a:rPr>
              <a:t>¡Gracias!</a:t>
            </a:r>
            <a:r>
              <a:rPr lang="is-IS" sz="4300" dirty="0">
                <a:latin typeface="Calibri"/>
                <a:cs typeface="Calibri"/>
              </a:rPr>
              <a:t> </a:t>
            </a:r>
            <a:endParaRPr lang="en-US" sz="4300" dirty="0">
              <a:latin typeface="Calibri"/>
              <a:cs typeface="Calibri"/>
            </a:endParaRPr>
          </a:p>
          <a:p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6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>
                <a:solidFill>
                  <a:srgbClr val="0000FF"/>
                </a:solidFill>
                <a:latin typeface="Marker Felt"/>
                <a:cs typeface="Marker Felt"/>
              </a:rPr>
              <a:t>Bienvenida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3"/>
            <a:ext cx="7750932" cy="44341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 dirty="0">
                <a:latin typeface="Calibri"/>
                <a:cs typeface="Calibri"/>
              </a:rPr>
              <a:t>Objetivo: Dar un resumen del programa de Conectando Familias y dar los recursos disponibles en la escuela.</a:t>
            </a:r>
            <a:endParaRPr lang="es-MX" dirty="0"/>
          </a:p>
          <a:p>
            <a:pPr marL="0" indent="0">
              <a:buNone/>
            </a:pPr>
            <a:r>
              <a:rPr lang="es-MX" dirty="0">
                <a:latin typeface="Calibri"/>
                <a:cs typeface="Calibri"/>
              </a:rPr>
              <a:t>Objetivos:</a:t>
            </a:r>
          </a:p>
          <a:p>
            <a:pPr lvl="1"/>
            <a:r>
              <a:rPr lang="es-MX" dirty="0">
                <a:latin typeface="Calibri"/>
                <a:cs typeface="Calibri"/>
              </a:rPr>
              <a:t>Presentación de los asistentes.</a:t>
            </a:r>
          </a:p>
          <a:p>
            <a:pPr lvl="1"/>
            <a:r>
              <a:rPr lang="es-MX" dirty="0">
                <a:latin typeface="Calibri"/>
                <a:cs typeface="Calibri"/>
              </a:rPr>
              <a:t>¿Qué es Conectando familias?.</a:t>
            </a:r>
          </a:p>
          <a:p>
            <a:pPr lvl="1"/>
            <a:r>
              <a:rPr lang="es-MX" dirty="0">
                <a:latin typeface="Calibri"/>
                <a:cs typeface="Calibri"/>
              </a:rPr>
              <a:t>Familiarizar a los Padres de familia con los diferentes tipos de conexiones a internet. </a:t>
            </a:r>
          </a:p>
          <a:p>
            <a:pPr lvl="1"/>
            <a:r>
              <a:rPr lang="es-MX" dirty="0">
                <a:latin typeface="Calibri"/>
                <a:cs typeface="Calibri"/>
              </a:rPr>
              <a:t>Colectar la información necesaria (Formulario de Inscripción)</a:t>
            </a:r>
            <a:r>
              <a:rPr lang="es-MX" sz="2400" dirty="0">
                <a:solidFill>
                  <a:srgbClr val="080707"/>
                </a:solidFill>
                <a:latin typeface="Calibri"/>
                <a:cs typeface="Calibri"/>
              </a:rPr>
              <a:t>. </a:t>
            </a:r>
            <a:endParaRPr lang="es-MX" dirty="0">
              <a:solidFill>
                <a:srgbClr val="17457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135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03" y="1949823"/>
            <a:ext cx="4960330" cy="441694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MX" sz="4200" dirty="0">
                <a:latin typeface="Calibri"/>
                <a:cs typeface="Calibri"/>
              </a:rPr>
              <a:t>Preséntese</a:t>
            </a:r>
            <a:endParaRPr lang="es-MX" dirty="0"/>
          </a:p>
          <a:p>
            <a:r>
              <a:rPr lang="es-MX" sz="4200" dirty="0">
                <a:latin typeface="Calibri"/>
                <a:cs typeface="Calibri"/>
              </a:rPr>
              <a:t>Diga dos cosas sobre usted.</a:t>
            </a:r>
            <a:r>
              <a:rPr lang="es-MX" sz="2400" dirty="0">
                <a:latin typeface="Calibri"/>
                <a:cs typeface="Calibri"/>
              </a:rPr>
              <a:t>( en persona o en el chat de conversación)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424820" cy="1143000"/>
          </a:xfrm>
        </p:spPr>
        <p:txBody>
          <a:bodyPr>
            <a:noAutofit/>
          </a:bodyPr>
          <a:lstStyle/>
          <a:p>
            <a:pPr algn="ctr"/>
            <a:r>
              <a:rPr lang="es-MX" sz="7200" dirty="0">
                <a:solidFill>
                  <a:srgbClr val="0000FF"/>
                </a:solidFill>
                <a:latin typeface="Marker Felt"/>
                <a:cs typeface="Marker Felt"/>
              </a:rPr>
              <a:t>Presentaciones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307" y="3209124"/>
            <a:ext cx="2730516" cy="273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23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>
                <a:solidFill>
                  <a:srgbClr val="0000FF"/>
                </a:solidFill>
                <a:latin typeface="Marker Felt"/>
              </a:rPr>
              <a:t>Descripción del programa</a:t>
            </a:r>
            <a:endParaRPr lang="en-US" sz="4800">
              <a:latin typeface="Marker Fe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79463" y="1949823"/>
            <a:ext cx="7750932" cy="4434101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MX" sz="3200" dirty="0">
                <a:latin typeface="Calibri"/>
                <a:cs typeface="Calibri"/>
              </a:rPr>
              <a:t>Reuniones de duración de una hora y media</a:t>
            </a:r>
            <a:endParaRPr lang="es-MX" sz="3200" dirty="0">
              <a:ea typeface="+mn-lt"/>
              <a:cs typeface="+mn-lt"/>
            </a:endParaRPr>
          </a:p>
          <a:p>
            <a:pPr lvl="1"/>
            <a:r>
              <a:rPr lang="es-MX" sz="3200" dirty="0">
                <a:latin typeface="Calibri"/>
                <a:cs typeface="Calibri"/>
              </a:rPr>
              <a:t>Debates </a:t>
            </a:r>
            <a:endParaRPr lang="es-MX" sz="3200" dirty="0">
              <a:ea typeface="+mn-lt"/>
              <a:cs typeface="+mn-lt"/>
            </a:endParaRPr>
          </a:p>
          <a:p>
            <a:pPr lvl="1"/>
            <a:r>
              <a:rPr lang="es-MX" sz="3200" dirty="0">
                <a:latin typeface="Calibri"/>
                <a:cs typeface="Calibri"/>
              </a:rPr>
              <a:t>Navegar el sistema escolar de SCS </a:t>
            </a:r>
            <a:endParaRPr lang="es-MX" sz="3200" dirty="0">
              <a:latin typeface="Calibri"/>
              <a:ea typeface="+mn-lt"/>
              <a:cs typeface="Calibri"/>
            </a:endParaRPr>
          </a:p>
          <a:p>
            <a:pPr marL="349250" lvl="1" indent="0">
              <a:buNone/>
            </a:pPr>
            <a:r>
              <a:rPr lang="es-MX" sz="3200" dirty="0">
                <a:latin typeface="Calibri"/>
                <a:ea typeface="+mn-lt"/>
                <a:cs typeface="Calibri"/>
              </a:rPr>
              <a:t>Usted deberá ….</a:t>
            </a:r>
          </a:p>
          <a:p>
            <a:r>
              <a:rPr lang="es-MX" altLang="en-US" sz="3200" dirty="0">
                <a:latin typeface="Calibri"/>
                <a:cs typeface="Calibri"/>
              </a:rPr>
              <a:t>Ser una parte integral del programa.</a:t>
            </a:r>
            <a:endParaRPr lang="es-MX" dirty="0"/>
          </a:p>
          <a:p>
            <a:r>
              <a:rPr lang="es-MX" altLang="en-US" sz="3200" dirty="0">
                <a:latin typeface="Calibri"/>
                <a:cs typeface="Calibri"/>
              </a:rPr>
              <a:t>Asistir a todas las sesiones.</a:t>
            </a:r>
          </a:p>
          <a:p>
            <a:r>
              <a:rPr lang="es-MX" altLang="en-US" sz="3200" dirty="0">
                <a:latin typeface="Calibri"/>
                <a:cs typeface="Calibri"/>
              </a:rPr>
              <a:t>Completar todas las tareas y actividades.</a:t>
            </a:r>
          </a:p>
          <a:p>
            <a:r>
              <a:rPr lang="es-MX" altLang="en-US" sz="3200" dirty="0">
                <a:latin typeface="Calibri"/>
                <a:cs typeface="Calibri"/>
              </a:rPr>
              <a:t>Tener una actitud positiva.</a:t>
            </a:r>
          </a:p>
        </p:txBody>
      </p:sp>
    </p:spTree>
    <p:extLst>
      <p:ext uri="{BB962C8B-B14F-4D97-AF65-F5344CB8AC3E}">
        <p14:creationId xmlns:p14="http://schemas.microsoft.com/office/powerpoint/2010/main" val="148082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6;p16">
            <a:extLst>
              <a:ext uri="{FF2B5EF4-FFF2-40B4-BE49-F238E27FC236}">
                <a16:creationId xmlns:a16="http://schemas.microsoft.com/office/drawing/2014/main" id="{36E0CB00-580F-45CB-A004-DA99CADFD604}"/>
              </a:ext>
            </a:extLst>
          </p:cNvPr>
          <p:cNvSpPr txBox="1">
            <a:spLocks noGrp="1"/>
          </p:cNvSpPr>
          <p:nvPr/>
        </p:nvSpPr>
        <p:spPr>
          <a:xfrm>
            <a:off x="838200" y="354132"/>
            <a:ext cx="7266317" cy="135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US" sz="4000" b="1"/>
              <a:t>Herramientas </a:t>
            </a:r>
            <a:r>
              <a:rPr lang="en-US" sz="4000" b="1" err="1"/>
              <a:t>importantes</a:t>
            </a:r>
            <a:r>
              <a:rPr lang="en-US" sz="4000" b="1"/>
              <a:t> para </a:t>
            </a:r>
            <a:r>
              <a:rPr lang="en-US" sz="4000" b="1" err="1"/>
              <a:t>uso</a:t>
            </a:r>
            <a:r>
              <a:rPr lang="en-US" sz="4000" b="1"/>
              <a:t> </a:t>
            </a:r>
            <a:r>
              <a:rPr lang="en-US" sz="4000" b="1" err="1"/>
              <a:t>en</a:t>
            </a:r>
            <a:r>
              <a:rPr lang="en-US" sz="4000" b="1"/>
              <a:t> Video </a:t>
            </a:r>
            <a:r>
              <a:rPr lang="en-US" sz="4000" b="1" err="1"/>
              <a:t>Conferencias</a:t>
            </a:r>
            <a:r>
              <a:rPr lang="en-US" b="1"/>
              <a:t> </a:t>
            </a:r>
          </a:p>
        </p:txBody>
      </p:sp>
      <p:sp>
        <p:nvSpPr>
          <p:cNvPr id="5" name="Google Shape;108;p16">
            <a:extLst>
              <a:ext uri="{FF2B5EF4-FFF2-40B4-BE49-F238E27FC236}">
                <a16:creationId xmlns:a16="http://schemas.microsoft.com/office/drawing/2014/main" id="{B95246A7-E067-4E9C-AA21-A0674BEA4F66}"/>
              </a:ext>
            </a:extLst>
          </p:cNvPr>
          <p:cNvSpPr txBox="1"/>
          <p:nvPr/>
        </p:nvSpPr>
        <p:spPr>
          <a:xfrm>
            <a:off x="2788908" y="4058036"/>
            <a:ext cx="1901739" cy="111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Botón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 de </a:t>
            </a:r>
            <a:r>
              <a:rPr lang="en-US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encendido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apagado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de la </a:t>
            </a:r>
            <a:r>
              <a:rPr lang="en-US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cámara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de video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6" name="Google Shape;109;p16">
            <a:extLst>
              <a:ext uri="{FF2B5EF4-FFF2-40B4-BE49-F238E27FC236}">
                <a16:creationId xmlns:a16="http://schemas.microsoft.com/office/drawing/2014/main" id="{598ADD40-2F6C-4896-B610-F1E48CEB89F5}"/>
              </a:ext>
            </a:extLst>
          </p:cNvPr>
          <p:cNvSpPr txBox="1"/>
          <p:nvPr/>
        </p:nvSpPr>
        <p:spPr>
          <a:xfrm>
            <a:off x="5013784" y="4392077"/>
            <a:ext cx="1561710" cy="111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bajar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mano para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palabra</a:t>
            </a:r>
            <a:endParaRPr lang="en-US">
              <a:solidFill>
                <a:schemeClr val="dk1"/>
              </a:solidFill>
            </a:endParaRPr>
          </a:p>
        </p:txBody>
      </p:sp>
      <p:sp>
        <p:nvSpPr>
          <p:cNvPr id="7" name="Google Shape;110;p16">
            <a:extLst>
              <a:ext uri="{FF2B5EF4-FFF2-40B4-BE49-F238E27FC236}">
                <a16:creationId xmlns:a16="http://schemas.microsoft.com/office/drawing/2014/main" id="{8021A1FD-8941-4D9E-87A2-7073C79CEAF4}"/>
              </a:ext>
            </a:extLst>
          </p:cNvPr>
          <p:cNvSpPr txBox="1"/>
          <p:nvPr/>
        </p:nvSpPr>
        <p:spPr>
          <a:xfrm>
            <a:off x="7114028" y="4444312"/>
            <a:ext cx="1492854" cy="84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Caja de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Conversación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8" name="Google Shape;111;p16">
            <a:extLst>
              <a:ext uri="{FF2B5EF4-FFF2-40B4-BE49-F238E27FC236}">
                <a16:creationId xmlns:a16="http://schemas.microsoft.com/office/drawing/2014/main" id="{3367AECD-6C95-483D-A53B-63F742B8EC9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67358" y="2602598"/>
            <a:ext cx="1785670" cy="1785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2;p16">
            <a:extLst>
              <a:ext uri="{FF2B5EF4-FFF2-40B4-BE49-F238E27FC236}">
                <a16:creationId xmlns:a16="http://schemas.microsoft.com/office/drawing/2014/main" id="{69951F0B-021A-4FD4-AFB0-A764069F57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4417" y="2450292"/>
            <a:ext cx="1785670" cy="1785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3;p16">
            <a:extLst>
              <a:ext uri="{FF2B5EF4-FFF2-40B4-BE49-F238E27FC236}">
                <a16:creationId xmlns:a16="http://schemas.microsoft.com/office/drawing/2014/main" id="{C5CD3570-6280-476A-B178-462CC58B282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2410" y="2736960"/>
            <a:ext cx="1262016" cy="123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4;p16">
            <a:extLst>
              <a:ext uri="{FF2B5EF4-FFF2-40B4-BE49-F238E27FC236}">
                <a16:creationId xmlns:a16="http://schemas.microsoft.com/office/drawing/2014/main" id="{F685CDE7-886D-423B-9B48-0A444BF0726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970519" y="2604654"/>
            <a:ext cx="1918855" cy="191885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7;p16">
            <a:extLst>
              <a:ext uri="{FF2B5EF4-FFF2-40B4-BE49-F238E27FC236}">
                <a16:creationId xmlns:a16="http://schemas.microsoft.com/office/drawing/2014/main" id="{E5524C39-44B9-49BD-B966-F2FAA8DD9B2E}"/>
              </a:ext>
            </a:extLst>
          </p:cNvPr>
          <p:cNvSpPr txBox="1"/>
          <p:nvPr/>
        </p:nvSpPr>
        <p:spPr>
          <a:xfrm>
            <a:off x="838256" y="4809020"/>
            <a:ext cx="2121950" cy="85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Botón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 de </a:t>
            </a:r>
            <a:r>
              <a:rPr lang="en-US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encendido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apagado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del </a:t>
            </a:r>
            <a:r>
              <a:rPr lang="en-US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micrófono</a:t>
            </a:r>
            <a:endParaRPr lang="en-US" dirty="0" err="1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96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FD6BD-9B51-4BC2-BC59-BB923E78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44" y="267698"/>
            <a:ext cx="7583488" cy="1143000"/>
          </a:xfrm>
        </p:spPr>
        <p:txBody>
          <a:bodyPr>
            <a:normAutofit/>
          </a:bodyPr>
          <a:lstStyle/>
          <a:p>
            <a:r>
              <a:rPr lang="es-MX" dirty="0"/>
              <a:t>Barra de herramientas de MS </a:t>
            </a:r>
            <a:r>
              <a:rPr lang="es-MX" dirty="0" err="1"/>
              <a:t>Teams</a:t>
            </a:r>
            <a:r>
              <a:rPr lang="es-MX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9DBC3-A21B-4769-9828-92D1AC855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671" y="1949824"/>
            <a:ext cx="8460506" cy="399284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1.</a:t>
            </a:r>
            <a:r>
              <a:rPr lang="es-MX" dirty="0"/>
              <a:t>  Contador– Aquí podrán ver la duración de la reunión. </a:t>
            </a:r>
          </a:p>
          <a:p>
            <a:pPr marL="0" indent="0">
              <a:buNone/>
            </a:pPr>
            <a:r>
              <a:rPr lang="es-MX" dirty="0"/>
              <a:t>2. Cámara –  ¡ dele un clique aquí para compartir su vídeo! Asegúrese de que su entorno sea visible antes de activar la cámara. </a:t>
            </a:r>
          </a:p>
          <a:p>
            <a:pPr marL="0" indent="0">
              <a:buNone/>
            </a:pPr>
            <a:r>
              <a:rPr lang="es-MX" dirty="0"/>
              <a:t>3. Micrófono – Active su micrófono para hablar con el resto de participantes. </a:t>
            </a:r>
          </a:p>
          <a:p>
            <a:pPr marL="0" indent="0">
              <a:buNone/>
            </a:pPr>
            <a:r>
              <a:rPr lang="es-MX" dirty="0"/>
              <a:t>4. Compartir – Esta función le permite enseñar archivos o aplicaciones en su escritorio al resto de participantes.</a:t>
            </a:r>
          </a:p>
          <a:p>
            <a:pPr marL="0" indent="0">
              <a:buNone/>
            </a:pPr>
            <a:r>
              <a:rPr lang="es-MX" dirty="0"/>
              <a:t>5. ... Más acciones – Ajustes del dispositivo, notas, efectos para el fondo de vídeo...</a:t>
            </a:r>
          </a:p>
          <a:p>
            <a:pPr marL="0" indent="0">
              <a:buNone/>
            </a:pPr>
            <a:r>
              <a:rPr lang="es-MX" dirty="0"/>
              <a:t>6. Levantar la mano – Utilice esta función para pedir la palabra. </a:t>
            </a:r>
          </a:p>
          <a:p>
            <a:pPr marL="0" indent="0">
              <a:buNone/>
            </a:pPr>
            <a:r>
              <a:rPr lang="es-MX" dirty="0"/>
              <a:t> 7. Chat – Tome parte en la conversación y conteste preguntas. </a:t>
            </a:r>
          </a:p>
          <a:p>
            <a:pPr marL="0" indent="0">
              <a:buNone/>
            </a:pPr>
            <a:r>
              <a:rPr lang="es-MX" dirty="0"/>
              <a:t>8. Participantes- use esta función para ver quién está presente en la reunión. </a:t>
            </a:r>
          </a:p>
        </p:txBody>
      </p:sp>
      <p:pic>
        <p:nvPicPr>
          <p:cNvPr id="5" name="Picture 5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95920BB4-0A2C-43AF-AA34-A263EAF88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25" y="5937120"/>
            <a:ext cx="8249727" cy="66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5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5;p18">
            <a:extLst>
              <a:ext uri="{FF2B5EF4-FFF2-40B4-BE49-F238E27FC236}">
                <a16:creationId xmlns:a16="http://schemas.microsoft.com/office/drawing/2014/main" id="{0868C699-1EB7-433E-AE80-28AFA177B797}"/>
              </a:ext>
            </a:extLst>
          </p:cNvPr>
          <p:cNvSpPr txBox="1">
            <a:spLocks noGrp="1"/>
          </p:cNvSpPr>
          <p:nvPr/>
        </p:nvSpPr>
        <p:spPr>
          <a:xfrm>
            <a:off x="838200" y="365125"/>
            <a:ext cx="7352582" cy="1339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US" b="1" dirty="0" err="1"/>
              <a:t>Tipos</a:t>
            </a:r>
            <a:r>
              <a:rPr lang="en-US" b="1" dirty="0"/>
              <a:t> de </a:t>
            </a:r>
            <a:r>
              <a:rPr lang="en-US" b="1" dirty="0" err="1"/>
              <a:t>Dispositivos</a:t>
            </a:r>
            <a:r>
              <a:rPr lang="en-US" b="1" dirty="0"/>
              <a:t> </a:t>
            </a:r>
            <a:r>
              <a:rPr lang="en-US" b="1" dirty="0" err="1"/>
              <a:t>Electrónicos</a:t>
            </a:r>
            <a:r>
              <a:rPr lang="en-US" b="1" dirty="0"/>
              <a:t> </a:t>
            </a:r>
          </a:p>
        </p:txBody>
      </p:sp>
      <p:sp>
        <p:nvSpPr>
          <p:cNvPr id="14" name="Google Shape;126;p18">
            <a:extLst>
              <a:ext uri="{FF2B5EF4-FFF2-40B4-BE49-F238E27FC236}">
                <a16:creationId xmlns:a16="http://schemas.microsoft.com/office/drawing/2014/main" id="{C08FEC92-B399-4954-BF95-1E96DA8DEC80}"/>
              </a:ext>
            </a:extLst>
          </p:cNvPr>
          <p:cNvSpPr txBox="1"/>
          <p:nvPr/>
        </p:nvSpPr>
        <p:spPr>
          <a:xfrm>
            <a:off x="224116" y="4371061"/>
            <a:ext cx="29791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Computadora Personal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" name="Google Shape;127;p18">
            <a:extLst>
              <a:ext uri="{FF2B5EF4-FFF2-40B4-BE49-F238E27FC236}">
                <a16:creationId xmlns:a16="http://schemas.microsoft.com/office/drawing/2014/main" id="{644796B0-904C-4B60-858E-01AB396CB9B8}"/>
              </a:ext>
            </a:extLst>
          </p:cNvPr>
          <p:cNvSpPr txBox="1"/>
          <p:nvPr/>
        </p:nvSpPr>
        <p:spPr>
          <a:xfrm>
            <a:off x="3753077" y="4457325"/>
            <a:ext cx="14395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Tabletas</a:t>
            </a:r>
            <a:r>
              <a:rPr lang="en-US" sz="2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 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" name="Google Shape;128;p18">
            <a:extLst>
              <a:ext uri="{FF2B5EF4-FFF2-40B4-BE49-F238E27FC236}">
                <a16:creationId xmlns:a16="http://schemas.microsoft.com/office/drawing/2014/main" id="{5B594E76-F48A-4F9C-BFD5-CBC683D3EE73}"/>
              </a:ext>
            </a:extLst>
          </p:cNvPr>
          <p:cNvSpPr txBox="1"/>
          <p:nvPr/>
        </p:nvSpPr>
        <p:spPr>
          <a:xfrm>
            <a:off x="6304405" y="4457325"/>
            <a:ext cx="2129109" cy="8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Teléfonos</a:t>
            </a:r>
            <a:r>
              <a:rPr lang="en-US" sz="2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inteligentes</a:t>
            </a:r>
            <a:endParaRPr lang="en-US" sz="2800" dirty="0" err="1">
              <a:solidFill>
                <a:schemeClr val="dk1"/>
              </a:solidFill>
              <a:latin typeface="Calibri"/>
              <a:cs typeface="Calibri"/>
            </a:endParaRPr>
          </a:p>
        </p:txBody>
      </p:sp>
      <p:pic>
        <p:nvPicPr>
          <p:cNvPr id="17" name="Google Shape;129;p18">
            <a:extLst>
              <a:ext uri="{FF2B5EF4-FFF2-40B4-BE49-F238E27FC236}">
                <a16:creationId xmlns:a16="http://schemas.microsoft.com/office/drawing/2014/main" id="{0C9EB11D-F749-4D99-9833-535DFC4101B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32379" y="2401155"/>
            <a:ext cx="1705290" cy="1705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30;p18">
            <a:extLst>
              <a:ext uri="{FF2B5EF4-FFF2-40B4-BE49-F238E27FC236}">
                <a16:creationId xmlns:a16="http://schemas.microsoft.com/office/drawing/2014/main" id="{E9A06EFD-1197-4891-9F99-1CD0187CDA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2024" y="2204951"/>
            <a:ext cx="1969914" cy="1969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31;p18">
            <a:extLst>
              <a:ext uri="{FF2B5EF4-FFF2-40B4-BE49-F238E27FC236}">
                <a16:creationId xmlns:a16="http://schemas.microsoft.com/office/drawing/2014/main" id="{261BD364-EF66-43C6-94F5-29C28DC2BF0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149" y="2100268"/>
            <a:ext cx="2524338" cy="2524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4271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36;p19">
            <a:extLst>
              <a:ext uri="{FF2B5EF4-FFF2-40B4-BE49-F238E27FC236}">
                <a16:creationId xmlns:a16="http://schemas.microsoft.com/office/drawing/2014/main" id="{9BF7DF67-4717-4C6E-8B40-8D93ED7D45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66274" y="2121192"/>
            <a:ext cx="1513099" cy="1513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7;p19">
            <a:extLst>
              <a:ext uri="{FF2B5EF4-FFF2-40B4-BE49-F238E27FC236}">
                <a16:creationId xmlns:a16="http://schemas.microsoft.com/office/drawing/2014/main" id="{5AA4D4E5-5EEA-4C6A-AB5C-1724FAADE57F}"/>
              </a:ext>
            </a:extLst>
          </p:cNvPr>
          <p:cNvSpPr txBox="1">
            <a:spLocks noGrp="1"/>
          </p:cNvSpPr>
          <p:nvPr/>
        </p:nvSpPr>
        <p:spPr>
          <a:xfrm>
            <a:off x="838200" y="293239"/>
            <a:ext cx="7438845" cy="1138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US" b="1" err="1"/>
              <a:t>Modelos</a:t>
            </a:r>
            <a:r>
              <a:rPr lang="en-US" b="1"/>
              <a:t> de </a:t>
            </a:r>
            <a:r>
              <a:rPr lang="en-US" b="1" err="1"/>
              <a:t>Aprendizaje</a:t>
            </a:r>
            <a:r>
              <a:rPr lang="en-US" b="1"/>
              <a:t> Virtual</a:t>
            </a:r>
            <a:endParaRPr/>
          </a:p>
        </p:txBody>
      </p:sp>
      <p:sp>
        <p:nvSpPr>
          <p:cNvPr id="11" name="Google Shape;138;p19">
            <a:extLst>
              <a:ext uri="{FF2B5EF4-FFF2-40B4-BE49-F238E27FC236}">
                <a16:creationId xmlns:a16="http://schemas.microsoft.com/office/drawing/2014/main" id="{62A8E86B-AED1-4A74-9358-969B5E008C67}"/>
              </a:ext>
            </a:extLst>
          </p:cNvPr>
          <p:cNvSpPr txBox="1"/>
          <p:nvPr/>
        </p:nvSpPr>
        <p:spPr>
          <a:xfrm>
            <a:off x="843153" y="4126647"/>
            <a:ext cx="2155499" cy="55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Sincrónico</a:t>
            </a:r>
            <a:endParaRPr dirty="0" err="1">
              <a:solidFill>
                <a:schemeClr val="dk1"/>
              </a:solidFill>
            </a:endParaRPr>
          </a:p>
        </p:txBody>
      </p:sp>
      <p:sp>
        <p:nvSpPr>
          <p:cNvPr id="13" name="Google Shape;139;p19">
            <a:extLst>
              <a:ext uri="{FF2B5EF4-FFF2-40B4-BE49-F238E27FC236}">
                <a16:creationId xmlns:a16="http://schemas.microsoft.com/office/drawing/2014/main" id="{EC832141-05A4-434A-AB7F-02AE621A9280}"/>
              </a:ext>
            </a:extLst>
          </p:cNvPr>
          <p:cNvSpPr txBox="1"/>
          <p:nvPr/>
        </p:nvSpPr>
        <p:spPr>
          <a:xfrm>
            <a:off x="3558288" y="4161209"/>
            <a:ext cx="2352105" cy="55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Asincrónico</a:t>
            </a:r>
            <a:r>
              <a:rPr lang="en-US" sz="2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 </a:t>
            </a:r>
            <a:endParaRPr lang="en-US" sz="2800" dirty="0">
              <a:solidFill>
                <a:schemeClr val="dk1"/>
              </a:solidFill>
              <a:latin typeface="Calibri"/>
              <a:cs typeface="Calibri"/>
            </a:endParaRPr>
          </a:p>
        </p:txBody>
      </p:sp>
      <p:sp>
        <p:nvSpPr>
          <p:cNvPr id="20" name="Google Shape;140;p19">
            <a:extLst>
              <a:ext uri="{FF2B5EF4-FFF2-40B4-BE49-F238E27FC236}">
                <a16:creationId xmlns:a16="http://schemas.microsoft.com/office/drawing/2014/main" id="{9F2880CE-113C-4A31-84B9-5CC49CF0C7F5}"/>
              </a:ext>
            </a:extLst>
          </p:cNvPr>
          <p:cNvSpPr txBox="1"/>
          <p:nvPr/>
        </p:nvSpPr>
        <p:spPr>
          <a:xfrm>
            <a:off x="7227456" y="4233096"/>
            <a:ext cx="1295348" cy="55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Híbrida</a:t>
            </a:r>
            <a:r>
              <a:rPr lang="en-US" sz="2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 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1" name="Google Shape;141;p19">
            <a:extLst>
              <a:ext uri="{FF2B5EF4-FFF2-40B4-BE49-F238E27FC236}">
                <a16:creationId xmlns:a16="http://schemas.microsoft.com/office/drawing/2014/main" id="{41AB0513-13D8-498C-BC35-07C5B46647B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8365" y="2010790"/>
            <a:ext cx="1959401" cy="1858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42;p19">
            <a:extLst>
              <a:ext uri="{FF2B5EF4-FFF2-40B4-BE49-F238E27FC236}">
                <a16:creationId xmlns:a16="http://schemas.microsoft.com/office/drawing/2014/main" id="{10CB4C48-20B3-4549-912B-B8F504B595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7065" y="2181046"/>
            <a:ext cx="1834551" cy="186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43;p19">
            <a:extLst>
              <a:ext uri="{FF2B5EF4-FFF2-40B4-BE49-F238E27FC236}">
                <a16:creationId xmlns:a16="http://schemas.microsoft.com/office/drawing/2014/main" id="{A86A4A9D-3544-4543-AA98-FFC5D3C9B4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0879" y="2745269"/>
            <a:ext cx="1383072" cy="1383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603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0082" y="150621"/>
            <a:ext cx="3657600" cy="1161288"/>
          </a:xfrm>
        </p:spPr>
        <p:txBody>
          <a:bodyPr>
            <a:noAutofit/>
          </a:bodyPr>
          <a:lstStyle/>
          <a:p>
            <a:pPr algn="ctr"/>
            <a:r>
              <a:rPr lang="en-US" sz="4400" b="1" err="1">
                <a:solidFill>
                  <a:srgbClr val="0000FF"/>
                </a:solidFill>
                <a:latin typeface="Marker Felt"/>
              </a:rPr>
              <a:t>Actividad</a:t>
            </a:r>
            <a:endParaRPr lang="en-US" err="1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30082" y="1410787"/>
            <a:ext cx="3657600" cy="50614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Wingdings" charset="2"/>
              <a:buChar char="²"/>
            </a:pPr>
            <a:r>
              <a:rPr lang="en-US" sz="2800">
                <a:latin typeface="Calibri"/>
                <a:cs typeface="Calibri"/>
              </a:rPr>
              <a:t>Vamos a </a:t>
            </a:r>
            <a:r>
              <a:rPr lang="en-US" sz="2800" err="1">
                <a:latin typeface="Calibri"/>
                <a:cs typeface="Calibri"/>
              </a:rPr>
              <a:t>completar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el</a:t>
            </a:r>
            <a:r>
              <a:rPr lang="en-US" sz="2800">
                <a:latin typeface="Calibri"/>
                <a:cs typeface="Calibri"/>
              </a:rPr>
              <a:t> "</a:t>
            </a:r>
            <a:r>
              <a:rPr lang="en-US" sz="2800" err="1">
                <a:latin typeface="Calibri"/>
                <a:cs typeface="Calibri"/>
              </a:rPr>
              <a:t>Inventario</a:t>
            </a:r>
            <a:r>
              <a:rPr lang="en-US" sz="2800">
                <a:latin typeface="Calibri"/>
                <a:cs typeface="Calibri"/>
              </a:rPr>
              <a:t> de </a:t>
            </a:r>
            <a:r>
              <a:rPr lang="en-US" sz="2800" err="1">
                <a:latin typeface="Calibri"/>
                <a:cs typeface="Calibri"/>
              </a:rPr>
              <a:t>recursos</a:t>
            </a:r>
            <a:r>
              <a:rPr lang="en-US" sz="2800">
                <a:latin typeface="Calibri"/>
                <a:cs typeface="Calibri"/>
              </a:rPr>
              <a:t> para padres". Busque </a:t>
            </a:r>
            <a:r>
              <a:rPr lang="en-US" sz="2800" err="1">
                <a:latin typeface="Calibri"/>
                <a:cs typeface="Calibri"/>
              </a:rPr>
              <a:t>el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archivo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en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el</a:t>
            </a:r>
            <a:r>
              <a:rPr lang="en-US" sz="2800">
                <a:latin typeface="Calibri"/>
                <a:cs typeface="Calibri"/>
              </a:rPr>
              <a:t> chat.</a:t>
            </a: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135506"/>
              </p:ext>
            </p:extLst>
          </p:nvPr>
        </p:nvGraphicFramePr>
        <p:xfrm>
          <a:off x="4631820" y="260893"/>
          <a:ext cx="4415038" cy="6334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Document" r:id="rId3" imgW="7010400" imgH="8801100" progId="Word.Document.12">
                  <p:embed/>
                </p:oleObj>
              </mc:Choice>
              <mc:Fallback>
                <p:oleObj name="Document" r:id="rId3" imgW="7010400" imgH="8801100" progId="Word.Documen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1820" y="260893"/>
                        <a:ext cx="4415038" cy="6334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5688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CB1116C5C21C429798B4FF086AE3FC" ma:contentTypeVersion="13" ma:contentTypeDescription="Create a new document." ma:contentTypeScope="" ma:versionID="7cb688158a4b94a1a6586cc091638b71">
  <xsd:schema xmlns:xsd="http://www.w3.org/2001/XMLSchema" xmlns:xs="http://www.w3.org/2001/XMLSchema" xmlns:p="http://schemas.microsoft.com/office/2006/metadata/properties" xmlns:ns2="b6b9343e-c8ac-47dc-bda2-145bf876408c" xmlns:ns3="10ef36d1-303d-453f-a185-e2a4ab828eff" targetNamespace="http://schemas.microsoft.com/office/2006/metadata/properties" ma:root="true" ma:fieldsID="c7bfefb362dad1c93b752823d228c20d" ns2:_="" ns3:_="">
    <xsd:import namespace="b6b9343e-c8ac-47dc-bda2-145bf876408c"/>
    <xsd:import namespace="10ef36d1-303d-453f-a185-e2a4ab828e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9343e-c8ac-47dc-bda2-145bf87640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f36d1-303d-453f-a185-e2a4ab828e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0ef36d1-303d-453f-a185-e2a4ab828eff">
      <UserInfo>
        <DisplayName>NATALIE  MITCHELL</DisplayName>
        <AccountId>61</AccountId>
        <AccountType/>
      </UserInfo>
      <UserInfo>
        <DisplayName>PORSCHE M ATKINS</DisplayName>
        <AccountId>101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85E4495-1240-40DD-859C-74218385B5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6E83B5-FBB1-4EB0-BCBE-DDB15B1FF7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b9343e-c8ac-47dc-bda2-145bf876408c"/>
    <ds:schemaRef ds:uri="10ef36d1-303d-453f-a185-e2a4ab828e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CA32C3-95CB-416A-A8C6-F73D42957D3E}">
  <ds:schemaRefs>
    <ds:schemaRef ds:uri="10ef36d1-303d-453f-a185-e2a4ab828eff"/>
    <ds:schemaRef ds:uri="http://purl.org/dc/elements/1.1/"/>
    <ds:schemaRef ds:uri="http://schemas.microsoft.com/office/2006/metadata/properties"/>
    <ds:schemaRef ds:uri="b6b9343e-c8ac-47dc-bda2-145bf876408c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347</TotalTime>
  <Words>243</Words>
  <Application>Microsoft Office PowerPoint</Application>
  <PresentationFormat>On-screen Show (4:3)</PresentationFormat>
  <Paragraphs>137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Corbel</vt:lpstr>
      <vt:lpstr>Marker Felt</vt:lpstr>
      <vt:lpstr>Noto Sans Symbols</vt:lpstr>
      <vt:lpstr>Wingdings</vt:lpstr>
      <vt:lpstr>Wingdings 2</vt:lpstr>
      <vt:lpstr>Pixel</vt:lpstr>
      <vt:lpstr>Pixel</vt:lpstr>
      <vt:lpstr>Document</vt:lpstr>
      <vt:lpstr>PowerPoint Presentation</vt:lpstr>
      <vt:lpstr>Bienvenida</vt:lpstr>
      <vt:lpstr>Presentaciones</vt:lpstr>
      <vt:lpstr>Descripción del programa</vt:lpstr>
      <vt:lpstr>PowerPoint Presentation</vt:lpstr>
      <vt:lpstr>Barra de herramientas de MS Teams </vt:lpstr>
      <vt:lpstr>PowerPoint Presentation</vt:lpstr>
      <vt:lpstr>PowerPoint Presentation</vt:lpstr>
      <vt:lpstr>Actividad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LORENA  AMEZQUITA</cp:lastModifiedBy>
  <cp:revision>51</cp:revision>
  <dcterms:created xsi:type="dcterms:W3CDTF">2017-05-05T20:01:08Z</dcterms:created>
  <dcterms:modified xsi:type="dcterms:W3CDTF">2021-11-01T19:39:10Z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0x01010044CB1116C5C21C429798B4FF086AE3FC</vt:lpwstr>
  </property>
  <property fmtid="{D5CDD505-2E9C-101B-9397-08002B2CF9AE}" pid="3" name="AuthorIds_UIVersion_1024">
    <vt:lpwstr>18</vt:lpwstr>
  </property>
</Properties>
</file>