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662" r:id="rId5"/>
  </p:sldMasterIdLst>
  <p:notesMasterIdLst>
    <p:notesMasterId r:id="rId19"/>
  </p:notesMasterIdLst>
  <p:sldIdLst>
    <p:sldId id="280" r:id="rId6"/>
    <p:sldId id="258" r:id="rId7"/>
    <p:sldId id="260" r:id="rId8"/>
    <p:sldId id="263" r:id="rId9"/>
    <p:sldId id="275" r:id="rId10"/>
    <p:sldId id="274" r:id="rId11"/>
    <p:sldId id="276" r:id="rId12"/>
    <p:sldId id="277" r:id="rId13"/>
    <p:sldId id="271" r:id="rId14"/>
    <p:sldId id="279" r:id="rId15"/>
    <p:sldId id="278" r:id="rId16"/>
    <p:sldId id="267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7E523-B2B2-F433-4F6B-C82A23B6146C}" v="1" dt="2020-02-04T04:31:48.924"/>
    <p1510:client id="{610FCC50-3396-3DB9-F1C7-2DCB9E66D680}" v="1" dt="2020-10-09T14:45:54.971"/>
    <p1510:client id="{2A4215D9-4854-73F6-5336-929DF43E1295}" v="6" dt="2021-09-08T13:35:04.117"/>
    <p1510:client id="{2B89C062-4554-1CFE-3CE3-61D2ADECC7D7}" v="6" dt="2021-08-13T16:55:08.666"/>
    <p1510:client id="{2E7DD9FA-AC8F-4462-9903-9EAD28F4D549}" v="1" dt="2020-02-04T04:23:44.989"/>
    <p1510:client id="{59B96647-BFB3-9821-CE29-20D7C93A5CED}" v="9" dt="2020-02-04T18:26:46.037"/>
    <p1510:client id="{3DDDF402-D313-010E-CF43-AF8389557118}" v="9" dt="2020-10-19T20:46:55.499"/>
    <p1510:client id="{54B21985-D3AB-2FA6-1595-3C1F1E1921D5}" v="78" dt="2021-08-13T15:52:41.082"/>
    <p1510:client id="{7E0DB85F-98AA-AAB5-2CD5-C8E7CD876711}" v="1" dt="2021-09-22T17:20:39.991"/>
    <p1510:client id="{83EF8213-75B2-43E9-9880-41A06C5C752E}" v="227" dt="2021-09-07T17:07:19.332"/>
    <p1510:client id="{8415E20E-624E-4AF6-89E4-7031E140C495}" v="5" dt="2021-08-13T16:11:04.697"/>
    <p1510:client id="{B09AD49A-8AA4-F51D-C080-CAF88742A0B2}" v="226" dt="2020-09-18T17:56:45.150"/>
    <p1510:client id="{B63AE5C6-3BCA-6DAF-46D7-88522EE6C4B0}" v="1" dt="2020-10-13T18:17:16.555"/>
    <p1510:client id="{E3736201-A6AB-4C52-5A1A-03001C8D35D4}" v="84" dt="2021-08-13T16:26:02.917"/>
    <p1510:client id="{F05A48AE-192A-CBCA-4896-18D22AF3E914}" v="1205" dt="2020-09-18T17:06:2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A06-1523-1B47-B123-FBDB63FF88A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ED-71F2-4847-8A55-2F500B10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8" name="Google Shape;18;p2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19" name="Google Shape;19;p2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0" name="Google Shape;20;p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35" name="Google Shape;35;p4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>
            <a:spLocks noGrp="1"/>
          </p:cNvSpPr>
          <p:nvPr>
            <p:ph type="pic" idx="2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758952" y="6300216"/>
            <a:ext cx="1298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057400" y="6300216"/>
            <a:ext cx="23408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301752" y="6300216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46" name="Google Shape;46;p5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47" name="Google Shape;47;p5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8" name="Google Shape;48;p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>
            <a:spLocks noGrp="1"/>
          </p:cNvSpPr>
          <p:nvPr>
            <p:ph type="pic" idx="2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63" name="Google Shape;63;p7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64" name="Google Shape;64;p7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65" name="Google Shape;65;p7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6" name="Google Shape;66;p7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 rot="-5400000">
            <a:off x="8033590" y="3475037"/>
            <a:ext cx="1828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 rot="-5400000">
            <a:off x="7658009" y="347503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8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9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1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98" name="Google Shape;98;p11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0" name="Google Shape;100;p11"/>
          <p:cNvSpPr/>
          <p:nvPr/>
        </p:nvSpPr>
        <p:spPr>
          <a:xfrm rot="10800000" flipH="1">
            <a:off x="4648200" y="228601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dt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ft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ldNum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 rot="10800000" flipH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>
            <a:spLocks noGrp="1"/>
          </p:cNvSpPr>
          <p:nvPr>
            <p:ph type="pic" idx="2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14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 rot="5400000">
            <a:off x="2567595" y="161692"/>
            <a:ext cx="4007224" cy="7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 rot="5400000">
            <a:off x="5524500" y="2781301"/>
            <a:ext cx="5105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 rot="5400000">
            <a:off x="1380331" y="237332"/>
            <a:ext cx="5105400" cy="630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generated with high confidence">
            <a:extLst>
              <a:ext uri="{FF2B5EF4-FFF2-40B4-BE49-F238E27FC236}">
                <a16:creationId xmlns:a16="http://schemas.microsoft.com/office/drawing/2014/main" id="{15FD6ABF-C0C6-4541-B4E2-40C4B002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329" y="556873"/>
            <a:ext cx="4086519" cy="4086519"/>
          </a:xfrm>
          <a:prstGeom prst="rect">
            <a:avLst/>
          </a:prstGeom>
        </p:spPr>
      </p:pic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2" y="0"/>
            <a:ext cx="9144000" cy="6858000"/>
          </a:xfrm>
          <a:prstGeom prst="rect">
            <a:avLst/>
          </a:prstGeom>
        </p:spPr>
      </p:pic>
      <p:sp>
        <p:nvSpPr>
          <p:cNvPr id="5" name="Google Shape;139;p16"/>
          <p:cNvSpPr txBox="1"/>
          <p:nvPr/>
        </p:nvSpPr>
        <p:spPr>
          <a:xfrm>
            <a:off x="474917" y="5503983"/>
            <a:ext cx="87706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200" b="1" i="0" u="none" strike="noStrike" cap="none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Session </a:t>
            </a:r>
            <a:r>
              <a:rPr lang="en-US" sz="2200" b="1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</a:t>
            </a:r>
            <a:r>
              <a:rPr lang="en-US" sz="2200" b="1" i="0" u="none" strike="noStrike" cap="none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: </a:t>
            </a:r>
            <a:r>
              <a:rPr lang="en-US" sz="2200" b="1" dirty="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Welcome to Families Connect</a:t>
            </a:r>
            <a:endParaRPr lang="en-US" sz="2200" b="1" dirty="0">
              <a:solidFill>
                <a:srgbClr val="0000FF"/>
              </a:solidFill>
              <a:latin typeface="Permanent Marker"/>
              <a:ea typeface="Permanent Marker"/>
              <a:cs typeface="Permanent Marker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081337" y="1485899"/>
            <a:ext cx="3144143" cy="2446242"/>
          </a:xfrm>
          <a:prstGeom prst="rect">
            <a:avLst/>
          </a:prstGeom>
        </p:spPr>
      </p:pic>
      <p:pic>
        <p:nvPicPr>
          <p:cNvPr id="7" name="Picture 8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184818" y="4101495"/>
            <a:ext cx="6759539" cy="1215212"/>
          </a:xfrm>
          <a:prstGeom prst="ellipse">
            <a:avLst/>
          </a:prstGeom>
          <a:solidFill>
            <a:srgbClr val="0096FF">
              <a:lumMod val="60000"/>
              <a:lumOff val="40000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Kingsbury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Elementary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School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8515EA-4469-4628-810D-BE9864FB4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46891"/>
              </p:ext>
            </p:extLst>
          </p:nvPr>
        </p:nvGraphicFramePr>
        <p:xfrm>
          <a:off x="517584" y="704490"/>
          <a:ext cx="7945117" cy="561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05">
                  <a:extLst>
                    <a:ext uri="{9D8B030D-6E8A-4147-A177-3AD203B41FA5}">
                      <a16:colId xmlns:a16="http://schemas.microsoft.com/office/drawing/2014/main" val="3235907926"/>
                    </a:ext>
                  </a:extLst>
                </a:gridCol>
                <a:gridCol w="1068371">
                  <a:extLst>
                    <a:ext uri="{9D8B030D-6E8A-4147-A177-3AD203B41FA5}">
                      <a16:colId xmlns:a16="http://schemas.microsoft.com/office/drawing/2014/main" val="946605838"/>
                    </a:ext>
                  </a:extLst>
                </a:gridCol>
                <a:gridCol w="1535479">
                  <a:extLst>
                    <a:ext uri="{9D8B030D-6E8A-4147-A177-3AD203B41FA5}">
                      <a16:colId xmlns:a16="http://schemas.microsoft.com/office/drawing/2014/main" val="1262993343"/>
                    </a:ext>
                  </a:extLst>
                </a:gridCol>
                <a:gridCol w="1535479">
                  <a:extLst>
                    <a:ext uri="{9D8B030D-6E8A-4147-A177-3AD203B41FA5}">
                      <a16:colId xmlns:a16="http://schemas.microsoft.com/office/drawing/2014/main" val="473559476"/>
                    </a:ext>
                  </a:extLst>
                </a:gridCol>
                <a:gridCol w="2023683">
                  <a:extLst>
                    <a:ext uri="{9D8B030D-6E8A-4147-A177-3AD203B41FA5}">
                      <a16:colId xmlns:a16="http://schemas.microsoft.com/office/drawing/2014/main" val="1214068080"/>
                    </a:ext>
                  </a:extLst>
                </a:gridCol>
              </a:tblGrid>
              <a:tr h="87999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Title​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Name​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Phone Number​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Email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Days/Time Available to Parents​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13171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Principal​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97395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Vice-Principal​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11837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Counselor​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86291"/>
                  </a:ext>
                </a:extLst>
              </a:tr>
              <a:tr h="355084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Secretary​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52141"/>
                  </a:ext>
                </a:extLst>
              </a:tr>
              <a:tr h="617536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Attendance Monitor​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8806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Nurse​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02916"/>
                  </a:ext>
                </a:extLst>
              </a:tr>
              <a:tr h="879990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Family Engagement Specialist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16986"/>
                  </a:ext>
                </a:extLst>
              </a:tr>
              <a:tr h="60209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Bilingual/ESL Mentor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70084"/>
                  </a:ext>
                </a:extLst>
              </a:tr>
              <a:tr h="617536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Special Ed Coordinator​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08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AF4DED-CF0A-45DC-88F4-2F1C0D480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94882"/>
              </p:ext>
            </p:extLst>
          </p:nvPr>
        </p:nvGraphicFramePr>
        <p:xfrm>
          <a:off x="474452" y="1782792"/>
          <a:ext cx="8049924" cy="347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81">
                  <a:extLst>
                    <a:ext uri="{9D8B030D-6E8A-4147-A177-3AD203B41FA5}">
                      <a16:colId xmlns:a16="http://schemas.microsoft.com/office/drawing/2014/main" val="3668235617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1750278036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1236981995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685661416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Event/Activity​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Date​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Contact Person 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Email/Phone #​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80455"/>
                  </a:ext>
                </a:extLst>
              </a:tr>
              <a:tr h="563123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Meet the Teacher​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33584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Report Cards Issued​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62197"/>
                  </a:ext>
                </a:extLst>
              </a:tr>
              <a:tr h="64593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School Board Meetings​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82274"/>
                  </a:ext>
                </a:extLst>
              </a:tr>
              <a:tr h="529999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WIDA Testing​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33919"/>
                  </a:ext>
                </a:extLst>
              </a:tr>
              <a:tr h="529999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TCAP Testing 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>
                          <a:effectLst/>
                        </a:rPr>
                        <a:t>​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6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4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35340"/>
              </p:ext>
            </p:extLst>
          </p:nvPr>
        </p:nvGraphicFramePr>
        <p:xfrm>
          <a:off x="198682" y="4018132"/>
          <a:ext cx="8626285" cy="180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4145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Monday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Tuesday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Wednesday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Thursday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Friday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FF"/>
                </a:solidFill>
                <a:latin typeface="Marker Felt"/>
                <a:cs typeface="Marker Felt"/>
              </a:rPr>
              <a:t>Meeting 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251" y="1383618"/>
            <a:ext cx="7980471" cy="2575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/>
                <a:cs typeface="Calibri"/>
              </a:rPr>
              <a:t>Which day of the weeks works best for you?</a:t>
            </a:r>
          </a:p>
          <a:p>
            <a:r>
              <a:rPr lang="en-US" sz="2800" dirty="0">
                <a:latin typeface="Calibri"/>
                <a:cs typeface="Calibri"/>
              </a:rPr>
              <a:t>What time would work best for our meetings?</a:t>
            </a:r>
          </a:p>
          <a:p>
            <a:r>
              <a:rPr lang="en-US" sz="2800" dirty="0">
                <a:latin typeface="Calibri"/>
                <a:cs typeface="Calibri"/>
              </a:rPr>
              <a:t>Please vote in the Chat Room </a:t>
            </a:r>
          </a:p>
          <a:p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35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270" y="378665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  <a:cs typeface="Marker Felt"/>
              </a:rPr>
              <a:t>Closing </a:t>
            </a:r>
            <a:endParaRPr lang="en-US" sz="7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65" y="2061058"/>
            <a:ext cx="7901745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Calibri"/>
                <a:cs typeface="Calibri"/>
              </a:rPr>
              <a:t>Questions?</a:t>
            </a:r>
          </a:p>
          <a:p>
            <a:r>
              <a:rPr lang="en-US" sz="4000">
                <a:latin typeface="Calibri"/>
                <a:cs typeface="Calibri"/>
              </a:rPr>
              <a:t>Next Meeting will be on October 8</a:t>
            </a:r>
            <a:endParaRPr lang="is-IS" sz="4000">
              <a:latin typeface="Calibri"/>
              <a:cs typeface="Calibri"/>
            </a:endParaRPr>
          </a:p>
          <a:p>
            <a:r>
              <a:rPr lang="is-IS" sz="4000">
                <a:latin typeface="Calibri"/>
                <a:cs typeface="Calibri"/>
              </a:rPr>
              <a:t>Thank you!</a:t>
            </a:r>
            <a:r>
              <a:rPr lang="is-IS" sz="4300">
                <a:latin typeface="Calibri"/>
                <a:cs typeface="Calibri"/>
              </a:rPr>
              <a:t> </a:t>
            </a:r>
            <a:endParaRPr lang="en-US" sz="4300">
              <a:latin typeface="Calibri"/>
              <a:cs typeface="Calibri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00FF"/>
                </a:solidFill>
                <a:latin typeface="Marker Felt"/>
                <a:cs typeface="Marker Felt"/>
                <a:hlinkClick r:id="" action="ppaction://noaction"/>
              </a:rPr>
              <a:t>Welcome</a:t>
            </a:r>
            <a:endParaRPr lang="en-US" sz="7200">
              <a:solidFill>
                <a:srgbClr val="0000FF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750932" cy="4434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Purpose: Provide an overview of the Families Connect program  and school's inventory of resources. </a:t>
            </a:r>
          </a:p>
          <a:p>
            <a:r>
              <a:rPr lang="en-US" dirty="0">
                <a:latin typeface="Calibri"/>
                <a:cs typeface="Calibri"/>
              </a:rPr>
              <a:t>Objectives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Acquaint parents with one another and goals of the Families Connect and the objectives of the curriculum.</a:t>
            </a:r>
          </a:p>
          <a:p>
            <a:pPr lvl="1"/>
            <a:r>
              <a:rPr lang="en-US" dirty="0">
                <a:ea typeface="+mn-lt"/>
                <a:cs typeface="+mn-lt"/>
              </a:rPr>
              <a:t>Familiarize parents with the different types of internet connections.</a:t>
            </a:r>
          </a:p>
          <a:p>
            <a:pPr lvl="1"/>
            <a:r>
              <a:rPr lang="en-US" dirty="0">
                <a:ea typeface="+mn-lt"/>
                <a:cs typeface="+mn-lt"/>
              </a:rPr>
              <a:t>Become acquainted with the resources available to parents at school and in their community to support their children’s education.</a:t>
            </a:r>
            <a:endParaRPr lang="en-US"/>
          </a:p>
          <a:p>
            <a:pPr lvl="1"/>
            <a:r>
              <a:rPr lang="en-US" dirty="0">
                <a:ea typeface="+mn-lt"/>
                <a:cs typeface="+mn-lt"/>
              </a:rPr>
              <a:t>Gather the necessary data.</a:t>
            </a:r>
            <a:endParaRPr lang="en-US"/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3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949823"/>
            <a:ext cx="4960330" cy="44169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200" dirty="0">
                <a:latin typeface="Calibri"/>
                <a:cs typeface="Calibri"/>
              </a:rPr>
              <a:t>Introduce yourself</a:t>
            </a:r>
          </a:p>
          <a:p>
            <a:r>
              <a:rPr lang="en-US" sz="4200" dirty="0">
                <a:latin typeface="Calibri"/>
                <a:cs typeface="Calibri"/>
              </a:rPr>
              <a:t>Share 2 two things about yourself (in person or the chat box.)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424820" cy="1143000"/>
          </a:xfrm>
        </p:spPr>
        <p:txBody>
          <a:bodyPr>
            <a:noAutofit/>
          </a:bodyPr>
          <a:lstStyle/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  <a:cs typeface="Marker Felt"/>
              </a:rPr>
              <a:t>Introduction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07" y="3209124"/>
            <a:ext cx="2730516" cy="27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Marker Felt"/>
                <a:cs typeface="Marker Felt"/>
              </a:rPr>
              <a:t>Program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463" y="1949823"/>
            <a:ext cx="7750932" cy="443410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>
                <a:latin typeface="Calibri"/>
                <a:cs typeface="Calibri"/>
              </a:rPr>
              <a:t>1 ½ hour meetings</a:t>
            </a:r>
            <a:endParaRPr lang="en-US" sz="3200" dirty="0">
              <a:ea typeface="+mn-lt"/>
              <a:cs typeface="+mn-lt"/>
            </a:endParaRPr>
          </a:p>
          <a:p>
            <a:pPr lvl="1"/>
            <a:r>
              <a:rPr lang="en-US" sz="3200" dirty="0">
                <a:latin typeface="Calibri"/>
                <a:cs typeface="Calibri"/>
              </a:rPr>
              <a:t>Discussions </a:t>
            </a:r>
            <a:endParaRPr lang="en-US" sz="3200" dirty="0">
              <a:ea typeface="+mn-lt"/>
              <a:cs typeface="+mn-lt"/>
            </a:endParaRPr>
          </a:p>
          <a:p>
            <a:pPr lvl="1"/>
            <a:r>
              <a:rPr lang="en-US" sz="3200" dirty="0">
                <a:latin typeface="Calibri"/>
                <a:cs typeface="Calibri"/>
              </a:rPr>
              <a:t>Navigate the SCS school system </a:t>
            </a:r>
            <a:endParaRPr lang="en-US" sz="3200" dirty="0">
              <a:latin typeface="Calibri"/>
              <a:ea typeface="+mn-lt"/>
              <a:cs typeface="Calibri"/>
            </a:endParaRPr>
          </a:p>
          <a:p>
            <a:pPr marL="349250" lvl="1" indent="0">
              <a:buNone/>
            </a:pPr>
            <a:r>
              <a:rPr lang="en-US" sz="3200" dirty="0">
                <a:latin typeface="Calibri"/>
                <a:ea typeface="+mn-lt"/>
                <a:cs typeface="Calibri"/>
              </a:rPr>
              <a:t>You need to ….</a:t>
            </a:r>
          </a:p>
          <a:p>
            <a:r>
              <a:rPr lang="en-US" altLang="en-US" sz="3200" dirty="0">
                <a:latin typeface="Calibri"/>
                <a:cs typeface="Calibri"/>
              </a:rPr>
              <a:t>Be an integral part of the program.</a:t>
            </a:r>
            <a:endParaRPr lang="en-US" dirty="0"/>
          </a:p>
          <a:p>
            <a:r>
              <a:rPr lang="en-US" altLang="en-US" sz="3200" dirty="0">
                <a:latin typeface="Calibri"/>
                <a:cs typeface="Calibri"/>
              </a:rPr>
              <a:t>Attend all of the curriculum sessions.</a:t>
            </a:r>
          </a:p>
          <a:p>
            <a:r>
              <a:rPr lang="en-US" altLang="en-US" sz="3200" dirty="0">
                <a:latin typeface="Calibri"/>
                <a:cs typeface="Calibri"/>
              </a:rPr>
              <a:t>Complete all of the tasks and activities.</a:t>
            </a:r>
          </a:p>
          <a:p>
            <a:r>
              <a:rPr lang="en-US" altLang="en-US" sz="3200" dirty="0">
                <a:latin typeface="Calibri"/>
                <a:cs typeface="Calibri"/>
              </a:rPr>
              <a:t>Be positive of mind and spirit.</a:t>
            </a:r>
          </a:p>
        </p:txBody>
      </p:sp>
    </p:spTree>
    <p:extLst>
      <p:ext uri="{BB962C8B-B14F-4D97-AF65-F5344CB8AC3E}">
        <p14:creationId xmlns:p14="http://schemas.microsoft.com/office/powerpoint/2010/main" val="14808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16">
            <a:extLst>
              <a:ext uri="{FF2B5EF4-FFF2-40B4-BE49-F238E27FC236}">
                <a16:creationId xmlns:a16="http://schemas.microsoft.com/office/drawing/2014/main" id="{36E0CB00-580F-45CB-A004-DA99CADFD604}"/>
              </a:ext>
            </a:extLst>
          </p:cNvPr>
          <p:cNvSpPr txBox="1">
            <a:spLocks noGrp="1"/>
          </p:cNvSpPr>
          <p:nvPr/>
        </p:nvSpPr>
        <p:spPr>
          <a:xfrm>
            <a:off x="838200" y="354132"/>
            <a:ext cx="7266317" cy="135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Important Video Conferencing Features</a:t>
            </a:r>
            <a:endParaRPr/>
          </a:p>
        </p:txBody>
      </p:sp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B95246A7-E067-4E9C-AA21-A0674BEA4F66}"/>
              </a:ext>
            </a:extLst>
          </p:cNvPr>
          <p:cNvSpPr txBox="1"/>
          <p:nvPr/>
        </p:nvSpPr>
        <p:spPr>
          <a:xfrm>
            <a:off x="2788908" y="4058036"/>
            <a:ext cx="1901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and Off Button</a:t>
            </a:r>
            <a:endParaRPr/>
          </a:p>
        </p:txBody>
      </p:sp>
      <p:sp>
        <p:nvSpPr>
          <p:cNvPr id="6" name="Google Shape;109;p16">
            <a:extLst>
              <a:ext uri="{FF2B5EF4-FFF2-40B4-BE49-F238E27FC236}">
                <a16:creationId xmlns:a16="http://schemas.microsoft.com/office/drawing/2014/main" id="{598ADD40-2F6C-4896-B610-F1E48CEB89F5}"/>
              </a:ext>
            </a:extLst>
          </p:cNvPr>
          <p:cNvSpPr txBox="1"/>
          <p:nvPr/>
        </p:nvSpPr>
        <p:spPr>
          <a:xfrm>
            <a:off x="5087187" y="4392077"/>
            <a:ext cx="14253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Hand 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Hand</a:t>
            </a:r>
            <a:endParaRPr/>
          </a:p>
        </p:txBody>
      </p:sp>
      <p:sp>
        <p:nvSpPr>
          <p:cNvPr id="7" name="Google Shape;110;p16">
            <a:extLst>
              <a:ext uri="{FF2B5EF4-FFF2-40B4-BE49-F238E27FC236}">
                <a16:creationId xmlns:a16="http://schemas.microsoft.com/office/drawing/2014/main" id="{8021A1FD-8941-4D9E-87A2-7073C79CEAF4}"/>
              </a:ext>
            </a:extLst>
          </p:cNvPr>
          <p:cNvSpPr txBox="1"/>
          <p:nvPr/>
        </p:nvSpPr>
        <p:spPr>
          <a:xfrm>
            <a:off x="7114028" y="4444312"/>
            <a:ext cx="1062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 Box </a:t>
            </a:r>
            <a:endParaRPr/>
          </a:p>
        </p:txBody>
      </p:sp>
      <p:pic>
        <p:nvPicPr>
          <p:cNvPr id="8" name="Google Shape;111;p16">
            <a:extLst>
              <a:ext uri="{FF2B5EF4-FFF2-40B4-BE49-F238E27FC236}">
                <a16:creationId xmlns:a16="http://schemas.microsoft.com/office/drawing/2014/main" id="{3367AECD-6C95-483D-A53B-63F742B8EC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7358" y="2602598"/>
            <a:ext cx="1785670" cy="17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2;p16">
            <a:extLst>
              <a:ext uri="{FF2B5EF4-FFF2-40B4-BE49-F238E27FC236}">
                <a16:creationId xmlns:a16="http://schemas.microsoft.com/office/drawing/2014/main" id="{69951F0B-021A-4FD4-AFB0-A764069F57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417" y="2450292"/>
            <a:ext cx="1785670" cy="17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;p16">
            <a:extLst>
              <a:ext uri="{FF2B5EF4-FFF2-40B4-BE49-F238E27FC236}">
                <a16:creationId xmlns:a16="http://schemas.microsoft.com/office/drawing/2014/main" id="{C5CD3570-6280-476A-B178-462CC58B28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2410" y="2736960"/>
            <a:ext cx="1262016" cy="12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4;p16">
            <a:extLst>
              <a:ext uri="{FF2B5EF4-FFF2-40B4-BE49-F238E27FC236}">
                <a16:creationId xmlns:a16="http://schemas.microsoft.com/office/drawing/2014/main" id="{F685CDE7-886D-423B-9B48-0A444BF072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70519" y="2604654"/>
            <a:ext cx="1918855" cy="191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E5524C39-44B9-49BD-B966-F2FAA8DD9B2E}"/>
              </a:ext>
            </a:extLst>
          </p:cNvPr>
          <p:cNvSpPr txBox="1"/>
          <p:nvPr/>
        </p:nvSpPr>
        <p:spPr>
          <a:xfrm>
            <a:off x="1058467" y="4809020"/>
            <a:ext cx="1901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and Off Button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862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D6BD-9B51-4BC2-BC59-BB923E78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Toolbar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DBC3-A21B-4769-9828-92D1AC85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71" y="1949824"/>
            <a:ext cx="8460506" cy="39928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  Time – This captures the how long  the meeting has been active. </a:t>
            </a:r>
          </a:p>
          <a:p>
            <a:pPr marL="0" indent="0">
              <a:buNone/>
            </a:pPr>
            <a:r>
              <a:rPr lang="en-US" dirty="0"/>
              <a:t>2. Camera Icon – Click on the camera to share your video! Check your background before you share. </a:t>
            </a:r>
          </a:p>
          <a:p>
            <a:pPr marL="0" indent="0">
              <a:buNone/>
            </a:pPr>
            <a:r>
              <a:rPr lang="en-US" dirty="0"/>
              <a:t>3. Microphone – To speak to everyone you can unmute yourself. </a:t>
            </a:r>
          </a:p>
          <a:p>
            <a:pPr marL="0" indent="0">
              <a:buNone/>
            </a:pPr>
            <a:r>
              <a:rPr lang="en-US" dirty="0"/>
              <a:t>4. Share Box – This allows you to share documents</a:t>
            </a:r>
          </a:p>
          <a:p>
            <a:pPr marL="0" indent="0">
              <a:buNone/>
            </a:pPr>
            <a:r>
              <a:rPr lang="en-US" dirty="0"/>
              <a:t>5. ... More Action – Check the device settings, notes, and background effects. </a:t>
            </a:r>
          </a:p>
          <a:p>
            <a:pPr marL="0" indent="0">
              <a:buNone/>
            </a:pPr>
            <a:r>
              <a:rPr lang="en-US" dirty="0"/>
              <a:t>6. Raise your Hand – Use this to let the presenters know that you wish to speak. </a:t>
            </a:r>
          </a:p>
          <a:p>
            <a:pPr marL="0" indent="0">
              <a:buNone/>
            </a:pPr>
            <a:r>
              <a:rPr lang="en-US" dirty="0"/>
              <a:t> 7. Chat Box – Join the conversation and answer questions. </a:t>
            </a:r>
          </a:p>
          <a:p>
            <a:pPr marL="0" indent="0">
              <a:buNone/>
            </a:pPr>
            <a:r>
              <a:rPr lang="en-US" dirty="0"/>
              <a:t>8. Participants- Check out the meeting participants. </a:t>
            </a:r>
          </a:p>
        </p:txBody>
      </p:sp>
      <p:pic>
        <p:nvPicPr>
          <p:cNvPr id="5" name="Picture 5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95920BB4-0A2C-43AF-AA34-A263EAF8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5937120"/>
            <a:ext cx="8249727" cy="6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5;p18">
            <a:extLst>
              <a:ext uri="{FF2B5EF4-FFF2-40B4-BE49-F238E27FC236}">
                <a16:creationId xmlns:a16="http://schemas.microsoft.com/office/drawing/2014/main" id="{0868C699-1EB7-433E-AE80-28AFA177B797}"/>
              </a:ext>
            </a:extLst>
          </p:cNvPr>
          <p:cNvSpPr txBox="1">
            <a:spLocks noGrp="1"/>
          </p:cNvSpPr>
          <p:nvPr/>
        </p:nvSpPr>
        <p:spPr>
          <a:xfrm>
            <a:off x="838200" y="365125"/>
            <a:ext cx="7352582" cy="13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Types of Internet-Ready Technology</a:t>
            </a:r>
            <a:endParaRPr dirty="0"/>
          </a:p>
        </p:txBody>
      </p:sp>
      <p:sp>
        <p:nvSpPr>
          <p:cNvPr id="14" name="Google Shape;126;p18">
            <a:extLst>
              <a:ext uri="{FF2B5EF4-FFF2-40B4-BE49-F238E27FC236}">
                <a16:creationId xmlns:a16="http://schemas.microsoft.com/office/drawing/2014/main" id="{C08FEC92-B399-4954-BF95-1E96DA8DEC80}"/>
              </a:ext>
            </a:extLst>
          </p:cNvPr>
          <p:cNvSpPr txBox="1"/>
          <p:nvPr/>
        </p:nvSpPr>
        <p:spPr>
          <a:xfrm>
            <a:off x="234602" y="4371061"/>
            <a:ext cx="29791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Computer</a:t>
            </a:r>
            <a:endParaRPr dirty="0"/>
          </a:p>
        </p:txBody>
      </p:sp>
      <p:sp>
        <p:nvSpPr>
          <p:cNvPr id="15" name="Google Shape;127;p18">
            <a:extLst>
              <a:ext uri="{FF2B5EF4-FFF2-40B4-BE49-F238E27FC236}">
                <a16:creationId xmlns:a16="http://schemas.microsoft.com/office/drawing/2014/main" id="{644796B0-904C-4B60-858E-01AB396CB9B8}"/>
              </a:ext>
            </a:extLst>
          </p:cNvPr>
          <p:cNvSpPr txBox="1"/>
          <p:nvPr/>
        </p:nvSpPr>
        <p:spPr>
          <a:xfrm>
            <a:off x="3753077" y="4457325"/>
            <a:ext cx="1292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Tablets </a:t>
            </a:r>
            <a:endParaRPr dirty="0"/>
          </a:p>
        </p:txBody>
      </p:sp>
      <p:sp>
        <p:nvSpPr>
          <p:cNvPr id="16" name="Google Shape;128;p18">
            <a:extLst>
              <a:ext uri="{FF2B5EF4-FFF2-40B4-BE49-F238E27FC236}">
                <a16:creationId xmlns:a16="http://schemas.microsoft.com/office/drawing/2014/main" id="{5B594E76-F48A-4F9C-BFD5-CBC683D3EE73}"/>
              </a:ext>
            </a:extLst>
          </p:cNvPr>
          <p:cNvSpPr txBox="1"/>
          <p:nvPr/>
        </p:nvSpPr>
        <p:spPr>
          <a:xfrm>
            <a:off x="6304405" y="4457325"/>
            <a:ext cx="21291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</a:t>
            </a:r>
            <a:endParaRPr dirty="0"/>
          </a:p>
        </p:txBody>
      </p:sp>
      <p:pic>
        <p:nvPicPr>
          <p:cNvPr id="17" name="Google Shape;129;p18">
            <a:extLst>
              <a:ext uri="{FF2B5EF4-FFF2-40B4-BE49-F238E27FC236}">
                <a16:creationId xmlns:a16="http://schemas.microsoft.com/office/drawing/2014/main" id="{0C9EB11D-F749-4D99-9833-535DFC4101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2379" y="2401155"/>
            <a:ext cx="1705290" cy="170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0;p18">
            <a:extLst>
              <a:ext uri="{FF2B5EF4-FFF2-40B4-BE49-F238E27FC236}">
                <a16:creationId xmlns:a16="http://schemas.microsoft.com/office/drawing/2014/main" id="{E9A06EFD-1197-4891-9F99-1CD0187CDA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2024" y="2204951"/>
            <a:ext cx="1969914" cy="196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1;p18">
            <a:extLst>
              <a:ext uri="{FF2B5EF4-FFF2-40B4-BE49-F238E27FC236}">
                <a16:creationId xmlns:a16="http://schemas.microsoft.com/office/drawing/2014/main" id="{261BD364-EF66-43C6-94F5-29C28DC2BF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149" y="2100268"/>
            <a:ext cx="2524338" cy="252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9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6;p19">
            <a:extLst>
              <a:ext uri="{FF2B5EF4-FFF2-40B4-BE49-F238E27FC236}">
                <a16:creationId xmlns:a16="http://schemas.microsoft.com/office/drawing/2014/main" id="{9BF7DF67-4717-4C6E-8B40-8D93ED7D4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66274" y="2121192"/>
            <a:ext cx="1513099" cy="15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7;p19">
            <a:extLst>
              <a:ext uri="{FF2B5EF4-FFF2-40B4-BE49-F238E27FC236}">
                <a16:creationId xmlns:a16="http://schemas.microsoft.com/office/drawing/2014/main" id="{5AA4D4E5-5EEA-4C6A-AB5C-1724FAADE57F}"/>
              </a:ext>
            </a:extLst>
          </p:cNvPr>
          <p:cNvSpPr txBox="1">
            <a:spLocks noGrp="1"/>
          </p:cNvSpPr>
          <p:nvPr/>
        </p:nvSpPr>
        <p:spPr>
          <a:xfrm>
            <a:off x="838200" y="293239"/>
            <a:ext cx="7438845" cy="113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Virtual Learning Models</a:t>
            </a:r>
            <a:endParaRPr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62A8E86B-AED1-4A74-9358-969B5E008C67}"/>
              </a:ext>
            </a:extLst>
          </p:cNvPr>
          <p:cNvSpPr txBox="1"/>
          <p:nvPr/>
        </p:nvSpPr>
        <p:spPr>
          <a:xfrm>
            <a:off x="843153" y="4126647"/>
            <a:ext cx="2155499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Synchronous</a:t>
            </a:r>
            <a:endParaRPr/>
          </a:p>
        </p:txBody>
      </p:sp>
      <p:sp>
        <p:nvSpPr>
          <p:cNvPr id="13" name="Google Shape;139;p19">
            <a:extLst>
              <a:ext uri="{FF2B5EF4-FFF2-40B4-BE49-F238E27FC236}">
                <a16:creationId xmlns:a16="http://schemas.microsoft.com/office/drawing/2014/main" id="{EC832141-05A4-434A-AB7F-02AE621A9280}"/>
              </a:ext>
            </a:extLst>
          </p:cNvPr>
          <p:cNvSpPr txBox="1"/>
          <p:nvPr/>
        </p:nvSpPr>
        <p:spPr>
          <a:xfrm>
            <a:off x="3558288" y="4161209"/>
            <a:ext cx="2352105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Asynchronous</a:t>
            </a:r>
            <a:endParaRPr/>
          </a:p>
        </p:txBody>
      </p:sp>
      <p:sp>
        <p:nvSpPr>
          <p:cNvPr id="20" name="Google Shape;140;p19">
            <a:extLst>
              <a:ext uri="{FF2B5EF4-FFF2-40B4-BE49-F238E27FC236}">
                <a16:creationId xmlns:a16="http://schemas.microsoft.com/office/drawing/2014/main" id="{9F2880CE-113C-4A31-84B9-5CC49CF0C7F5}"/>
              </a:ext>
            </a:extLst>
          </p:cNvPr>
          <p:cNvSpPr txBox="1"/>
          <p:nvPr/>
        </p:nvSpPr>
        <p:spPr>
          <a:xfrm>
            <a:off x="7227456" y="4233096"/>
            <a:ext cx="1295348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</a:t>
            </a:r>
            <a:endParaRPr/>
          </a:p>
        </p:txBody>
      </p:sp>
      <p:pic>
        <p:nvPicPr>
          <p:cNvPr id="21" name="Google Shape;141;p19">
            <a:extLst>
              <a:ext uri="{FF2B5EF4-FFF2-40B4-BE49-F238E27FC236}">
                <a16:creationId xmlns:a16="http://schemas.microsoft.com/office/drawing/2014/main" id="{41AB0513-13D8-498C-BC35-07C5B46647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365" y="2010790"/>
            <a:ext cx="1959401" cy="185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2;p19">
            <a:extLst>
              <a:ext uri="{FF2B5EF4-FFF2-40B4-BE49-F238E27FC236}">
                <a16:creationId xmlns:a16="http://schemas.microsoft.com/office/drawing/2014/main" id="{10CB4C48-20B3-4549-912B-B8F504B595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065" y="2181046"/>
            <a:ext cx="1834551" cy="18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3;p19">
            <a:extLst>
              <a:ext uri="{FF2B5EF4-FFF2-40B4-BE49-F238E27FC236}">
                <a16:creationId xmlns:a16="http://schemas.microsoft.com/office/drawing/2014/main" id="{A86A4A9D-3544-4543-AA98-FFC5D3C9B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879" y="2745269"/>
            <a:ext cx="1383072" cy="1383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0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082" y="150621"/>
            <a:ext cx="3657600" cy="11612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Marker Felt"/>
              </a:rPr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30082" y="1410787"/>
            <a:ext cx="3657600" cy="5061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 dirty="0">
                <a:latin typeface="Calibri"/>
                <a:cs typeface="Calibri"/>
              </a:rPr>
              <a:t>Complete the “Inventory of Parent Resources.” Find this in the Chat Box. </a:t>
            </a:r>
            <a:endParaRPr lang="en-US" dirty="0"/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29558"/>
              </p:ext>
            </p:extLst>
          </p:nvPr>
        </p:nvGraphicFramePr>
        <p:xfrm>
          <a:off x="4571206" y="203221"/>
          <a:ext cx="4415038" cy="633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Document" r:id="rId3" imgW="7010400" imgH="8801100" progId="Word.Document.12">
                  <p:embed/>
                </p:oleObj>
              </mc:Choice>
              <mc:Fallback>
                <p:oleObj name="Document" r:id="rId3" imgW="7010400" imgH="8801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206" y="203221"/>
                        <a:ext cx="4415038" cy="633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26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ef36d1-303d-453f-a185-e2a4ab828eff">
      <UserInfo>
        <DisplayName>NATALIE  MITCHELL</DisplayName>
        <AccountId>61</AccountId>
        <AccountType/>
      </UserInfo>
      <UserInfo>
        <DisplayName>PORSCHE M ATKINS</DisplayName>
        <AccountId>101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A32C3-95CB-416A-A8C6-F73D42957D3E}">
  <ds:schemaRefs>
    <ds:schemaRef ds:uri="10ef36d1-303d-453f-a185-e2a4ab828eff"/>
    <ds:schemaRef ds:uri="http://schemas.microsoft.com/office/2006/documentManagement/types"/>
    <ds:schemaRef ds:uri="http://schemas.microsoft.com/office/2006/metadata/properties"/>
    <ds:schemaRef ds:uri="b6b9343e-c8ac-47dc-bda2-145bf876408c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EA7D65-5037-494D-B682-86224BFDF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E4495-1240-40DD-859C-74218385B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</TotalTime>
  <Words>196</Words>
  <Application>Microsoft Office PowerPoint</Application>
  <PresentationFormat>On-screen Show (4:3)</PresentationFormat>
  <Paragraphs>142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Corbel</vt:lpstr>
      <vt:lpstr>Marker Felt</vt:lpstr>
      <vt:lpstr>Noto Sans Symbols</vt:lpstr>
      <vt:lpstr>Permanent Marker</vt:lpstr>
      <vt:lpstr>Wingdings</vt:lpstr>
      <vt:lpstr>Wingdings 2</vt:lpstr>
      <vt:lpstr>Pixel</vt:lpstr>
      <vt:lpstr>Pixel</vt:lpstr>
      <vt:lpstr>Document</vt:lpstr>
      <vt:lpstr>PowerPoint Presentation</vt:lpstr>
      <vt:lpstr>Welcome</vt:lpstr>
      <vt:lpstr>Introduction</vt:lpstr>
      <vt:lpstr>Program Overview</vt:lpstr>
      <vt:lpstr>PowerPoint Presentation</vt:lpstr>
      <vt:lpstr>MS Toolbar 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LORENA  AMEZQUITA</cp:lastModifiedBy>
  <cp:revision>354</cp:revision>
  <dcterms:created xsi:type="dcterms:W3CDTF">2017-05-05T20:01:08Z</dcterms:created>
  <dcterms:modified xsi:type="dcterms:W3CDTF">2021-11-02T14:50:30Z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  <property fmtid="{D5CDD505-2E9C-101B-9397-08002B2CF9AE}" pid="3" name="AuthorIds_UIVersion_1024">
    <vt:lpwstr>18</vt:lpwstr>
  </property>
</Properties>
</file>