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sldIdLst>
    <p:sldId id="259" r:id="rId5"/>
    <p:sldId id="295" r:id="rId6"/>
    <p:sldId id="294" r:id="rId7"/>
    <p:sldId id="320" r:id="rId8"/>
    <p:sldId id="301" r:id="rId9"/>
    <p:sldId id="261" r:id="rId10"/>
    <p:sldId id="300" r:id="rId11"/>
    <p:sldId id="299" r:id="rId12"/>
    <p:sldId id="332" r:id="rId13"/>
    <p:sldId id="329" r:id="rId14"/>
    <p:sldId id="331" r:id="rId15"/>
    <p:sldId id="263" r:id="rId16"/>
    <p:sldId id="302" r:id="rId17"/>
    <p:sldId id="310" r:id="rId18"/>
    <p:sldId id="328" r:id="rId19"/>
    <p:sldId id="327" r:id="rId20"/>
    <p:sldId id="318" r:id="rId21"/>
    <p:sldId id="322" r:id="rId22"/>
    <p:sldId id="314" r:id="rId23"/>
    <p:sldId id="281" r:id="rId24"/>
    <p:sldId id="317" r:id="rId25"/>
    <p:sldId id="312" r:id="rId26"/>
    <p:sldId id="290" r:id="rId27"/>
    <p:sldId id="324" r:id="rId28"/>
    <p:sldId id="287" r:id="rId29"/>
    <p:sldId id="326" r:id="rId30"/>
  </p:sldIdLst>
  <p:sldSz cx="9829800" cy="7543800"/>
  <p:notesSz cx="6858000" cy="9144000"/>
  <p:defaultTextStyle>
    <a:defPPr>
      <a:defRPr lang="en-US"/>
    </a:defPPr>
    <a:lvl1pPr marL="0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1pPr>
    <a:lvl2pPr marL="496323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2pPr>
    <a:lvl3pPr marL="992648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3pPr>
    <a:lvl4pPr marL="1488972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4pPr>
    <a:lvl5pPr marL="1985296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5pPr>
    <a:lvl6pPr marL="2481620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6pPr>
    <a:lvl7pPr marL="2977944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7pPr>
    <a:lvl8pPr marL="3474268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8pPr>
    <a:lvl9pPr marL="3970592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8C4BA9-F866-4666-EF09-EB907A6F4946}" v="2" dt="2021-08-19T21:37:24.932"/>
    <p1510:client id="{0F3476BA-1A83-DAC8-60FA-7F1DB91E2395}" v="203" dt="2022-08-02T20:20:35.651"/>
    <p1510:client id="{1842E156-29C8-A8A0-B8EB-3894BD59BACE}" v="8" dt="2021-08-19T14:11:31.637"/>
    <p1510:client id="{2E8C9ACB-CE61-FB03-24F9-2D8E4B5FCA4A}" v="7" dt="2020-08-25T19:53:38.725"/>
    <p1510:client id="{30322082-1097-CAE0-DB71-C6805384A7F0}" v="332" dt="2021-08-19T21:30:44.618"/>
    <p1510:client id="{7336CD5C-E679-2068-E59D-98E1B9463646}" v="712" dt="2021-08-19T21:34:28.663"/>
    <p1510:client id="{822117C0-DEE4-0CCE-348A-F2E2CF4769D9}" v="307" dt="2021-08-18T14:59:39.303"/>
    <p1510:client id="{8D8F89DD-2919-312E-C9D2-3A54E18245FE}" v="517" dt="2021-08-18T02:09:29.327"/>
    <p1510:client id="{922DA259-BAC6-7003-0D25-07AAB24FBC28}" v="4" dt="2022-08-16T20:48:39.326"/>
    <p1510:client id="{951EA732-418A-70B8-8B0D-43EE04C8580D}" v="62" dt="2021-08-12T21:12:16.883"/>
    <p1510:client id="{9D14CF97-7D7F-ECE8-ADD7-8EBC8219E867}" v="107" dt="2021-08-19T00:15:30.970"/>
    <p1510:client id="{B3B8AB90-CAC3-E78E-94D3-117B0FBA1DAD}" v="408" dt="2021-08-19T22:07:41.186"/>
    <p1510:client id="{C973E545-84DF-B954-C415-7673A37CAD4F}" v="1475" dt="2022-08-18T21:20:06.985"/>
    <p1510:client id="{CA23BE85-2DC3-388E-D9BF-103D07E2BDA6}" v="10" dt="2021-08-19T13:50:10.722"/>
    <p1510:client id="{CD86E820-F079-D50C-5C22-0165E8E322EF}" v="110" dt="2021-08-17T22:19:45.578"/>
    <p1510:client id="{DA5A5BEB-0FED-5D87-6251-F652DFBDC642}" v="39" dt="2020-08-25T20:31:16.224"/>
    <p1510:client id="{DD49D3BA-E8A4-050F-CE29-1C939C0B5745}" v="122" dt="2021-08-18T01:22:41.4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B8E93-FD9F-414D-AC35-63569CA9E54D}" type="datetimeFigureOut">
              <a:rPr lang="en-US"/>
              <a:t>8/19/2022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43000"/>
            <a:ext cx="4022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02DC-5C90-4C6B-8CF6-F5CF3294C3D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59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 kids ages 23, 16 and 10 Charlie use to attend school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59AF3-A569-FD4A-9424-F51F9F6405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13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7235" y="1234601"/>
            <a:ext cx="8355330" cy="2626360"/>
          </a:xfrm>
        </p:spPr>
        <p:txBody>
          <a:bodyPr anchor="b"/>
          <a:lstStyle>
            <a:lvl1pPr algn="ctr">
              <a:defRPr sz="30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8725" y="3962243"/>
            <a:ext cx="7372350" cy="1821338"/>
          </a:xfrm>
        </p:spPr>
        <p:txBody>
          <a:bodyPr/>
          <a:lstStyle>
            <a:lvl1pPr marL="0" indent="0" algn="ctr">
              <a:buNone/>
              <a:defRPr sz="1219"/>
            </a:lvl1pPr>
            <a:lvl2pPr marL="232196" indent="0" algn="ctr">
              <a:buNone/>
              <a:defRPr sz="1016"/>
            </a:lvl2pPr>
            <a:lvl3pPr marL="464392" indent="0" algn="ctr">
              <a:buNone/>
              <a:defRPr sz="914"/>
            </a:lvl3pPr>
            <a:lvl4pPr marL="696588" indent="0" algn="ctr">
              <a:buNone/>
              <a:defRPr sz="813"/>
            </a:lvl4pPr>
            <a:lvl5pPr marL="928784" indent="0" algn="ctr">
              <a:buNone/>
              <a:defRPr sz="813"/>
            </a:lvl5pPr>
            <a:lvl6pPr marL="1160980" indent="0" algn="ctr">
              <a:buNone/>
              <a:defRPr sz="813"/>
            </a:lvl6pPr>
            <a:lvl7pPr marL="1393176" indent="0" algn="ctr">
              <a:buNone/>
              <a:defRPr sz="813"/>
            </a:lvl7pPr>
            <a:lvl8pPr marL="1625372" indent="0" algn="ctr">
              <a:buNone/>
              <a:defRPr sz="813"/>
            </a:lvl8pPr>
            <a:lvl9pPr marL="1857568" indent="0" algn="ctr">
              <a:buNone/>
              <a:defRPr sz="81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4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84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4453" y="401639"/>
            <a:ext cx="2119551" cy="63930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5801" y="401639"/>
            <a:ext cx="6235779" cy="63930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03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682" y="1880715"/>
            <a:ext cx="8478203" cy="3138011"/>
          </a:xfrm>
        </p:spPr>
        <p:txBody>
          <a:bodyPr anchor="b"/>
          <a:lstStyle>
            <a:lvl1pPr>
              <a:defRPr sz="30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682" y="5048411"/>
            <a:ext cx="8478203" cy="1650206"/>
          </a:xfrm>
        </p:spPr>
        <p:txBody>
          <a:bodyPr/>
          <a:lstStyle>
            <a:lvl1pPr marL="0" indent="0">
              <a:buNone/>
              <a:defRPr sz="1219">
                <a:solidFill>
                  <a:schemeClr val="tx1"/>
                </a:solidFill>
              </a:defRPr>
            </a:lvl1pPr>
            <a:lvl2pPr marL="232196" indent="0">
              <a:buNone/>
              <a:defRPr sz="1016">
                <a:solidFill>
                  <a:schemeClr val="tx1">
                    <a:tint val="75000"/>
                  </a:schemeClr>
                </a:solidFill>
              </a:defRPr>
            </a:lvl2pPr>
            <a:lvl3pPr marL="464392" indent="0">
              <a:buNone/>
              <a:defRPr sz="914">
                <a:solidFill>
                  <a:schemeClr val="tx1">
                    <a:tint val="75000"/>
                  </a:schemeClr>
                </a:solidFill>
              </a:defRPr>
            </a:lvl3pPr>
            <a:lvl4pPr marL="696588" indent="0">
              <a:buNone/>
              <a:defRPr sz="813">
                <a:solidFill>
                  <a:schemeClr val="tx1">
                    <a:tint val="75000"/>
                  </a:schemeClr>
                </a:solidFill>
              </a:defRPr>
            </a:lvl4pPr>
            <a:lvl5pPr marL="928784" indent="0">
              <a:buNone/>
              <a:defRPr sz="813">
                <a:solidFill>
                  <a:schemeClr val="tx1">
                    <a:tint val="75000"/>
                  </a:schemeClr>
                </a:solidFill>
              </a:defRPr>
            </a:lvl5pPr>
            <a:lvl6pPr marL="1160980" indent="0">
              <a:buNone/>
              <a:defRPr sz="813">
                <a:solidFill>
                  <a:schemeClr val="tx1">
                    <a:tint val="75000"/>
                  </a:schemeClr>
                </a:solidFill>
              </a:defRPr>
            </a:lvl6pPr>
            <a:lvl7pPr marL="1393176" indent="0">
              <a:buNone/>
              <a:defRPr sz="813">
                <a:solidFill>
                  <a:schemeClr val="tx1">
                    <a:tint val="75000"/>
                  </a:schemeClr>
                </a:solidFill>
              </a:defRPr>
            </a:lvl7pPr>
            <a:lvl8pPr marL="1625372" indent="0">
              <a:buNone/>
              <a:defRPr sz="813">
                <a:solidFill>
                  <a:schemeClr val="tx1">
                    <a:tint val="75000"/>
                  </a:schemeClr>
                </a:solidFill>
              </a:defRPr>
            </a:lvl8pPr>
            <a:lvl9pPr marL="1857568" indent="0">
              <a:buNone/>
              <a:defRPr sz="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27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5800" y="2008187"/>
            <a:ext cx="4177665" cy="4786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6337" y="2008187"/>
            <a:ext cx="4177665" cy="4786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82" y="401641"/>
            <a:ext cx="8478203" cy="14581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083" y="1849281"/>
            <a:ext cx="4158466" cy="906303"/>
          </a:xfrm>
        </p:spPr>
        <p:txBody>
          <a:bodyPr anchor="b"/>
          <a:lstStyle>
            <a:lvl1pPr marL="0" indent="0">
              <a:buNone/>
              <a:defRPr sz="1219" b="1"/>
            </a:lvl1pPr>
            <a:lvl2pPr marL="232196" indent="0">
              <a:buNone/>
              <a:defRPr sz="1016" b="1"/>
            </a:lvl2pPr>
            <a:lvl3pPr marL="464392" indent="0">
              <a:buNone/>
              <a:defRPr sz="914" b="1"/>
            </a:lvl3pPr>
            <a:lvl4pPr marL="696588" indent="0">
              <a:buNone/>
              <a:defRPr sz="813" b="1"/>
            </a:lvl4pPr>
            <a:lvl5pPr marL="928784" indent="0">
              <a:buNone/>
              <a:defRPr sz="813" b="1"/>
            </a:lvl5pPr>
            <a:lvl6pPr marL="1160980" indent="0">
              <a:buNone/>
              <a:defRPr sz="813" b="1"/>
            </a:lvl6pPr>
            <a:lvl7pPr marL="1393176" indent="0">
              <a:buNone/>
              <a:defRPr sz="813" b="1"/>
            </a:lvl7pPr>
            <a:lvl8pPr marL="1625372" indent="0">
              <a:buNone/>
              <a:defRPr sz="813" b="1"/>
            </a:lvl8pPr>
            <a:lvl9pPr marL="1857568" indent="0">
              <a:buNone/>
              <a:defRPr sz="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083" y="2755582"/>
            <a:ext cx="4158466" cy="40530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6340" y="1849281"/>
            <a:ext cx="4178945" cy="906303"/>
          </a:xfrm>
        </p:spPr>
        <p:txBody>
          <a:bodyPr anchor="b"/>
          <a:lstStyle>
            <a:lvl1pPr marL="0" indent="0">
              <a:buNone/>
              <a:defRPr sz="1219" b="1"/>
            </a:lvl1pPr>
            <a:lvl2pPr marL="232196" indent="0">
              <a:buNone/>
              <a:defRPr sz="1016" b="1"/>
            </a:lvl2pPr>
            <a:lvl3pPr marL="464392" indent="0">
              <a:buNone/>
              <a:defRPr sz="914" b="1"/>
            </a:lvl3pPr>
            <a:lvl4pPr marL="696588" indent="0">
              <a:buNone/>
              <a:defRPr sz="813" b="1"/>
            </a:lvl4pPr>
            <a:lvl5pPr marL="928784" indent="0">
              <a:buNone/>
              <a:defRPr sz="813" b="1"/>
            </a:lvl5pPr>
            <a:lvl6pPr marL="1160980" indent="0">
              <a:buNone/>
              <a:defRPr sz="813" b="1"/>
            </a:lvl6pPr>
            <a:lvl7pPr marL="1393176" indent="0">
              <a:buNone/>
              <a:defRPr sz="813" b="1"/>
            </a:lvl7pPr>
            <a:lvl8pPr marL="1625372" indent="0">
              <a:buNone/>
              <a:defRPr sz="813" b="1"/>
            </a:lvl8pPr>
            <a:lvl9pPr marL="1857568" indent="0">
              <a:buNone/>
              <a:defRPr sz="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6340" y="2755582"/>
            <a:ext cx="4178945" cy="40530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19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38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21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502920"/>
            <a:ext cx="3170367" cy="1760220"/>
          </a:xfrm>
        </p:spPr>
        <p:txBody>
          <a:bodyPr anchor="b"/>
          <a:lstStyle>
            <a:lvl1pPr>
              <a:defRPr sz="16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48" y="1086170"/>
            <a:ext cx="4976337" cy="5360988"/>
          </a:xfrm>
        </p:spPr>
        <p:txBody>
          <a:bodyPr/>
          <a:lstStyle>
            <a:lvl1pPr>
              <a:defRPr sz="1625"/>
            </a:lvl1pPr>
            <a:lvl2pPr>
              <a:defRPr sz="1422"/>
            </a:lvl2pPr>
            <a:lvl3pPr>
              <a:defRPr sz="1219"/>
            </a:lvl3pPr>
            <a:lvl4pPr>
              <a:defRPr sz="1016"/>
            </a:lvl4pPr>
            <a:lvl5pPr>
              <a:defRPr sz="1016"/>
            </a:lvl5pPr>
            <a:lvl6pPr>
              <a:defRPr sz="1016"/>
            </a:lvl6pPr>
            <a:lvl7pPr>
              <a:defRPr sz="1016"/>
            </a:lvl7pPr>
            <a:lvl8pPr>
              <a:defRPr sz="1016"/>
            </a:lvl8pPr>
            <a:lvl9pPr>
              <a:defRPr sz="10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079" y="2263141"/>
            <a:ext cx="3170367" cy="4192747"/>
          </a:xfrm>
        </p:spPr>
        <p:txBody>
          <a:bodyPr/>
          <a:lstStyle>
            <a:lvl1pPr marL="0" indent="0">
              <a:buNone/>
              <a:defRPr sz="813"/>
            </a:lvl1pPr>
            <a:lvl2pPr marL="232196" indent="0">
              <a:buNone/>
              <a:defRPr sz="711"/>
            </a:lvl2pPr>
            <a:lvl3pPr marL="464392" indent="0">
              <a:buNone/>
              <a:defRPr sz="609"/>
            </a:lvl3pPr>
            <a:lvl4pPr marL="696588" indent="0">
              <a:buNone/>
              <a:defRPr sz="508"/>
            </a:lvl4pPr>
            <a:lvl5pPr marL="928784" indent="0">
              <a:buNone/>
              <a:defRPr sz="508"/>
            </a:lvl5pPr>
            <a:lvl6pPr marL="1160980" indent="0">
              <a:buNone/>
              <a:defRPr sz="508"/>
            </a:lvl6pPr>
            <a:lvl7pPr marL="1393176" indent="0">
              <a:buNone/>
              <a:defRPr sz="508"/>
            </a:lvl7pPr>
            <a:lvl8pPr marL="1625372" indent="0">
              <a:buNone/>
              <a:defRPr sz="508"/>
            </a:lvl8pPr>
            <a:lvl9pPr marL="1857568" indent="0">
              <a:buNone/>
              <a:defRPr sz="5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58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502920"/>
            <a:ext cx="3170367" cy="1760220"/>
          </a:xfrm>
        </p:spPr>
        <p:txBody>
          <a:bodyPr anchor="b"/>
          <a:lstStyle>
            <a:lvl1pPr>
              <a:defRPr sz="16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78948" y="1086170"/>
            <a:ext cx="4976337" cy="5360988"/>
          </a:xfrm>
        </p:spPr>
        <p:txBody>
          <a:bodyPr anchor="t"/>
          <a:lstStyle>
            <a:lvl1pPr marL="0" indent="0">
              <a:buNone/>
              <a:defRPr sz="1625"/>
            </a:lvl1pPr>
            <a:lvl2pPr marL="232196" indent="0">
              <a:buNone/>
              <a:defRPr sz="1422"/>
            </a:lvl2pPr>
            <a:lvl3pPr marL="464392" indent="0">
              <a:buNone/>
              <a:defRPr sz="1219"/>
            </a:lvl3pPr>
            <a:lvl4pPr marL="696588" indent="0">
              <a:buNone/>
              <a:defRPr sz="1016"/>
            </a:lvl4pPr>
            <a:lvl5pPr marL="928784" indent="0">
              <a:buNone/>
              <a:defRPr sz="1016"/>
            </a:lvl5pPr>
            <a:lvl6pPr marL="1160980" indent="0">
              <a:buNone/>
              <a:defRPr sz="1016"/>
            </a:lvl6pPr>
            <a:lvl7pPr marL="1393176" indent="0">
              <a:buNone/>
              <a:defRPr sz="1016"/>
            </a:lvl7pPr>
            <a:lvl8pPr marL="1625372" indent="0">
              <a:buNone/>
              <a:defRPr sz="1016"/>
            </a:lvl8pPr>
            <a:lvl9pPr marL="1857568" indent="0">
              <a:buNone/>
              <a:defRPr sz="101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079" y="2263141"/>
            <a:ext cx="3170367" cy="4192747"/>
          </a:xfrm>
        </p:spPr>
        <p:txBody>
          <a:bodyPr/>
          <a:lstStyle>
            <a:lvl1pPr marL="0" indent="0">
              <a:buNone/>
              <a:defRPr sz="813"/>
            </a:lvl1pPr>
            <a:lvl2pPr marL="232196" indent="0">
              <a:buNone/>
              <a:defRPr sz="711"/>
            </a:lvl2pPr>
            <a:lvl3pPr marL="464392" indent="0">
              <a:buNone/>
              <a:defRPr sz="609"/>
            </a:lvl3pPr>
            <a:lvl4pPr marL="696588" indent="0">
              <a:buNone/>
              <a:defRPr sz="508"/>
            </a:lvl4pPr>
            <a:lvl5pPr marL="928784" indent="0">
              <a:buNone/>
              <a:defRPr sz="508"/>
            </a:lvl5pPr>
            <a:lvl6pPr marL="1160980" indent="0">
              <a:buNone/>
              <a:defRPr sz="508"/>
            </a:lvl6pPr>
            <a:lvl7pPr marL="1393176" indent="0">
              <a:buNone/>
              <a:defRPr sz="508"/>
            </a:lvl7pPr>
            <a:lvl8pPr marL="1625372" indent="0">
              <a:buNone/>
              <a:defRPr sz="508"/>
            </a:lvl8pPr>
            <a:lvl9pPr marL="1857568" indent="0">
              <a:buNone/>
              <a:defRPr sz="5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9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5801" y="401641"/>
            <a:ext cx="8478203" cy="145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01" y="2008187"/>
            <a:ext cx="8478203" cy="4786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5800" y="6991988"/>
            <a:ext cx="2211705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0708D-3319-48DB-954E-F3E7E1172CC4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6125" y="6991988"/>
            <a:ext cx="3317558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2297" y="6991988"/>
            <a:ext cx="2211705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1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64392" rtl="0" eaLnBrk="1" latinLnBrk="0" hangingPunct="1">
        <a:lnSpc>
          <a:spcPct val="90000"/>
        </a:lnSpc>
        <a:spcBef>
          <a:spcPct val="0"/>
        </a:spcBef>
        <a:buNone/>
        <a:defRPr sz="22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6098" indent="-116098" algn="l" defTabSz="464392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1pPr>
      <a:lvl2pPr marL="348294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1219" kern="1200">
          <a:solidFill>
            <a:schemeClr val="tx1"/>
          </a:solidFill>
          <a:latin typeface="+mn-lt"/>
          <a:ea typeface="+mn-ea"/>
          <a:cs typeface="+mn-cs"/>
        </a:defRPr>
      </a:lvl2pPr>
      <a:lvl3pPr marL="580490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1016" kern="1200">
          <a:solidFill>
            <a:schemeClr val="tx1"/>
          </a:solidFill>
          <a:latin typeface="+mn-lt"/>
          <a:ea typeface="+mn-ea"/>
          <a:cs typeface="+mn-cs"/>
        </a:defRPr>
      </a:lvl3pPr>
      <a:lvl4pPr marL="812686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914" kern="1200">
          <a:solidFill>
            <a:schemeClr val="tx1"/>
          </a:solidFill>
          <a:latin typeface="+mn-lt"/>
          <a:ea typeface="+mn-ea"/>
          <a:cs typeface="+mn-cs"/>
        </a:defRPr>
      </a:lvl4pPr>
      <a:lvl5pPr marL="1044882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914" kern="1200">
          <a:solidFill>
            <a:schemeClr val="tx1"/>
          </a:solidFill>
          <a:latin typeface="+mn-lt"/>
          <a:ea typeface="+mn-ea"/>
          <a:cs typeface="+mn-cs"/>
        </a:defRPr>
      </a:lvl5pPr>
      <a:lvl6pPr marL="1277078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914" kern="1200">
          <a:solidFill>
            <a:schemeClr val="tx1"/>
          </a:solidFill>
          <a:latin typeface="+mn-lt"/>
          <a:ea typeface="+mn-ea"/>
          <a:cs typeface="+mn-cs"/>
        </a:defRPr>
      </a:lvl6pPr>
      <a:lvl7pPr marL="1509274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914" kern="1200">
          <a:solidFill>
            <a:schemeClr val="tx1"/>
          </a:solidFill>
          <a:latin typeface="+mn-lt"/>
          <a:ea typeface="+mn-ea"/>
          <a:cs typeface="+mn-cs"/>
        </a:defRPr>
      </a:lvl7pPr>
      <a:lvl8pPr marL="1741470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914" kern="1200">
          <a:solidFill>
            <a:schemeClr val="tx1"/>
          </a:solidFill>
          <a:latin typeface="+mn-lt"/>
          <a:ea typeface="+mn-ea"/>
          <a:cs typeface="+mn-cs"/>
        </a:defRPr>
      </a:lvl8pPr>
      <a:lvl9pPr marL="1973666" indent="-116098" algn="l" defTabSz="464392" rtl="0" eaLnBrk="1" latinLnBrk="0" hangingPunct="1">
        <a:lnSpc>
          <a:spcPct val="90000"/>
        </a:lnSpc>
        <a:spcBef>
          <a:spcPts val="254"/>
        </a:spcBef>
        <a:buFont typeface="Arial" panose="020B0604020202020204" pitchFamily="34" charset="0"/>
        <a:buChar char="•"/>
        <a:defRPr sz="9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1pPr>
      <a:lvl2pPr marL="232196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2pPr>
      <a:lvl3pPr marL="464392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3pPr>
      <a:lvl4pPr marL="696588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4pPr>
      <a:lvl5pPr marL="928784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5pPr>
      <a:lvl6pPr marL="1160980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6pPr>
      <a:lvl7pPr marL="1393176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7pPr>
      <a:lvl8pPr marL="1625372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8pPr>
      <a:lvl9pPr marL="1857568" algn="l" defTabSz="464392" rtl="0" eaLnBrk="1" latinLnBrk="0" hangingPunct="1">
        <a:defRPr sz="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&#8211;reedka@scsk12.or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hyperlink" Target="mailto:&#8211;mccluskya@scsk12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129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AD1F7E-8159-8F43-8412-818A199AAA67}"/>
              </a:ext>
            </a:extLst>
          </p:cNvPr>
          <p:cNvSpPr txBox="1"/>
          <p:nvPr/>
        </p:nvSpPr>
        <p:spPr>
          <a:xfrm>
            <a:off x="2901832" y="1882268"/>
            <a:ext cx="5472291" cy="53790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u="sng" dirty="0">
                <a:solidFill>
                  <a:schemeClr val="bg1"/>
                </a:solidFill>
                <a:latin typeface="KG True Colors"/>
              </a:rPr>
              <a:t>Homework</a:t>
            </a:r>
            <a:endParaRPr lang="en-US" sz="4000" u="sng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en-US" sz="4000" u="sng" dirty="0">
                <a:solidFill>
                  <a:schemeClr val="bg1"/>
                </a:solidFill>
                <a:latin typeface="KG True Colors"/>
              </a:rPr>
              <a:t>Expectations</a:t>
            </a:r>
          </a:p>
          <a:p>
            <a:r>
              <a:rPr lang="en-US" sz="3200" u="sng" dirty="0">
                <a:solidFill>
                  <a:schemeClr val="accent4"/>
                </a:solidFill>
                <a:latin typeface="KG True Colors"/>
              </a:rPr>
              <a:t>Mon.</a:t>
            </a:r>
            <a:r>
              <a:rPr lang="en-US" sz="3200" dirty="0">
                <a:solidFill>
                  <a:schemeClr val="accent4"/>
                </a:solidFill>
                <a:latin typeface="KG True Colors"/>
              </a:rPr>
              <a:t> -</a:t>
            </a:r>
            <a:r>
              <a:rPr lang="en-US" sz="2800" dirty="0">
                <a:solidFill>
                  <a:schemeClr val="accent4"/>
                </a:solidFill>
                <a:latin typeface="KG True Colors"/>
              </a:rPr>
              <a:t>Science or Soc. Studies</a:t>
            </a:r>
          </a:p>
          <a:p>
            <a:r>
              <a:rPr lang="en-US" sz="3200" u="sng" dirty="0">
                <a:solidFill>
                  <a:schemeClr val="accent4"/>
                </a:solidFill>
                <a:latin typeface="KG True Colors"/>
              </a:rPr>
              <a:t>Tues</a:t>
            </a:r>
            <a:r>
              <a:rPr lang="en-US" sz="3200" dirty="0">
                <a:solidFill>
                  <a:schemeClr val="accent4"/>
                </a:solidFill>
                <a:latin typeface="KG True Colors"/>
              </a:rPr>
              <a:t>.- </a:t>
            </a:r>
            <a:r>
              <a:rPr lang="en-US" sz="3200" dirty="0">
                <a:solidFill>
                  <a:schemeClr val="accent4"/>
                </a:solidFill>
                <a:ea typeface="+mn-lt"/>
                <a:cs typeface="+mn-lt"/>
              </a:rPr>
              <a:t>Math</a:t>
            </a:r>
          </a:p>
          <a:p>
            <a:r>
              <a:rPr lang="en-US" sz="3200" u="sng" dirty="0">
                <a:solidFill>
                  <a:schemeClr val="accent4"/>
                </a:solidFill>
                <a:latin typeface="KG True Colors"/>
              </a:rPr>
              <a:t>Wed.</a:t>
            </a:r>
            <a:r>
              <a:rPr lang="en-US" sz="3200" dirty="0">
                <a:solidFill>
                  <a:schemeClr val="accent4"/>
                </a:solidFill>
                <a:latin typeface="KG True Colors"/>
              </a:rPr>
              <a:t>-ELA  </a:t>
            </a:r>
            <a:r>
              <a:rPr lang="en-US" sz="1800" dirty="0">
                <a:solidFill>
                  <a:schemeClr val="accent4"/>
                </a:solidFill>
                <a:latin typeface="KG True Colors"/>
              </a:rPr>
              <a:t>(Common Lit. Com)</a:t>
            </a:r>
          </a:p>
          <a:p>
            <a:r>
              <a:rPr lang="en-US" sz="3200" u="sng" dirty="0">
                <a:solidFill>
                  <a:schemeClr val="accent4"/>
                </a:solidFill>
                <a:latin typeface="KG True Colors"/>
                <a:cs typeface="Calibri" panose="020F0502020204030204"/>
              </a:rPr>
              <a:t>Thurs</a:t>
            </a:r>
            <a:r>
              <a:rPr lang="en-US" sz="3200" dirty="0">
                <a:solidFill>
                  <a:schemeClr val="accent4"/>
                </a:solidFill>
                <a:latin typeface="KG True Colors"/>
                <a:cs typeface="Calibri" panose="020F0502020204030204"/>
              </a:rPr>
              <a:t>.</a:t>
            </a:r>
            <a:r>
              <a:rPr lang="en-US" sz="2800" dirty="0">
                <a:solidFill>
                  <a:schemeClr val="accent4"/>
                </a:solidFill>
                <a:latin typeface="KG True Colors"/>
                <a:cs typeface="Calibri" panose="020F0502020204030204"/>
              </a:rPr>
              <a:t>-study for weekly tests</a:t>
            </a:r>
          </a:p>
          <a:p>
            <a:pPr algn="ctr"/>
            <a:endParaRPr lang="en-US" sz="2800">
              <a:solidFill>
                <a:schemeClr val="accent4"/>
              </a:solidFill>
              <a:latin typeface="KG True Colors"/>
              <a:cs typeface="Calibri" panose="020F0502020204030204"/>
            </a:endParaRPr>
          </a:p>
          <a:p>
            <a:pPr algn="ctr"/>
            <a:r>
              <a:rPr lang="en-US" sz="2800" dirty="0">
                <a:solidFill>
                  <a:schemeClr val="accent4"/>
                </a:solidFill>
                <a:latin typeface="KG True Colors"/>
                <a:cs typeface="Calibri" panose="020F0502020204030204"/>
              </a:rPr>
              <a:t>If classwork isn't completed,</a:t>
            </a:r>
          </a:p>
          <a:p>
            <a:pPr algn="ctr"/>
            <a:r>
              <a:rPr lang="en-US" sz="2800" dirty="0">
                <a:solidFill>
                  <a:schemeClr val="accent4"/>
                </a:solidFill>
                <a:latin typeface="KG True Colors"/>
                <a:cs typeface="Calibri" panose="020F0502020204030204"/>
              </a:rPr>
              <a:t> it may be assigned for homework. </a:t>
            </a:r>
            <a:endParaRPr lang="en-US">
              <a:solidFill>
                <a:schemeClr val="accent4"/>
              </a:solidFill>
            </a:endParaRPr>
          </a:p>
          <a:p>
            <a:pPr algn="ctr"/>
            <a:endParaRPr lang="en-US" sz="3200">
              <a:solidFill>
                <a:srgbClr val="FF0000"/>
              </a:solidFill>
              <a:latin typeface="KG True Colors"/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28190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AE0CAF-F819-42E3-92DB-D1B83324E63A}"/>
              </a:ext>
            </a:extLst>
          </p:cNvPr>
          <p:cNvSpPr txBox="1"/>
          <p:nvPr/>
        </p:nvSpPr>
        <p:spPr>
          <a:xfrm>
            <a:off x="1948540" y="821878"/>
            <a:ext cx="6574972" cy="14003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500">
                <a:solidFill>
                  <a:schemeClr val="bg1"/>
                </a:solidFill>
                <a:latin typeface="Century Gothic"/>
              </a:rPr>
              <a:t>Homework</a:t>
            </a:r>
            <a:endParaRPr lang="en-US" sz="85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29FDF-F7DF-9D49-9E41-89395A691472}"/>
              </a:ext>
            </a:extLst>
          </p:cNvPr>
          <p:cNvSpPr txBox="1"/>
          <p:nvPr/>
        </p:nvSpPr>
        <p:spPr>
          <a:xfrm>
            <a:off x="2517743" y="2232938"/>
            <a:ext cx="5627915" cy="36625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KG True Colors"/>
              </a:rPr>
              <a:t>• Math homework will consist of IXL skill practice. Students will need to practice assigned skills for 15 minutes with 80% mastery or higher.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KG True Colors"/>
              </a:rPr>
              <a:t>Students who do not finish classwork will need to complete it for homework that night</a:t>
            </a:r>
            <a:endParaRPr lang="en-US" sz="2800">
              <a:solidFill>
                <a:schemeClr val="bg1"/>
              </a:solidFill>
              <a:latin typeface="KG True Colors" panose="02000506000000020003" pitchFamily="2" charset="77"/>
            </a:endParaRPr>
          </a:p>
          <a:p>
            <a:endParaRPr lang="en-US" sz="3600">
              <a:solidFill>
                <a:schemeClr val="bg1"/>
              </a:solidFill>
              <a:latin typeface="KG True Colors" panose="0200050600000002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86647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0E44B5-EF01-4ECA-AB79-DC11B2CBCE17}"/>
              </a:ext>
            </a:extLst>
          </p:cNvPr>
          <p:cNvSpPr txBox="1"/>
          <p:nvPr/>
        </p:nvSpPr>
        <p:spPr>
          <a:xfrm>
            <a:off x="1997527" y="1909090"/>
            <a:ext cx="65749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KG True Colors" panose="02000506000000020003" pitchFamily="2" charset="77"/>
              </a:rPr>
              <a:t>Positive Attitude</a:t>
            </a:r>
          </a:p>
          <a:p>
            <a:pPr algn="ctr"/>
            <a:endParaRPr lang="en-US" sz="3600">
              <a:solidFill>
                <a:schemeClr val="bg1"/>
              </a:solidFill>
              <a:latin typeface="KG True Colors" panose="02000506000000020003" pitchFamily="2" charset="77"/>
            </a:endParaRPr>
          </a:p>
          <a:p>
            <a:pPr algn="ctr"/>
            <a:r>
              <a:rPr lang="en-US" sz="3600">
                <a:solidFill>
                  <a:schemeClr val="bg1"/>
                </a:solidFill>
                <a:latin typeface="KG True Colors" panose="02000506000000020003" pitchFamily="2" charset="77"/>
              </a:rPr>
              <a:t>Character Pledge</a:t>
            </a:r>
          </a:p>
          <a:p>
            <a:pPr algn="ctr"/>
            <a:endParaRPr lang="en-US" sz="3600" b="1" u="sng">
              <a:solidFill>
                <a:schemeClr val="bg1"/>
              </a:solidFill>
              <a:latin typeface="KG True Colors" panose="02000506000000020003" pitchFamily="2" charset="77"/>
            </a:endParaRPr>
          </a:p>
          <a:p>
            <a:pPr algn="ctr"/>
            <a:r>
              <a:rPr lang="en-US" sz="3600" b="1" u="sng">
                <a:solidFill>
                  <a:schemeClr val="bg1"/>
                </a:solidFill>
                <a:latin typeface="KG True Colors" panose="02000506000000020003" pitchFamily="2" charset="77"/>
              </a:rPr>
              <a:t>Fabulous Four</a:t>
            </a:r>
          </a:p>
          <a:p>
            <a:r>
              <a:rPr lang="en-US" sz="2400">
                <a:solidFill>
                  <a:schemeClr val="bg1"/>
                </a:solidFill>
                <a:latin typeface="KG True Colors" panose="02000506000000020003" pitchFamily="2" charset="77"/>
              </a:rPr>
              <a:t>		• A- act safely</a:t>
            </a:r>
          </a:p>
          <a:p>
            <a:r>
              <a:rPr lang="en-US" sz="2400">
                <a:solidFill>
                  <a:schemeClr val="bg1"/>
                </a:solidFill>
                <a:latin typeface="KG True Colors" panose="02000506000000020003" pitchFamily="2" charset="77"/>
              </a:rPr>
              <a:t>		• B- be responsible and respectful</a:t>
            </a:r>
          </a:p>
          <a:p>
            <a:r>
              <a:rPr lang="en-US" sz="2400">
                <a:solidFill>
                  <a:schemeClr val="bg1"/>
                </a:solidFill>
                <a:latin typeface="KG True Colors" panose="02000506000000020003" pitchFamily="2" charset="77"/>
              </a:rPr>
              <a:t>		• C- care for yourself, others and the 				environment</a:t>
            </a:r>
          </a:p>
          <a:p>
            <a:r>
              <a:rPr lang="en-US" sz="2400">
                <a:solidFill>
                  <a:schemeClr val="bg1"/>
                </a:solidFill>
                <a:latin typeface="KG True Colors" panose="02000506000000020003" pitchFamily="2" charset="77"/>
              </a:rPr>
              <a:t>		• D- do your best at all times</a:t>
            </a:r>
          </a:p>
        </p:txBody>
      </p:sp>
    </p:spTree>
    <p:extLst>
      <p:ext uri="{BB962C8B-B14F-4D97-AF65-F5344CB8AC3E}">
        <p14:creationId xmlns:p14="http://schemas.microsoft.com/office/powerpoint/2010/main" val="2327851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0615B-AD65-446A-BEAA-AAD2B800BED0}"/>
              </a:ext>
            </a:extLst>
          </p:cNvPr>
          <p:cNvSpPr txBox="1"/>
          <p:nvPr/>
        </p:nvSpPr>
        <p:spPr>
          <a:xfrm>
            <a:off x="1845128" y="1148450"/>
            <a:ext cx="6139543" cy="830997"/>
          </a:xfrm>
          <a:custGeom>
            <a:avLst/>
            <a:gdLst>
              <a:gd name="connsiteX0" fmla="*/ 0 w 6139543"/>
              <a:gd name="connsiteY0" fmla="*/ 0 h 830997"/>
              <a:gd name="connsiteX1" fmla="*/ 6139543 w 6139543"/>
              <a:gd name="connsiteY1" fmla="*/ 0 h 830997"/>
              <a:gd name="connsiteX2" fmla="*/ 6139543 w 6139543"/>
              <a:gd name="connsiteY2" fmla="*/ 830997 h 830997"/>
              <a:gd name="connsiteX3" fmla="*/ 0 w 6139543"/>
              <a:gd name="connsiteY3" fmla="*/ 830997 h 830997"/>
              <a:gd name="connsiteX4" fmla="*/ 0 w 6139543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543" h="830997" extrusionOk="0">
                <a:moveTo>
                  <a:pt x="0" y="0"/>
                </a:moveTo>
                <a:cubicBezTo>
                  <a:pt x="2574393" y="118645"/>
                  <a:pt x="3536402" y="116012"/>
                  <a:pt x="6139543" y="0"/>
                </a:cubicBezTo>
                <a:cubicBezTo>
                  <a:pt x="6141669" y="113011"/>
                  <a:pt x="6179033" y="601367"/>
                  <a:pt x="6139543" y="830997"/>
                </a:cubicBezTo>
                <a:cubicBezTo>
                  <a:pt x="3352310" y="965597"/>
                  <a:pt x="2050103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noFill/>
          <a:ln w="444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KG True Colors" panose="02000506000000020003" pitchFamily="2" charset="77"/>
              </a:rPr>
              <a:t>“Wednesday Folders”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D567E5-49D2-3343-BBE1-481797B4D2B0}"/>
              </a:ext>
            </a:extLst>
          </p:cNvPr>
          <p:cNvSpPr txBox="1"/>
          <p:nvPr/>
        </p:nvSpPr>
        <p:spPr>
          <a:xfrm>
            <a:off x="1698172" y="2343531"/>
            <a:ext cx="674914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Comic Sans MS"/>
              </a:rPr>
              <a:t>Wednesday folders will go home weekly. You may also log in to Power School often to check your child’s grades.</a:t>
            </a:r>
          </a:p>
        </p:txBody>
      </p:sp>
    </p:spTree>
    <p:extLst>
      <p:ext uri="{BB962C8B-B14F-4D97-AF65-F5344CB8AC3E}">
        <p14:creationId xmlns:p14="http://schemas.microsoft.com/office/powerpoint/2010/main" val="420121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0E44B5-EF01-4ECA-AB79-DC11B2CBCE17}"/>
              </a:ext>
            </a:extLst>
          </p:cNvPr>
          <p:cNvSpPr txBox="1"/>
          <p:nvPr/>
        </p:nvSpPr>
        <p:spPr>
          <a:xfrm>
            <a:off x="1997527" y="1909090"/>
            <a:ext cx="6574972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3600">
              <a:solidFill>
                <a:schemeClr val="bg1"/>
              </a:solidFill>
              <a:latin typeface="KG True Colors"/>
            </a:endParaRPr>
          </a:p>
          <a:p>
            <a:pPr algn="ctr"/>
            <a:endParaRPr lang="en-US" sz="3600" b="1" u="sng">
              <a:solidFill>
                <a:schemeClr val="bg1"/>
              </a:solidFill>
              <a:latin typeface="KG True Colors" panose="02000506000000020003" pitchFamily="2" charset="77"/>
            </a:endParaRPr>
          </a:p>
          <a:p>
            <a:pPr algn="ctr"/>
            <a:endParaRPr lang="en-US" sz="3600" b="1" u="sng">
              <a:solidFill>
                <a:schemeClr val="bg1"/>
              </a:solidFill>
              <a:latin typeface="KG True Colors" panose="02000506000000020003" pitchFamily="2" charset="77"/>
            </a:endParaRPr>
          </a:p>
        </p:txBody>
      </p:sp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87828468-2618-4E6A-8F02-B3BAA674D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423" y="1904843"/>
            <a:ext cx="4890212" cy="531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63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AD1F7E-8159-8F43-8412-818A199AAA67}"/>
              </a:ext>
            </a:extLst>
          </p:cNvPr>
          <p:cNvSpPr txBox="1"/>
          <p:nvPr/>
        </p:nvSpPr>
        <p:spPr>
          <a:xfrm>
            <a:off x="2721428" y="2449286"/>
            <a:ext cx="4386943" cy="33477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KG True Colors"/>
              </a:rPr>
              <a:t>Weekly Conduct </a:t>
            </a:r>
            <a:endParaRPr lang="en-US" sz="3200" u="sng">
              <a:solidFill>
                <a:schemeClr val="bg1"/>
              </a:solidFill>
              <a:latin typeface="KG True Colors" panose="02000506000000020003" pitchFamily="2" charset="77"/>
            </a:endParaRPr>
          </a:p>
          <a:p>
            <a:pPr algn="ctr"/>
            <a:r>
              <a:rPr lang="en-US" sz="3200">
                <a:solidFill>
                  <a:schemeClr val="bg1"/>
                </a:solidFill>
                <a:latin typeface="KG True Colors"/>
              </a:rPr>
              <a:t>E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KG True Colors"/>
              </a:rPr>
              <a:t>G 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KG True Colors"/>
              </a:rPr>
              <a:t>S 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KG True Colors"/>
              </a:rPr>
              <a:t>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KG True Colors"/>
              </a:rPr>
              <a:t>U </a:t>
            </a:r>
            <a:endParaRPr lang="en-US">
              <a:solidFill>
                <a:schemeClr val="bg1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77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0615B-AD65-446A-BEAA-AAD2B800BED0}"/>
              </a:ext>
            </a:extLst>
          </p:cNvPr>
          <p:cNvSpPr txBox="1"/>
          <p:nvPr/>
        </p:nvSpPr>
        <p:spPr>
          <a:xfrm>
            <a:off x="1845128" y="1148450"/>
            <a:ext cx="6139543" cy="830997"/>
          </a:xfrm>
          <a:custGeom>
            <a:avLst/>
            <a:gdLst>
              <a:gd name="connsiteX0" fmla="*/ 0 w 6139543"/>
              <a:gd name="connsiteY0" fmla="*/ 0 h 830997"/>
              <a:gd name="connsiteX1" fmla="*/ 6139543 w 6139543"/>
              <a:gd name="connsiteY1" fmla="*/ 0 h 830997"/>
              <a:gd name="connsiteX2" fmla="*/ 6139543 w 6139543"/>
              <a:gd name="connsiteY2" fmla="*/ 830997 h 830997"/>
              <a:gd name="connsiteX3" fmla="*/ 0 w 6139543"/>
              <a:gd name="connsiteY3" fmla="*/ 830997 h 830997"/>
              <a:gd name="connsiteX4" fmla="*/ 0 w 6139543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543" h="830997" extrusionOk="0">
                <a:moveTo>
                  <a:pt x="0" y="0"/>
                </a:moveTo>
                <a:cubicBezTo>
                  <a:pt x="2574393" y="118645"/>
                  <a:pt x="3536402" y="116012"/>
                  <a:pt x="6139543" y="0"/>
                </a:cubicBezTo>
                <a:cubicBezTo>
                  <a:pt x="6141669" y="113011"/>
                  <a:pt x="6179033" y="601367"/>
                  <a:pt x="6139543" y="830997"/>
                </a:cubicBezTo>
                <a:cubicBezTo>
                  <a:pt x="3352310" y="965597"/>
                  <a:pt x="2050103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noFill/>
          <a:ln w="444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KG True Colors" panose="02000506000000020003" pitchFamily="2" charset="77"/>
              </a:rPr>
              <a:t>“Wednesday Folders”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D567E5-49D2-3343-BBE1-481797B4D2B0}"/>
              </a:ext>
            </a:extLst>
          </p:cNvPr>
          <p:cNvSpPr txBox="1"/>
          <p:nvPr/>
        </p:nvSpPr>
        <p:spPr>
          <a:xfrm>
            <a:off x="2876705" y="1883212"/>
            <a:ext cx="479480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Comic Sans MS"/>
              </a:rPr>
              <a:t>Conduct /Behavior </a:t>
            </a:r>
          </a:p>
          <a:p>
            <a:endParaRPr lang="en-US" sz="3600">
              <a:solidFill>
                <a:schemeClr val="bg1"/>
              </a:solidFill>
              <a:latin typeface="Comic Sans M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07D4FFF-36FE-4FAD-8762-06E7DE8AA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065" y="2398367"/>
            <a:ext cx="4526764" cy="487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33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B5426A-7A8E-4292-BE79-9F11BE413DC8}"/>
              </a:ext>
            </a:extLst>
          </p:cNvPr>
          <p:cNvSpPr txBox="1"/>
          <p:nvPr/>
        </p:nvSpPr>
        <p:spPr>
          <a:xfrm>
            <a:off x="1627414" y="2187692"/>
            <a:ext cx="6574972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Century Gothic"/>
              </a:rPr>
              <a:t>All students will need to bring their devices and chargers to school  everyday.</a:t>
            </a:r>
          </a:p>
          <a:p>
            <a:pPr algn="ctr"/>
            <a:r>
              <a:rPr lang="en-US" sz="4000">
                <a:solidFill>
                  <a:schemeClr val="bg1"/>
                </a:solidFill>
                <a:latin typeface="Century Gothic"/>
              </a:rPr>
              <a:t>Please charge devices nightly.</a:t>
            </a:r>
            <a:endParaRPr lang="en-US" sz="40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311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6D34AD-1DF5-490A-B124-2DA84F72E06F}"/>
              </a:ext>
            </a:extLst>
          </p:cNvPr>
          <p:cNvSpPr txBox="1"/>
          <p:nvPr/>
        </p:nvSpPr>
        <p:spPr>
          <a:xfrm>
            <a:off x="1423075" y="2176930"/>
            <a:ext cx="6574972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Century Gothic"/>
              </a:rPr>
              <a:t>We will provide a weekly update on the Richland website. Click on your homeroom teachers page and you can view our combined weekly update. </a:t>
            </a:r>
            <a:endParaRPr lang="en-US" sz="40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552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1FEB75-74FF-4425-B72C-2F17640DB4A1}"/>
              </a:ext>
            </a:extLst>
          </p:cNvPr>
          <p:cNvSpPr txBox="1"/>
          <p:nvPr/>
        </p:nvSpPr>
        <p:spPr>
          <a:xfrm>
            <a:off x="917604" y="1940177"/>
            <a:ext cx="6574972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/>
              </a:rPr>
              <a:t>We will be taking 3 I-ready test throughout  the school year.</a:t>
            </a:r>
            <a:endParaRPr lang="en-US" sz="24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Century Gothic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/>
              </a:rPr>
              <a:t>TNREADY will be given at the end of April.</a:t>
            </a:r>
            <a:endParaRPr lang="en-US" sz="24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highlight>
                  <a:srgbClr val="FFFF00"/>
                </a:highlight>
                <a:latin typeface="Century Gothic"/>
              </a:rPr>
              <a:t>Please contact your chosen middle school to determine what test and cut score they are using for admission.</a:t>
            </a:r>
            <a:endParaRPr lang="en-US" sz="2800" dirty="0"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pPr marL="457200" indent="-457200">
              <a:buFont typeface="Arial"/>
              <a:buChar char="•"/>
            </a:pPr>
            <a:endParaRPr lang="en-US" sz="2400" dirty="0">
              <a:highlight>
                <a:srgbClr val="FFFF00"/>
              </a:highlight>
              <a:latin typeface="Century Gothic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highlight>
                  <a:srgbClr val="FFFF00"/>
                </a:highlight>
                <a:latin typeface="Century Gothic"/>
              </a:rPr>
              <a:t> Also remember, some schools only accept one "B" on a student's 5th grade transcript.</a:t>
            </a:r>
            <a:r>
              <a:rPr lang="en-US" sz="2800" dirty="0">
                <a:highlight>
                  <a:srgbClr val="FFFF00"/>
                </a:highlight>
                <a:latin typeface="Century Gothic"/>
              </a:rPr>
              <a:t> </a:t>
            </a:r>
            <a:br>
              <a:rPr lang="en-US" sz="1950" dirty="0">
                <a:highlight>
                  <a:srgbClr val="FFFF00"/>
                </a:highlight>
              </a:rPr>
            </a:br>
            <a:endParaRPr lang="en-US" sz="2800">
              <a:solidFill>
                <a:srgbClr val="000000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990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AE0CAF-F819-42E3-92DB-D1B83324E63A}"/>
              </a:ext>
            </a:extLst>
          </p:cNvPr>
          <p:cNvSpPr txBox="1"/>
          <p:nvPr/>
        </p:nvSpPr>
        <p:spPr>
          <a:xfrm>
            <a:off x="1948540" y="821878"/>
            <a:ext cx="657497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0">
                <a:solidFill>
                  <a:schemeClr val="bg1"/>
                </a:solidFill>
                <a:latin typeface="Century Gothic" panose="020B0502020202020204" pitchFamily="34" charset="0"/>
              </a:rPr>
              <a:t>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29FDF-F7DF-9D49-9E41-89395A691472}"/>
              </a:ext>
            </a:extLst>
          </p:cNvPr>
          <p:cNvSpPr txBox="1"/>
          <p:nvPr/>
        </p:nvSpPr>
        <p:spPr>
          <a:xfrm>
            <a:off x="2775856" y="2351314"/>
            <a:ext cx="5627915" cy="32316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KG True Colors"/>
              </a:rPr>
              <a:t>• Meet the Teacher</a:t>
            </a:r>
          </a:p>
          <a:p>
            <a:r>
              <a:rPr lang="en-US" sz="2800" dirty="0">
                <a:solidFill>
                  <a:schemeClr val="bg1"/>
                </a:solidFill>
                <a:latin typeface="KG True Colors"/>
              </a:rPr>
              <a:t>• Class Schedule</a:t>
            </a:r>
          </a:p>
          <a:p>
            <a:r>
              <a:rPr lang="en-US" sz="2800" dirty="0">
                <a:solidFill>
                  <a:schemeClr val="bg1"/>
                </a:solidFill>
                <a:latin typeface="KG True Colors"/>
              </a:rPr>
              <a:t>• Class Expectations</a:t>
            </a:r>
          </a:p>
          <a:p>
            <a:r>
              <a:rPr lang="en-US" sz="2800" dirty="0">
                <a:solidFill>
                  <a:schemeClr val="bg1"/>
                </a:solidFill>
                <a:latin typeface="KG True Colors"/>
              </a:rPr>
              <a:t>• Boost</a:t>
            </a:r>
          </a:p>
          <a:p>
            <a:r>
              <a:rPr lang="en-US" sz="2800" dirty="0">
                <a:solidFill>
                  <a:schemeClr val="bg1"/>
                </a:solidFill>
                <a:latin typeface="KG True Colors"/>
              </a:rPr>
              <a:t>• Grading and ”Wednesday Folders</a:t>
            </a:r>
          </a:p>
          <a:p>
            <a:r>
              <a:rPr lang="en-US" sz="2800" dirty="0">
                <a:solidFill>
                  <a:schemeClr val="bg1"/>
                </a:solidFill>
                <a:latin typeface="KG True Colors"/>
              </a:rPr>
              <a:t>• Questions</a:t>
            </a:r>
          </a:p>
          <a:p>
            <a:endParaRPr lang="en-US" sz="3600">
              <a:solidFill>
                <a:schemeClr val="bg1"/>
              </a:solidFill>
              <a:latin typeface="KG True Colors" panose="0200050600000002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759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77B222-F9C9-4672-B888-473CA1EED0F7}"/>
              </a:ext>
            </a:extLst>
          </p:cNvPr>
          <p:cNvSpPr txBox="1"/>
          <p:nvPr/>
        </p:nvSpPr>
        <p:spPr>
          <a:xfrm>
            <a:off x="1323863" y="1689829"/>
            <a:ext cx="7168626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KG True Colors" panose="02000506000000020003" pitchFamily="2" charset="77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KG True Colors"/>
              </a:rPr>
              <a:t>9/8 Parent/Teacher Conference 3:30-6:30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KG True Colors"/>
              </a:rPr>
              <a:t>(Teacher Selected Conferences only)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KG True Colors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KG True Colors"/>
              </a:rPr>
              <a:t>2/16 Parent/Teacher Conference 3:30-6:30</a:t>
            </a:r>
          </a:p>
          <a:p>
            <a:pPr algn="ctr"/>
            <a:endParaRPr lang="en-US" sz="2800">
              <a:solidFill>
                <a:schemeClr val="bg1"/>
              </a:solidFill>
              <a:latin typeface="KG True Colors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KG True Colors"/>
              </a:rPr>
              <a:t>You will be able to sign up through 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KG True Colors"/>
              </a:rPr>
              <a:t>Sign Up Genius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8383E3-2FE9-1E4A-9B06-4C018CB31A32}"/>
              </a:ext>
            </a:extLst>
          </p:cNvPr>
          <p:cNvSpPr txBox="1"/>
          <p:nvPr/>
        </p:nvSpPr>
        <p:spPr>
          <a:xfrm>
            <a:off x="3151414" y="5442858"/>
            <a:ext cx="46754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 panose="030F0902030302020204" pitchFamily="66" charset="0"/>
              </a:rPr>
              <a:t>***Conferences can be scheduled as needed through the year. Contact the teacher directly to schedule.</a:t>
            </a:r>
          </a:p>
        </p:txBody>
      </p:sp>
    </p:spTree>
    <p:extLst>
      <p:ext uri="{BB962C8B-B14F-4D97-AF65-F5344CB8AC3E}">
        <p14:creationId xmlns:p14="http://schemas.microsoft.com/office/powerpoint/2010/main" val="75574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89A454-7089-4207-9852-0B66EC20DCD7}"/>
              </a:ext>
            </a:extLst>
          </p:cNvPr>
          <p:cNvSpPr txBox="1"/>
          <p:nvPr/>
        </p:nvSpPr>
        <p:spPr>
          <a:xfrm>
            <a:off x="1627414" y="2187692"/>
            <a:ext cx="6574972" cy="36317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entury Gothic"/>
              </a:rPr>
              <a:t>We will have field trips this year.  One in town and one out of town. Chaperones for the out-of-town trip must have a current 2022, Level 3 background check</a:t>
            </a:r>
            <a:r>
              <a:rPr lang="en-US" sz="4000" dirty="0">
                <a:solidFill>
                  <a:schemeClr val="bg1"/>
                </a:solidFill>
                <a:latin typeface="Century Gothic"/>
              </a:rPr>
              <a:t>.</a:t>
            </a:r>
            <a:r>
              <a:rPr lang="en-US" sz="5000" dirty="0">
                <a:solidFill>
                  <a:schemeClr val="bg1"/>
                </a:solidFill>
                <a:latin typeface="Century Gothic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23006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3FACF2-FA3E-4C3D-AB07-DBC34463F96D}"/>
              </a:ext>
            </a:extLst>
          </p:cNvPr>
          <p:cNvSpPr txBox="1"/>
          <p:nvPr/>
        </p:nvSpPr>
        <p:spPr>
          <a:xfrm>
            <a:off x="1487603" y="2230738"/>
            <a:ext cx="6574972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Century Gothic"/>
              </a:rPr>
              <a:t>Each class will need two parents to be our room parents. </a:t>
            </a:r>
            <a:endParaRPr lang="en-US" sz="32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3200">
              <a:solidFill>
                <a:schemeClr val="bg1"/>
              </a:solidFill>
              <a:latin typeface="Century Gothic"/>
            </a:endParaRPr>
          </a:p>
          <a:p>
            <a:pPr algn="ctr"/>
            <a:r>
              <a:rPr lang="en-US" sz="3200">
                <a:solidFill>
                  <a:schemeClr val="bg1"/>
                </a:solidFill>
                <a:latin typeface="Century Gothic"/>
              </a:rPr>
              <a:t>Duties: Parents will help with class parties and activities throughout the year.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Century Gothic"/>
              </a:rPr>
              <a:t>Note went home yesterday.</a:t>
            </a:r>
            <a:endParaRPr lang="en-US" sz="32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66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AE0CAF-F819-42E3-92DB-D1B83324E63A}"/>
              </a:ext>
            </a:extLst>
          </p:cNvPr>
          <p:cNvSpPr txBox="1"/>
          <p:nvPr/>
        </p:nvSpPr>
        <p:spPr>
          <a:xfrm>
            <a:off x="1621927" y="876056"/>
            <a:ext cx="6574972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Snap ITC"/>
              </a:rPr>
              <a:t>Remind App for 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 sz="6000">
                <a:solidFill>
                  <a:schemeClr val="bg1"/>
                </a:solidFill>
                <a:latin typeface="Snap ITC"/>
              </a:rPr>
              <a:t>Mrs. Reed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A01DED-0CA2-4A1A-A1FA-FA359E61E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261" y="3584490"/>
            <a:ext cx="3171373" cy="2940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EFE725-5A98-4C19-90FC-905902B2384D}"/>
              </a:ext>
            </a:extLst>
          </p:cNvPr>
          <p:cNvSpPr/>
          <p:nvPr/>
        </p:nvSpPr>
        <p:spPr>
          <a:xfrm>
            <a:off x="2537460" y="568071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8A3895-E7F7-48D7-9207-E4028B5E7221}"/>
              </a:ext>
            </a:extLst>
          </p:cNvPr>
          <p:cNvSpPr/>
          <p:nvPr/>
        </p:nvSpPr>
        <p:spPr>
          <a:xfrm>
            <a:off x="3921097" y="5577840"/>
            <a:ext cx="2171700" cy="4686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>
                <a:solidFill>
                  <a:schemeClr val="accent1"/>
                </a:solidFill>
              </a:rPr>
              <a:t>@b633c4</a:t>
            </a:r>
          </a:p>
        </p:txBody>
      </p:sp>
    </p:spTree>
    <p:extLst>
      <p:ext uri="{BB962C8B-B14F-4D97-AF65-F5344CB8AC3E}">
        <p14:creationId xmlns:p14="http://schemas.microsoft.com/office/powerpoint/2010/main" val="2005295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AE0CAF-F819-42E3-92DB-D1B83324E63A}"/>
              </a:ext>
            </a:extLst>
          </p:cNvPr>
          <p:cNvSpPr txBox="1"/>
          <p:nvPr/>
        </p:nvSpPr>
        <p:spPr>
          <a:xfrm>
            <a:off x="1192053" y="876056"/>
            <a:ext cx="7644881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  <a:latin typeface="Snap ITC"/>
              </a:rPr>
              <a:t>Remind App for </a:t>
            </a:r>
            <a:endParaRPr lang="en-US" sz="195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6600">
                <a:solidFill>
                  <a:schemeClr val="bg1"/>
                </a:solidFill>
                <a:latin typeface="Snap ITC"/>
              </a:rPr>
              <a:t>Mrs. McClusky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1ED19D-FC05-EF43-9BA4-923DD0650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86" y="3955448"/>
            <a:ext cx="2945865" cy="2508588"/>
          </a:xfrm>
          <a:prstGeom prst="rect">
            <a:avLst/>
          </a:prstGeom>
        </p:spPr>
      </p:pic>
      <p:pic>
        <p:nvPicPr>
          <p:cNvPr id="3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7952C2-1367-41BC-BBD3-AF6FA7074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974" y="3894584"/>
            <a:ext cx="2742579" cy="263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71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870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568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DC169A-1621-4F0B-8E6C-4AC50DBC1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29800" cy="7543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452583-9F99-4470-9BAC-3A1A275FB0CB}"/>
              </a:ext>
            </a:extLst>
          </p:cNvPr>
          <p:cNvSpPr txBox="1"/>
          <p:nvPr/>
        </p:nvSpPr>
        <p:spPr>
          <a:xfrm>
            <a:off x="4057650" y="2165191"/>
            <a:ext cx="45262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chemeClr val="bg1"/>
                </a:solidFill>
                <a:latin typeface="Century Gothic" panose="020B0502020202020204" pitchFamily="34" charset="0"/>
              </a:rPr>
              <a:t>Mrs. Katherine Reed</a:t>
            </a:r>
          </a:p>
          <a:p>
            <a:pPr algn="ctr"/>
            <a:r>
              <a:rPr lang="en-US" sz="3000">
                <a:solidFill>
                  <a:schemeClr val="bg1"/>
                </a:solidFill>
                <a:latin typeface="Century Gothic" panose="020B0502020202020204" pitchFamily="34" charset="0"/>
              </a:rPr>
              <a:t>Best Email Address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Century Gothic" panose="020B0502020202020204" pitchFamily="34" charset="0"/>
              </a:rPr>
              <a:t>mrskreed505@gmail.com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FB51C-803C-4665-B154-269EB569A9CA}"/>
              </a:ext>
            </a:extLst>
          </p:cNvPr>
          <p:cNvSpPr txBox="1"/>
          <p:nvPr/>
        </p:nvSpPr>
        <p:spPr>
          <a:xfrm>
            <a:off x="1247855" y="4172516"/>
            <a:ext cx="7792392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r>
              <a:rPr lang="en-US" sz="2400">
                <a:solidFill>
                  <a:schemeClr val="bg1"/>
                </a:solidFill>
                <a:latin typeface="Comic Sans MS"/>
              </a:rPr>
              <a:t>ELA /Sci/- Mrs. Reed  </a:t>
            </a:r>
            <a:r>
              <a:rPr lang="en-US" sz="2400">
                <a:solidFill>
                  <a:schemeClr val="accent4"/>
                </a:solidFill>
                <a:latin typeface="Comic Sans M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–reedka@scsk12.org</a:t>
            </a:r>
            <a:r>
              <a:rPr lang="en-US" sz="2400">
                <a:solidFill>
                  <a:schemeClr val="accent4"/>
                </a:solidFill>
                <a:latin typeface="Comic Sans MS"/>
              </a:rPr>
              <a:t> </a:t>
            </a:r>
          </a:p>
          <a:p>
            <a:endParaRPr lang="en-US" sz="2400">
              <a:solidFill>
                <a:schemeClr val="accent4"/>
              </a:solidFill>
              <a:latin typeface="Comic Sans MS"/>
            </a:endParaRPr>
          </a:p>
          <a:p>
            <a:r>
              <a:rPr lang="en-US" sz="2400">
                <a:solidFill>
                  <a:schemeClr val="bg1"/>
                </a:solidFill>
                <a:latin typeface="Comic Sans MS"/>
              </a:rPr>
              <a:t>Math/Soc. St. </a:t>
            </a:r>
            <a:r>
              <a:rPr lang="en-US" sz="2400">
                <a:solidFill>
                  <a:schemeClr val="bg1"/>
                </a:solidFill>
                <a:latin typeface="Comic Sans MS"/>
                <a:cs typeface="Calibri"/>
              </a:rPr>
              <a:t>-</a:t>
            </a:r>
            <a:r>
              <a:rPr lang="en-US" sz="2400">
                <a:solidFill>
                  <a:schemeClr val="bg1"/>
                </a:solidFill>
                <a:latin typeface="Comic Sans MS"/>
              </a:rPr>
              <a:t> Mrs. McClusky </a:t>
            </a:r>
          </a:p>
          <a:p>
            <a:r>
              <a:rPr lang="en-US" sz="2400" u="sng">
                <a:solidFill>
                  <a:schemeClr val="accent4"/>
                </a:solidFill>
                <a:latin typeface="Comic Sans M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                                      </a:t>
            </a:r>
            <a:r>
              <a:rPr lang="en-US" sz="2400">
                <a:solidFill>
                  <a:schemeClr val="accent4"/>
                </a:solidFill>
                <a:latin typeface="Comic Sans M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–mccluskya@scsk12.org</a:t>
            </a:r>
            <a:endParaRPr lang="en-US" sz="2400">
              <a:solidFill>
                <a:schemeClr val="accent4"/>
              </a:solidFill>
              <a:latin typeface="Comic Sans MS"/>
            </a:endParaRPr>
          </a:p>
          <a:p>
            <a:endParaRPr lang="en-US" sz="2400">
              <a:solidFill>
                <a:schemeClr val="accent4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6A1B2-1AC3-4C9E-88BF-79A858E40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88770" y="1691639"/>
            <a:ext cx="1737359" cy="242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71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DC169A-1621-4F0B-8E6C-4AC50DBC1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29800" cy="7543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452583-9F99-4470-9BAC-3A1A275FB0CB}"/>
              </a:ext>
            </a:extLst>
          </p:cNvPr>
          <p:cNvSpPr txBox="1"/>
          <p:nvPr/>
        </p:nvSpPr>
        <p:spPr>
          <a:xfrm>
            <a:off x="3799115" y="2143420"/>
            <a:ext cx="4826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chemeClr val="bg1"/>
                </a:solidFill>
                <a:latin typeface="Century Gothic" panose="020B0502020202020204" pitchFamily="34" charset="0"/>
              </a:rPr>
              <a:t>Mrs. Angela McClusky</a:t>
            </a:r>
          </a:p>
          <a:p>
            <a:pPr algn="ctr"/>
            <a:r>
              <a:rPr lang="en-US" sz="3000">
                <a:solidFill>
                  <a:schemeClr val="bg1"/>
                </a:solidFill>
                <a:latin typeface="Century Gothic" panose="020B0502020202020204" pitchFamily="34" charset="0"/>
              </a:rPr>
              <a:t>Email Address</a:t>
            </a:r>
          </a:p>
          <a:p>
            <a:pPr algn="ctr"/>
            <a:r>
              <a:rPr lang="en-US" sz="3000">
                <a:solidFill>
                  <a:schemeClr val="bg1"/>
                </a:solidFill>
                <a:latin typeface="Century Gothic" panose="020B0502020202020204" pitchFamily="34" charset="0"/>
              </a:rPr>
              <a:t>mccluskya@scsk12.org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FB51C-803C-4665-B154-269EB569A9CA}"/>
              </a:ext>
            </a:extLst>
          </p:cNvPr>
          <p:cNvSpPr txBox="1"/>
          <p:nvPr/>
        </p:nvSpPr>
        <p:spPr>
          <a:xfrm>
            <a:off x="2118980" y="4361909"/>
            <a:ext cx="609381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omic Sans MS"/>
              </a:rPr>
              <a:t>Math/Social Studies Mrs. McClusky</a:t>
            </a:r>
            <a:endParaRPr lang="en-US" sz="240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endParaRPr lang="en-US" sz="240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r>
              <a:rPr lang="en-US" sz="2400">
                <a:solidFill>
                  <a:schemeClr val="bg1"/>
                </a:solidFill>
                <a:latin typeface="Comic Sans MS"/>
              </a:rPr>
              <a:t>ELA/Science- Mrs. Reed</a:t>
            </a:r>
            <a:endParaRPr lang="en-US" sz="240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8F6549D-E407-4946-8DAB-D54CAB26B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297" y="1943797"/>
            <a:ext cx="2644680" cy="22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19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AE0CAF-F819-42E3-92DB-D1B83324E63A}"/>
              </a:ext>
            </a:extLst>
          </p:cNvPr>
          <p:cNvSpPr txBox="1"/>
          <p:nvPr/>
        </p:nvSpPr>
        <p:spPr>
          <a:xfrm>
            <a:off x="1420586" y="691250"/>
            <a:ext cx="657497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0">
                <a:solidFill>
                  <a:schemeClr val="bg1"/>
                </a:solidFill>
                <a:latin typeface="KG True Colors" panose="02000506000000020003" pitchFamily="2" charset="77"/>
              </a:rPr>
              <a:t>Binders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BFB4A6-D058-A143-B7F5-4D32D4AF1394}"/>
              </a:ext>
            </a:extLst>
          </p:cNvPr>
          <p:cNvSpPr txBox="1"/>
          <p:nvPr/>
        </p:nvSpPr>
        <p:spPr>
          <a:xfrm>
            <a:off x="2895600" y="2091633"/>
            <a:ext cx="5099958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/>
              </a:rPr>
              <a:t>This is a great place for students to keep everything organized.</a:t>
            </a:r>
          </a:p>
          <a:p>
            <a:endParaRPr lang="en-US" sz="200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omic Sans MS"/>
              </a:rPr>
              <a:t>		agenda book-coming soon</a:t>
            </a:r>
            <a:endParaRPr lang="en-US" sz="2000" dirty="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omic Sans MS"/>
              </a:rPr>
              <a:t>		homework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/>
              </a:rPr>
              <a:t>		pencil pouch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/>
              </a:rPr>
              <a:t>		study guides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/>
              </a:rPr>
              <a:t>		blank paper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/>
              </a:rPr>
              <a:t>		assignments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/>
              </a:rPr>
              <a:t>		passwords-log in information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/>
              </a:rPr>
              <a:t>		class schedule</a:t>
            </a:r>
          </a:p>
        </p:txBody>
      </p:sp>
    </p:spTree>
    <p:extLst>
      <p:ext uri="{BB962C8B-B14F-4D97-AF65-F5344CB8AC3E}">
        <p14:creationId xmlns:p14="http://schemas.microsoft.com/office/powerpoint/2010/main" val="992644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7551F0-6118-9C4D-B559-5D41DF9045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010380"/>
              </p:ext>
            </p:extLst>
          </p:nvPr>
        </p:nvGraphicFramePr>
        <p:xfrm>
          <a:off x="2884713" y="2121917"/>
          <a:ext cx="3439888" cy="3605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944">
                  <a:extLst>
                    <a:ext uri="{9D8B030D-6E8A-4147-A177-3AD203B41FA5}">
                      <a16:colId xmlns:a16="http://schemas.microsoft.com/office/drawing/2014/main" val="4206629402"/>
                    </a:ext>
                  </a:extLst>
                </a:gridCol>
                <a:gridCol w="1719944">
                  <a:extLst>
                    <a:ext uri="{9D8B030D-6E8A-4147-A177-3AD203B41FA5}">
                      <a16:colId xmlns:a16="http://schemas.microsoft.com/office/drawing/2014/main" val="236845632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omic Sans MS"/>
                        </a:rPr>
                        <a:t>5</a:t>
                      </a:r>
                      <a:r>
                        <a:rPr lang="en-US" sz="3600" baseline="30000" dirty="0">
                          <a:latin typeface="Comic Sans MS"/>
                        </a:rPr>
                        <a:t>th</a:t>
                      </a:r>
                      <a:r>
                        <a:rPr lang="en-US" sz="3600" dirty="0">
                          <a:latin typeface="Comic Sans MS"/>
                        </a:rPr>
                        <a:t> Grade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8245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/>
                        </a:rPr>
                        <a:t>8:15-8:25</a:t>
                      </a:r>
                      <a:endParaRPr lang="en-US" sz="1400" dirty="0">
                        <a:latin typeface="Comic Sans MS" panose="030F0902030302020204" pitchFamily="66" charset="0"/>
                      </a:endParaRPr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/>
                        </a:rPr>
                        <a:t>Homeroom</a:t>
                      </a:r>
                    </a:p>
                  </a:txBody>
                  <a:tcPr>
                    <a:lnT w="381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0071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/>
                        </a:rPr>
                        <a:t>8:30-9:20</a:t>
                      </a:r>
                      <a:endParaRPr lang="en-US" sz="1400" dirty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/>
                        </a:rPr>
                        <a:t>Encore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430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/>
                        </a:rPr>
                        <a:t>9:20-10:00</a:t>
                      </a:r>
                      <a:endParaRPr lang="en-US" sz="1400" dirty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/>
                        </a:rPr>
                        <a:t>Boost*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65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/>
                        </a:rPr>
                        <a:t>10:00-11:40</a:t>
                      </a:r>
                      <a:endParaRPr lang="en-US" sz="1400" dirty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/>
                        </a:rPr>
                        <a:t>Block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262986"/>
                  </a:ext>
                </a:extLst>
              </a:tr>
              <a:tr h="37013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/>
                        </a:rPr>
                        <a:t>11:45-12:15</a:t>
                      </a:r>
                      <a:endParaRPr lang="en-US" sz="1400" dirty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/>
                        </a:rPr>
                        <a:t>Lunch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334340"/>
                  </a:ext>
                </a:extLst>
              </a:tr>
              <a:tr h="3701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>
                          <a:latin typeface="Comic Sans MS"/>
                        </a:rPr>
                        <a:t>12:20-1:45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>
                          <a:latin typeface="Comic Sans MS"/>
                        </a:rPr>
                        <a:t>Block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203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/>
                        </a:rPr>
                        <a:t>1:45-2:05</a:t>
                      </a:r>
                      <a:endParaRPr lang="en-US" sz="1400" dirty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/>
                        </a:rPr>
                        <a:t>Recess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514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/>
                        </a:rPr>
                        <a:t>2:10-3:10</a:t>
                      </a:r>
                      <a:endParaRPr lang="en-US" sz="1400" dirty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/>
                        </a:rPr>
                        <a:t>Block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857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0470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AE0CAF-F819-42E3-92DB-D1B83324E63A}"/>
              </a:ext>
            </a:extLst>
          </p:cNvPr>
          <p:cNvSpPr txBox="1"/>
          <p:nvPr/>
        </p:nvSpPr>
        <p:spPr>
          <a:xfrm>
            <a:off x="1420586" y="691250"/>
            <a:ext cx="657497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0">
                <a:solidFill>
                  <a:schemeClr val="bg1"/>
                </a:solidFill>
                <a:latin typeface="KG True Colors" panose="02000506000000020003" pitchFamily="2" charset="77"/>
              </a:rPr>
              <a:t>Boost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BFB4A6-D058-A143-B7F5-4D32D4AF1394}"/>
              </a:ext>
            </a:extLst>
          </p:cNvPr>
          <p:cNvSpPr txBox="1"/>
          <p:nvPr/>
        </p:nvSpPr>
        <p:spPr>
          <a:xfrm>
            <a:off x="2895600" y="2091633"/>
            <a:ext cx="5099958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/>
              </a:rPr>
              <a:t>This is a 45 minute period during which your child will receive differentiated instruction.</a:t>
            </a:r>
          </a:p>
          <a:p>
            <a:endParaRPr lang="en-US" sz="200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r>
              <a:rPr lang="en-US" sz="2000">
                <a:solidFill>
                  <a:schemeClr val="bg1"/>
                </a:solidFill>
                <a:latin typeface="Comic Sans MS"/>
              </a:rPr>
              <a:t>It is designed to create growth for all students.</a:t>
            </a:r>
          </a:p>
          <a:p>
            <a:endParaRPr lang="en-US" sz="200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r>
              <a:rPr lang="en-US" sz="2000">
                <a:solidFill>
                  <a:schemeClr val="bg1"/>
                </a:solidFill>
                <a:latin typeface="Comic Sans MS"/>
              </a:rPr>
              <a:t>Students will rotate between teachers to receive intervention or enrichment in ELA or Math.</a:t>
            </a:r>
          </a:p>
          <a:p>
            <a:endParaRPr lang="en-US" sz="160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endParaRPr lang="en-US" sz="160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endParaRPr lang="en-US" sz="1600">
              <a:solidFill>
                <a:schemeClr val="bg1"/>
              </a:solidFill>
              <a:latin typeface="Comic Sans MS"/>
            </a:endParaRPr>
          </a:p>
          <a:p>
            <a:endParaRPr lang="en-US" sz="160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678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0615B-AD65-446A-BEAA-AAD2B800BED0}"/>
              </a:ext>
            </a:extLst>
          </p:cNvPr>
          <p:cNvSpPr txBox="1"/>
          <p:nvPr/>
        </p:nvSpPr>
        <p:spPr>
          <a:xfrm>
            <a:off x="1679831" y="952507"/>
            <a:ext cx="6290997" cy="1107996"/>
          </a:xfrm>
          <a:custGeom>
            <a:avLst/>
            <a:gdLst>
              <a:gd name="connsiteX0" fmla="*/ 0 w 6290997"/>
              <a:gd name="connsiteY0" fmla="*/ 0 h 1107996"/>
              <a:gd name="connsiteX1" fmla="*/ 6290997 w 6290997"/>
              <a:gd name="connsiteY1" fmla="*/ 0 h 1107996"/>
              <a:gd name="connsiteX2" fmla="*/ 6290997 w 6290997"/>
              <a:gd name="connsiteY2" fmla="*/ 1107996 h 1107996"/>
              <a:gd name="connsiteX3" fmla="*/ 0 w 6290997"/>
              <a:gd name="connsiteY3" fmla="*/ 1107996 h 1107996"/>
              <a:gd name="connsiteX4" fmla="*/ 0 w 6290997"/>
              <a:gd name="connsiteY4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0997" h="1107996" extrusionOk="0">
                <a:moveTo>
                  <a:pt x="0" y="0"/>
                </a:moveTo>
                <a:cubicBezTo>
                  <a:pt x="841726" y="118645"/>
                  <a:pt x="4888003" y="116012"/>
                  <a:pt x="6290997" y="0"/>
                </a:cubicBezTo>
                <a:cubicBezTo>
                  <a:pt x="6268193" y="253517"/>
                  <a:pt x="6355417" y="631474"/>
                  <a:pt x="6290997" y="1107996"/>
                </a:cubicBezTo>
                <a:cubicBezTo>
                  <a:pt x="5321380" y="1242596"/>
                  <a:pt x="2808408" y="950800"/>
                  <a:pt x="0" y="1107996"/>
                </a:cubicBezTo>
                <a:cubicBezTo>
                  <a:pt x="19812" y="837052"/>
                  <a:pt x="-50753" y="305699"/>
                  <a:pt x="0" y="0"/>
                </a:cubicBezTo>
                <a:close/>
              </a:path>
            </a:pathLst>
          </a:custGeom>
          <a:noFill/>
          <a:ln w="444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  <a:latin typeface="KG True Colors" panose="02000506000000020003" pitchFamily="2" charset="77"/>
              </a:rPr>
              <a:t>Grading Scale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D567E5-49D2-3343-BBE1-481797B4D2B0}"/>
              </a:ext>
            </a:extLst>
          </p:cNvPr>
          <p:cNvSpPr txBox="1"/>
          <p:nvPr/>
        </p:nvSpPr>
        <p:spPr>
          <a:xfrm>
            <a:off x="2111829" y="2060503"/>
            <a:ext cx="6749143" cy="49552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/>
              </a:rPr>
              <a:t>A- 90-100    </a:t>
            </a:r>
            <a:r>
              <a:rPr lang="en-US" sz="2800" dirty="0">
                <a:solidFill>
                  <a:schemeClr val="bg1"/>
                </a:solidFill>
                <a:latin typeface="Comic Sans MS"/>
              </a:rPr>
              <a:t>Test grades count 45%</a:t>
            </a:r>
            <a:endParaRPr lang="en-US" sz="2800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3200" dirty="0">
                <a:solidFill>
                  <a:schemeClr val="bg1"/>
                </a:solidFill>
                <a:latin typeface="Comic Sans MS"/>
              </a:rPr>
              <a:t>B- 80-89      </a:t>
            </a:r>
            <a:r>
              <a:rPr lang="en-US" sz="2800" dirty="0">
                <a:solidFill>
                  <a:schemeClr val="bg1"/>
                </a:solidFill>
                <a:latin typeface="Comic Sans MS"/>
              </a:rPr>
              <a:t>Daily Grades count 40 %</a:t>
            </a:r>
          </a:p>
          <a:p>
            <a:r>
              <a:rPr lang="en-US" sz="3200" dirty="0">
                <a:solidFill>
                  <a:schemeClr val="bg1"/>
                </a:solidFill>
                <a:latin typeface="Comic Sans MS"/>
              </a:rPr>
              <a:t>C- 70-79       Homework –5 %</a:t>
            </a:r>
          </a:p>
          <a:p>
            <a:r>
              <a:rPr lang="en-US" sz="3200" dirty="0">
                <a:solidFill>
                  <a:schemeClr val="bg1"/>
                </a:solidFill>
                <a:latin typeface="Comic Sans MS"/>
              </a:rPr>
              <a:t>D- 60-69       Projects—5%</a:t>
            </a:r>
          </a:p>
          <a:p>
            <a:r>
              <a:rPr lang="en-US" sz="3200" dirty="0">
                <a:solidFill>
                  <a:schemeClr val="bg1"/>
                </a:solidFill>
                <a:latin typeface="Comic Sans MS"/>
              </a:rPr>
              <a:t>F- Below 60   Participation 5%</a:t>
            </a:r>
          </a:p>
          <a:p>
            <a:endParaRPr lang="en-US" sz="3200">
              <a:solidFill>
                <a:schemeClr val="bg1"/>
              </a:solidFill>
              <a:latin typeface="Comic Sans MS"/>
            </a:endParaRPr>
          </a:p>
          <a:p>
            <a:endParaRPr lang="en-US" sz="2800">
              <a:solidFill>
                <a:schemeClr val="bg1"/>
              </a:solidFill>
              <a:latin typeface="Comic Sans MS"/>
            </a:endParaRPr>
          </a:p>
          <a:p>
            <a:endParaRPr lang="en-US" sz="3200">
              <a:solidFill>
                <a:schemeClr val="bg1"/>
              </a:solidFill>
              <a:latin typeface="Comic Sans MS"/>
            </a:endParaRPr>
          </a:p>
          <a:p>
            <a:endParaRPr lang="en-US" sz="3200">
              <a:solidFill>
                <a:schemeClr val="bg1"/>
              </a:solidFill>
              <a:latin typeface="Comic Sans MS"/>
            </a:endParaRPr>
          </a:p>
          <a:p>
            <a:endParaRPr lang="en-US" sz="3200">
              <a:solidFill>
                <a:schemeClr val="bg1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66916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0615B-AD65-446A-BEAA-AAD2B800BED0}"/>
              </a:ext>
            </a:extLst>
          </p:cNvPr>
          <p:cNvSpPr txBox="1"/>
          <p:nvPr/>
        </p:nvSpPr>
        <p:spPr>
          <a:xfrm>
            <a:off x="1502006" y="1041374"/>
            <a:ext cx="6696044" cy="707886"/>
          </a:xfrm>
          <a:custGeom>
            <a:avLst/>
            <a:gdLst>
              <a:gd name="connsiteX0" fmla="*/ 0 w 6290997"/>
              <a:gd name="connsiteY0" fmla="*/ 0 h 1107996"/>
              <a:gd name="connsiteX1" fmla="*/ 6290997 w 6290997"/>
              <a:gd name="connsiteY1" fmla="*/ 0 h 1107996"/>
              <a:gd name="connsiteX2" fmla="*/ 6290997 w 6290997"/>
              <a:gd name="connsiteY2" fmla="*/ 1107996 h 1107996"/>
              <a:gd name="connsiteX3" fmla="*/ 0 w 6290997"/>
              <a:gd name="connsiteY3" fmla="*/ 1107996 h 1107996"/>
              <a:gd name="connsiteX4" fmla="*/ 0 w 6290997"/>
              <a:gd name="connsiteY4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0997" h="1107996" extrusionOk="0">
                <a:moveTo>
                  <a:pt x="0" y="0"/>
                </a:moveTo>
                <a:cubicBezTo>
                  <a:pt x="841726" y="118645"/>
                  <a:pt x="4888003" y="116012"/>
                  <a:pt x="6290997" y="0"/>
                </a:cubicBezTo>
                <a:cubicBezTo>
                  <a:pt x="6268193" y="253517"/>
                  <a:pt x="6355417" y="631474"/>
                  <a:pt x="6290997" y="1107996"/>
                </a:cubicBezTo>
                <a:cubicBezTo>
                  <a:pt x="5321380" y="1242596"/>
                  <a:pt x="2808408" y="950800"/>
                  <a:pt x="0" y="1107996"/>
                </a:cubicBezTo>
                <a:cubicBezTo>
                  <a:pt x="19812" y="837052"/>
                  <a:pt x="-50753" y="305699"/>
                  <a:pt x="0" y="0"/>
                </a:cubicBezTo>
                <a:close/>
              </a:path>
            </a:pathLst>
          </a:custGeom>
          <a:noFill/>
          <a:ln w="444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96044"/>
                      <a:gd name="connsiteY0" fmla="*/ 0 h 707886"/>
                      <a:gd name="connsiteX1" fmla="*/ 6696044 w 6696044"/>
                      <a:gd name="connsiteY1" fmla="*/ 0 h 707886"/>
                      <a:gd name="connsiteX2" fmla="*/ 6696044 w 6696044"/>
                      <a:gd name="connsiteY2" fmla="*/ 707886 h 707886"/>
                      <a:gd name="connsiteX3" fmla="*/ 0 w 6696044"/>
                      <a:gd name="connsiteY3" fmla="*/ 707886 h 707886"/>
                      <a:gd name="connsiteX4" fmla="*/ 0 w 6696044"/>
                      <a:gd name="connsiteY4" fmla="*/ 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96044" h="707886" extrusionOk="0">
                        <a:moveTo>
                          <a:pt x="0" y="0"/>
                        </a:moveTo>
                        <a:cubicBezTo>
                          <a:pt x="729433" y="-26893"/>
                          <a:pt x="5144559" y="95946"/>
                          <a:pt x="6696044" y="0"/>
                        </a:cubicBezTo>
                        <a:cubicBezTo>
                          <a:pt x="6711516" y="170336"/>
                          <a:pt x="6723737" y="404741"/>
                          <a:pt x="6696044" y="707886"/>
                        </a:cubicBezTo>
                        <a:cubicBezTo>
                          <a:pt x="5633731" y="823438"/>
                          <a:pt x="2894374" y="1131737"/>
                          <a:pt x="0" y="707886"/>
                        </a:cubicBezTo>
                        <a:cubicBezTo>
                          <a:pt x="-1841" y="522238"/>
                          <a:pt x="-37140" y="20337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KG True Colors"/>
              </a:rPr>
              <a:t>Grading EXPECTATIONS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D567E5-49D2-3343-BBE1-481797B4D2B0}"/>
              </a:ext>
            </a:extLst>
          </p:cNvPr>
          <p:cNvSpPr txBox="1"/>
          <p:nvPr/>
        </p:nvSpPr>
        <p:spPr>
          <a:xfrm>
            <a:off x="857172" y="1290326"/>
            <a:ext cx="8655826" cy="58169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3200" dirty="0">
              <a:solidFill>
                <a:schemeClr val="bg1"/>
              </a:solidFill>
              <a:latin typeface="Comic Sans MS"/>
            </a:endParaRPr>
          </a:p>
          <a:p>
            <a:r>
              <a:rPr lang="en-US" sz="2000" dirty="0">
                <a:solidFill>
                  <a:schemeClr val="bg1"/>
                </a:solidFill>
                <a:latin typeface="Comic Sans MS"/>
              </a:rPr>
              <a:t>* For every day you are absent you will receive a day to allow make up assignments. </a:t>
            </a:r>
          </a:p>
          <a:p>
            <a:r>
              <a:rPr lang="en-US" sz="2000" u="sng" dirty="0">
                <a:solidFill>
                  <a:schemeClr val="bg1"/>
                </a:solidFill>
                <a:latin typeface="Comic Sans MS"/>
              </a:rPr>
              <a:t>Example</a:t>
            </a:r>
            <a:r>
              <a:rPr lang="en-US" sz="2000" dirty="0">
                <a:solidFill>
                  <a:schemeClr val="bg1"/>
                </a:solidFill>
                <a:latin typeface="Comic Sans MS"/>
              </a:rPr>
              <a:t>: absent 2 days, assignments will be due two days after the absence.</a:t>
            </a:r>
          </a:p>
          <a:p>
            <a:endParaRPr lang="en-US" sz="2000" dirty="0">
              <a:solidFill>
                <a:schemeClr val="bg1"/>
              </a:solidFill>
              <a:latin typeface="Comic Sans MS"/>
            </a:endParaRPr>
          </a:p>
          <a:p>
            <a:r>
              <a:rPr lang="en-US" sz="2000" dirty="0">
                <a:solidFill>
                  <a:schemeClr val="bg1"/>
                </a:solidFill>
                <a:latin typeface="Comic Sans MS"/>
              </a:rPr>
              <a:t>* Late work, excluding absences, will be marked with zeros until it is turned in.</a:t>
            </a:r>
          </a:p>
          <a:p>
            <a:r>
              <a:rPr lang="en-US" sz="2000" dirty="0">
                <a:highlight>
                  <a:srgbClr val="FFFF00"/>
                </a:highlight>
                <a:latin typeface="Comic Sans MS"/>
              </a:rPr>
              <a:t>10 points</a:t>
            </a:r>
            <a:r>
              <a:rPr lang="en-US" sz="2000" dirty="0">
                <a:solidFill>
                  <a:schemeClr val="bg1"/>
                </a:solidFill>
                <a:latin typeface="Comic Sans MS"/>
              </a:rPr>
              <a:t> will be deducted per day until the assignment is turned in. Math study guides can not be turned in late. No exceptions. </a:t>
            </a:r>
          </a:p>
          <a:p>
            <a:endParaRPr lang="en-US" sz="2000" dirty="0">
              <a:solidFill>
                <a:schemeClr val="bg1"/>
              </a:solidFill>
              <a:latin typeface="Comic Sans MS"/>
            </a:endParaRPr>
          </a:p>
          <a:p>
            <a:r>
              <a:rPr lang="en-US" sz="2000" dirty="0">
                <a:solidFill>
                  <a:schemeClr val="bg1"/>
                </a:solidFill>
                <a:latin typeface="Comic Sans MS"/>
              </a:rPr>
              <a:t>* Starting second semester</a:t>
            </a:r>
            <a:r>
              <a:rPr lang="en-US" sz="2000" dirty="0">
                <a:latin typeface="Comic Sans MS"/>
              </a:rPr>
              <a:t> </a:t>
            </a:r>
            <a:r>
              <a:rPr lang="en-US" sz="2000" dirty="0">
                <a:highlight>
                  <a:srgbClr val="FFFF00"/>
                </a:highlight>
                <a:latin typeface="Comic Sans MS"/>
              </a:rPr>
              <a:t>20 points</a:t>
            </a:r>
            <a:r>
              <a:rPr lang="en-US" sz="2000" dirty="0">
                <a:solidFill>
                  <a:schemeClr val="bg1"/>
                </a:solidFill>
                <a:latin typeface="Comic Sans MS"/>
              </a:rPr>
              <a:t> will be deducted for late work per day.</a:t>
            </a:r>
          </a:p>
          <a:p>
            <a:endParaRPr lang="en-US" sz="3600" dirty="0">
              <a:solidFill>
                <a:schemeClr val="bg1"/>
              </a:solidFill>
              <a:latin typeface="Comic Sans MS"/>
            </a:endParaRPr>
          </a:p>
          <a:p>
            <a:endParaRPr lang="en-US" sz="3200">
              <a:solidFill>
                <a:schemeClr val="bg1"/>
              </a:solidFill>
              <a:latin typeface="Comic Sans MS"/>
            </a:endParaRPr>
          </a:p>
          <a:p>
            <a:endParaRPr lang="en-US" sz="3200">
              <a:solidFill>
                <a:schemeClr val="bg1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60135907"/>
      </p:ext>
    </p:extLst>
  </p:cSld>
  <p:clrMapOvr>
    <a:masterClrMapping/>
  </p:clrMapOvr>
</p:sld>
</file>

<file path=ppt/theme/theme1.xml><?xml version="1.0" encoding="utf-8"?>
<a:theme xmlns:a="http://schemas.openxmlformats.org/drawingml/2006/main" name="Jacqueline 3 Sideway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cqueline 3 Sideways" id="{D3439E8C-66EE-4749-9F65-BFF7D9BFE953}" vid="{918FDF09-31B1-4554-B69D-493AEC4076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01BD2335A78043BD606498AB65C23C" ma:contentTypeVersion="7" ma:contentTypeDescription="Create a new document." ma:contentTypeScope="" ma:versionID="6612986bcf26cf506f5b1c404737ccbc">
  <xsd:schema xmlns:xsd="http://www.w3.org/2001/XMLSchema" xmlns:xs="http://www.w3.org/2001/XMLSchema" xmlns:p="http://schemas.microsoft.com/office/2006/metadata/properties" xmlns:ns3="2411c033-045c-450b-a965-90bb475bcb9e" xmlns:ns4="db0f3c1c-6cf0-4eca-9e73-0d861f6863b9" targetNamespace="http://schemas.microsoft.com/office/2006/metadata/properties" ma:root="true" ma:fieldsID="ed1a8b8a51eafbca37fdd7928b7f556f" ns3:_="" ns4:_="">
    <xsd:import namespace="2411c033-045c-450b-a965-90bb475bcb9e"/>
    <xsd:import namespace="db0f3c1c-6cf0-4eca-9e73-0d861f6863b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1c033-045c-450b-a965-90bb475bcb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0f3c1c-6cf0-4eca-9e73-0d861f6863b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8E0CDA0-90D1-4C92-8501-2FCE32CCC4E5}">
  <ds:schemaRefs>
    <ds:schemaRef ds:uri="2411c033-045c-450b-a965-90bb475bcb9e"/>
    <ds:schemaRef ds:uri="db0f3c1c-6cf0-4eca-9e73-0d861f6863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569386B-CCE6-4062-9DC5-30F8DCFE1A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CDB2A6-1868-4F26-83FC-747941F573D5}">
  <ds:schemaRefs>
    <ds:schemaRef ds:uri="2411c033-045c-450b-a965-90bb475bcb9e"/>
    <ds:schemaRef ds:uri="db0f3c1c-6cf0-4eca-9e73-0d861f6863b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Jacqueline 3 Sideways</Template>
  <Application>Microsoft Office PowerPoint</Application>
  <PresentationFormat>Custom</PresentationFormat>
  <Slides>26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Jacqueline 3 Sideways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Jacqueline Ortiz</dc:creator>
  <cp:revision>220</cp:revision>
  <dcterms:created xsi:type="dcterms:W3CDTF">2020-07-22T21:10:52Z</dcterms:created>
  <dcterms:modified xsi:type="dcterms:W3CDTF">2022-08-20T02:16:59Z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0x010100D401BD2335A78043BD606498AB65C23C</vt:lpwstr>
  </property>
</Properties>
</file>