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7589838" cy="9875838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3110">
          <p15:clr>
            <a:srgbClr val="A4A3A4"/>
          </p15:clr>
        </p15:guide>
        <p15:guide id="2" pos="23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89375" autoAdjust="0"/>
  </p:normalViewPr>
  <p:slideViewPr>
    <p:cSldViewPr snapToGrid="0" snapToObjects="1">
      <p:cViewPr varScale="1">
        <p:scale>
          <a:sx n="79" d="100"/>
          <a:sy n="79" d="100"/>
        </p:scale>
        <p:origin x="2984" y="224"/>
      </p:cViewPr>
      <p:guideLst>
        <p:guide orient="horz" pos="3110"/>
        <p:guide pos="23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3753814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685800"/>
            <a:ext cx="26352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379491" y="2304363"/>
            <a:ext cx="6830853" cy="65175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3013" indent="-179013" algn="l" rtl="0">
              <a:spcBef>
                <a:spcPts val="8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938197" indent="-144447" algn="l" rtl="0">
              <a:spcBef>
                <a:spcPts val="70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443380" indent="-109880" algn="l" rtl="0">
              <a:spcBef>
                <a:spcPts val="6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2020733" indent="-134783" algn="l" rtl="0">
              <a:spcBef>
                <a:spcPts val="5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598085" indent="-140635" algn="l" rtl="0">
              <a:spcBef>
                <a:spcPts val="5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3175437" indent="-133786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3752789" indent="-139639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4330141" indent="-132791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4907493" indent="-138643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5400000">
            <a:off x="518489" y="6022233"/>
            <a:ext cx="12694566" cy="18434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-3233602" y="4240070"/>
            <a:ext cx="12694566" cy="54077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3013" indent="-179013" algn="l" rtl="0">
              <a:spcBef>
                <a:spcPts val="8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938197" indent="-144447" algn="l" rtl="0">
              <a:spcBef>
                <a:spcPts val="70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443380" indent="-109880" algn="l" rtl="0">
              <a:spcBef>
                <a:spcPts val="6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2020733" indent="-134783" algn="l" rtl="0">
              <a:spcBef>
                <a:spcPts val="5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598085" indent="-140635" algn="l" rtl="0">
              <a:spcBef>
                <a:spcPts val="5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3175437" indent="-133786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3752789" indent="-139639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4330141" indent="-132791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4907493" indent="-138643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599545" y="6346142"/>
            <a:ext cx="6451362" cy="1961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599545" y="4185803"/>
            <a:ext cx="6451362" cy="2160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09800" y="3472546"/>
            <a:ext cx="3624937" cy="98186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161233" y="3472546"/>
            <a:ext cx="3626256" cy="98186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379491" y="2210634"/>
            <a:ext cx="3353496" cy="92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379491" y="3131921"/>
            <a:ext cx="3353496" cy="56900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3855532" y="2210634"/>
            <a:ext cx="3354814" cy="92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3855532" y="3131921"/>
            <a:ext cx="3354814" cy="56900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79492" y="393205"/>
            <a:ext cx="2497004" cy="16734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2967416" y="393207"/>
            <a:ext cx="4242929" cy="84287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379492" y="2066613"/>
            <a:ext cx="2497004" cy="67553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487662" y="6913085"/>
            <a:ext cx="4553903" cy="81613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1487662" y="882425"/>
            <a:ext cx="4553903" cy="5925502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1487662" y="7729215"/>
            <a:ext cx="4553903" cy="11590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577352" indent="-5852" rtl="0">
              <a:spcBef>
                <a:spcPts val="0"/>
              </a:spcBef>
              <a:buFont typeface="Calibri"/>
              <a:buNone/>
              <a:defRPr/>
            </a:lvl2pPr>
            <a:lvl3pPr marL="1154704" indent="-11704" rtl="0">
              <a:spcBef>
                <a:spcPts val="0"/>
              </a:spcBef>
              <a:buFont typeface="Calibri"/>
              <a:buNone/>
              <a:defRPr/>
            </a:lvl3pPr>
            <a:lvl4pPr marL="1732055" indent="-4855" rtl="0">
              <a:spcBef>
                <a:spcPts val="0"/>
              </a:spcBef>
              <a:buFont typeface="Calibri"/>
              <a:buNone/>
              <a:defRPr/>
            </a:lvl4pPr>
            <a:lvl5pPr marL="2309409" indent="-10709" rtl="0">
              <a:spcBef>
                <a:spcPts val="0"/>
              </a:spcBef>
              <a:buFont typeface="Calibri"/>
              <a:buNone/>
              <a:defRPr/>
            </a:lvl5pPr>
            <a:lvl6pPr marL="2886761" indent="-3861" rtl="0">
              <a:spcBef>
                <a:spcPts val="0"/>
              </a:spcBef>
              <a:buFont typeface="Calibri"/>
              <a:buNone/>
              <a:defRPr/>
            </a:lvl6pPr>
            <a:lvl7pPr marL="3464113" indent="-9712" rtl="0">
              <a:spcBef>
                <a:spcPts val="0"/>
              </a:spcBef>
              <a:buFont typeface="Calibri"/>
              <a:buNone/>
              <a:defRPr/>
            </a:lvl7pPr>
            <a:lvl8pPr marL="4041465" indent="-2864" rtl="0">
              <a:spcBef>
                <a:spcPts val="0"/>
              </a:spcBef>
              <a:buFont typeface="Calibri"/>
              <a:buNone/>
              <a:defRPr/>
            </a:lvl8pPr>
            <a:lvl9pPr marL="4618817" indent="-8716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 rot="5400000">
            <a:off x="536121" y="2147734"/>
            <a:ext cx="6517596" cy="68308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3013" indent="-179013" algn="l" rtl="0">
              <a:spcBef>
                <a:spcPts val="8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938197" indent="-144447" algn="l" rtl="0">
              <a:spcBef>
                <a:spcPts val="70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443380" indent="-109880" algn="l" rtl="0">
              <a:spcBef>
                <a:spcPts val="6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2020733" indent="-134783" algn="l" rtl="0">
              <a:spcBef>
                <a:spcPts val="5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598085" indent="-140635" algn="l" rtl="0">
              <a:spcBef>
                <a:spcPts val="5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3175437" indent="-133786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3752789" indent="-139639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4330141" indent="-132791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4907493" indent="-138643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79491" y="395492"/>
            <a:ext cx="6830853" cy="16459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79491" y="2304363"/>
            <a:ext cx="6830853" cy="65175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3013" marR="0" indent="-179013" algn="l" rtl="0">
              <a:spcBef>
                <a:spcPts val="8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938197" marR="0" indent="-144447" algn="l" rtl="0">
              <a:spcBef>
                <a:spcPts val="70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443380" marR="0" indent="-109880" algn="l" rtl="0">
              <a:spcBef>
                <a:spcPts val="6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2020733" marR="0" indent="-134783" algn="l" rtl="0">
              <a:spcBef>
                <a:spcPts val="5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598085" marR="0" indent="-140635" algn="l" rtl="0">
              <a:spcBef>
                <a:spcPts val="5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3175437" marR="0" indent="-133786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3752789" marR="0" indent="-139639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4330141" marR="0" indent="-132791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4907493" marR="0" indent="-138643" algn="l" rtl="0"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379491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2593196" y="9153439"/>
            <a:ext cx="2403448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77352" marR="0" indent="-5852" algn="l" rtl="0">
              <a:spcBef>
                <a:spcPts val="0"/>
              </a:spcBef>
              <a:defRPr/>
            </a:lvl2pPr>
            <a:lvl3pPr marL="1154704" marR="0" indent="-11704" algn="l" rtl="0">
              <a:spcBef>
                <a:spcPts val="0"/>
              </a:spcBef>
              <a:defRPr/>
            </a:lvl3pPr>
            <a:lvl4pPr marL="1732055" marR="0" indent="-4855" algn="l" rtl="0">
              <a:spcBef>
                <a:spcPts val="0"/>
              </a:spcBef>
              <a:defRPr/>
            </a:lvl4pPr>
            <a:lvl5pPr marL="2309409" marR="0" indent="-10709" algn="l" rtl="0">
              <a:spcBef>
                <a:spcPts val="0"/>
              </a:spcBef>
              <a:defRPr/>
            </a:lvl5pPr>
            <a:lvl6pPr marL="2886761" marR="0" indent="-3861" algn="l" rtl="0">
              <a:spcBef>
                <a:spcPts val="0"/>
              </a:spcBef>
              <a:defRPr/>
            </a:lvl6pPr>
            <a:lvl7pPr marL="3464113" marR="0" indent="-9712" algn="l" rtl="0">
              <a:spcBef>
                <a:spcPts val="0"/>
              </a:spcBef>
              <a:defRPr/>
            </a:lvl7pPr>
            <a:lvl8pPr marL="4041465" marR="0" indent="-2864" algn="l" rtl="0">
              <a:spcBef>
                <a:spcPts val="0"/>
              </a:spcBef>
              <a:defRPr/>
            </a:lvl8pPr>
            <a:lvl9pPr marL="4618817" marR="0" indent="-8716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5439383" y="9153439"/>
            <a:ext cx="1770961" cy="525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577352" lvl="1" indent="-94752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1154704" lvl="2" indent="-100604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732055" lvl="3" indent="-93755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2309409" lvl="4" indent="-99609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886761" lvl="5" indent="-92761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3464113" lvl="6" indent="-98612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041465" lvl="7" indent="-9176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4618817" lvl="8" indent="-97616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89838" cy="9872496"/>
          </a:xfrm>
          <a:prstGeom prst="rect">
            <a:avLst/>
          </a:prstGeom>
        </p:spPr>
      </p:pic>
      <p:sp>
        <p:nvSpPr>
          <p:cNvPr id="121" name="Shape 121"/>
          <p:cNvSpPr txBox="1"/>
          <p:nvPr/>
        </p:nvSpPr>
        <p:spPr>
          <a:xfrm>
            <a:off x="4247280" y="1898692"/>
            <a:ext cx="1083260" cy="276468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SzPct val="25000"/>
            </a:pPr>
            <a:r>
              <a:rPr lang="en-US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Spelling Patterns</a:t>
            </a:r>
          </a:p>
          <a:p>
            <a:pPr lvl="0" algn="ctr">
              <a:buSzPct val="25000"/>
            </a:pPr>
            <a:endParaRPr lang="en-US" b="1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lvl="0" algn="ctr"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book</a:t>
            </a:r>
          </a:p>
          <a:p>
            <a:pPr lvl="0" algn="ctr"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look</a:t>
            </a:r>
          </a:p>
          <a:p>
            <a:pPr lvl="0" algn="ctr"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cook</a:t>
            </a:r>
          </a:p>
          <a:p>
            <a:pPr lvl="0" algn="ctr"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took</a:t>
            </a:r>
          </a:p>
          <a:p>
            <a:pPr lvl="0" algn="ctr"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hood</a:t>
            </a:r>
          </a:p>
          <a:p>
            <a:pPr lvl="0" algn="ctr"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wood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lang="en-US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</p:txBody>
      </p:sp>
      <p:sp>
        <p:nvSpPr>
          <p:cNvPr id="122" name="Shape 122"/>
          <p:cNvSpPr txBox="1"/>
          <p:nvPr/>
        </p:nvSpPr>
        <p:spPr>
          <a:xfrm>
            <a:off x="5872173" y="1981967"/>
            <a:ext cx="1083260" cy="206210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SzPct val="25000"/>
            </a:pPr>
            <a:r>
              <a:rPr lang="en-US" sz="13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High</a:t>
            </a:r>
          </a:p>
          <a:p>
            <a:pPr lvl="0" algn="ctr">
              <a:buSzPct val="25000"/>
            </a:pPr>
            <a:r>
              <a:rPr lang="en-US" sz="13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Frequency</a:t>
            </a:r>
          </a:p>
          <a:p>
            <a:pPr lvl="0" algn="ctr">
              <a:buSzPct val="25000"/>
            </a:pPr>
            <a:r>
              <a:rPr lang="en-US" sz="13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 Words</a:t>
            </a:r>
          </a:p>
          <a:p>
            <a:pPr lvl="0" algn="ctr">
              <a:buSzPct val="25000"/>
            </a:pPr>
            <a:endParaRPr lang="en-US" sz="1600" b="1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lvl="0" algn="ctr">
              <a:buSzPct val="25000"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after</a:t>
            </a:r>
          </a:p>
          <a:p>
            <a:pPr lvl="0" algn="ctr">
              <a:buSzPct val="25000"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buy</a:t>
            </a:r>
          </a:p>
          <a:p>
            <a:pPr lvl="0" algn="ctr">
              <a:buSzPct val="25000"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done</a:t>
            </a:r>
          </a:p>
          <a:p>
            <a:pPr lvl="0" algn="ctr">
              <a:buSzPct val="25000"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every</a:t>
            </a:r>
          </a:p>
          <a:p>
            <a:pPr lvl="0" algn="ctr">
              <a:buSzPct val="25000"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soon</a:t>
            </a:r>
          </a:p>
          <a:p>
            <a:pPr lvl="0" algn="ctr">
              <a:buSzPct val="25000"/>
            </a:pPr>
            <a:r>
              <a:rPr lang="en-US" sz="1600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work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4241971" y="5313795"/>
            <a:ext cx="2820217" cy="38164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ctr"/>
            <a:r>
              <a:rPr lang="en-US" sz="1800" b="1" dirty="0">
                <a:latin typeface="Century Gothic" panose="020B0502020202020204" pitchFamily="34" charset="0"/>
              </a:rPr>
              <a:t>Dates to Remember </a:t>
            </a:r>
            <a:endParaRPr lang="en-US" sz="1800" dirty="0">
              <a:latin typeface="Century Gothic" panose="020B0502020202020204" pitchFamily="34" charset="0"/>
            </a:endParaRPr>
          </a:p>
          <a:p>
            <a:pPr algn="ctr"/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b="1" dirty="0">
                <a:latin typeface="Century Gothic" panose="020B0502020202020204" pitchFamily="34" charset="0"/>
              </a:rPr>
              <a:t>December 18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First Grade Winter Program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2:00 in the cafeteria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  <a:p>
            <a:pPr algn="ctr"/>
            <a:r>
              <a:rPr lang="en-US" b="1" dirty="0">
                <a:latin typeface="Century Gothic" panose="020B0502020202020204" pitchFamily="34" charset="0"/>
              </a:rPr>
              <a:t>December 20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Holiday Party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11:15 in our classroom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  <a:p>
            <a:pPr algn="ctr"/>
            <a:r>
              <a:rPr lang="en-US" b="1" u="sng" dirty="0">
                <a:latin typeface="Century Gothic" panose="020B0502020202020204" pitchFamily="34" charset="0"/>
              </a:rPr>
              <a:t>Holiday Spirit Days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12/16 Deck the Halls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12/17 Ugly Sweater Day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12/18 Holiday Cheer 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12/19 Pajama Day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12/20 Merry </a:t>
            </a:r>
            <a:r>
              <a:rPr lang="en-US" dirty="0" err="1">
                <a:latin typeface="Century Gothic" panose="020B0502020202020204" pitchFamily="34" charset="0"/>
              </a:rPr>
              <a:t>GRINCHmas</a:t>
            </a:r>
            <a:endParaRPr lang="en-US" dirty="0">
              <a:latin typeface="Century Gothic" panose="020B0502020202020204" pitchFamily="34" charset="0"/>
            </a:endParaRPr>
          </a:p>
          <a:p>
            <a:pPr algn="ctr"/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124" name="Shape 124"/>
          <p:cNvSpPr txBox="1"/>
          <p:nvPr/>
        </p:nvSpPr>
        <p:spPr>
          <a:xfrm>
            <a:off x="560308" y="6530527"/>
            <a:ext cx="3043384" cy="26314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ctr"/>
            <a:r>
              <a:rPr lang="en-US" sz="1800" b="1" dirty="0">
                <a:latin typeface="Century Gothic" panose="020B0502020202020204" pitchFamily="34" charset="0"/>
              </a:rPr>
              <a:t>Snacks for the week </a:t>
            </a:r>
            <a:endParaRPr lang="en-US" sz="1800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Monday – Sabrina</a:t>
            </a:r>
          </a:p>
          <a:p>
            <a:r>
              <a:rPr lang="en-US" dirty="0">
                <a:latin typeface="Century Gothic" panose="020B0502020202020204" pitchFamily="34" charset="0"/>
              </a:rPr>
              <a:t>Tuesday – </a:t>
            </a:r>
            <a:r>
              <a:rPr lang="en-US" dirty="0" err="1">
                <a:latin typeface="Century Gothic" panose="020B0502020202020204" pitchFamily="34" charset="0"/>
              </a:rPr>
              <a:t>Teigan</a:t>
            </a:r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Wednesday – Isa</a:t>
            </a:r>
          </a:p>
          <a:p>
            <a:r>
              <a:rPr lang="en-US" dirty="0">
                <a:latin typeface="Century Gothic" panose="020B0502020202020204" pitchFamily="34" charset="0"/>
              </a:rPr>
              <a:t>Thursday – Jack</a:t>
            </a:r>
          </a:p>
          <a:p>
            <a:r>
              <a:rPr lang="en-US" dirty="0">
                <a:latin typeface="Century Gothic" panose="020B0502020202020204" pitchFamily="34" charset="0"/>
              </a:rPr>
              <a:t>Friday –  Dalton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Please make sure that the </a:t>
            </a:r>
          </a:p>
          <a:p>
            <a:r>
              <a:rPr lang="en-US" dirty="0">
                <a:latin typeface="Century Gothic" panose="020B0502020202020204" pitchFamily="34" charset="0"/>
              </a:rPr>
              <a:t>snacks are individually </a:t>
            </a:r>
          </a:p>
          <a:p>
            <a:r>
              <a:rPr lang="en-US" dirty="0">
                <a:latin typeface="Century Gothic" panose="020B0502020202020204" pitchFamily="34" charset="0"/>
              </a:rPr>
              <a:t>wrapped. We have 20 </a:t>
            </a:r>
          </a:p>
          <a:p>
            <a:r>
              <a:rPr lang="en-US" dirty="0">
                <a:latin typeface="Century Gothic" panose="020B0502020202020204" pitchFamily="34" charset="0"/>
              </a:rPr>
              <a:t>students.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560308" y="1843275"/>
            <a:ext cx="3043384" cy="3970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SzPct val="25000"/>
            </a:pPr>
            <a:r>
              <a:rPr lang="en-US" sz="18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What we are learning!</a:t>
            </a:r>
          </a:p>
          <a:p>
            <a:pPr lvl="0" algn="ctr"/>
            <a:r>
              <a:rPr lang="en-US" sz="1800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Week of December 9th</a:t>
            </a:r>
            <a:endParaRPr lang="en-US" b="1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lvl="0">
              <a:buSzPct val="25000"/>
            </a:pPr>
            <a:endParaRPr lang="en-US" b="1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lvl="0">
              <a:buSzPct val="25000"/>
            </a:pPr>
            <a:r>
              <a:rPr lang="en-US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Comprehension Focus: </a:t>
            </a:r>
          </a:p>
          <a:p>
            <a:pPr lvl="0"/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sequence</a:t>
            </a:r>
          </a:p>
          <a:p>
            <a:pPr lvl="0"/>
            <a:endParaRPr lang="en-US" sz="90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lvl="0">
              <a:buSzPct val="25000"/>
            </a:pPr>
            <a:r>
              <a:rPr lang="en-US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Word Work:</a:t>
            </a:r>
          </a:p>
          <a:p>
            <a:pPr lvl="0">
              <a:buSzPct val="25000"/>
            </a:pPr>
            <a:r>
              <a:rPr lang="en-US" dirty="0" err="1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oo</a:t>
            </a: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, u, as in book and put</a:t>
            </a:r>
          </a:p>
          <a:p>
            <a:pPr lvl="0"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Inflectional Endings -ed, -</a:t>
            </a:r>
            <a:r>
              <a:rPr lang="en-US" dirty="0" err="1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ing</a:t>
            </a:r>
            <a:endParaRPr lang="en-US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lvl="0"/>
            <a:endParaRPr lang="en-US" sz="900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lvl="0">
              <a:buSzPct val="25000"/>
            </a:pPr>
            <a:r>
              <a:rPr lang="en-US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Grammar:</a:t>
            </a:r>
          </a:p>
          <a:p>
            <a:pPr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contractions with not</a:t>
            </a:r>
          </a:p>
          <a:p>
            <a:pPr lvl="0">
              <a:buSzPct val="25000"/>
            </a:pPr>
            <a:endParaRPr lang="en-US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lvl="0">
              <a:buSzPct val="25000"/>
            </a:pPr>
            <a:r>
              <a:rPr lang="en-US" b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Math: </a:t>
            </a:r>
          </a:p>
          <a:p>
            <a:pPr lvl="0"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Topic 7 -  number sequence</a:t>
            </a:r>
          </a:p>
          <a:p>
            <a:pPr lvl="0">
              <a:buSzPct val="25000"/>
            </a:pPr>
            <a:r>
              <a:rPr lang="en-US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(Lessons 7.5-7.7)</a:t>
            </a:r>
          </a:p>
          <a:p>
            <a:pPr lvl="0">
              <a:buSzPct val="25000"/>
            </a:pPr>
            <a:endParaRPr lang="en-US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  <a:p>
            <a:pPr lvl="0">
              <a:buSzPct val="25000"/>
            </a:pPr>
            <a:r>
              <a:rPr lang="en-US" i="1" dirty="0">
                <a:solidFill>
                  <a:schemeClr val="dk1"/>
                </a:solidFill>
                <a:latin typeface="Century Gothic"/>
                <a:ea typeface="Questrial"/>
                <a:cs typeface="Century Gothic"/>
                <a:sym typeface="Questrial"/>
              </a:rPr>
              <a:t>Topic 7 Assessment will be given on Friday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lang="en-US" dirty="0">
              <a:solidFill>
                <a:schemeClr val="dk1"/>
              </a:solidFill>
              <a:latin typeface="Century Gothic"/>
              <a:ea typeface="Questrial"/>
              <a:cs typeface="Century Gothic"/>
              <a:sym typeface="Questrial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149</Words>
  <Application>Microsoft Macintosh PowerPoint</Application>
  <PresentationFormat>Custom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Courier New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ELIZABETH T BRISTER</cp:lastModifiedBy>
  <cp:revision>10</cp:revision>
  <dcterms:modified xsi:type="dcterms:W3CDTF">2024-12-09T19:41:19Z</dcterms:modified>
</cp:coreProperties>
</file>