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9"/>
  </p:notesMasterIdLst>
  <p:sldIdLst>
    <p:sldId id="257" r:id="rId5"/>
    <p:sldId id="256" r:id="rId6"/>
    <p:sldId id="258" r:id="rId7"/>
    <p:sldId id="259" r:id="rId8"/>
  </p:sldIdLst>
  <p:sldSz cx="6858000" cy="9144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0" d="100"/>
          <a:sy n="100" d="100"/>
        </p:scale>
        <p:origin x="1020" y="-30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1"/>
    <c:plotArea>
      <c:layout/>
      <c:pieChart>
        <c:varyColors val="1"/>
        <c:ser>
          <c:idx val="0"/>
          <c:order val="0"/>
          <c:tx>
            <c:strRef>
              <c:f>Sheet1!$B$1</c:f>
              <c:strCache>
                <c:ptCount val="1"/>
                <c:pt idx="0">
                  <c:v>Assignments</c:v>
                </c:pt>
              </c:strCache>
            </c:strRef>
          </c:tx>
          <c:explosion val="6"/>
          <c:dPt>
            <c:idx val="0"/>
            <c:bubble3D val="0"/>
            <c:explosion val="0"/>
            <c:spPr>
              <a:solidFill>
                <a:schemeClr val="dk1">
                  <a:tint val="88500"/>
                </a:schemeClr>
              </a:solidFill>
              <a:ln w="19050">
                <a:solidFill>
                  <a:schemeClr val="lt1"/>
                </a:solidFill>
              </a:ln>
              <a:effectLst/>
            </c:spPr>
            <c:extLst>
              <c:ext xmlns:c16="http://schemas.microsoft.com/office/drawing/2014/chart" uri="{C3380CC4-5D6E-409C-BE32-E72D297353CC}">
                <c16:uniqueId val="{00000001-1419-4CB8-9CE9-BD5803C162BE}"/>
              </c:ext>
            </c:extLst>
          </c:dPt>
          <c:dPt>
            <c:idx val="1"/>
            <c:bubble3D val="0"/>
            <c:explosion val="0"/>
            <c:spPr>
              <a:solidFill>
                <a:schemeClr val="dk1">
                  <a:tint val="55000"/>
                </a:schemeClr>
              </a:solidFill>
              <a:ln w="19050">
                <a:solidFill>
                  <a:schemeClr val="lt1"/>
                </a:solidFill>
              </a:ln>
              <a:effectLst/>
            </c:spPr>
            <c:extLst>
              <c:ext xmlns:c16="http://schemas.microsoft.com/office/drawing/2014/chart" uri="{C3380CC4-5D6E-409C-BE32-E72D297353CC}">
                <c16:uniqueId val="{00000003-1419-4CB8-9CE9-BD5803C162BE}"/>
              </c:ext>
            </c:extLst>
          </c:dPt>
          <c:dPt>
            <c:idx val="2"/>
            <c:bubble3D val="0"/>
            <c:explosion val="0"/>
            <c:spPr>
              <a:solidFill>
                <a:schemeClr val="dk1">
                  <a:tint val="75000"/>
                </a:schemeClr>
              </a:solidFill>
              <a:ln w="19050">
                <a:solidFill>
                  <a:schemeClr val="lt1"/>
                </a:solidFill>
              </a:ln>
              <a:effectLst/>
            </c:spPr>
            <c:extLst>
              <c:ext xmlns:c16="http://schemas.microsoft.com/office/drawing/2014/chart" uri="{C3380CC4-5D6E-409C-BE32-E72D297353CC}">
                <c16:uniqueId val="{00000005-1419-4CB8-9CE9-BD5803C162BE}"/>
              </c:ext>
            </c:extLst>
          </c:dPt>
          <c:dPt>
            <c:idx val="3"/>
            <c:bubble3D val="0"/>
            <c:explosion val="0"/>
            <c:spPr>
              <a:solidFill>
                <a:schemeClr val="dk1">
                  <a:tint val="98500"/>
                </a:schemeClr>
              </a:solidFill>
              <a:ln w="19050">
                <a:solidFill>
                  <a:schemeClr val="lt1"/>
                </a:solidFill>
              </a:ln>
              <a:effectLst/>
            </c:spPr>
            <c:extLst>
              <c:ext xmlns:c16="http://schemas.microsoft.com/office/drawing/2014/chart" uri="{C3380CC4-5D6E-409C-BE32-E72D297353CC}">
                <c16:uniqueId val="{00000007-1419-4CB8-9CE9-BD5803C162BE}"/>
              </c:ext>
            </c:extLst>
          </c:dPt>
          <c:dPt>
            <c:idx val="4"/>
            <c:bubble3D val="0"/>
            <c:spPr>
              <a:solidFill>
                <a:schemeClr val="dk1">
                  <a:tint val="30000"/>
                </a:schemeClr>
              </a:solidFill>
              <a:ln w="19050">
                <a:solidFill>
                  <a:schemeClr val="lt1"/>
                </a:solidFill>
              </a:ln>
              <a:effectLst/>
            </c:spPr>
            <c:extLst>
              <c:ext xmlns:c16="http://schemas.microsoft.com/office/drawing/2014/chart" uri="{C3380CC4-5D6E-409C-BE32-E72D297353CC}">
                <c16:uniqueId val="{00000009-1419-4CB8-9CE9-BD5803C162BE}"/>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Assessments (40%)</c:v>
                </c:pt>
                <c:pt idx="1">
                  <c:v>Class Participation (5%)</c:v>
                </c:pt>
                <c:pt idx="2">
                  <c:v>Homework (10%)</c:v>
                </c:pt>
                <c:pt idx="3">
                  <c:v>Class Work (35%)</c:v>
                </c:pt>
                <c:pt idx="4">
                  <c:v>Projects (10%)</c:v>
                </c:pt>
              </c:strCache>
            </c:strRef>
          </c:cat>
          <c:val>
            <c:numRef>
              <c:f>Sheet1!$B$2:$B$6</c:f>
              <c:numCache>
                <c:formatCode>General</c:formatCode>
                <c:ptCount val="5"/>
                <c:pt idx="0">
                  <c:v>40</c:v>
                </c:pt>
                <c:pt idx="1">
                  <c:v>5</c:v>
                </c:pt>
                <c:pt idx="2">
                  <c:v>10</c:v>
                </c:pt>
                <c:pt idx="3">
                  <c:v>35</c:v>
                </c:pt>
                <c:pt idx="4">
                  <c:v>10</c:v>
                </c:pt>
              </c:numCache>
            </c:numRef>
          </c:val>
          <c:extLst>
            <c:ext xmlns:c16="http://schemas.microsoft.com/office/drawing/2014/chart" uri="{C3380CC4-5D6E-409C-BE32-E72D297353CC}">
              <c16:uniqueId val="{0000000A-1419-4CB8-9CE9-BD5803C162BE}"/>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solidFill>
            <a:schemeClr val="accent1"/>
          </a:solid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20">
  <a:schemeClr val="dk1"/>
  <cs:variation>
    <a:tint val="88500"/>
  </cs:variation>
  <cs:variation>
    <a:tint val="55000"/>
  </cs:variation>
  <cs:variation>
    <a:tint val="75000"/>
  </cs:variation>
  <cs:variation>
    <a:tint val="98500"/>
  </cs:variation>
  <cs:variation>
    <a:tint val="30000"/>
  </cs:variation>
  <cs:variation>
    <a:tint val="60000"/>
  </cs:variation>
  <cs:variation>
    <a:tint val="8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0.65819</cdr:x>
      <cdr:y>0.54109</cdr:y>
    </cdr:from>
    <cdr:to>
      <cdr:x>0.91296</cdr:x>
      <cdr:y>1</cdr:y>
    </cdr:to>
    <cdr:sp macro="" textlink="">
      <cdr:nvSpPr>
        <cdr:cNvPr id="2" name="TextBox 1">
          <a:extLst xmlns:a="http://schemas.openxmlformats.org/drawingml/2006/main">
            <a:ext uri="{FF2B5EF4-FFF2-40B4-BE49-F238E27FC236}">
              <a16:creationId xmlns:a16="http://schemas.microsoft.com/office/drawing/2014/main" id="{54787C1D-6114-B6DE-5691-7BA7E3DD0E93}"/>
            </a:ext>
          </a:extLst>
        </cdr:cNvPr>
        <cdr:cNvSpPr txBox="1"/>
      </cdr:nvSpPr>
      <cdr:spPr>
        <a:xfrm xmlns:a="http://schemas.openxmlformats.org/drawingml/2006/main">
          <a:off x="2362283" y="1160522"/>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BFEF1947-C2D9-1444-9A74-FABA05F6744C}" type="datetimeFigureOut">
              <a:rPr lang="en-US" smtClean="0"/>
              <a:t>8/30/2023</a:t>
            </a:fld>
            <a:endParaRPr lang="en-US"/>
          </a:p>
        </p:txBody>
      </p:sp>
      <p:sp>
        <p:nvSpPr>
          <p:cNvPr id="4" name="Slide Image Placeholder 3"/>
          <p:cNvSpPr>
            <a:spLocks noGrp="1" noRot="1" noChangeAspect="1"/>
          </p:cNvSpPr>
          <p:nvPr>
            <p:ph type="sldImg" idx="2"/>
          </p:nvPr>
        </p:nvSpPr>
        <p:spPr>
          <a:xfrm>
            <a:off x="2122488" y="696913"/>
            <a:ext cx="2613025"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51E39CA4-6CC7-C14A-B820-F0C23C1E44F7}" type="slidenum">
              <a:rPr lang="en-US" smtClean="0"/>
              <a:t>‹#›</a:t>
            </a:fld>
            <a:endParaRPr lang="en-US"/>
          </a:p>
        </p:txBody>
      </p:sp>
    </p:spTree>
    <p:extLst>
      <p:ext uri="{BB962C8B-B14F-4D97-AF65-F5344CB8AC3E}">
        <p14:creationId xmlns:p14="http://schemas.microsoft.com/office/powerpoint/2010/main" val="22636221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E39CA4-6CC7-C14A-B820-F0C23C1E44F7}" type="slidenum">
              <a:rPr lang="en-US" smtClean="0"/>
              <a:t>1</a:t>
            </a:fld>
            <a:endParaRPr lang="en-US"/>
          </a:p>
        </p:txBody>
      </p:sp>
    </p:spTree>
    <p:extLst>
      <p:ext uri="{BB962C8B-B14F-4D97-AF65-F5344CB8AC3E}">
        <p14:creationId xmlns:p14="http://schemas.microsoft.com/office/powerpoint/2010/main" val="2148241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E39CA4-6CC7-C14A-B820-F0C23C1E44F7}" type="slidenum">
              <a:rPr lang="en-US" smtClean="0"/>
              <a:t>2</a:t>
            </a:fld>
            <a:endParaRPr lang="en-US"/>
          </a:p>
        </p:txBody>
      </p:sp>
    </p:spTree>
    <p:extLst>
      <p:ext uri="{BB962C8B-B14F-4D97-AF65-F5344CB8AC3E}">
        <p14:creationId xmlns:p14="http://schemas.microsoft.com/office/powerpoint/2010/main" val="2148241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E39CA4-6CC7-C14A-B820-F0C23C1E44F7}" type="slidenum">
              <a:rPr lang="en-US" smtClean="0"/>
              <a:t>3</a:t>
            </a:fld>
            <a:endParaRPr lang="en-US"/>
          </a:p>
        </p:txBody>
      </p:sp>
    </p:spTree>
    <p:extLst>
      <p:ext uri="{BB962C8B-B14F-4D97-AF65-F5344CB8AC3E}">
        <p14:creationId xmlns:p14="http://schemas.microsoft.com/office/powerpoint/2010/main" val="21482414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D671774-3849-9241-ADD6-33F6FDDB9D66}"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542468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671774-3849-9241-ADD6-33F6FDDB9D66}"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3792365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671774-3849-9241-ADD6-33F6FDDB9D66}"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3383478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671774-3849-9241-ADD6-33F6FDDB9D66}"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2755484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671774-3849-9241-ADD6-33F6FDDB9D66}"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4238357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671774-3849-9241-ADD6-33F6FDDB9D66}"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3073799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671774-3849-9241-ADD6-33F6FDDB9D66}" type="datetimeFigureOut">
              <a:rPr lang="en-US" smtClean="0"/>
              <a:t>8/30/2023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2374096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671774-3849-9241-ADD6-33F6FDDB9D66}" type="datetimeFigureOut">
              <a:rPr lang="en-US" smtClean="0"/>
              <a:t>8/30/2023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1840611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671774-3849-9241-ADD6-33F6FDDB9D66}" type="datetimeFigureOut">
              <a:rPr lang="en-US" smtClean="0"/>
              <a:t>8/30/2023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1820182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671774-3849-9241-ADD6-33F6FDDB9D66}"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4289125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671774-3849-9241-ADD6-33F6FDDB9D66}"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9B436-2223-5947-A910-1A24C10B7C6F}" type="slidenum">
              <a:rPr lang="en-US" smtClean="0"/>
              <a:t>‹#›</a:t>
            </a:fld>
            <a:endParaRPr lang="en-US"/>
          </a:p>
        </p:txBody>
      </p:sp>
    </p:spTree>
    <p:extLst>
      <p:ext uri="{BB962C8B-B14F-4D97-AF65-F5344CB8AC3E}">
        <p14:creationId xmlns:p14="http://schemas.microsoft.com/office/powerpoint/2010/main" val="4239929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D671774-3849-9241-ADD6-33F6FDDB9D66}" type="datetimeFigureOut">
              <a:rPr lang="en-US" smtClean="0"/>
              <a:t>8/30/2023</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C09B436-2223-5947-A910-1A24C10B7C6F}" type="slidenum">
              <a:rPr lang="en-US" smtClean="0"/>
              <a:t>‹#›</a:t>
            </a:fld>
            <a:endParaRPr lang="en-US"/>
          </a:p>
        </p:txBody>
      </p:sp>
    </p:spTree>
    <p:extLst>
      <p:ext uri="{BB962C8B-B14F-4D97-AF65-F5344CB8AC3E}">
        <p14:creationId xmlns:p14="http://schemas.microsoft.com/office/powerpoint/2010/main" val="24039361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hart" Target="../charts/char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54945" y="122174"/>
            <a:ext cx="5999137" cy="1107996"/>
          </a:xfrm>
          <a:prstGeom prst="rect">
            <a:avLst/>
          </a:prstGeom>
          <a:noFill/>
        </p:spPr>
        <p:txBody>
          <a:bodyPr wrap="square" rtlCol="0">
            <a:spAutoFit/>
          </a:bodyPr>
          <a:lstStyle/>
          <a:p>
            <a:pPr algn="ctr"/>
            <a:r>
              <a:rPr lang="en-US" sz="2400" dirty="0">
                <a:latin typeface="KG Always A Good Time"/>
                <a:cs typeface="KG Always A Good Time"/>
              </a:rPr>
              <a:t>English II</a:t>
            </a:r>
          </a:p>
          <a:p>
            <a:pPr algn="ctr"/>
            <a:r>
              <a:rPr lang="en-US" sz="2400" dirty="0">
                <a:latin typeface="KG Always A Good Time"/>
                <a:cs typeface="KG Always A Good Time"/>
              </a:rPr>
              <a:t>English IIPRE-AP</a:t>
            </a:r>
          </a:p>
          <a:p>
            <a:pPr algn="ctr"/>
            <a:r>
              <a:rPr lang="en-US" dirty="0">
                <a:latin typeface="KG Always A Good Time"/>
                <a:cs typeface="KG Always A Good Time"/>
              </a:rPr>
              <a:t>Ms. Wicks 2023-2024 Syllabus</a:t>
            </a:r>
          </a:p>
        </p:txBody>
      </p:sp>
      <p:sp>
        <p:nvSpPr>
          <p:cNvPr id="10" name="TextBox 9"/>
          <p:cNvSpPr txBox="1"/>
          <p:nvPr/>
        </p:nvSpPr>
        <p:spPr>
          <a:xfrm>
            <a:off x="332251" y="1478123"/>
            <a:ext cx="2514600" cy="1585049"/>
          </a:xfrm>
          <a:prstGeom prst="rect">
            <a:avLst/>
          </a:prstGeom>
          <a:noFill/>
        </p:spPr>
        <p:txBody>
          <a:bodyPr wrap="square" rtlCol="0">
            <a:spAutoFit/>
          </a:bodyPr>
          <a:lstStyle/>
          <a:p>
            <a:pPr>
              <a:lnSpc>
                <a:spcPct val="150000"/>
              </a:lnSpc>
            </a:pPr>
            <a:r>
              <a:rPr lang="en-US" dirty="0">
                <a:latin typeface="KG Always A Good Time"/>
                <a:cs typeface="KG Always A Good Time"/>
              </a:rPr>
              <a:t>How To Contact Me:</a:t>
            </a:r>
            <a:endParaRPr lang="en-US" sz="800" dirty="0">
              <a:latin typeface="KG Always A Good Time"/>
              <a:cs typeface="KG Always A Good Time"/>
            </a:endParaRPr>
          </a:p>
          <a:p>
            <a:pPr marL="342900" indent="-342900">
              <a:buAutoNum type="arabicPeriod"/>
            </a:pPr>
            <a:r>
              <a:rPr lang="en-US" sz="1400" dirty="0">
                <a:solidFill>
                  <a:srgbClr val="000000"/>
                </a:solidFill>
                <a:latin typeface="HelloHappy"/>
                <a:cs typeface="HelloHappy"/>
              </a:rPr>
              <a:t>wicksa1@scsk12.us </a:t>
            </a:r>
          </a:p>
          <a:p>
            <a:pPr marL="342900" indent="-342900">
              <a:buAutoNum type="arabicPeriod"/>
            </a:pPr>
            <a:r>
              <a:rPr lang="en-US" sz="1400" dirty="0">
                <a:solidFill>
                  <a:srgbClr val="000000"/>
                </a:solidFill>
                <a:latin typeface="HelloHappy"/>
                <a:cs typeface="HelloHappy"/>
              </a:rPr>
              <a:t>Parents may arrange times for phone calls through email  or through the 10</a:t>
            </a:r>
            <a:r>
              <a:rPr lang="en-US" sz="1400" baseline="30000" dirty="0">
                <a:solidFill>
                  <a:srgbClr val="000000"/>
                </a:solidFill>
                <a:latin typeface="HelloHappy"/>
                <a:cs typeface="HelloHappy"/>
              </a:rPr>
              <a:t>th</a:t>
            </a:r>
            <a:r>
              <a:rPr lang="en-US" sz="1400" dirty="0">
                <a:solidFill>
                  <a:srgbClr val="000000"/>
                </a:solidFill>
                <a:latin typeface="HelloHappy"/>
                <a:cs typeface="HelloHappy"/>
              </a:rPr>
              <a:t> grade counselor.</a:t>
            </a:r>
          </a:p>
        </p:txBody>
      </p:sp>
      <p:cxnSp>
        <p:nvCxnSpPr>
          <p:cNvPr id="13" name="Straight Connector 12"/>
          <p:cNvCxnSpPr/>
          <p:nvPr/>
        </p:nvCxnSpPr>
        <p:spPr>
          <a:xfrm flipH="1">
            <a:off x="2967503" y="1343490"/>
            <a:ext cx="38098" cy="4071313"/>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139700" y="3879918"/>
            <a:ext cx="2827801" cy="0"/>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312042" y="1343490"/>
            <a:ext cx="3429000" cy="484748"/>
          </a:xfrm>
          <a:prstGeom prst="rect">
            <a:avLst/>
          </a:prstGeom>
        </p:spPr>
        <p:txBody>
          <a:bodyPr>
            <a:spAutoFit/>
          </a:bodyPr>
          <a:lstStyle/>
          <a:p>
            <a:pPr algn="ctr">
              <a:lnSpc>
                <a:spcPct val="150000"/>
              </a:lnSpc>
            </a:pPr>
            <a:r>
              <a:rPr lang="en-US" dirty="0">
                <a:latin typeface="KG Always A Good Time"/>
                <a:cs typeface="KG Always A Good Time"/>
              </a:rPr>
              <a:t>Classroom Materials:</a:t>
            </a:r>
            <a:endParaRPr lang="en-US" sz="900" dirty="0">
              <a:latin typeface="KG Always A Good Time"/>
              <a:cs typeface="KG Always A Good Time"/>
            </a:endParaRPr>
          </a:p>
        </p:txBody>
      </p:sp>
      <p:pic>
        <p:nvPicPr>
          <p:cNvPr id="29" name="Picture 28"/>
          <p:cNvPicPr>
            <a:picLocks noChangeAspect="1"/>
          </p:cNvPicPr>
          <p:nvPr/>
        </p:nvPicPr>
        <p:blipFill>
          <a:blip r:embed="rId3"/>
          <a:stretch>
            <a:fillRect/>
          </a:stretch>
        </p:blipFill>
        <p:spPr>
          <a:xfrm>
            <a:off x="3157125" y="2309485"/>
            <a:ext cx="737038" cy="1313946"/>
          </a:xfrm>
          <a:prstGeom prst="rect">
            <a:avLst/>
          </a:prstGeom>
        </p:spPr>
      </p:pic>
      <p:sp>
        <p:nvSpPr>
          <p:cNvPr id="35" name="TextBox 34"/>
          <p:cNvSpPr txBox="1"/>
          <p:nvPr/>
        </p:nvSpPr>
        <p:spPr>
          <a:xfrm>
            <a:off x="3906863" y="1735574"/>
            <a:ext cx="2844800" cy="3170099"/>
          </a:xfrm>
          <a:prstGeom prst="rect">
            <a:avLst/>
          </a:prstGeom>
          <a:noFill/>
        </p:spPr>
        <p:txBody>
          <a:bodyPr wrap="square" rtlCol="0">
            <a:spAutoFit/>
          </a:bodyPr>
          <a:lstStyle/>
          <a:p>
            <a:pPr marL="342900" indent="-342900">
              <a:buAutoNum type="arabicPeriod"/>
            </a:pPr>
            <a:r>
              <a:rPr lang="en-US" sz="1400" dirty="0">
                <a:latin typeface="HelloHappy"/>
                <a:cs typeface="HelloHappy"/>
              </a:rPr>
              <a:t>One Inch Binder</a:t>
            </a:r>
          </a:p>
          <a:p>
            <a:pPr marL="342900" indent="-342900">
              <a:buAutoNum type="arabicPeriod"/>
            </a:pPr>
            <a:r>
              <a:rPr lang="en-US" sz="1400" dirty="0">
                <a:latin typeface="HelloHappy"/>
                <a:cs typeface="HelloHappy"/>
              </a:rPr>
              <a:t>Pencils/Blue or Black Ink Pens/Multi-colored highlighters</a:t>
            </a:r>
          </a:p>
          <a:p>
            <a:pPr marL="342900" indent="-342900">
              <a:buAutoNum type="arabicPeriod"/>
            </a:pPr>
            <a:r>
              <a:rPr lang="en-US" sz="1400" dirty="0">
                <a:latin typeface="HelloHappy"/>
                <a:cs typeface="HelloHappy"/>
              </a:rPr>
              <a:t>Notebook Filler Paper</a:t>
            </a:r>
          </a:p>
          <a:p>
            <a:pPr marL="342900" indent="-342900">
              <a:buAutoNum type="arabicPeriod"/>
            </a:pPr>
            <a:r>
              <a:rPr lang="en-US" sz="1400" dirty="0">
                <a:latin typeface="HelloHappy"/>
                <a:cs typeface="HelloHappy"/>
              </a:rPr>
              <a:t>7 Binder Dividers (Labeled Literature, Non-Fiction, Poetry, Writing, Grammar, Vocabulary, and Graded Work)</a:t>
            </a:r>
          </a:p>
          <a:p>
            <a:pPr marL="342900" indent="-342900">
              <a:buAutoNum type="arabicPeriod"/>
            </a:pPr>
            <a:r>
              <a:rPr lang="en-US" sz="1400" dirty="0">
                <a:latin typeface="HelloHappy"/>
                <a:cs typeface="HelloHappy"/>
              </a:rPr>
              <a:t>TCAP Success Workbook</a:t>
            </a:r>
          </a:p>
          <a:p>
            <a:pPr marL="342900" indent="-342900">
              <a:buAutoNum type="arabicPeriod"/>
            </a:pPr>
            <a:r>
              <a:rPr lang="en-US" sz="1400" dirty="0">
                <a:latin typeface="HelloHappy"/>
                <a:cs typeface="HelloHappy"/>
              </a:rPr>
              <a:t>TEAMS </a:t>
            </a:r>
          </a:p>
          <a:p>
            <a:pPr marL="342900" indent="-342900">
              <a:buAutoNum type="arabicPeriod"/>
            </a:pPr>
            <a:r>
              <a:rPr lang="en-US" sz="1400" dirty="0">
                <a:latin typeface="HelloHappy"/>
                <a:cs typeface="HelloHappy"/>
              </a:rPr>
              <a:t>COMMONLIT Account: </a:t>
            </a:r>
          </a:p>
          <a:p>
            <a:pPr marL="342900" indent="-342900">
              <a:buAutoNum type="arabicPeriod"/>
            </a:pPr>
            <a:r>
              <a:rPr lang="en-US" sz="1400" dirty="0">
                <a:latin typeface="HelloHappy"/>
                <a:cs typeface="HelloHappy"/>
              </a:rPr>
              <a:t>School Issued laptop</a:t>
            </a:r>
          </a:p>
          <a:p>
            <a:pPr marL="342900" indent="-342900">
              <a:buAutoNum type="arabicPeriod"/>
            </a:pPr>
            <a:r>
              <a:rPr lang="en-US" sz="1400" dirty="0">
                <a:latin typeface="HelloHappy"/>
                <a:cs typeface="HelloHappy"/>
              </a:rPr>
              <a:t>PRE-AP Account</a:t>
            </a:r>
          </a:p>
          <a:p>
            <a:endParaRPr lang="en-US" dirty="0">
              <a:latin typeface="HelloHappy"/>
              <a:cs typeface="HelloHappy"/>
            </a:endParaRPr>
          </a:p>
        </p:txBody>
      </p:sp>
      <p:sp>
        <p:nvSpPr>
          <p:cNvPr id="36" name="TextBox 35"/>
          <p:cNvSpPr txBox="1"/>
          <p:nvPr/>
        </p:nvSpPr>
        <p:spPr>
          <a:xfrm>
            <a:off x="3024651" y="4581288"/>
            <a:ext cx="3746062" cy="276999"/>
          </a:xfrm>
          <a:prstGeom prst="rect">
            <a:avLst/>
          </a:prstGeom>
          <a:noFill/>
        </p:spPr>
        <p:txBody>
          <a:bodyPr wrap="square" rtlCol="0">
            <a:spAutoFit/>
          </a:bodyPr>
          <a:lstStyle/>
          <a:p>
            <a:r>
              <a:rPr lang="en-US" sz="1200" dirty="0">
                <a:latin typeface="HelloHappy"/>
                <a:cs typeface="HelloHappy"/>
              </a:rPr>
              <a:t>. </a:t>
            </a:r>
          </a:p>
        </p:txBody>
      </p:sp>
      <p:cxnSp>
        <p:nvCxnSpPr>
          <p:cNvPr id="40" name="Straight Connector 39"/>
          <p:cNvCxnSpPr/>
          <p:nvPr/>
        </p:nvCxnSpPr>
        <p:spPr>
          <a:xfrm flipH="1">
            <a:off x="2967501" y="5414803"/>
            <a:ext cx="3860362" cy="0"/>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flipV="1">
            <a:off x="-23333" y="1288850"/>
            <a:ext cx="6870700" cy="19118"/>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pic>
        <p:nvPicPr>
          <p:cNvPr id="12" name="Picture 11" descr="Open Book B&amp;W.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1601" y="138416"/>
            <a:ext cx="1573161" cy="1077218"/>
          </a:xfrm>
          <a:prstGeom prst="rect">
            <a:avLst/>
          </a:prstGeom>
        </p:spPr>
      </p:pic>
      <p:pic>
        <p:nvPicPr>
          <p:cNvPr id="30" name="Picture 29" descr="Open Book B&amp;W.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86801" y="138416"/>
            <a:ext cx="1573161" cy="1077218"/>
          </a:xfrm>
          <a:prstGeom prst="rect">
            <a:avLst/>
          </a:prstGeom>
        </p:spPr>
      </p:pic>
      <p:sp>
        <p:nvSpPr>
          <p:cNvPr id="3" name="TextBox 2">
            <a:extLst>
              <a:ext uri="{FF2B5EF4-FFF2-40B4-BE49-F238E27FC236}">
                <a16:creationId xmlns:a16="http://schemas.microsoft.com/office/drawing/2014/main" id="{2782917A-9BBF-1B82-67D9-EAD89163AB04}"/>
              </a:ext>
            </a:extLst>
          </p:cNvPr>
          <p:cNvSpPr txBox="1"/>
          <p:nvPr/>
        </p:nvSpPr>
        <p:spPr>
          <a:xfrm>
            <a:off x="366251" y="4138913"/>
            <a:ext cx="3486150" cy="464871"/>
          </a:xfrm>
          <a:prstGeom prst="rect">
            <a:avLst/>
          </a:prstGeom>
          <a:noFill/>
        </p:spPr>
        <p:txBody>
          <a:bodyPr wrap="square">
            <a:spAutoFit/>
          </a:bodyPr>
          <a:lstStyle/>
          <a:p>
            <a:pPr algn="just">
              <a:lnSpc>
                <a:spcPct val="150000"/>
              </a:lnSpc>
            </a:pPr>
            <a:r>
              <a:rPr lang="en-US" dirty="0">
                <a:latin typeface="KG Always A Good Time"/>
                <a:cs typeface="KG Always A Good Time"/>
              </a:rPr>
              <a:t>What We’re Reading:</a:t>
            </a:r>
            <a:endParaRPr lang="en-US" sz="800" dirty="0">
              <a:latin typeface="KG Always A Good Time"/>
              <a:cs typeface="KG Always A Good Time"/>
            </a:endParaRPr>
          </a:p>
        </p:txBody>
      </p:sp>
      <p:sp>
        <p:nvSpPr>
          <p:cNvPr id="5" name="TextBox 4">
            <a:extLst>
              <a:ext uri="{FF2B5EF4-FFF2-40B4-BE49-F238E27FC236}">
                <a16:creationId xmlns:a16="http://schemas.microsoft.com/office/drawing/2014/main" id="{AE2E0DE0-D7F2-3064-E698-823A8F545EA7}"/>
              </a:ext>
            </a:extLst>
          </p:cNvPr>
          <p:cNvSpPr txBox="1"/>
          <p:nvPr/>
        </p:nvSpPr>
        <p:spPr>
          <a:xfrm>
            <a:off x="41687" y="4830425"/>
            <a:ext cx="2887716" cy="1477328"/>
          </a:xfrm>
          <a:prstGeom prst="rect">
            <a:avLst/>
          </a:prstGeom>
          <a:noFill/>
        </p:spPr>
        <p:txBody>
          <a:bodyPr wrap="square">
            <a:spAutoFit/>
          </a:bodyPr>
          <a:lstStyle/>
          <a:p>
            <a:pPr algn="ctr"/>
            <a:r>
              <a:rPr lang="en-US" sz="1800" dirty="0">
                <a:solidFill>
                  <a:srgbClr val="000000"/>
                </a:solidFill>
                <a:latin typeface="HelloHappy"/>
                <a:cs typeface="HelloHappy"/>
              </a:rPr>
              <a:t>Based on the district curriculum, students will read a multitude of fiction, non-fiction, and poetry pieces throughout the year </a:t>
            </a:r>
            <a:endParaRPr lang="en-US" sz="2000" dirty="0">
              <a:solidFill>
                <a:srgbClr val="000000"/>
              </a:solidFill>
              <a:latin typeface="HelloHappy"/>
              <a:cs typeface="HelloHappy"/>
            </a:endParaRPr>
          </a:p>
        </p:txBody>
      </p:sp>
      <p:graphicFrame>
        <p:nvGraphicFramePr>
          <p:cNvPr id="6" name="Chart 5">
            <a:extLst>
              <a:ext uri="{FF2B5EF4-FFF2-40B4-BE49-F238E27FC236}">
                <a16:creationId xmlns:a16="http://schemas.microsoft.com/office/drawing/2014/main" id="{1788D7DA-807C-526C-11C7-1BC3CD99A77E}"/>
              </a:ext>
            </a:extLst>
          </p:cNvPr>
          <p:cNvGraphicFramePr/>
          <p:nvPr>
            <p:extLst>
              <p:ext uri="{D42A27DB-BD31-4B8C-83A1-F6EECF244321}">
                <p14:modId xmlns:p14="http://schemas.microsoft.com/office/powerpoint/2010/main" val="179384151"/>
              </p:ext>
            </p:extLst>
          </p:nvPr>
        </p:nvGraphicFramePr>
        <p:xfrm>
          <a:off x="2929403" y="5930285"/>
          <a:ext cx="3589080" cy="3200767"/>
        </p:xfrm>
        <a:graphic>
          <a:graphicData uri="http://schemas.openxmlformats.org/drawingml/2006/chart">
            <c:chart xmlns:c="http://schemas.openxmlformats.org/drawingml/2006/chart" xmlns:r="http://schemas.openxmlformats.org/officeDocument/2006/relationships" r:id="rId5"/>
          </a:graphicData>
        </a:graphic>
      </p:graphicFrame>
      <p:sp>
        <p:nvSpPr>
          <p:cNvPr id="7" name="Rectangle 6">
            <a:extLst>
              <a:ext uri="{FF2B5EF4-FFF2-40B4-BE49-F238E27FC236}">
                <a16:creationId xmlns:a16="http://schemas.microsoft.com/office/drawing/2014/main" id="{808D8EA1-1790-0E89-2BD8-C74A0F424F0B}"/>
              </a:ext>
            </a:extLst>
          </p:cNvPr>
          <p:cNvSpPr/>
          <p:nvPr/>
        </p:nvSpPr>
        <p:spPr>
          <a:xfrm>
            <a:off x="3684859" y="5601988"/>
            <a:ext cx="2300630" cy="369332"/>
          </a:xfrm>
          <a:prstGeom prst="rect">
            <a:avLst/>
          </a:prstGeom>
        </p:spPr>
        <p:txBody>
          <a:bodyPr wrap="none">
            <a:spAutoFit/>
          </a:bodyPr>
          <a:lstStyle/>
          <a:p>
            <a:r>
              <a:rPr lang="en-US" dirty="0">
                <a:latin typeface="KG Always A Good Time"/>
                <a:cs typeface="KG Always A Good Time"/>
              </a:rPr>
              <a:t>Grading/Evaluation</a:t>
            </a:r>
          </a:p>
        </p:txBody>
      </p:sp>
      <p:sp>
        <p:nvSpPr>
          <p:cNvPr id="11" name="TextBox 10">
            <a:extLst>
              <a:ext uri="{FF2B5EF4-FFF2-40B4-BE49-F238E27FC236}">
                <a16:creationId xmlns:a16="http://schemas.microsoft.com/office/drawing/2014/main" id="{1E7E82CE-6F5E-78DA-4F01-1F6D81FD21AF}"/>
              </a:ext>
            </a:extLst>
          </p:cNvPr>
          <p:cNvSpPr txBox="1"/>
          <p:nvPr/>
        </p:nvSpPr>
        <p:spPr>
          <a:xfrm>
            <a:off x="41687" y="6756234"/>
            <a:ext cx="3486150" cy="1477328"/>
          </a:xfrm>
          <a:prstGeom prst="rect">
            <a:avLst/>
          </a:prstGeom>
          <a:noFill/>
        </p:spPr>
        <p:txBody>
          <a:bodyPr wrap="square">
            <a:spAutoFit/>
          </a:bodyPr>
          <a:lstStyle/>
          <a:p>
            <a:r>
              <a:rPr lang="en-US" sz="1800" dirty="0">
                <a:latin typeface="HelloHappy"/>
                <a:cs typeface="HelloHappy"/>
              </a:rPr>
              <a:t>Grades can be checked through</a:t>
            </a:r>
            <a:r>
              <a:rPr lang="en-US" sz="1800" b="1" dirty="0">
                <a:latin typeface="HelloHappy"/>
                <a:cs typeface="HelloHappy"/>
              </a:rPr>
              <a:t> PowerSchool </a:t>
            </a:r>
            <a:r>
              <a:rPr lang="en-US" sz="1800" dirty="0">
                <a:latin typeface="HelloHappy"/>
                <a:cs typeface="HelloHappy"/>
              </a:rPr>
              <a:t>(found on the </a:t>
            </a:r>
            <a:r>
              <a:rPr lang="en-US" sz="1800" b="1" dirty="0">
                <a:latin typeface="HelloHappy"/>
                <a:cs typeface="HelloHappy"/>
              </a:rPr>
              <a:t>Overton </a:t>
            </a:r>
            <a:r>
              <a:rPr lang="en-US" sz="1800" dirty="0">
                <a:latin typeface="HelloHappy"/>
                <a:cs typeface="HelloHappy"/>
              </a:rPr>
              <a:t>website). Grades will be updated and posted online on a regular basis. </a:t>
            </a:r>
          </a:p>
        </p:txBody>
      </p:sp>
    </p:spTree>
    <p:extLst>
      <p:ext uri="{BB962C8B-B14F-4D97-AF65-F5344CB8AC3E}">
        <p14:creationId xmlns:p14="http://schemas.microsoft.com/office/powerpoint/2010/main" val="877941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TextBox 77"/>
          <p:cNvSpPr txBox="1"/>
          <p:nvPr/>
        </p:nvSpPr>
        <p:spPr>
          <a:xfrm>
            <a:off x="443216" y="662823"/>
            <a:ext cx="2379297" cy="369332"/>
          </a:xfrm>
          <a:prstGeom prst="rect">
            <a:avLst/>
          </a:prstGeom>
          <a:noFill/>
        </p:spPr>
        <p:txBody>
          <a:bodyPr wrap="square" rtlCol="0">
            <a:spAutoFit/>
          </a:bodyPr>
          <a:lstStyle/>
          <a:p>
            <a:r>
              <a:rPr lang="en-US" u="sng" dirty="0">
                <a:latin typeface="KG Always A Good Time"/>
                <a:cs typeface="KG Always A Good Time"/>
              </a:rPr>
              <a:t>Classroom Rights</a:t>
            </a:r>
          </a:p>
        </p:txBody>
      </p:sp>
      <p:sp>
        <p:nvSpPr>
          <p:cNvPr id="79" name="Rectangle 78"/>
          <p:cNvSpPr/>
          <p:nvPr/>
        </p:nvSpPr>
        <p:spPr>
          <a:xfrm>
            <a:off x="3556121" y="662823"/>
            <a:ext cx="3031599" cy="369332"/>
          </a:xfrm>
          <a:prstGeom prst="rect">
            <a:avLst/>
          </a:prstGeom>
        </p:spPr>
        <p:txBody>
          <a:bodyPr wrap="none">
            <a:spAutoFit/>
          </a:bodyPr>
          <a:lstStyle/>
          <a:p>
            <a:r>
              <a:rPr lang="en-US" u="sng" dirty="0">
                <a:latin typeface="KG Always A Good Time"/>
                <a:cs typeface="KG Always A Good Time"/>
              </a:rPr>
              <a:t>Classroom Responsibilities</a:t>
            </a:r>
          </a:p>
        </p:txBody>
      </p:sp>
      <p:sp>
        <p:nvSpPr>
          <p:cNvPr id="80" name="TextBox 79"/>
          <p:cNvSpPr txBox="1"/>
          <p:nvPr/>
        </p:nvSpPr>
        <p:spPr>
          <a:xfrm>
            <a:off x="0" y="1217386"/>
            <a:ext cx="3230335" cy="2492990"/>
          </a:xfrm>
          <a:prstGeom prst="rect">
            <a:avLst/>
          </a:prstGeom>
          <a:noFill/>
        </p:spPr>
        <p:txBody>
          <a:bodyPr wrap="square" rtlCol="0">
            <a:spAutoFit/>
          </a:bodyPr>
          <a:lstStyle/>
          <a:p>
            <a:pPr marL="171450" indent="-171450">
              <a:buFont typeface="Arial"/>
              <a:buChar char="•"/>
            </a:pPr>
            <a:r>
              <a:rPr lang="en-US" sz="1200" dirty="0">
                <a:latin typeface="HelloHappy"/>
                <a:cs typeface="HelloHappy"/>
              </a:rPr>
              <a:t>You have the right to learn while in school. </a:t>
            </a:r>
          </a:p>
          <a:p>
            <a:pPr marL="171450" indent="-171450">
              <a:buFont typeface="Arial"/>
              <a:buChar char="•"/>
            </a:pPr>
            <a:r>
              <a:rPr lang="en-US" sz="1200" dirty="0">
                <a:latin typeface="HelloHappy"/>
                <a:cs typeface="HelloHappy"/>
              </a:rPr>
              <a:t>You have the right to feel safe and work undisturbed in your classroom. </a:t>
            </a:r>
          </a:p>
          <a:p>
            <a:pPr marL="171450" indent="-171450">
              <a:buFont typeface="Arial"/>
              <a:buChar char="•"/>
            </a:pPr>
            <a:r>
              <a:rPr lang="en-US" sz="1200" dirty="0">
                <a:latin typeface="HelloHappy"/>
                <a:cs typeface="HelloHappy"/>
              </a:rPr>
              <a:t>You have the right to work and learn in a peaceful and quiet environment.</a:t>
            </a:r>
          </a:p>
          <a:p>
            <a:pPr marL="171450" indent="-171450">
              <a:buFont typeface="Arial"/>
              <a:buChar char="•"/>
            </a:pPr>
            <a:r>
              <a:rPr lang="en-US" sz="1200" dirty="0">
                <a:latin typeface="HelloHappy"/>
                <a:cs typeface="HelloHappy"/>
              </a:rPr>
              <a:t>You have the right to the highest quality education possible. </a:t>
            </a:r>
          </a:p>
          <a:p>
            <a:pPr marL="171450" indent="-171450">
              <a:buFont typeface="Arial"/>
              <a:buChar char="•"/>
            </a:pPr>
            <a:r>
              <a:rPr lang="en-US" sz="1200" dirty="0">
                <a:latin typeface="HelloHappy"/>
                <a:cs typeface="HelloHappy"/>
              </a:rPr>
              <a:t>You have the right to be treated with kindness and respect by your teacher and peers.</a:t>
            </a:r>
            <a:r>
              <a:rPr lang="en-US" sz="1200" dirty="0">
                <a:effectLst/>
                <a:latin typeface="HelloHappy"/>
                <a:cs typeface="HelloHappy"/>
              </a:rPr>
              <a:t>  </a:t>
            </a:r>
          </a:p>
          <a:p>
            <a:endParaRPr lang="en-US" dirty="0"/>
          </a:p>
          <a:p>
            <a:endParaRPr lang="en-US" dirty="0"/>
          </a:p>
        </p:txBody>
      </p:sp>
      <p:sp>
        <p:nvSpPr>
          <p:cNvPr id="82" name="TextBox 81"/>
          <p:cNvSpPr txBox="1"/>
          <p:nvPr/>
        </p:nvSpPr>
        <p:spPr>
          <a:xfrm>
            <a:off x="3273902" y="1208697"/>
            <a:ext cx="3417357" cy="2677656"/>
          </a:xfrm>
          <a:prstGeom prst="rect">
            <a:avLst/>
          </a:prstGeom>
          <a:noFill/>
        </p:spPr>
        <p:txBody>
          <a:bodyPr wrap="square" rtlCol="0">
            <a:spAutoFit/>
          </a:bodyPr>
          <a:lstStyle/>
          <a:p>
            <a:pPr marL="171450" indent="-171450">
              <a:buFont typeface="Arial"/>
              <a:buChar char="•"/>
            </a:pPr>
            <a:r>
              <a:rPr lang="en-US" sz="1200" dirty="0">
                <a:latin typeface="HelloHappy"/>
                <a:cs typeface="HelloHappy"/>
              </a:rPr>
              <a:t>You have the responsibility of coming to class prepared with all materials and assignments. </a:t>
            </a:r>
          </a:p>
          <a:p>
            <a:pPr marL="171450" indent="-171450">
              <a:buFont typeface="Arial"/>
              <a:buChar char="•"/>
            </a:pPr>
            <a:r>
              <a:rPr lang="en-US" sz="1200" dirty="0">
                <a:latin typeface="HelloHappy"/>
                <a:cs typeface="HelloHappy"/>
              </a:rPr>
              <a:t>You have the responsibility of being in the proper place in the classroom at all times.</a:t>
            </a:r>
            <a:r>
              <a:rPr lang="en-US" sz="1200" dirty="0">
                <a:effectLst/>
                <a:latin typeface="HelloHappy"/>
                <a:cs typeface="HelloHappy"/>
              </a:rPr>
              <a:t> </a:t>
            </a:r>
          </a:p>
          <a:p>
            <a:pPr marL="171450" indent="-171450">
              <a:buFont typeface="Arial"/>
              <a:buChar char="•"/>
            </a:pPr>
            <a:r>
              <a:rPr lang="en-US" sz="1200" dirty="0">
                <a:latin typeface="HelloHappy"/>
                <a:cs typeface="HelloHappy"/>
              </a:rPr>
              <a:t>You have the responsibility of keeping the environment peaceful and quiet.</a:t>
            </a:r>
            <a:r>
              <a:rPr lang="en-US" sz="1200" dirty="0">
                <a:effectLst/>
                <a:latin typeface="HelloHappy"/>
                <a:cs typeface="HelloHappy"/>
              </a:rPr>
              <a:t> </a:t>
            </a:r>
          </a:p>
          <a:p>
            <a:pPr marL="171450" indent="-171450">
              <a:buFont typeface="Arial"/>
              <a:buChar char="•"/>
            </a:pPr>
            <a:r>
              <a:rPr lang="en-US" sz="1200" dirty="0">
                <a:latin typeface="HelloHappy"/>
                <a:cs typeface="HelloHappy"/>
              </a:rPr>
              <a:t>You have the responsibility to put forth your best effort at all times.</a:t>
            </a:r>
            <a:r>
              <a:rPr lang="en-US" sz="1200" dirty="0">
                <a:effectLst/>
                <a:latin typeface="HelloHappy"/>
                <a:cs typeface="HelloHappy"/>
              </a:rPr>
              <a:t> </a:t>
            </a:r>
            <a:endParaRPr lang="en-US" sz="1200" dirty="0">
              <a:latin typeface="HelloHappy"/>
              <a:cs typeface="HelloHappy"/>
            </a:endParaRPr>
          </a:p>
          <a:p>
            <a:pPr marL="171450" lvl="0" indent="-171450">
              <a:buFont typeface="Arial"/>
              <a:buChar char="•"/>
            </a:pPr>
            <a:r>
              <a:rPr lang="en-US" sz="1200" dirty="0">
                <a:latin typeface="HelloHappy"/>
                <a:cs typeface="HelloHappy"/>
              </a:rPr>
              <a:t>You have the responsibility to be kind and respectful to yourself, your peers, your teacher, and your environment at all times.</a:t>
            </a:r>
          </a:p>
          <a:p>
            <a:endParaRPr lang="en-US" dirty="0"/>
          </a:p>
          <a:p>
            <a:endParaRPr lang="en-US" dirty="0"/>
          </a:p>
        </p:txBody>
      </p:sp>
      <p:sp>
        <p:nvSpPr>
          <p:cNvPr id="84" name="Rectangle 83"/>
          <p:cNvSpPr/>
          <p:nvPr/>
        </p:nvSpPr>
        <p:spPr>
          <a:xfrm>
            <a:off x="157126" y="6281678"/>
            <a:ext cx="2721207" cy="461665"/>
          </a:xfrm>
          <a:prstGeom prst="rect">
            <a:avLst/>
          </a:prstGeom>
        </p:spPr>
        <p:txBody>
          <a:bodyPr wrap="square">
            <a:spAutoFit/>
          </a:bodyPr>
          <a:lstStyle/>
          <a:p>
            <a:endParaRPr lang="en-US" sz="1200" dirty="0">
              <a:latin typeface="HelloHappy"/>
              <a:cs typeface="HelloHappy"/>
            </a:endParaRPr>
          </a:p>
          <a:p>
            <a:pPr lvl="0"/>
            <a:endParaRPr lang="en-US" sz="1200" dirty="0">
              <a:latin typeface="HelloHappy"/>
              <a:cs typeface="HelloHappy"/>
            </a:endParaRPr>
          </a:p>
        </p:txBody>
      </p:sp>
      <p:cxnSp>
        <p:nvCxnSpPr>
          <p:cNvPr id="85" name="Straight Connector 84"/>
          <p:cNvCxnSpPr/>
          <p:nvPr/>
        </p:nvCxnSpPr>
        <p:spPr>
          <a:xfrm flipH="1" flipV="1">
            <a:off x="3025743" y="3506882"/>
            <a:ext cx="3798240" cy="1"/>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88" name="Straight Connector 87"/>
          <p:cNvCxnSpPr/>
          <p:nvPr/>
        </p:nvCxnSpPr>
        <p:spPr>
          <a:xfrm flipH="1" flipV="1">
            <a:off x="3224478" y="271137"/>
            <a:ext cx="27640" cy="3200767"/>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cxnSp>
        <p:nvCxnSpPr>
          <p:cNvPr id="100" name="Straight Connector 99"/>
          <p:cNvCxnSpPr/>
          <p:nvPr/>
        </p:nvCxnSpPr>
        <p:spPr>
          <a:xfrm flipH="1" flipV="1">
            <a:off x="41540" y="3506883"/>
            <a:ext cx="3387460" cy="1"/>
          </a:xfrm>
          <a:prstGeom prst="line">
            <a:avLst/>
          </a:prstGeom>
          <a:ln>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3" name="TextBox 2">
            <a:extLst>
              <a:ext uri="{FF2B5EF4-FFF2-40B4-BE49-F238E27FC236}">
                <a16:creationId xmlns:a16="http://schemas.microsoft.com/office/drawing/2014/main" id="{961813B9-F969-F7C1-747A-5D65671873F7}"/>
              </a:ext>
            </a:extLst>
          </p:cNvPr>
          <p:cNvSpPr txBox="1"/>
          <p:nvPr/>
        </p:nvSpPr>
        <p:spPr>
          <a:xfrm>
            <a:off x="2484438" y="3679829"/>
            <a:ext cx="3457574" cy="369332"/>
          </a:xfrm>
          <a:prstGeom prst="rect">
            <a:avLst/>
          </a:prstGeom>
          <a:noFill/>
        </p:spPr>
        <p:txBody>
          <a:bodyPr wrap="square">
            <a:spAutoFit/>
          </a:bodyPr>
          <a:lstStyle/>
          <a:p>
            <a:r>
              <a:rPr lang="en-US" u="sng" dirty="0">
                <a:latin typeface="KG Always A Good Time"/>
                <a:cs typeface="KG Always A Good Time"/>
              </a:rPr>
              <a:t>Consequences</a:t>
            </a:r>
          </a:p>
        </p:txBody>
      </p:sp>
      <p:sp>
        <p:nvSpPr>
          <p:cNvPr id="5" name="TextBox 4">
            <a:extLst>
              <a:ext uri="{FF2B5EF4-FFF2-40B4-BE49-F238E27FC236}">
                <a16:creationId xmlns:a16="http://schemas.microsoft.com/office/drawing/2014/main" id="{79EE46AD-54BF-E87E-1467-DB7A5F88FA05}"/>
              </a:ext>
            </a:extLst>
          </p:cNvPr>
          <p:cNvSpPr txBox="1"/>
          <p:nvPr/>
        </p:nvSpPr>
        <p:spPr>
          <a:xfrm>
            <a:off x="1863874" y="4071584"/>
            <a:ext cx="2721207" cy="3093154"/>
          </a:xfrm>
          <a:prstGeom prst="rect">
            <a:avLst/>
          </a:prstGeom>
          <a:noFill/>
        </p:spPr>
        <p:txBody>
          <a:bodyPr wrap="square">
            <a:spAutoFit/>
          </a:bodyPr>
          <a:lstStyle/>
          <a:p>
            <a:r>
              <a:rPr lang="en-US" sz="1500" dirty="0">
                <a:latin typeface="HelloHappy"/>
                <a:cs typeface="HelloHappy"/>
              </a:rPr>
              <a:t>The following consequences will be given for not upholding classroom responsibilities. </a:t>
            </a:r>
          </a:p>
          <a:p>
            <a:endParaRPr lang="en-US" sz="1500" dirty="0">
              <a:latin typeface="HelloHappy"/>
              <a:cs typeface="HelloHappy"/>
            </a:endParaRPr>
          </a:p>
          <a:p>
            <a:pPr marL="228600" lvl="0" indent="-228600">
              <a:buAutoNum type="arabicPeriod"/>
            </a:pPr>
            <a:r>
              <a:rPr lang="en-US" sz="1500" dirty="0">
                <a:latin typeface="HelloHappy"/>
                <a:cs typeface="HelloHappy"/>
              </a:rPr>
              <a:t>Verbal Warning(s)</a:t>
            </a:r>
          </a:p>
          <a:p>
            <a:pPr marL="228600" lvl="0" indent="-228600">
              <a:buAutoNum type="arabicPeriod"/>
            </a:pPr>
            <a:r>
              <a:rPr lang="en-US" sz="1500" dirty="0">
                <a:latin typeface="HelloHappy"/>
                <a:cs typeface="HelloHappy"/>
              </a:rPr>
              <a:t>Parent Contact</a:t>
            </a:r>
          </a:p>
          <a:p>
            <a:pPr lvl="0"/>
            <a:r>
              <a:rPr lang="en-US" sz="1500" dirty="0">
                <a:latin typeface="HelloHappy"/>
                <a:cs typeface="HelloHappy"/>
              </a:rPr>
              <a:t>3. After-School Detention</a:t>
            </a:r>
          </a:p>
          <a:p>
            <a:pPr lvl="0"/>
            <a:r>
              <a:rPr lang="en-US" sz="1500" dirty="0">
                <a:latin typeface="HelloHappy"/>
                <a:cs typeface="HelloHappy"/>
              </a:rPr>
              <a:t>4. Office Referral</a:t>
            </a:r>
          </a:p>
          <a:p>
            <a:pPr lvl="0"/>
            <a:endParaRPr lang="en-US" sz="1500" dirty="0">
              <a:latin typeface="HelloHappy"/>
              <a:cs typeface="HelloHappy"/>
            </a:endParaRPr>
          </a:p>
          <a:p>
            <a:r>
              <a:rPr lang="en-US" sz="1500" dirty="0">
                <a:latin typeface="HelloHappy"/>
                <a:cs typeface="HelloHappy"/>
              </a:rPr>
              <a:t>*Depending on the severity of the behavioral infraction, these consequences may not be given in the exact numerical order.</a:t>
            </a:r>
          </a:p>
        </p:txBody>
      </p:sp>
    </p:spTree>
    <p:extLst>
      <p:ext uri="{BB962C8B-B14F-4D97-AF65-F5344CB8AC3E}">
        <p14:creationId xmlns:p14="http://schemas.microsoft.com/office/powerpoint/2010/main" val="3904290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Rectangle 95"/>
          <p:cNvSpPr/>
          <p:nvPr/>
        </p:nvSpPr>
        <p:spPr>
          <a:xfrm rot="20824115">
            <a:off x="-24771" y="599178"/>
            <a:ext cx="6239571" cy="769441"/>
          </a:xfrm>
          <a:prstGeom prst="rect">
            <a:avLst/>
          </a:prstGeom>
        </p:spPr>
        <p:txBody>
          <a:bodyPr wrap="square">
            <a:spAutoFit/>
          </a:bodyPr>
          <a:lstStyle/>
          <a:p>
            <a:r>
              <a:rPr lang="en-US" sz="4400" dirty="0">
                <a:latin typeface="KG Always A Good Time"/>
                <a:cs typeface="KG Always A Good Time"/>
              </a:rPr>
              <a:t>Important Information</a:t>
            </a:r>
          </a:p>
        </p:txBody>
      </p:sp>
      <p:pic>
        <p:nvPicPr>
          <p:cNvPr id="4" name="Picture 3" descr="Border_SimpleBlackCircle_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14" y="5422522"/>
            <a:ext cx="3022600" cy="3022600"/>
          </a:xfrm>
          <a:prstGeom prst="rect">
            <a:avLst/>
          </a:prstGeom>
        </p:spPr>
      </p:pic>
      <p:pic>
        <p:nvPicPr>
          <p:cNvPr id="26" name="Picture 25" descr="Border_SimpleBlackCircle_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9429" y="947347"/>
            <a:ext cx="3648571" cy="3966805"/>
          </a:xfrm>
          <a:prstGeom prst="rect">
            <a:avLst/>
          </a:prstGeom>
        </p:spPr>
      </p:pic>
      <p:pic>
        <p:nvPicPr>
          <p:cNvPr id="27" name="Picture 26" descr="Border_SimpleBlackCircle_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6241" y="4828042"/>
            <a:ext cx="4066359" cy="4066359"/>
          </a:xfrm>
          <a:prstGeom prst="rect">
            <a:avLst/>
          </a:prstGeom>
        </p:spPr>
      </p:pic>
      <p:pic>
        <p:nvPicPr>
          <p:cNvPr id="28" name="Picture 27" descr="Border_SimpleBlackCircle_5.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14" y="2057022"/>
            <a:ext cx="3471893" cy="3365500"/>
          </a:xfrm>
          <a:prstGeom prst="rect">
            <a:avLst/>
          </a:prstGeom>
        </p:spPr>
      </p:pic>
      <p:sp>
        <p:nvSpPr>
          <p:cNvPr id="7" name="Rectangle 6"/>
          <p:cNvSpPr/>
          <p:nvPr/>
        </p:nvSpPr>
        <p:spPr>
          <a:xfrm>
            <a:off x="1041344" y="5737591"/>
            <a:ext cx="1300356" cy="369332"/>
          </a:xfrm>
          <a:prstGeom prst="rect">
            <a:avLst/>
          </a:prstGeom>
        </p:spPr>
        <p:txBody>
          <a:bodyPr wrap="none">
            <a:spAutoFit/>
          </a:bodyPr>
          <a:lstStyle/>
          <a:p>
            <a:r>
              <a:rPr lang="en-US" dirty="0">
                <a:latin typeface="KG Always A Good Time"/>
                <a:cs typeface="KG Always A Good Time"/>
              </a:rPr>
              <a:t>Homework</a:t>
            </a:r>
            <a:endParaRPr lang="en-US" dirty="0"/>
          </a:p>
        </p:txBody>
      </p:sp>
      <p:sp>
        <p:nvSpPr>
          <p:cNvPr id="8" name="Rectangle 7"/>
          <p:cNvSpPr/>
          <p:nvPr/>
        </p:nvSpPr>
        <p:spPr>
          <a:xfrm>
            <a:off x="4335560" y="1192854"/>
            <a:ext cx="1549911" cy="584775"/>
          </a:xfrm>
          <a:prstGeom prst="rect">
            <a:avLst/>
          </a:prstGeom>
        </p:spPr>
        <p:txBody>
          <a:bodyPr wrap="none">
            <a:spAutoFit/>
          </a:bodyPr>
          <a:lstStyle/>
          <a:p>
            <a:pPr algn="ctr"/>
            <a:r>
              <a:rPr lang="en-US" sz="1600" dirty="0">
                <a:latin typeface="KG Always A Good Time"/>
                <a:cs typeface="KG Always A Good Time"/>
              </a:rPr>
              <a:t>Absences/ </a:t>
            </a:r>
          </a:p>
          <a:p>
            <a:pPr algn="ctr"/>
            <a:r>
              <a:rPr lang="en-US" sz="1600" dirty="0">
                <a:latin typeface="KG Always A Good Time"/>
                <a:cs typeface="KG Always A Good Time"/>
              </a:rPr>
              <a:t>Make-Up Work</a:t>
            </a:r>
            <a:endParaRPr lang="en-US" sz="1600" dirty="0"/>
          </a:p>
        </p:txBody>
      </p:sp>
      <p:sp>
        <p:nvSpPr>
          <p:cNvPr id="9" name="Rectangle 8"/>
          <p:cNvSpPr/>
          <p:nvPr/>
        </p:nvSpPr>
        <p:spPr>
          <a:xfrm>
            <a:off x="1041344" y="2269867"/>
            <a:ext cx="1724897" cy="646331"/>
          </a:xfrm>
          <a:prstGeom prst="rect">
            <a:avLst/>
          </a:prstGeom>
        </p:spPr>
        <p:txBody>
          <a:bodyPr wrap="square">
            <a:spAutoFit/>
          </a:bodyPr>
          <a:lstStyle/>
          <a:p>
            <a:pPr algn="ctr"/>
            <a:r>
              <a:rPr lang="en-US" dirty="0">
                <a:latin typeface="KG Always A Good Time"/>
                <a:cs typeface="KG Always A Good Time"/>
              </a:rPr>
              <a:t>Cell Phones/</a:t>
            </a:r>
          </a:p>
          <a:p>
            <a:pPr algn="ctr"/>
            <a:r>
              <a:rPr lang="en-US" dirty="0">
                <a:latin typeface="KG Always A Good Time"/>
                <a:cs typeface="KG Always A Good Time"/>
              </a:rPr>
              <a:t>Electronics</a:t>
            </a:r>
            <a:endParaRPr lang="en-US" dirty="0"/>
          </a:p>
        </p:txBody>
      </p:sp>
      <p:sp>
        <p:nvSpPr>
          <p:cNvPr id="11" name="Rectangle 10"/>
          <p:cNvSpPr/>
          <p:nvPr/>
        </p:nvSpPr>
        <p:spPr>
          <a:xfrm>
            <a:off x="2849822" y="5204766"/>
            <a:ext cx="3993401" cy="3323987"/>
          </a:xfrm>
          <a:prstGeom prst="rect">
            <a:avLst/>
          </a:prstGeom>
        </p:spPr>
        <p:txBody>
          <a:bodyPr wrap="none">
            <a:spAutoFit/>
          </a:bodyPr>
          <a:lstStyle/>
          <a:p>
            <a:pPr algn="ctr"/>
            <a:r>
              <a:rPr lang="en-US" sz="1400" b="1" dirty="0"/>
              <a:t>Tardy Policy</a:t>
            </a:r>
          </a:p>
          <a:p>
            <a:pPr algn="ctr"/>
            <a:r>
              <a:rPr lang="en-US" sz="1400" dirty="0"/>
              <a:t>When a student comes in tardy, he or </a:t>
            </a:r>
          </a:p>
          <a:p>
            <a:pPr algn="ctr"/>
            <a:r>
              <a:rPr lang="en-US" sz="1400" dirty="0"/>
              <a:t>She must sign in on the tardy form.</a:t>
            </a:r>
          </a:p>
          <a:p>
            <a:pPr algn="ctr"/>
            <a:r>
              <a:rPr lang="en-US" sz="1400" dirty="0"/>
              <a:t>Being tardy is counted as  not being seated by</a:t>
            </a:r>
          </a:p>
          <a:p>
            <a:pPr algn="ctr"/>
            <a:r>
              <a:rPr lang="en-US" sz="1400" dirty="0"/>
              <a:t>the sound of the tardy bell.  One tardy will</a:t>
            </a:r>
          </a:p>
          <a:p>
            <a:pPr algn="ctr"/>
            <a:r>
              <a:rPr lang="en-US" sz="1400" dirty="0"/>
              <a:t>Result in a verbal warning and classroom </a:t>
            </a:r>
          </a:p>
          <a:p>
            <a:pPr algn="ctr"/>
            <a:r>
              <a:rPr lang="en-US" sz="1400" dirty="0"/>
              <a:t>participation points.  Multiple </a:t>
            </a:r>
            <a:r>
              <a:rPr lang="en-US" sz="1400" dirty="0" err="1"/>
              <a:t>tardies</a:t>
            </a:r>
            <a:r>
              <a:rPr lang="en-US" sz="1400" dirty="0"/>
              <a:t> will </a:t>
            </a:r>
          </a:p>
          <a:p>
            <a:pPr algn="ctr"/>
            <a:r>
              <a:rPr lang="en-US" sz="1400" dirty="0"/>
              <a:t>   result in parent contact, after school detention, or </a:t>
            </a:r>
          </a:p>
          <a:p>
            <a:pPr algn="ctr"/>
            <a:r>
              <a:rPr lang="en-US" sz="1400" dirty="0"/>
              <a:t>written office referrals.</a:t>
            </a:r>
          </a:p>
          <a:p>
            <a:pPr algn="ctr"/>
            <a:r>
              <a:rPr lang="en-US" sz="1400" b="1" dirty="0"/>
              <a:t>Restroom/Hall pass Policy</a:t>
            </a:r>
          </a:p>
          <a:p>
            <a:pPr algn="ctr"/>
            <a:r>
              <a:rPr lang="en-US" sz="1400" dirty="0"/>
              <a:t>Each student will only be given 5 minutes</a:t>
            </a:r>
          </a:p>
          <a:p>
            <a:pPr algn="ctr"/>
            <a:r>
              <a:rPr lang="en-US" sz="1400" dirty="0"/>
              <a:t> to use the restroom.  Students who </a:t>
            </a:r>
          </a:p>
          <a:p>
            <a:pPr algn="ctr"/>
            <a:r>
              <a:rPr lang="en-US" sz="1400" dirty="0"/>
              <a:t>abuse their pass will lose their ability to </a:t>
            </a:r>
          </a:p>
          <a:p>
            <a:pPr algn="ctr"/>
            <a:r>
              <a:rPr lang="en-US" sz="1400" dirty="0"/>
              <a:t>use it.</a:t>
            </a:r>
          </a:p>
          <a:p>
            <a:pPr algn="ctr"/>
            <a:r>
              <a:rPr lang="en-US" sz="1400" dirty="0"/>
              <a:t>  </a:t>
            </a:r>
          </a:p>
        </p:txBody>
      </p:sp>
      <p:sp>
        <p:nvSpPr>
          <p:cNvPr id="13" name="Rectangle 12"/>
          <p:cNvSpPr/>
          <p:nvPr/>
        </p:nvSpPr>
        <p:spPr>
          <a:xfrm>
            <a:off x="386385" y="6107493"/>
            <a:ext cx="2456185" cy="1754326"/>
          </a:xfrm>
          <a:prstGeom prst="rect">
            <a:avLst/>
          </a:prstGeom>
        </p:spPr>
        <p:txBody>
          <a:bodyPr wrap="square">
            <a:spAutoFit/>
          </a:bodyPr>
          <a:lstStyle/>
          <a:p>
            <a:pPr algn="ctr"/>
            <a:r>
              <a:rPr lang="en-US" sz="1200" dirty="0">
                <a:latin typeface="HelloHappy"/>
                <a:cs typeface="HelloHappy"/>
              </a:rPr>
              <a:t>Whether assigned or not, students will review content daily.  Homework will be turned in at the beginning of class in the correct class box.  No assignments will be accepted after class has begun.  Plagiarizing will result in a 0 for all students involved. NO </a:t>
            </a:r>
            <a:r>
              <a:rPr lang="en-US" sz="1200" b="1" dirty="0">
                <a:latin typeface="HelloHappy"/>
                <a:cs typeface="HelloHappy"/>
              </a:rPr>
              <a:t>LATE</a:t>
            </a:r>
            <a:r>
              <a:rPr lang="en-US" sz="1200" dirty="0">
                <a:latin typeface="HelloHappy"/>
                <a:cs typeface="HelloHappy"/>
              </a:rPr>
              <a:t> HOMEWORK WILL BE ACCEPTED.</a:t>
            </a:r>
          </a:p>
        </p:txBody>
      </p:sp>
      <p:sp>
        <p:nvSpPr>
          <p:cNvPr id="14" name="Rectangle 13"/>
          <p:cNvSpPr/>
          <p:nvPr/>
        </p:nvSpPr>
        <p:spPr>
          <a:xfrm>
            <a:off x="3764315" y="1777629"/>
            <a:ext cx="2519527" cy="2862322"/>
          </a:xfrm>
          <a:prstGeom prst="rect">
            <a:avLst/>
          </a:prstGeom>
        </p:spPr>
        <p:txBody>
          <a:bodyPr wrap="square">
            <a:spAutoFit/>
          </a:bodyPr>
          <a:lstStyle/>
          <a:p>
            <a:pPr algn="ctr"/>
            <a:r>
              <a:rPr lang="en-US" sz="1200" dirty="0">
                <a:latin typeface="HelloHappy"/>
                <a:cs typeface="HelloHappy"/>
              </a:rPr>
              <a:t>Students can only earn full credit with an excused absence.  Students may earn 75% with an unexcused absence.  Students are responsible for picking up missed work during the following class period and will have </a:t>
            </a:r>
            <a:r>
              <a:rPr lang="en-US" sz="1200" u="sng" dirty="0">
                <a:latin typeface="HelloHappy"/>
                <a:cs typeface="HelloHappy"/>
              </a:rPr>
              <a:t>two days </a:t>
            </a:r>
            <a:r>
              <a:rPr lang="en-US" sz="1200" dirty="0">
                <a:latin typeface="HelloHappy"/>
                <a:cs typeface="HelloHappy"/>
              </a:rPr>
              <a:t>after the missed class period to turn it in. If a student misses a test or quiz, he or she is expected to stay after school or come during an elective period (with permission from the elective teacher) to make up the missed test. Not making up a test will result in a zero. </a:t>
            </a:r>
            <a:endParaRPr lang="en-US" sz="1200" dirty="0">
              <a:effectLst/>
              <a:latin typeface="HelloHappy"/>
              <a:cs typeface="HelloHappy"/>
            </a:endParaRPr>
          </a:p>
        </p:txBody>
      </p:sp>
      <p:sp>
        <p:nvSpPr>
          <p:cNvPr id="15" name="Rectangle 14"/>
          <p:cNvSpPr/>
          <p:nvPr/>
        </p:nvSpPr>
        <p:spPr>
          <a:xfrm>
            <a:off x="386385" y="2932628"/>
            <a:ext cx="2823044" cy="1938992"/>
          </a:xfrm>
          <a:prstGeom prst="rect">
            <a:avLst/>
          </a:prstGeom>
        </p:spPr>
        <p:txBody>
          <a:bodyPr wrap="square">
            <a:spAutoFit/>
          </a:bodyPr>
          <a:lstStyle/>
          <a:p>
            <a:pPr algn="ctr"/>
            <a:r>
              <a:rPr lang="en-US" sz="1200" dirty="0">
                <a:latin typeface="HelloHappy"/>
                <a:cs typeface="HelloHappy"/>
              </a:rPr>
              <a:t>The MSCS Cell Phone Policy will be strictly followed in the classroom. Students will not be allowed to use cell phones at any time unless clearly indicated by the teacher for an instructional purpose. If a cell phone or other electronic device is seen in the classroom during an unapproved time, it will be confiscated and turned into the office as instructed in the MSCS Electronic Device Policy.</a:t>
            </a:r>
            <a:endParaRPr lang="en-US" sz="1200" dirty="0">
              <a:effectLst/>
              <a:latin typeface="HelloHappy"/>
              <a:cs typeface="HelloHappy"/>
            </a:endParaRPr>
          </a:p>
        </p:txBody>
      </p:sp>
      <p:sp>
        <p:nvSpPr>
          <p:cNvPr id="16" name="Rectangle 15"/>
          <p:cNvSpPr/>
          <p:nvPr/>
        </p:nvSpPr>
        <p:spPr>
          <a:xfrm>
            <a:off x="3439928" y="5422522"/>
            <a:ext cx="2997200" cy="276999"/>
          </a:xfrm>
          <a:prstGeom prst="rect">
            <a:avLst/>
          </a:prstGeom>
        </p:spPr>
        <p:txBody>
          <a:bodyPr wrap="square">
            <a:spAutoFit/>
          </a:bodyPr>
          <a:lstStyle/>
          <a:p>
            <a:pPr algn="ctr"/>
            <a:r>
              <a:rPr lang="en-US" sz="1200" dirty="0">
                <a:latin typeface="HelloHappy"/>
                <a:cs typeface="HelloHappy"/>
              </a:rPr>
              <a:t>. . </a:t>
            </a:r>
          </a:p>
        </p:txBody>
      </p:sp>
      <p:pic>
        <p:nvPicPr>
          <p:cNvPr id="46" name="Picture 45" descr="BL1-02.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736596">
            <a:off x="22283" y="434526"/>
            <a:ext cx="3769654" cy="591575"/>
          </a:xfrm>
          <a:prstGeom prst="rect">
            <a:avLst/>
          </a:prstGeom>
        </p:spPr>
      </p:pic>
    </p:spTree>
    <p:extLst>
      <p:ext uri="{BB962C8B-B14F-4D97-AF65-F5344CB8AC3E}">
        <p14:creationId xmlns:p14="http://schemas.microsoft.com/office/powerpoint/2010/main" val="1831554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2000" dirty="0"/>
            </a:br>
            <a:br>
              <a:rPr lang="en-US" sz="2000" dirty="0"/>
            </a:br>
            <a:r>
              <a:rPr lang="en-US" sz="2000" dirty="0"/>
              <a:t>Detach this page from your syllabus and return it during the next class with signatures from both you and your parents for a homework grade.  </a:t>
            </a:r>
            <a:br>
              <a:rPr lang="en-US" sz="2000" dirty="0"/>
            </a:br>
            <a:r>
              <a:rPr lang="en-US" sz="2000" u="sng" dirty="0"/>
              <a:t>KEEP YOUR SYLLABUS IN YOUR ENGLISH I BINDER</a:t>
            </a:r>
            <a:br>
              <a:rPr lang="en-US" sz="2000" dirty="0"/>
            </a:br>
            <a:br>
              <a:rPr lang="en-US" sz="2000" dirty="0"/>
            </a:br>
            <a:r>
              <a:rPr lang="en-US" sz="2000" dirty="0"/>
              <a:t>Parent/Guardian Contact Information</a:t>
            </a:r>
            <a:br>
              <a:rPr lang="en-US" sz="2000" dirty="0"/>
            </a:br>
            <a:r>
              <a:rPr lang="en-US" sz="2000" dirty="0"/>
              <a:t>Name:________________________</a:t>
            </a:r>
            <a:br>
              <a:rPr lang="en-US" sz="2000" dirty="0"/>
            </a:br>
            <a:r>
              <a:rPr lang="en-US" sz="2000" dirty="0"/>
              <a:t>Number:______________________</a:t>
            </a:r>
            <a:br>
              <a:rPr lang="en-US" sz="2000" dirty="0"/>
            </a:br>
            <a:r>
              <a:rPr lang="en-US" sz="2000" dirty="0"/>
              <a:t>email address:__________________</a:t>
            </a:r>
          </a:p>
        </p:txBody>
      </p:sp>
      <p:sp>
        <p:nvSpPr>
          <p:cNvPr id="3" name="Content Placeholder 2"/>
          <p:cNvSpPr>
            <a:spLocks noGrp="1"/>
          </p:cNvSpPr>
          <p:nvPr>
            <p:ph idx="1"/>
          </p:nvPr>
        </p:nvSpPr>
        <p:spPr>
          <a:xfrm>
            <a:off x="342900" y="2275368"/>
            <a:ext cx="6172200" cy="6371316"/>
          </a:xfrm>
        </p:spPr>
        <p:txBody>
          <a:bodyPr>
            <a:normAutofit lnSpcReduction="10000"/>
          </a:bodyPr>
          <a:lstStyle/>
          <a:p>
            <a:pPr marL="0" indent="0">
              <a:buNone/>
            </a:pPr>
            <a:endParaRPr lang="en-US" sz="2000" dirty="0"/>
          </a:p>
          <a:p>
            <a:pPr marL="0" indent="0">
              <a:buNone/>
            </a:pPr>
            <a:r>
              <a:rPr lang="en-US" sz="2000" dirty="0"/>
              <a:t>----------------------------------------------------------------------------</a:t>
            </a:r>
          </a:p>
          <a:p>
            <a:pPr marL="0" indent="0">
              <a:buNone/>
            </a:pPr>
            <a:r>
              <a:rPr lang="en-US" sz="1700" dirty="0"/>
              <a:t>I have read this class syllabus thoroughly, and I understand it to be a contract for my son or daughter’s year in this class.  I will do everything that I can to encourage him/her to follow the rules and perform to this best of his/her ability so that he/she can succeed in this class.</a:t>
            </a:r>
          </a:p>
          <a:p>
            <a:pPr marL="0" indent="0">
              <a:buNone/>
            </a:pPr>
            <a:endParaRPr lang="en-US" sz="2000" dirty="0"/>
          </a:p>
          <a:p>
            <a:r>
              <a:rPr lang="en-US" sz="2000" dirty="0"/>
              <a:t>Parent Name:____________________________</a:t>
            </a:r>
          </a:p>
          <a:p>
            <a:pPr marL="0" indent="0">
              <a:buNone/>
            </a:pPr>
            <a:endParaRPr lang="en-US" sz="2000" dirty="0"/>
          </a:p>
          <a:p>
            <a:r>
              <a:rPr lang="en-US" sz="1800" dirty="0"/>
              <a:t>Parent Signature:___________________  Date:_________</a:t>
            </a:r>
          </a:p>
          <a:p>
            <a:endParaRPr lang="en-US" sz="1800" dirty="0"/>
          </a:p>
          <a:p>
            <a:pPr marL="0" indent="0">
              <a:buNone/>
            </a:pPr>
            <a:endParaRPr lang="en-US" sz="1800" dirty="0"/>
          </a:p>
          <a:p>
            <a:pPr marL="0" indent="0">
              <a:buNone/>
            </a:pPr>
            <a:r>
              <a:rPr lang="en-US" sz="1800" dirty="0"/>
              <a:t>I have read the class syllabus thoroughly, and I understand it to be a contract for my year in this class.  I understand the expectations that my teacher has for me, behavior-wise and academically, and I will meet them or accept the consequences.</a:t>
            </a:r>
          </a:p>
          <a:p>
            <a:pPr marL="0" indent="0">
              <a:buNone/>
            </a:pPr>
            <a:endParaRPr lang="en-US" sz="1800" dirty="0"/>
          </a:p>
          <a:p>
            <a:r>
              <a:rPr lang="en-US" sz="1800" dirty="0"/>
              <a:t>Student Name:____________________________</a:t>
            </a:r>
          </a:p>
          <a:p>
            <a:pPr marL="0" indent="0">
              <a:buNone/>
            </a:pPr>
            <a:endParaRPr lang="en-US" sz="1800" dirty="0"/>
          </a:p>
          <a:p>
            <a:r>
              <a:rPr lang="en-US" sz="1800" dirty="0"/>
              <a:t>Student Signature:____________________   Date:________</a:t>
            </a:r>
          </a:p>
        </p:txBody>
      </p:sp>
    </p:spTree>
    <p:extLst>
      <p:ext uri="{BB962C8B-B14F-4D97-AF65-F5344CB8AC3E}">
        <p14:creationId xmlns:p14="http://schemas.microsoft.com/office/powerpoint/2010/main" val="32024354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BF52EB9B05874DA8C090459D51425E" ma:contentTypeVersion="18" ma:contentTypeDescription="Create a new document." ma:contentTypeScope="" ma:versionID="51829b16448ea2bd17560c25c688e69f">
  <xsd:schema xmlns:xsd="http://www.w3.org/2001/XMLSchema" xmlns:xs="http://www.w3.org/2001/XMLSchema" xmlns:p="http://schemas.microsoft.com/office/2006/metadata/properties" xmlns:ns1="http://schemas.microsoft.com/sharepoint/v3" xmlns:ns3="bd63c4fa-b22f-4ee8-8c21-dfd6504e47b0" xmlns:ns4="91612e77-0375-449c-a66b-3664c01ca7eb" targetNamespace="http://schemas.microsoft.com/office/2006/metadata/properties" ma:root="true" ma:fieldsID="75d1e25b33dc82ce2a39e56d3b7cdd0e" ns1:_="" ns3:_="" ns4:_="">
    <xsd:import namespace="http://schemas.microsoft.com/sharepoint/v3"/>
    <xsd:import namespace="bd63c4fa-b22f-4ee8-8c21-dfd6504e47b0"/>
    <xsd:import namespace="91612e77-0375-449c-a66b-3664c01ca7e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1:_ip_UnifiedCompliancePolicyProperties" minOccurs="0"/>
                <xsd:element ref="ns1:_ip_UnifiedCompliancePolicyUIAction" minOccurs="0"/>
                <xsd:element ref="ns4:SharedWithUsers" minOccurs="0"/>
                <xsd:element ref="ns4:SharedWithDetails" minOccurs="0"/>
                <xsd:element ref="ns4:SharingHintHash" minOccurs="0"/>
                <xsd:element ref="ns3:MediaLengthInSeconds" minOccurs="0"/>
                <xsd:element ref="ns3:MediaServiceSearchPropertie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d63c4fa-b22f-4ee8-8c21-dfd6504e47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_activity" ma:index="24" nillable="true" ma:displayName="_activity" ma:hidden="true" ma:internalName="_activity">
      <xsd:simpleType>
        <xsd:restriction base="dms:Not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612e77-0375-449c-a66b-3664c01ca7eb"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bd63c4fa-b22f-4ee8-8c21-dfd6504e47b0" xsi:nil="true"/>
  </documentManagement>
</p:properties>
</file>

<file path=customXml/itemProps1.xml><?xml version="1.0" encoding="utf-8"?>
<ds:datastoreItem xmlns:ds="http://schemas.openxmlformats.org/officeDocument/2006/customXml" ds:itemID="{91FFA971-9029-4CEC-A74A-365CAC4693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d63c4fa-b22f-4ee8-8c21-dfd6504e47b0"/>
    <ds:schemaRef ds:uri="91612e77-0375-449c-a66b-3664c01ca7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5F1FCCB-A0F5-45AD-BEB0-4283A7FE6EDA}">
  <ds:schemaRefs>
    <ds:schemaRef ds:uri="http://schemas.microsoft.com/sharepoint/v3/contenttype/forms"/>
  </ds:schemaRefs>
</ds:datastoreItem>
</file>

<file path=customXml/itemProps3.xml><?xml version="1.0" encoding="utf-8"?>
<ds:datastoreItem xmlns:ds="http://schemas.openxmlformats.org/officeDocument/2006/customXml" ds:itemID="{A3DA364E-4443-4E94-A346-8789AE13E5FB}">
  <ds:schemaRefs>
    <ds:schemaRef ds:uri="http://schemas.openxmlformats.org/package/2006/metadata/core-properties"/>
    <ds:schemaRef ds:uri="http://schemas.microsoft.com/office/2006/documentManagement/types"/>
    <ds:schemaRef ds:uri="91612e77-0375-449c-a66b-3664c01ca7eb"/>
    <ds:schemaRef ds:uri="http://www.w3.org/XML/1998/namespace"/>
    <ds:schemaRef ds:uri="http://schemas.microsoft.com/sharepoint/v3"/>
    <ds:schemaRef ds:uri="http://purl.org/dc/terms/"/>
    <ds:schemaRef ds:uri="http://schemas.microsoft.com/office/infopath/2007/PartnerControls"/>
    <ds:schemaRef ds:uri="http://purl.org/dc/elements/1.1/"/>
    <ds:schemaRef ds:uri="bd63c4fa-b22f-4ee8-8c21-dfd6504e47b0"/>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11306</TotalTime>
  <Words>870</Words>
  <Application>Microsoft Office PowerPoint</Application>
  <PresentationFormat>On-screen Show (4:3)</PresentationFormat>
  <Paragraphs>85</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HelloHappy</vt:lpstr>
      <vt:lpstr>KG Always A Good Time</vt:lpstr>
      <vt:lpstr>Office Theme</vt:lpstr>
      <vt:lpstr>PowerPoint Presentation</vt:lpstr>
      <vt:lpstr>PowerPoint Presentation</vt:lpstr>
      <vt:lpstr>PowerPoint Presentation</vt:lpstr>
      <vt:lpstr>  Detach this page from your syllabus and return it during the next class with signatures from both you and your parents for a homework grade.   KEEP YOUR SYLLABUS IN YOUR ENGLISH I BINDER  Parent/Guardian Contact Information Name:________________________ Number:______________________ email address:__________________</vt:lpstr>
    </vt:vector>
  </TitlesOfParts>
  <Company>Jackson Public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its support</dc:creator>
  <cp:lastModifiedBy>AMBER  WICKS</cp:lastModifiedBy>
  <cp:revision>51</cp:revision>
  <cp:lastPrinted>2018-08-08T17:54:04Z</cp:lastPrinted>
  <dcterms:created xsi:type="dcterms:W3CDTF">2016-07-22T17:06:24Z</dcterms:created>
  <dcterms:modified xsi:type="dcterms:W3CDTF">2023-09-06T14:29:43Z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0x010100BABF52EB9B05874DA8C090459D51425E</vt:lpwstr>
  </property>
</Properties>
</file>