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62" r:id="rId2"/>
    <p:sldId id="364" r:id="rId3"/>
    <p:sldId id="380" r:id="rId4"/>
    <p:sldId id="459" r:id="rId5"/>
    <p:sldId id="273" r:id="rId6"/>
    <p:sldId id="271" r:id="rId7"/>
    <p:sldId id="272" r:id="rId8"/>
    <p:sldId id="258" r:id="rId9"/>
    <p:sldId id="259" r:id="rId10"/>
    <p:sldId id="460" r:id="rId11"/>
    <p:sldId id="260" r:id="rId12"/>
    <p:sldId id="261" r:id="rId13"/>
    <p:sldId id="461" r:id="rId14"/>
    <p:sldId id="421" r:id="rId15"/>
    <p:sldId id="265" r:id="rId16"/>
    <p:sldId id="266" r:id="rId17"/>
    <p:sldId id="267" r:id="rId18"/>
    <p:sldId id="269" r:id="rId19"/>
    <p:sldId id="270" r:id="rId20"/>
    <p:sldId id="296" r:id="rId21"/>
    <p:sldId id="295" r:id="rId22"/>
    <p:sldId id="423" r:id="rId23"/>
    <p:sldId id="263" r:id="rId24"/>
    <p:sldId id="274" r:id="rId25"/>
    <p:sldId id="297" r:id="rId26"/>
    <p:sldId id="275" r:id="rId27"/>
    <p:sldId id="298" r:id="rId28"/>
    <p:sldId id="299" r:id="rId29"/>
    <p:sldId id="300" r:id="rId30"/>
    <p:sldId id="301" r:id="rId31"/>
    <p:sldId id="302" r:id="rId32"/>
    <p:sldId id="303" r:id="rId33"/>
    <p:sldId id="463" r:id="rId34"/>
    <p:sldId id="304" r:id="rId35"/>
    <p:sldId id="305" r:id="rId36"/>
    <p:sldId id="306" r:id="rId37"/>
    <p:sldId id="307" r:id="rId38"/>
    <p:sldId id="462" r:id="rId39"/>
    <p:sldId id="320"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E827AF-D684-4155-BDEB-E25F13436EA1}" v="1" dt="2024-11-22T20:15:42.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38742F3-7D42-40C1-8D33-95F9F1933220}" type="datetimeFigureOut">
              <a:rPr lang="en-US" smtClean="0"/>
              <a:t>12/2/2024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8F3A070-E515-4149-AC76-EE3F7A11F82E}" type="slidenum">
              <a:rPr lang="en-US" smtClean="0"/>
              <a:t>‹#›</a:t>
            </a:fld>
            <a:endParaRPr lang="en-US"/>
          </a:p>
        </p:txBody>
      </p:sp>
    </p:spTree>
    <p:extLst>
      <p:ext uri="{BB962C8B-B14F-4D97-AF65-F5344CB8AC3E}">
        <p14:creationId xmlns:p14="http://schemas.microsoft.com/office/powerpoint/2010/main" val="248838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902DDA-D3FA-9677-8B8A-E3D7EC7450C7}"/>
              </a:ext>
            </a:extLst>
          </p:cNvPr>
          <p:cNvSpPr>
            <a:spLocks noGrp="1" noRot="1" noChangeAspect="1"/>
          </p:cNvSpPr>
          <p:nvPr>
            <p:ph type="sldImg"/>
          </p:nvPr>
        </p:nvSpPr>
        <p:spPr>
          <a:xfrm>
            <a:off x="2613025" y="890588"/>
            <a:ext cx="4276725" cy="2405062"/>
          </a:xfrm>
        </p:spPr>
      </p:sp>
      <p:sp>
        <p:nvSpPr>
          <p:cNvPr id="3" name="Notes Placeholder 2">
            <a:extLst>
              <a:ext uri="{FF2B5EF4-FFF2-40B4-BE49-F238E27FC236}">
                <a16:creationId xmlns:a16="http://schemas.microsoft.com/office/drawing/2014/main" id="{554168A6-5554-B134-ECF1-81A6DD0AF2D9}"/>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12859511-2EDD-9BBD-371C-55B2AA8F3B63}"/>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408EF4C3-DCCE-4903-A700-8A17F06975D7}" type="slidenum">
              <a:pPr algn="r" defTabSz="949478">
                <a:defRPr sz="1800" b="0" i="0" u="none" strike="noStrike" kern="0" cap="none" spc="0" baseline="0">
                  <a:solidFill>
                    <a:srgbClr val="000000"/>
                  </a:solidFill>
                  <a:uFillTx/>
                </a:defRPr>
              </a:pPr>
              <a:t>1</a:t>
            </a:fld>
            <a:endParaRPr lang="en-US" sz="1200">
              <a:solidFill>
                <a:srgbClr val="000000"/>
              </a:solidFill>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10</a:t>
            </a:fld>
            <a:endParaRPr lang="en-US"/>
          </a:p>
        </p:txBody>
      </p:sp>
    </p:spTree>
    <p:extLst>
      <p:ext uri="{BB962C8B-B14F-4D97-AF65-F5344CB8AC3E}">
        <p14:creationId xmlns:p14="http://schemas.microsoft.com/office/powerpoint/2010/main" val="1799241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11</a:t>
            </a:fld>
            <a:endParaRPr lang="en-US"/>
          </a:p>
        </p:txBody>
      </p:sp>
    </p:spTree>
    <p:extLst>
      <p:ext uri="{BB962C8B-B14F-4D97-AF65-F5344CB8AC3E}">
        <p14:creationId xmlns:p14="http://schemas.microsoft.com/office/powerpoint/2010/main" val="942333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12</a:t>
            </a:fld>
            <a:endParaRPr lang="en-US"/>
          </a:p>
        </p:txBody>
      </p:sp>
    </p:spTree>
    <p:extLst>
      <p:ext uri="{BB962C8B-B14F-4D97-AF65-F5344CB8AC3E}">
        <p14:creationId xmlns:p14="http://schemas.microsoft.com/office/powerpoint/2010/main" val="3695297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13</a:t>
            </a:fld>
            <a:endParaRPr lang="en-US"/>
          </a:p>
        </p:txBody>
      </p:sp>
    </p:spTree>
    <p:extLst>
      <p:ext uri="{BB962C8B-B14F-4D97-AF65-F5344CB8AC3E}">
        <p14:creationId xmlns:p14="http://schemas.microsoft.com/office/powerpoint/2010/main" val="3146179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604A4-EB4C-F3A4-1047-29F3E8495632}"/>
              </a:ext>
            </a:extLst>
          </p:cNvPr>
          <p:cNvSpPr>
            <a:spLocks noGrp="1" noRot="1" noChangeAspect="1"/>
          </p:cNvSpPr>
          <p:nvPr>
            <p:ph type="sldImg"/>
          </p:nvPr>
        </p:nvSpPr>
        <p:spPr>
          <a:xfrm>
            <a:off x="2613025" y="890588"/>
            <a:ext cx="4276725" cy="2405062"/>
          </a:xfrm>
        </p:spPr>
      </p:sp>
      <p:sp>
        <p:nvSpPr>
          <p:cNvPr id="3" name="Notes Placeholder 2">
            <a:extLst>
              <a:ext uri="{FF2B5EF4-FFF2-40B4-BE49-F238E27FC236}">
                <a16:creationId xmlns:a16="http://schemas.microsoft.com/office/drawing/2014/main" id="{0AF30868-D1D5-A116-C4F5-4FDBB62BF174}"/>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C3F2F12F-5DB4-30BA-F86B-1D786F47FFA7}"/>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35201342-4691-4378-A7B9-595949C6D0B1}" type="slidenum">
              <a:pPr algn="r" defTabSz="949478">
                <a:defRPr sz="1800" b="0" i="0" u="none" strike="noStrike" kern="0" cap="none" spc="0" baseline="0">
                  <a:solidFill>
                    <a:srgbClr val="000000"/>
                  </a:solidFill>
                  <a:uFillTx/>
                </a:defRPr>
              </a:pPr>
              <a:t>14</a:t>
            </a:fld>
            <a:endParaRPr lang="en-US" sz="1200">
              <a:solidFill>
                <a:srgbClr val="000000"/>
              </a:solidFill>
              <a:latin typeface="Calibri"/>
            </a:endParaRPr>
          </a:p>
        </p:txBody>
      </p:sp>
    </p:spTree>
    <p:extLst>
      <p:ext uri="{BB962C8B-B14F-4D97-AF65-F5344CB8AC3E}">
        <p14:creationId xmlns:p14="http://schemas.microsoft.com/office/powerpoint/2010/main" val="226237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15</a:t>
            </a:fld>
            <a:endParaRPr lang="en-US"/>
          </a:p>
        </p:txBody>
      </p:sp>
    </p:spTree>
    <p:extLst>
      <p:ext uri="{BB962C8B-B14F-4D97-AF65-F5344CB8AC3E}">
        <p14:creationId xmlns:p14="http://schemas.microsoft.com/office/powerpoint/2010/main" val="35013692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16</a:t>
            </a:fld>
            <a:endParaRPr lang="en-US"/>
          </a:p>
        </p:txBody>
      </p:sp>
    </p:spTree>
    <p:extLst>
      <p:ext uri="{BB962C8B-B14F-4D97-AF65-F5344CB8AC3E}">
        <p14:creationId xmlns:p14="http://schemas.microsoft.com/office/powerpoint/2010/main" val="40127648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17</a:t>
            </a:fld>
            <a:endParaRPr lang="en-US"/>
          </a:p>
        </p:txBody>
      </p:sp>
    </p:spTree>
    <p:extLst>
      <p:ext uri="{BB962C8B-B14F-4D97-AF65-F5344CB8AC3E}">
        <p14:creationId xmlns:p14="http://schemas.microsoft.com/office/powerpoint/2010/main" val="2151199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18</a:t>
            </a:fld>
            <a:endParaRPr lang="en-US"/>
          </a:p>
        </p:txBody>
      </p:sp>
    </p:spTree>
    <p:extLst>
      <p:ext uri="{BB962C8B-B14F-4D97-AF65-F5344CB8AC3E}">
        <p14:creationId xmlns:p14="http://schemas.microsoft.com/office/powerpoint/2010/main" val="1777452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19</a:t>
            </a:fld>
            <a:endParaRPr lang="en-US"/>
          </a:p>
        </p:txBody>
      </p:sp>
    </p:spTree>
    <p:extLst>
      <p:ext uri="{BB962C8B-B14F-4D97-AF65-F5344CB8AC3E}">
        <p14:creationId xmlns:p14="http://schemas.microsoft.com/office/powerpoint/2010/main" val="1080611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a:t>
            </a:fld>
            <a:endParaRPr lang="en-US"/>
          </a:p>
        </p:txBody>
      </p:sp>
    </p:spTree>
    <p:extLst>
      <p:ext uri="{BB962C8B-B14F-4D97-AF65-F5344CB8AC3E}">
        <p14:creationId xmlns:p14="http://schemas.microsoft.com/office/powerpoint/2010/main" val="4635316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20</a:t>
            </a:fld>
            <a:endParaRPr lang="en-US"/>
          </a:p>
        </p:txBody>
      </p:sp>
    </p:spTree>
    <p:extLst>
      <p:ext uri="{BB962C8B-B14F-4D97-AF65-F5344CB8AC3E}">
        <p14:creationId xmlns:p14="http://schemas.microsoft.com/office/powerpoint/2010/main" val="11094152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21</a:t>
            </a:fld>
            <a:endParaRPr lang="en-US"/>
          </a:p>
        </p:txBody>
      </p:sp>
    </p:spTree>
    <p:extLst>
      <p:ext uri="{BB962C8B-B14F-4D97-AF65-F5344CB8AC3E}">
        <p14:creationId xmlns:p14="http://schemas.microsoft.com/office/powerpoint/2010/main" val="28815073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3366D5-65D3-8638-16FC-465CEF5F531B}"/>
              </a:ext>
            </a:extLst>
          </p:cNvPr>
          <p:cNvSpPr>
            <a:spLocks noGrp="1" noRot="1" noChangeAspect="1"/>
          </p:cNvSpPr>
          <p:nvPr>
            <p:ph type="sldImg"/>
          </p:nvPr>
        </p:nvSpPr>
        <p:spPr>
          <a:xfrm>
            <a:off x="2613025" y="890588"/>
            <a:ext cx="4276725" cy="2405062"/>
          </a:xfrm>
        </p:spPr>
      </p:sp>
      <p:sp>
        <p:nvSpPr>
          <p:cNvPr id="3" name="Notes Placeholder 2">
            <a:extLst>
              <a:ext uri="{FF2B5EF4-FFF2-40B4-BE49-F238E27FC236}">
                <a16:creationId xmlns:a16="http://schemas.microsoft.com/office/drawing/2014/main" id="{CFAA26B1-7DD9-4CE6-2F79-C5033BB2F583}"/>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79387B23-10CF-49DB-7A79-AA8D581BE024}"/>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19294A2E-B94F-4A27-96C4-72F97224F487}" type="slidenum">
              <a:pPr algn="r" defTabSz="949478">
                <a:defRPr sz="1800" b="0" i="0" u="none" strike="noStrike" kern="0" cap="none" spc="0" baseline="0">
                  <a:solidFill>
                    <a:srgbClr val="000000"/>
                  </a:solidFill>
                  <a:uFillTx/>
                </a:defRPr>
              </a:pPr>
              <a:t>22</a:t>
            </a:fld>
            <a:endParaRPr lang="en-US" sz="1200">
              <a:solidFill>
                <a:srgbClr val="000000"/>
              </a:solidFill>
              <a:latin typeface="Calibri"/>
            </a:endParaRPr>
          </a:p>
        </p:txBody>
      </p:sp>
    </p:spTree>
    <p:extLst>
      <p:ext uri="{BB962C8B-B14F-4D97-AF65-F5344CB8AC3E}">
        <p14:creationId xmlns:p14="http://schemas.microsoft.com/office/powerpoint/2010/main" val="4143321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23</a:t>
            </a:fld>
            <a:endParaRPr lang="en-US"/>
          </a:p>
        </p:txBody>
      </p:sp>
    </p:spTree>
    <p:extLst>
      <p:ext uri="{BB962C8B-B14F-4D97-AF65-F5344CB8AC3E}">
        <p14:creationId xmlns:p14="http://schemas.microsoft.com/office/powerpoint/2010/main" val="20036575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24</a:t>
            </a:fld>
            <a:endParaRPr lang="en-US"/>
          </a:p>
        </p:txBody>
      </p:sp>
    </p:spTree>
    <p:extLst>
      <p:ext uri="{BB962C8B-B14F-4D97-AF65-F5344CB8AC3E}">
        <p14:creationId xmlns:p14="http://schemas.microsoft.com/office/powerpoint/2010/main" val="194099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25</a:t>
            </a:fld>
            <a:endParaRPr lang="en-US"/>
          </a:p>
        </p:txBody>
      </p:sp>
    </p:spTree>
    <p:extLst>
      <p:ext uri="{BB962C8B-B14F-4D97-AF65-F5344CB8AC3E}">
        <p14:creationId xmlns:p14="http://schemas.microsoft.com/office/powerpoint/2010/main" val="93958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26</a:t>
            </a:fld>
            <a:endParaRPr lang="en-US"/>
          </a:p>
        </p:txBody>
      </p:sp>
    </p:spTree>
    <p:extLst>
      <p:ext uri="{BB962C8B-B14F-4D97-AF65-F5344CB8AC3E}">
        <p14:creationId xmlns:p14="http://schemas.microsoft.com/office/powerpoint/2010/main" val="381941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27</a:t>
            </a:fld>
            <a:endParaRPr lang="en-US"/>
          </a:p>
        </p:txBody>
      </p:sp>
    </p:spTree>
    <p:extLst>
      <p:ext uri="{BB962C8B-B14F-4D97-AF65-F5344CB8AC3E}">
        <p14:creationId xmlns:p14="http://schemas.microsoft.com/office/powerpoint/2010/main" val="3700825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28</a:t>
            </a:fld>
            <a:endParaRPr lang="en-US"/>
          </a:p>
        </p:txBody>
      </p:sp>
    </p:spTree>
    <p:extLst>
      <p:ext uri="{BB962C8B-B14F-4D97-AF65-F5344CB8AC3E}">
        <p14:creationId xmlns:p14="http://schemas.microsoft.com/office/powerpoint/2010/main" val="17630936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29</a:t>
            </a:fld>
            <a:endParaRPr lang="en-US"/>
          </a:p>
        </p:txBody>
      </p:sp>
    </p:spTree>
    <p:extLst>
      <p:ext uri="{BB962C8B-B14F-4D97-AF65-F5344CB8AC3E}">
        <p14:creationId xmlns:p14="http://schemas.microsoft.com/office/powerpoint/2010/main" val="20750059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5723A-3CCC-BB69-F953-2B136D139D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D9B26-69FC-59B0-46F4-032FA04B12F9}"/>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FD0D0CFF-B307-4A19-FBBC-40080CFFA2FF}"/>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FAB77A30-1AA9-4C4E-8890-9D7098F1B3A2}" type="slidenum">
              <a:pPr algn="r" defTabSz="949478">
                <a:defRPr sz="1800" b="0" i="0" u="none" strike="noStrike" kern="0" cap="none" spc="0" baseline="0">
                  <a:solidFill>
                    <a:srgbClr val="000000"/>
                  </a:solidFill>
                  <a:uFillTx/>
                </a:defRPr>
              </a:pPr>
              <a:t>3</a:t>
            </a:fld>
            <a:endParaRPr lang="en-US" sz="1200">
              <a:solidFill>
                <a:srgbClr val="000000"/>
              </a:solidFill>
              <a:latin typeface="Calibri"/>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30</a:t>
            </a:fld>
            <a:endParaRPr lang="en-US"/>
          </a:p>
        </p:txBody>
      </p:sp>
    </p:spTree>
    <p:extLst>
      <p:ext uri="{BB962C8B-B14F-4D97-AF65-F5344CB8AC3E}">
        <p14:creationId xmlns:p14="http://schemas.microsoft.com/office/powerpoint/2010/main" val="36323085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31</a:t>
            </a:fld>
            <a:endParaRPr lang="en-US"/>
          </a:p>
        </p:txBody>
      </p:sp>
    </p:spTree>
    <p:extLst>
      <p:ext uri="{BB962C8B-B14F-4D97-AF65-F5344CB8AC3E}">
        <p14:creationId xmlns:p14="http://schemas.microsoft.com/office/powerpoint/2010/main" val="16595930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32</a:t>
            </a:fld>
            <a:endParaRPr lang="en-US"/>
          </a:p>
        </p:txBody>
      </p:sp>
    </p:spTree>
    <p:extLst>
      <p:ext uri="{BB962C8B-B14F-4D97-AF65-F5344CB8AC3E}">
        <p14:creationId xmlns:p14="http://schemas.microsoft.com/office/powerpoint/2010/main" val="33619766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8B59D-3361-5FF3-0E65-9C12D2A72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9DFB47-8F30-B39D-264C-3E9FF85DBF63}"/>
              </a:ext>
            </a:extLst>
          </p:cNvPr>
          <p:cNvSpPr>
            <a:spLocks noGrp="1" noRot="1" noChangeAspect="1"/>
          </p:cNvSpPr>
          <p:nvPr>
            <p:ph type="sldImg"/>
          </p:nvPr>
        </p:nvSpPr>
        <p:spPr>
          <a:xfrm>
            <a:off x="2613025" y="890588"/>
            <a:ext cx="4276725" cy="2405062"/>
          </a:xfrm>
        </p:spPr>
      </p:sp>
      <p:sp>
        <p:nvSpPr>
          <p:cNvPr id="3" name="Notes Placeholder 2">
            <a:extLst>
              <a:ext uri="{FF2B5EF4-FFF2-40B4-BE49-F238E27FC236}">
                <a16:creationId xmlns:a16="http://schemas.microsoft.com/office/drawing/2014/main" id="{E94A8432-0B06-D4A4-9908-3B9DAABFCBF9}"/>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7BDD5FB2-02E1-8AF7-FFB7-AC4365E99D06}"/>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408EF4C3-DCCE-4903-A700-8A17F06975D7}" type="slidenum">
              <a:pPr algn="r" defTabSz="949478">
                <a:defRPr sz="1800" b="0" i="0" u="none" strike="noStrike" kern="0" cap="none" spc="0" baseline="0">
                  <a:solidFill>
                    <a:srgbClr val="000000"/>
                  </a:solidFill>
                  <a:uFillTx/>
                </a:defRPr>
              </a:pPr>
              <a:t>33</a:t>
            </a:fld>
            <a:endParaRPr lang="en-US" sz="1200">
              <a:solidFill>
                <a:srgbClr val="000000"/>
              </a:solidFill>
              <a:latin typeface="Calibri"/>
            </a:endParaRPr>
          </a:p>
        </p:txBody>
      </p:sp>
    </p:spTree>
    <p:extLst>
      <p:ext uri="{BB962C8B-B14F-4D97-AF65-F5344CB8AC3E}">
        <p14:creationId xmlns:p14="http://schemas.microsoft.com/office/powerpoint/2010/main" val="16445231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34</a:t>
            </a:fld>
            <a:endParaRPr lang="en-US"/>
          </a:p>
        </p:txBody>
      </p:sp>
    </p:spTree>
    <p:extLst>
      <p:ext uri="{BB962C8B-B14F-4D97-AF65-F5344CB8AC3E}">
        <p14:creationId xmlns:p14="http://schemas.microsoft.com/office/powerpoint/2010/main" val="1836363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35</a:t>
            </a:fld>
            <a:endParaRPr lang="en-US"/>
          </a:p>
        </p:txBody>
      </p:sp>
    </p:spTree>
    <p:extLst>
      <p:ext uri="{BB962C8B-B14F-4D97-AF65-F5344CB8AC3E}">
        <p14:creationId xmlns:p14="http://schemas.microsoft.com/office/powerpoint/2010/main" val="20482021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36</a:t>
            </a:fld>
            <a:endParaRPr lang="en-US"/>
          </a:p>
        </p:txBody>
      </p:sp>
    </p:spTree>
    <p:extLst>
      <p:ext uri="{BB962C8B-B14F-4D97-AF65-F5344CB8AC3E}">
        <p14:creationId xmlns:p14="http://schemas.microsoft.com/office/powerpoint/2010/main" val="30625684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37</a:t>
            </a:fld>
            <a:endParaRPr lang="en-US"/>
          </a:p>
        </p:txBody>
      </p:sp>
    </p:spTree>
    <p:extLst>
      <p:ext uri="{BB962C8B-B14F-4D97-AF65-F5344CB8AC3E}">
        <p14:creationId xmlns:p14="http://schemas.microsoft.com/office/powerpoint/2010/main" val="39773824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38</a:t>
            </a:fld>
            <a:endParaRPr lang="en-US"/>
          </a:p>
        </p:txBody>
      </p:sp>
    </p:spTree>
    <p:extLst>
      <p:ext uri="{BB962C8B-B14F-4D97-AF65-F5344CB8AC3E}">
        <p14:creationId xmlns:p14="http://schemas.microsoft.com/office/powerpoint/2010/main" val="8967154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52BDD-0D99-BCBF-DFA5-D9C99A9BD555}"/>
              </a:ext>
            </a:extLst>
          </p:cNvPr>
          <p:cNvSpPr>
            <a:spLocks noGrp="1" noRot="1" noChangeAspect="1"/>
          </p:cNvSpPr>
          <p:nvPr>
            <p:ph type="sldImg"/>
          </p:nvPr>
        </p:nvSpPr>
        <p:spPr>
          <a:xfrm>
            <a:off x="2613025" y="890588"/>
            <a:ext cx="4276725" cy="2405062"/>
          </a:xfrm>
        </p:spPr>
      </p:sp>
      <p:sp>
        <p:nvSpPr>
          <p:cNvPr id="3" name="Notes Placeholder 2">
            <a:extLst>
              <a:ext uri="{FF2B5EF4-FFF2-40B4-BE49-F238E27FC236}">
                <a16:creationId xmlns:a16="http://schemas.microsoft.com/office/drawing/2014/main" id="{74A04508-638E-CF8A-AFB8-8A651893F360}"/>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85DC7B49-D6B0-2CBD-4DB3-9F52E7531244}"/>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29FFD112-BAC4-4553-86C2-7C615360EF44}" type="slidenum">
              <a:pPr algn="r" defTabSz="949478">
                <a:defRPr sz="1800" b="0" i="0" u="none" strike="noStrike" kern="0" cap="none" spc="0" baseline="0">
                  <a:solidFill>
                    <a:srgbClr val="000000"/>
                  </a:solidFill>
                  <a:uFillTx/>
                </a:defRPr>
              </a:pPr>
              <a:t>39</a:t>
            </a:fld>
            <a:endParaRPr lang="en-US" sz="1200">
              <a:solidFill>
                <a:srgbClr val="000000"/>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E12D55-3893-40DC-F735-00D8E50CBC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8E7F6E-29EA-E98C-F2AB-543D82BBBEFE}"/>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12D7C180-86D9-DAE0-F768-00D6BC60595D}"/>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B09BBA60-4CB8-461A-ADC8-3E7B692C1736}" type="slidenum">
              <a:pPr algn="r" defTabSz="949478">
                <a:defRPr sz="1800" b="0" i="0" u="none" strike="noStrike" kern="0" cap="none" spc="0" baseline="0">
                  <a:solidFill>
                    <a:srgbClr val="000000"/>
                  </a:solidFill>
                  <a:uFillTx/>
                </a:defRPr>
              </a:pPr>
              <a:t>4</a:t>
            </a:fld>
            <a:endParaRPr lang="en-US" sz="1200">
              <a:solidFill>
                <a:srgbClr val="000000"/>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7E77D-09E7-6190-5CED-BFAC4149032A}"/>
              </a:ext>
            </a:extLst>
          </p:cNvPr>
          <p:cNvSpPr>
            <a:spLocks noGrp="1" noRot="1" noChangeAspect="1"/>
          </p:cNvSpPr>
          <p:nvPr>
            <p:ph type="sldImg"/>
          </p:nvPr>
        </p:nvSpPr>
        <p:spPr>
          <a:xfrm>
            <a:off x="2613025" y="890588"/>
            <a:ext cx="4276725" cy="2405062"/>
          </a:xfrm>
        </p:spPr>
      </p:sp>
      <p:sp>
        <p:nvSpPr>
          <p:cNvPr id="3" name="Notes Placeholder 2">
            <a:extLst>
              <a:ext uri="{FF2B5EF4-FFF2-40B4-BE49-F238E27FC236}">
                <a16:creationId xmlns:a16="http://schemas.microsoft.com/office/drawing/2014/main" id="{E4F0386B-4AFB-EDFA-7248-5886B22F6F62}"/>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39AFE4C1-3FB4-8E61-4CDC-3CDE2AD35127}"/>
              </a:ext>
            </a:extLst>
          </p:cNvPr>
          <p:cNvSpPr txBox="1"/>
          <p:nvPr/>
        </p:nvSpPr>
        <p:spPr>
          <a:xfrm>
            <a:off x="5382820" y="6769638"/>
            <a:ext cx="4117961" cy="357602"/>
          </a:xfrm>
          <a:prstGeom prst="rect">
            <a:avLst/>
          </a:prstGeom>
          <a:noFill/>
          <a:ln cap="flat">
            <a:noFill/>
          </a:ln>
        </p:spPr>
        <p:txBody>
          <a:bodyPr vert="horz" wrap="square" lIns="94947" tIns="47474" rIns="94947" bIns="47474" anchor="b" anchorCtr="0" compatLnSpc="1">
            <a:noAutofit/>
          </a:bodyPr>
          <a:lstStyle/>
          <a:p>
            <a:pPr algn="r" defTabSz="949478">
              <a:defRPr sz="1800" b="0" i="0" u="none" strike="noStrike" kern="0" cap="none" spc="0" baseline="0">
                <a:solidFill>
                  <a:srgbClr val="000000"/>
                </a:solidFill>
                <a:uFillTx/>
              </a:defRPr>
            </a:pPr>
            <a:fld id="{15207AAE-2EE5-4A73-AD0D-0AB85525D3DB}" type="slidenum">
              <a:pPr algn="r" defTabSz="949478">
                <a:defRPr sz="1800" b="0" i="0" u="none" strike="noStrike" kern="0" cap="none" spc="0" baseline="0">
                  <a:solidFill>
                    <a:srgbClr val="000000"/>
                  </a:solidFill>
                  <a:uFillTx/>
                </a:defRPr>
              </a:pPr>
              <a:t>5</a:t>
            </a:fld>
            <a:endParaRPr lang="en-US" sz="1200">
              <a:solidFill>
                <a:srgbClr val="000000"/>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6</a:t>
            </a:fld>
            <a:endParaRPr lang="en-US"/>
          </a:p>
        </p:txBody>
      </p:sp>
    </p:spTree>
    <p:extLst>
      <p:ext uri="{BB962C8B-B14F-4D97-AF65-F5344CB8AC3E}">
        <p14:creationId xmlns:p14="http://schemas.microsoft.com/office/powerpoint/2010/main" val="3895462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7</a:t>
            </a:fld>
            <a:endParaRPr lang="en-US"/>
          </a:p>
        </p:txBody>
      </p:sp>
    </p:spTree>
    <p:extLst>
      <p:ext uri="{BB962C8B-B14F-4D97-AF65-F5344CB8AC3E}">
        <p14:creationId xmlns:p14="http://schemas.microsoft.com/office/powerpoint/2010/main" val="1339013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8</a:t>
            </a:fld>
            <a:endParaRPr lang="en-US"/>
          </a:p>
        </p:txBody>
      </p:sp>
    </p:spTree>
    <p:extLst>
      <p:ext uri="{BB962C8B-B14F-4D97-AF65-F5344CB8AC3E}">
        <p14:creationId xmlns:p14="http://schemas.microsoft.com/office/powerpoint/2010/main" val="3700054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8F3A070-E515-4149-AC76-EE3F7A11F82E}" type="slidenum">
              <a:rPr lang="en-US" smtClean="0"/>
              <a:t>9</a:t>
            </a:fld>
            <a:endParaRPr lang="en-US"/>
          </a:p>
        </p:txBody>
      </p:sp>
    </p:spTree>
    <p:extLst>
      <p:ext uri="{BB962C8B-B14F-4D97-AF65-F5344CB8AC3E}">
        <p14:creationId xmlns:p14="http://schemas.microsoft.com/office/powerpoint/2010/main" val="61651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CCD7C-1574-E9F8-26E8-FFFD739DB2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204D49-E603-37E6-B737-9DF31D07A1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64263-CC7B-B1C1-8614-1A2BC69E3B9B}"/>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5" name="Footer Placeholder 4">
            <a:extLst>
              <a:ext uri="{FF2B5EF4-FFF2-40B4-BE49-F238E27FC236}">
                <a16:creationId xmlns:a16="http://schemas.microsoft.com/office/drawing/2014/main" id="{65B427E6-9CA8-5949-21D4-3C165144D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3CDF4D-1023-D68B-3FED-98169AB6CD7A}"/>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334021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64925-55D8-B788-4AD5-8733124149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65E589-AC0E-0830-2593-DE3846983F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7FE860-63A6-573F-3D1D-49D8C35DDB2A}"/>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5" name="Footer Placeholder 4">
            <a:extLst>
              <a:ext uri="{FF2B5EF4-FFF2-40B4-BE49-F238E27FC236}">
                <a16:creationId xmlns:a16="http://schemas.microsoft.com/office/drawing/2014/main" id="{D3A6BB5C-F7ED-8FB2-6F47-29BD4A85AE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628C13-1D8F-6C08-6E42-8213401800E0}"/>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2032290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73B9C0-1090-763A-4729-A827F662D8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00BB39-B8DA-A9B4-C17B-F953D10272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3D87F-F8D4-7038-0BAF-84148975F128}"/>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5" name="Footer Placeholder 4">
            <a:extLst>
              <a:ext uri="{FF2B5EF4-FFF2-40B4-BE49-F238E27FC236}">
                <a16:creationId xmlns:a16="http://schemas.microsoft.com/office/drawing/2014/main" id="{FED5F2A0-3E27-4AEB-45A3-42D308998C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B74EC6-578E-8555-E2B2-4BDA7825B77F}"/>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295884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B4556-A348-7F38-9C99-843AA4B2DC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5BF707-7F11-DF35-77FA-0B1F7A4E18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4BEF7D-76DA-31B1-CC2E-724AB4264B11}"/>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5" name="Footer Placeholder 4">
            <a:extLst>
              <a:ext uri="{FF2B5EF4-FFF2-40B4-BE49-F238E27FC236}">
                <a16:creationId xmlns:a16="http://schemas.microsoft.com/office/drawing/2014/main" id="{74639E55-8B04-3C79-E819-F6C9D9FC56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F908B9-FDCB-17FA-9FCC-C8E98F337194}"/>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4270489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B72DA-4811-D111-4524-4DF8EDF654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343D9E-5ABE-A1B9-51A7-C7CBCA6CC74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23B862-4B1E-9753-70C2-D5A3606C263F}"/>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5" name="Footer Placeholder 4">
            <a:extLst>
              <a:ext uri="{FF2B5EF4-FFF2-40B4-BE49-F238E27FC236}">
                <a16:creationId xmlns:a16="http://schemas.microsoft.com/office/drawing/2014/main" id="{5202E29F-9AD8-F613-3799-C5BC788866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863718-8EB4-6AFC-DFD8-DFFA8DD437D9}"/>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2147975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839FB-F9D0-EBBC-C40E-3C9F531BF6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620A3D-CDE9-1251-4476-BC7AACF2A3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2D0F94-8A74-C633-3545-31C90A1EA4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BADDEA-2884-4881-C957-D1D9828FF303}"/>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6" name="Footer Placeholder 5">
            <a:extLst>
              <a:ext uri="{FF2B5EF4-FFF2-40B4-BE49-F238E27FC236}">
                <a16:creationId xmlns:a16="http://schemas.microsoft.com/office/drawing/2014/main" id="{B08FF78A-27AB-0B66-7A8F-6DDB252FB7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4A2D5A-288C-51A7-EA96-C7AEA4521F9A}"/>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240884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9D491-4DFB-7E19-9F33-6B11A70215F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AB9FEC-186F-E6B1-9F6E-779CD6A453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51A8E1-22CF-A5C6-179A-048AF6C7EA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590D4-8BC5-0AE3-131B-28813CFF34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3906BE-F9AA-A76A-496F-4F63032810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88346F-E196-9AD0-DA2B-5B99D0E12F2C}"/>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8" name="Footer Placeholder 7">
            <a:extLst>
              <a:ext uri="{FF2B5EF4-FFF2-40B4-BE49-F238E27FC236}">
                <a16:creationId xmlns:a16="http://schemas.microsoft.com/office/drawing/2014/main" id="{C9E5EC22-C04E-5588-7719-5535BD1B1FA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38D578-C9ED-ACD7-CB12-B4949DDD1B44}"/>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20674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58A89-7F5B-11C2-4740-42C8A3E361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647ECB-4EA6-AB1D-0224-81F3EB9F2A14}"/>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4" name="Footer Placeholder 3">
            <a:extLst>
              <a:ext uri="{FF2B5EF4-FFF2-40B4-BE49-F238E27FC236}">
                <a16:creationId xmlns:a16="http://schemas.microsoft.com/office/drawing/2014/main" id="{F119E3B9-4E88-09D4-3FE4-BF2EF06A91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00F335-0041-1291-8A12-54376106FF1D}"/>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3542245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737410-756C-98D1-A47B-038EC5B61C26}"/>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3" name="Footer Placeholder 2">
            <a:extLst>
              <a:ext uri="{FF2B5EF4-FFF2-40B4-BE49-F238E27FC236}">
                <a16:creationId xmlns:a16="http://schemas.microsoft.com/office/drawing/2014/main" id="{FA6C7A75-7F85-C3B4-E7F6-FE1E5B7517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14322F-8D6F-3788-02E3-DBCD97040BA4}"/>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1343527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A3342-0705-E190-EEEE-FD2668EDBC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0F1748-A8CC-2A9C-54FF-B8AB1DFCE4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B7F3BC-0BD2-D97E-8B0F-5DCCC7BD1C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68911B-C05E-3D80-2CF1-B9A058BDDBEA}"/>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6" name="Footer Placeholder 5">
            <a:extLst>
              <a:ext uri="{FF2B5EF4-FFF2-40B4-BE49-F238E27FC236}">
                <a16:creationId xmlns:a16="http://schemas.microsoft.com/office/drawing/2014/main" id="{C0B54814-0413-9B25-EC47-F046C8C478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82333B-AAF4-63B3-CFEE-59BF13414346}"/>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203272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AFFC0-911B-4D54-4929-40BFEFAA9F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AD2BFB-CAE5-AF04-B457-8281DDFED0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9F75E0-4333-C275-03BD-1F97893900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28444A-3565-269F-9F3A-C919604BF7ED}"/>
              </a:ext>
            </a:extLst>
          </p:cNvPr>
          <p:cNvSpPr>
            <a:spLocks noGrp="1"/>
          </p:cNvSpPr>
          <p:nvPr>
            <p:ph type="dt" sz="half" idx="10"/>
          </p:nvPr>
        </p:nvSpPr>
        <p:spPr/>
        <p:txBody>
          <a:bodyPr/>
          <a:lstStyle/>
          <a:p>
            <a:fld id="{01E9488A-9806-47A7-99B9-48ED3EACCC2E}" type="datetimeFigureOut">
              <a:rPr lang="en-US" smtClean="0"/>
              <a:t>12/2/2024</a:t>
            </a:fld>
            <a:endParaRPr lang="en-US"/>
          </a:p>
        </p:txBody>
      </p:sp>
      <p:sp>
        <p:nvSpPr>
          <p:cNvPr id="6" name="Footer Placeholder 5">
            <a:extLst>
              <a:ext uri="{FF2B5EF4-FFF2-40B4-BE49-F238E27FC236}">
                <a16:creationId xmlns:a16="http://schemas.microsoft.com/office/drawing/2014/main" id="{4DC1FDD1-1F70-337B-EC25-20690B804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9C72CF-D16B-6446-C9B6-29CDC92B2FA4}"/>
              </a:ext>
            </a:extLst>
          </p:cNvPr>
          <p:cNvSpPr>
            <a:spLocks noGrp="1"/>
          </p:cNvSpPr>
          <p:nvPr>
            <p:ph type="sldNum" sz="quarter" idx="12"/>
          </p:nvPr>
        </p:nvSpPr>
        <p:spPr/>
        <p:txBody>
          <a:bodyPr/>
          <a:lstStyle/>
          <a:p>
            <a:fld id="{057D02D4-2B1F-4293-8ED5-FF71B50BB778}" type="slidenum">
              <a:rPr lang="en-US" smtClean="0"/>
              <a:t>‹#›</a:t>
            </a:fld>
            <a:endParaRPr lang="en-US"/>
          </a:p>
        </p:txBody>
      </p:sp>
    </p:spTree>
    <p:extLst>
      <p:ext uri="{BB962C8B-B14F-4D97-AF65-F5344CB8AC3E}">
        <p14:creationId xmlns:p14="http://schemas.microsoft.com/office/powerpoint/2010/main" val="310294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E38486-33A6-8203-1EBC-6D1F5CA420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BE50A3-044E-DE1B-64C2-56259FAD61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EF1FC-3A14-F53C-5DDE-96C5C863C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E9488A-9806-47A7-99B9-48ED3EACCC2E}" type="datetimeFigureOut">
              <a:rPr lang="en-US" smtClean="0"/>
              <a:t>12/2/2024</a:t>
            </a:fld>
            <a:endParaRPr lang="en-US"/>
          </a:p>
        </p:txBody>
      </p:sp>
      <p:sp>
        <p:nvSpPr>
          <p:cNvPr id="5" name="Footer Placeholder 4">
            <a:extLst>
              <a:ext uri="{FF2B5EF4-FFF2-40B4-BE49-F238E27FC236}">
                <a16:creationId xmlns:a16="http://schemas.microsoft.com/office/drawing/2014/main" id="{41EC3265-DC61-DD73-A0C4-164494792D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CF2463B-7A7D-A078-A622-E1E5757C28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7D02D4-2B1F-4293-8ED5-FF71B50BB778}" type="slidenum">
              <a:rPr lang="en-US" smtClean="0"/>
              <a:t>‹#›</a:t>
            </a:fld>
            <a:endParaRPr lang="en-US"/>
          </a:p>
        </p:txBody>
      </p:sp>
    </p:spTree>
    <p:extLst>
      <p:ext uri="{BB962C8B-B14F-4D97-AF65-F5344CB8AC3E}">
        <p14:creationId xmlns:p14="http://schemas.microsoft.com/office/powerpoint/2010/main" val="4013984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D7E44-1B80-BA4E-2F55-5FF97E622EFF}"/>
              </a:ext>
            </a:extLst>
          </p:cNvPr>
          <p:cNvSpPr txBox="1">
            <a:spLocks noGrp="1"/>
          </p:cNvSpPr>
          <p:nvPr>
            <p:ph type="ctrTitle"/>
          </p:nvPr>
        </p:nvSpPr>
        <p:spPr>
          <a:xfrm>
            <a:off x="1390260" y="1296955"/>
            <a:ext cx="9126967" cy="3227319"/>
          </a:xfrm>
          <a:ln w="76196">
            <a:solidFill>
              <a:srgbClr val="000000"/>
            </a:solidFill>
            <a:prstDash val="solid"/>
          </a:ln>
        </p:spPr>
        <p:txBody>
          <a:bodyPr>
            <a:normAutofit fontScale="90000"/>
          </a:bodyPr>
          <a:lstStyle/>
          <a:p>
            <a:br>
              <a:rPr lang="en-US" sz="4300">
                <a:latin typeface="Georgia" pitchFamily="18"/>
              </a:rPr>
            </a:br>
            <a:br>
              <a:rPr lang="en-US" sz="4300">
                <a:latin typeface="Georgia" pitchFamily="18"/>
              </a:rPr>
            </a:br>
            <a:br>
              <a:rPr lang="en-US" sz="4300">
                <a:latin typeface="Georgia" pitchFamily="18"/>
              </a:rPr>
            </a:br>
            <a:br>
              <a:rPr lang="en-US" sz="4300">
                <a:latin typeface="Georgia" pitchFamily="18"/>
              </a:rPr>
            </a:br>
            <a:r>
              <a:rPr lang="en-US" sz="4300">
                <a:latin typeface="Georgia" pitchFamily="18"/>
              </a:rPr>
              <a:t>Poetry: Sonnet, with </a:t>
            </a:r>
            <a:r>
              <a:rPr lang="en-US" sz="4300" err="1">
                <a:latin typeface="Georgia" pitchFamily="18"/>
              </a:rPr>
              <a:t>Bird,Elliptical</a:t>
            </a:r>
            <a:r>
              <a:rPr lang="en-US" sz="4300">
                <a:latin typeface="Georgia" pitchFamily="18"/>
              </a:rPr>
              <a:t> and Fences </a:t>
            </a:r>
            <a:br>
              <a:rPr lang="en-US" sz="4300">
                <a:latin typeface="Georgia" pitchFamily="18"/>
              </a:rPr>
            </a:br>
            <a:r>
              <a:rPr lang="en-US" sz="4400">
                <a:solidFill>
                  <a:schemeClr val="accent1">
                    <a:lumMod val="60000"/>
                    <a:lumOff val="40000"/>
                  </a:schemeClr>
                </a:solidFill>
                <a:latin typeface="Georgia"/>
              </a:rPr>
              <a:t>Days 1-2 </a:t>
            </a:r>
            <a:br>
              <a:rPr lang="en-US" sz="4400">
                <a:solidFill>
                  <a:schemeClr val="accent1">
                    <a:lumMod val="60000"/>
                    <a:lumOff val="40000"/>
                  </a:schemeClr>
                </a:solidFill>
                <a:latin typeface="Georgia" pitchFamily="18"/>
              </a:rPr>
            </a:br>
            <a:r>
              <a:rPr lang="en-US" sz="4300">
                <a:solidFill>
                  <a:schemeClr val="accent1">
                    <a:lumMod val="60000"/>
                    <a:lumOff val="40000"/>
                  </a:schemeClr>
                </a:solidFill>
                <a:latin typeface="Georgia"/>
              </a:rPr>
              <a:t>(Lessons 21-23)</a:t>
            </a:r>
            <a:br>
              <a:rPr lang="en-US" sz="5400">
                <a:latin typeface="Georgia" pitchFamily="18"/>
              </a:rPr>
            </a:br>
            <a:r>
              <a:rPr lang="en-US" sz="5400">
                <a:latin typeface="Georgia"/>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b="1"/>
              <a:t>Why Do We Annotate?</a:t>
            </a:r>
          </a:p>
        </p:txBody>
      </p:sp>
      <p:sp>
        <p:nvSpPr>
          <p:cNvPr id="5" name="Content Placeholder 4"/>
          <p:cNvSpPr>
            <a:spLocks noGrp="1"/>
          </p:cNvSpPr>
          <p:nvPr>
            <p:ph idx="1"/>
          </p:nvPr>
        </p:nvSpPr>
        <p:spPr>
          <a:noFill/>
          <a:ln>
            <a:noFill/>
          </a:ln>
        </p:spPr>
        <p:txBody>
          <a:bodyPr>
            <a:normAutofit lnSpcReduction="10000"/>
          </a:bodyPr>
          <a:lstStyle/>
          <a:p>
            <a:pPr marL="0" indent="0" algn="ctr">
              <a:buNone/>
            </a:pPr>
            <a:r>
              <a:rPr lang="en-US" sz="3600"/>
              <a:t>The majority of reading is </a:t>
            </a:r>
            <a:r>
              <a:rPr lang="en-US" sz="3600" i="1">
                <a:solidFill>
                  <a:srgbClr val="118087"/>
                </a:solidFill>
              </a:rPr>
              <a:t>just skimming</a:t>
            </a:r>
            <a:r>
              <a:rPr lang="en-US" sz="3600"/>
              <a:t>, this is </a:t>
            </a:r>
            <a:r>
              <a:rPr lang="en-US" sz="3500" b="1">
                <a:solidFill>
                  <a:srgbClr val="4C2D7E"/>
                </a:solidFill>
                <a:cs typeface="KG Second Chances Solid"/>
              </a:rPr>
              <a:t>NOT</a:t>
            </a:r>
            <a:r>
              <a:rPr lang="en-US" sz="3500">
                <a:solidFill>
                  <a:srgbClr val="4C2D7E"/>
                </a:solidFill>
                <a:latin typeface="Chalkduster"/>
                <a:cs typeface="Chalkduster"/>
              </a:rPr>
              <a:t> </a:t>
            </a:r>
            <a:r>
              <a:rPr lang="en-US" sz="3600"/>
              <a:t>helpful when reading for understanding.</a:t>
            </a:r>
          </a:p>
          <a:p>
            <a:pPr marL="0" indent="0" algn="ctr">
              <a:buNone/>
            </a:pPr>
            <a:endParaRPr lang="en-US"/>
          </a:p>
          <a:p>
            <a:pPr marL="0" indent="0">
              <a:buNone/>
            </a:pPr>
            <a:r>
              <a:rPr lang="en-US" sz="5200" b="1">
                <a:solidFill>
                  <a:srgbClr val="118087"/>
                </a:solidFill>
                <a:cs typeface="KG Behind These Hazel Eyes"/>
              </a:rPr>
              <a:t>Annotating a Text:</a:t>
            </a:r>
            <a:endParaRPr lang="en-US" sz="4800" b="1">
              <a:solidFill>
                <a:srgbClr val="118087"/>
              </a:solidFill>
              <a:cs typeface="KG Behind These Hazel Eyes"/>
            </a:endParaRPr>
          </a:p>
          <a:p>
            <a:r>
              <a:rPr lang="en-US"/>
              <a:t>slows the reader down</a:t>
            </a:r>
          </a:p>
          <a:p>
            <a:r>
              <a:rPr lang="en-US"/>
              <a:t>promotes active reading</a:t>
            </a:r>
          </a:p>
          <a:p>
            <a:r>
              <a:rPr lang="en-US"/>
              <a:t>improves reading and writing</a:t>
            </a:r>
          </a:p>
          <a:p>
            <a:r>
              <a:rPr lang="en-US"/>
              <a:t>allows the reader to make connections</a:t>
            </a:r>
          </a:p>
        </p:txBody>
      </p:sp>
    </p:spTree>
    <p:extLst>
      <p:ext uri="{BB962C8B-B14F-4D97-AF65-F5344CB8AC3E}">
        <p14:creationId xmlns:p14="http://schemas.microsoft.com/office/powerpoint/2010/main" val="4140762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a:t>What Will I Need?</a:t>
            </a:r>
          </a:p>
        </p:txBody>
      </p:sp>
      <p:sp>
        <p:nvSpPr>
          <p:cNvPr id="3" name="Content Placeholder 2"/>
          <p:cNvSpPr>
            <a:spLocks noGrp="1"/>
          </p:cNvSpPr>
          <p:nvPr>
            <p:ph idx="1"/>
          </p:nvPr>
        </p:nvSpPr>
        <p:spPr>
          <a:noFill/>
          <a:ln>
            <a:noFill/>
          </a:ln>
        </p:spPr>
        <p:txBody>
          <a:bodyPr>
            <a:normAutofit lnSpcReduction="10000"/>
          </a:bodyPr>
          <a:lstStyle/>
          <a:p>
            <a:pPr marL="0" indent="0">
              <a:buNone/>
            </a:pPr>
            <a:r>
              <a:rPr lang="en-US" sz="4800" b="1">
                <a:cs typeface="KG Second Chances Solid"/>
              </a:rPr>
              <a:t>Annotation tools:</a:t>
            </a:r>
          </a:p>
          <a:p>
            <a:pPr>
              <a:lnSpc>
                <a:spcPct val="90000"/>
              </a:lnSpc>
            </a:pPr>
            <a:r>
              <a:rPr lang="en-US" sz="3600"/>
              <a:t>Pencil</a:t>
            </a:r>
          </a:p>
          <a:p>
            <a:pPr>
              <a:lnSpc>
                <a:spcPct val="90000"/>
              </a:lnSpc>
            </a:pPr>
            <a:r>
              <a:rPr lang="en-US" sz="3600"/>
              <a:t>Colored pens (optional)</a:t>
            </a:r>
          </a:p>
          <a:p>
            <a:pPr>
              <a:lnSpc>
                <a:spcPct val="90000"/>
              </a:lnSpc>
            </a:pPr>
            <a:r>
              <a:rPr lang="en-US" sz="3600"/>
              <a:t>Highlighter (optional)</a:t>
            </a:r>
          </a:p>
          <a:p>
            <a:pPr>
              <a:lnSpc>
                <a:spcPct val="90000"/>
              </a:lnSpc>
            </a:pPr>
            <a:r>
              <a:rPr lang="en-US" sz="3600"/>
              <a:t>Post-it notes (optional)</a:t>
            </a:r>
          </a:p>
          <a:p>
            <a:pPr>
              <a:lnSpc>
                <a:spcPct val="90000"/>
              </a:lnSpc>
            </a:pPr>
            <a:r>
              <a:rPr lang="en-US" sz="3600"/>
              <a:t>Annotation Guide</a:t>
            </a:r>
          </a:p>
          <a:p>
            <a:pPr>
              <a:lnSpc>
                <a:spcPct val="90000"/>
              </a:lnSpc>
            </a:pPr>
            <a:r>
              <a:rPr lang="en-US" sz="3600" b="1">
                <a:effectLst>
                  <a:glow rad="127000">
                    <a:srgbClr val="FFFF00">
                      <a:alpha val="75000"/>
                    </a:srgbClr>
                  </a:glow>
                </a:effectLst>
              </a:rPr>
              <a:t>Your own copy of the poem!</a:t>
            </a:r>
          </a:p>
        </p:txBody>
      </p:sp>
    </p:spTree>
    <p:extLst>
      <p:ext uri="{BB962C8B-B14F-4D97-AF65-F5344CB8AC3E}">
        <p14:creationId xmlns:p14="http://schemas.microsoft.com/office/powerpoint/2010/main" val="2718683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nodeType="clickEffect">
                                  <p:stCondLst>
                                    <p:cond delay="0"/>
                                  </p:stCondLst>
                                  <p:iterate type="lt">
                                    <p:tmPct val="0"/>
                                  </p:iterate>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36" presetClass="emph" presetSubtype="0" fill="hold" nodeType="clickEffect">
                                  <p:stCondLst>
                                    <p:cond delay="0"/>
                                  </p:stCondLst>
                                  <p:iterate type="lt">
                                    <p:tmPct val="10000"/>
                                  </p:iterate>
                                  <p:childTnLst>
                                    <p:animScale>
                                      <p:cBhvr>
                                        <p:cTn id="40" dur="250" autoRev="1" fill="hold">
                                          <p:stCondLst>
                                            <p:cond delay="0"/>
                                          </p:stCondLst>
                                        </p:cTn>
                                        <p:tgtEl>
                                          <p:spTgt spid="3">
                                            <p:txEl>
                                              <p:pRg st="6" end="6"/>
                                            </p:txEl>
                                          </p:spTgt>
                                        </p:tgtEl>
                                      </p:cBhvr>
                                      <p:to x="80000" y="100000"/>
                                    </p:animScale>
                                    <p:anim by="(#ppt_w*0.10)" calcmode="lin" valueType="num">
                                      <p:cBhvr>
                                        <p:cTn id="41" dur="250" autoRev="1" fill="hold">
                                          <p:stCondLst>
                                            <p:cond delay="0"/>
                                          </p:stCondLst>
                                        </p:cTn>
                                        <p:tgtEl>
                                          <p:spTgt spid="3">
                                            <p:txEl>
                                              <p:pRg st="6" end="6"/>
                                            </p:txEl>
                                          </p:spTgt>
                                        </p:tgtEl>
                                        <p:attrNameLst>
                                          <p:attrName>ppt_x</p:attrName>
                                        </p:attrNameLst>
                                      </p:cBhvr>
                                    </p:anim>
                                    <p:anim by="(-#ppt_w*0.10)" calcmode="lin" valueType="num">
                                      <p:cBhvr>
                                        <p:cTn id="42" dur="250" autoRev="1" fill="hold">
                                          <p:stCondLst>
                                            <p:cond delay="0"/>
                                          </p:stCondLst>
                                        </p:cTn>
                                        <p:tgtEl>
                                          <p:spTgt spid="3">
                                            <p:txEl>
                                              <p:pRg st="6" end="6"/>
                                            </p:txEl>
                                          </p:spTgt>
                                        </p:tgtEl>
                                        <p:attrNameLst>
                                          <p:attrName>ppt_y</p:attrName>
                                        </p:attrNameLst>
                                      </p:cBhvr>
                                    </p:anim>
                                    <p:animRot by="-480000">
                                      <p:cBhvr>
                                        <p:cTn id="43" dur="250" autoRev="1" fill="hold">
                                          <p:stCondLst>
                                            <p:cond delay="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9"/>
            <a:ext cx="8229600" cy="686483"/>
          </a:xfrm>
        </p:spPr>
        <p:txBody>
          <a:bodyPr>
            <a:noAutofit/>
          </a:bodyPr>
          <a:lstStyle/>
          <a:p>
            <a:r>
              <a:rPr lang="en-US" sz="5400" b="1"/>
              <a:t>Annotation Guide</a:t>
            </a:r>
          </a:p>
        </p:txBody>
      </p:sp>
      <p:graphicFrame>
        <p:nvGraphicFramePr>
          <p:cNvPr id="4" name="Table 3"/>
          <p:cNvGraphicFramePr>
            <a:graphicFrameLocks noGrp="1"/>
          </p:cNvGraphicFramePr>
          <p:nvPr/>
        </p:nvGraphicFramePr>
        <p:xfrm>
          <a:off x="1940748" y="1066109"/>
          <a:ext cx="8317837" cy="5633608"/>
        </p:xfrm>
        <a:graphic>
          <a:graphicData uri="http://schemas.openxmlformats.org/drawingml/2006/table">
            <a:tbl>
              <a:tblPr firstRow="1" bandRow="1">
                <a:tableStyleId>{5940675A-B579-460E-94D1-54222C63F5DA}</a:tableStyleId>
              </a:tblPr>
              <a:tblGrid>
                <a:gridCol w="1283299">
                  <a:extLst>
                    <a:ext uri="{9D8B030D-6E8A-4147-A177-3AD203B41FA5}">
                      <a16:colId xmlns:a16="http://schemas.microsoft.com/office/drawing/2014/main" val="20000"/>
                    </a:ext>
                  </a:extLst>
                </a:gridCol>
                <a:gridCol w="7034538">
                  <a:extLst>
                    <a:ext uri="{9D8B030D-6E8A-4147-A177-3AD203B41FA5}">
                      <a16:colId xmlns:a16="http://schemas.microsoft.com/office/drawing/2014/main" val="20001"/>
                    </a:ext>
                  </a:extLst>
                </a:gridCol>
              </a:tblGrid>
              <a:tr h="202554">
                <a:tc>
                  <a:txBody>
                    <a:bodyPr/>
                    <a:lstStyle/>
                    <a:p>
                      <a:pPr algn="ctr"/>
                      <a:r>
                        <a:rPr lang="en-US" sz="2400" b="0">
                          <a:solidFill>
                            <a:schemeClr val="bg1"/>
                          </a:solidFill>
                          <a:latin typeface="+mn-lt"/>
                          <a:cs typeface="KG Behind These Hazel Eyes"/>
                        </a:rPr>
                        <a:t>Symbol</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1BADB7"/>
                    </a:solidFill>
                  </a:tcPr>
                </a:tc>
                <a:tc>
                  <a:txBody>
                    <a:bodyPr/>
                    <a:lstStyle/>
                    <a:p>
                      <a:pPr algn="ctr"/>
                      <a:r>
                        <a:rPr lang="en-US" sz="2400" b="0">
                          <a:solidFill>
                            <a:schemeClr val="bg1"/>
                          </a:solidFill>
                          <a:latin typeface="+mn-lt"/>
                          <a:cs typeface="KG Behind These Hazel Eyes"/>
                        </a:rPr>
                        <a:t>Guide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1BADB7"/>
                    </a:solidFill>
                  </a:tcPr>
                </a:tc>
                <a:extLst>
                  <a:ext uri="{0D108BD9-81ED-4DB2-BD59-A6C34878D82A}">
                    <a16:rowId xmlns:a16="http://schemas.microsoft.com/office/drawing/2014/main" val="10000"/>
                  </a:ext>
                </a:extLst>
              </a:tr>
              <a:tr h="563104">
                <a:tc>
                  <a:txBody>
                    <a:bodyPr/>
                    <a:lstStyle/>
                    <a:p>
                      <a:pPr algn="ctr"/>
                      <a:r>
                        <a:rPr lang="en-US" sz="1500" b="1">
                          <a:latin typeface="Arial"/>
                          <a:cs typeface="Arial"/>
                        </a:rPr>
                        <a:t>Identify</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The rhyme scheme of the poem</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63104">
                <a:tc>
                  <a:txBody>
                    <a:bodyPr/>
                    <a:lstStyle/>
                    <a:p>
                      <a:pPr algn="ctr"/>
                      <a:r>
                        <a:rPr lang="en-US" sz="1500" b="1">
                          <a:latin typeface="Arial"/>
                          <a:cs typeface="Arial"/>
                        </a:rPr>
                        <a:t>Count</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The number of stanzas in the entire poem</a:t>
                      </a:r>
                      <a:r>
                        <a:rPr lang="en-US" sz="1800" baseline="0">
                          <a:latin typeface="Arial"/>
                          <a:cs typeface="Arial"/>
                        </a:rPr>
                        <a:t> and the number of syllables in each line. </a:t>
                      </a:r>
                      <a:endParaRPr lang="en-US" sz="18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63104">
                <a:tc>
                  <a:txBody>
                    <a:bodyPr/>
                    <a:lstStyle/>
                    <a:p>
                      <a:pPr algn="ctr"/>
                      <a:r>
                        <a:rPr lang="en-US" sz="1500" b="1">
                          <a:latin typeface="Arial"/>
                          <a:cs typeface="Arial"/>
                        </a:rPr>
                        <a:t>Un</a:t>
                      </a:r>
                      <a:r>
                        <a:rPr lang="en-US" sz="1500" b="1">
                          <a:solidFill>
                            <a:schemeClr val="tx1"/>
                          </a:solidFill>
                          <a:latin typeface="Arial"/>
                          <a:cs typeface="Arial"/>
                        </a:rPr>
                        <a:t>der</a:t>
                      </a:r>
                      <a:r>
                        <a:rPr lang="en-US" sz="1500" b="1">
                          <a:latin typeface="Arial"/>
                          <a:cs typeface="Arial"/>
                        </a:rPr>
                        <a:t>line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Words or phrases you do not know or understand. </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63104">
                <a:tc>
                  <a:txBody>
                    <a:bodyPr/>
                    <a:lstStyle/>
                    <a:p>
                      <a:pPr algn="ctr"/>
                      <a:r>
                        <a:rPr lang="en-US" sz="1500" b="1">
                          <a:latin typeface="Arial"/>
                          <a:cs typeface="Arial"/>
                        </a:rPr>
                        <a:t>Squiggle</a:t>
                      </a:r>
                      <a:r>
                        <a:rPr lang="en-US" sz="1500" b="1" baseline="0">
                          <a:latin typeface="Arial"/>
                          <a:cs typeface="Arial"/>
                        </a:rPr>
                        <a:t> Line</a:t>
                      </a:r>
                      <a:endParaRPr lang="en-US" sz="1500" b="1">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All sound devices (alliteration,</a:t>
                      </a:r>
                      <a:r>
                        <a:rPr lang="en-US" sz="1800" baseline="0">
                          <a:latin typeface="Arial"/>
                          <a:cs typeface="Arial"/>
                        </a:rPr>
                        <a:t> a</a:t>
                      </a:r>
                      <a:r>
                        <a:rPr lang="en-US" sz="1800">
                          <a:latin typeface="Arial"/>
                          <a:cs typeface="Arial"/>
                        </a:rPr>
                        <a:t>ssonance, consonance)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63104">
                <a:tc>
                  <a:txBody>
                    <a:bodyPr/>
                    <a:lstStyle/>
                    <a:p>
                      <a:pPr algn="ctr"/>
                      <a:r>
                        <a:rPr lang="en-US" sz="1500" b="1">
                          <a:latin typeface="Arial"/>
                          <a:cs typeface="Arial"/>
                        </a:rPr>
                        <a:t>Star</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Place a star</a:t>
                      </a:r>
                      <a:r>
                        <a:rPr lang="en-US" sz="1800" baseline="0">
                          <a:latin typeface="Arial"/>
                          <a:cs typeface="Arial"/>
                        </a:rPr>
                        <a:t> next to figurative language</a:t>
                      </a:r>
                      <a:endParaRPr lang="en-US" sz="18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63104">
                <a:tc>
                  <a:txBody>
                    <a:bodyPr/>
                    <a:lstStyle/>
                    <a:p>
                      <a:pPr algn="ctr"/>
                      <a:r>
                        <a:rPr lang="en-US" sz="1500" b="1">
                          <a:latin typeface="Arial"/>
                          <a:cs typeface="Arial"/>
                        </a:rPr>
                        <a:t>Box</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Draw a box around words that depict a setting</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563104">
                <a:tc>
                  <a:txBody>
                    <a:bodyPr/>
                    <a:lstStyle/>
                    <a:p>
                      <a:pPr algn="ctr"/>
                      <a:r>
                        <a:rPr lang="en-US" sz="1500" b="1">
                          <a:latin typeface="Arial"/>
                          <a:cs typeface="Arial"/>
                        </a:rPr>
                        <a:t>Highlight</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Repeated words or phrases</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563104">
                <a:tc>
                  <a:txBody>
                    <a:bodyPr/>
                    <a:lstStyle/>
                    <a:p>
                      <a:pPr algn="ctr"/>
                      <a:r>
                        <a:rPr lang="en-US" sz="1500" b="1">
                          <a:latin typeface="Arial"/>
                          <a:cs typeface="Arial"/>
                        </a:rPr>
                        <a:t>Circle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Emotionally charged words</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563104">
                <a:tc>
                  <a:txBody>
                    <a:bodyPr/>
                    <a:lstStyle/>
                    <a:p>
                      <a:pPr algn="ctr"/>
                      <a:r>
                        <a:rPr lang="en-US" sz="1500" b="1">
                          <a:latin typeface="Arial"/>
                          <a:cs typeface="Arial"/>
                        </a:rPr>
                        <a:t>WRITE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800">
                          <a:latin typeface="Arial"/>
                          <a:cs typeface="Arial"/>
                        </a:rPr>
                        <a:t>Write important thoughts and connection in the margins</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173353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9"/>
            <a:ext cx="8229600" cy="686483"/>
          </a:xfrm>
        </p:spPr>
        <p:txBody>
          <a:bodyPr>
            <a:noAutofit/>
          </a:bodyPr>
          <a:lstStyle/>
          <a:p>
            <a:r>
              <a:rPr lang="en-US" sz="5400" b="1"/>
              <a:t>Annotation Guide</a:t>
            </a:r>
          </a:p>
        </p:txBody>
      </p:sp>
      <p:graphicFrame>
        <p:nvGraphicFramePr>
          <p:cNvPr id="4" name="Table 3"/>
          <p:cNvGraphicFramePr>
            <a:graphicFrameLocks noGrp="1"/>
          </p:cNvGraphicFramePr>
          <p:nvPr/>
        </p:nvGraphicFramePr>
        <p:xfrm>
          <a:off x="1693289" y="1052598"/>
          <a:ext cx="8845526" cy="5700960"/>
        </p:xfrm>
        <a:graphic>
          <a:graphicData uri="http://schemas.openxmlformats.org/drawingml/2006/table">
            <a:tbl>
              <a:tblPr firstRow="1" bandRow="1">
                <a:tableStyleId>{5940675A-B579-460E-94D1-54222C63F5DA}</a:tableStyleId>
              </a:tblPr>
              <a:tblGrid>
                <a:gridCol w="1330752">
                  <a:extLst>
                    <a:ext uri="{9D8B030D-6E8A-4147-A177-3AD203B41FA5}">
                      <a16:colId xmlns:a16="http://schemas.microsoft.com/office/drawing/2014/main" val="20000"/>
                    </a:ext>
                  </a:extLst>
                </a:gridCol>
                <a:gridCol w="7514774">
                  <a:extLst>
                    <a:ext uri="{9D8B030D-6E8A-4147-A177-3AD203B41FA5}">
                      <a16:colId xmlns:a16="http://schemas.microsoft.com/office/drawing/2014/main" val="20001"/>
                    </a:ext>
                  </a:extLst>
                </a:gridCol>
              </a:tblGrid>
              <a:tr h="202554">
                <a:tc>
                  <a:txBody>
                    <a:bodyPr/>
                    <a:lstStyle/>
                    <a:p>
                      <a:pPr algn="ctr"/>
                      <a:r>
                        <a:rPr lang="en-US" sz="2400" b="1">
                          <a:solidFill>
                            <a:srgbClr val="FFFFFF"/>
                          </a:solidFill>
                          <a:latin typeface="+mn-lt"/>
                          <a:cs typeface="Chalkduster"/>
                        </a:rPr>
                        <a:t>Symbol</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1BADB7"/>
                    </a:solidFill>
                  </a:tcPr>
                </a:tc>
                <a:tc>
                  <a:txBody>
                    <a:bodyPr/>
                    <a:lstStyle/>
                    <a:p>
                      <a:pPr algn="ctr"/>
                      <a:r>
                        <a:rPr lang="en-US" sz="2400" b="1">
                          <a:solidFill>
                            <a:srgbClr val="FFFFFF"/>
                          </a:solidFill>
                          <a:latin typeface="+mn-lt"/>
                          <a:cs typeface="Chalkduster"/>
                        </a:rPr>
                        <a:t>Guide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1BADB7"/>
                    </a:solidFill>
                  </a:tcPr>
                </a:tc>
                <a:extLst>
                  <a:ext uri="{0D108BD9-81ED-4DB2-BD59-A6C34878D82A}">
                    <a16:rowId xmlns:a16="http://schemas.microsoft.com/office/drawing/2014/main" val="10000"/>
                  </a:ext>
                </a:extLst>
              </a:tr>
              <a:tr h="563104">
                <a:tc>
                  <a:txBody>
                    <a:bodyPr/>
                    <a:lstStyle/>
                    <a:p>
                      <a:pPr algn="ctr"/>
                      <a:r>
                        <a:rPr lang="en-US" sz="1500" b="1">
                          <a:latin typeface="Arial"/>
                          <a:cs typeface="Arial"/>
                        </a:rPr>
                        <a:t>Identify</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Write capital letters (A,</a:t>
                      </a:r>
                      <a:r>
                        <a:rPr lang="en-US" sz="1600" baseline="0">
                          <a:latin typeface="Arial"/>
                          <a:cs typeface="Arial"/>
                        </a:rPr>
                        <a:t> B, C, etc.) next to each line</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63104">
                <a:tc>
                  <a:txBody>
                    <a:bodyPr/>
                    <a:lstStyle/>
                    <a:p>
                      <a:pPr algn="ctr"/>
                      <a:r>
                        <a:rPr lang="en-US" sz="1500" b="1">
                          <a:latin typeface="Arial"/>
                          <a:cs typeface="Arial"/>
                        </a:rPr>
                        <a:t>Count</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Write the number and circle it next to each stanza/line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63104">
                <a:tc>
                  <a:txBody>
                    <a:bodyPr/>
                    <a:lstStyle/>
                    <a:p>
                      <a:pPr algn="ctr"/>
                      <a:r>
                        <a:rPr lang="en-US" sz="1500" b="1">
                          <a:latin typeface="Arial"/>
                          <a:cs typeface="Arial"/>
                        </a:rPr>
                        <a:t>Un</a:t>
                      </a:r>
                      <a:r>
                        <a:rPr lang="en-US" sz="1500" b="1">
                          <a:solidFill>
                            <a:schemeClr val="tx1"/>
                          </a:solidFill>
                          <a:latin typeface="Arial"/>
                          <a:cs typeface="Arial"/>
                        </a:rPr>
                        <a:t>der</a:t>
                      </a:r>
                      <a:r>
                        <a:rPr lang="en-US" sz="1500" b="1">
                          <a:latin typeface="Arial"/>
                          <a:cs typeface="Arial"/>
                        </a:rPr>
                        <a:t>line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Look up the meaning of the word or phrase and write</a:t>
                      </a:r>
                      <a:r>
                        <a:rPr lang="en-US" sz="1600" baseline="0">
                          <a:latin typeface="Arial"/>
                          <a:cs typeface="Arial"/>
                        </a:rPr>
                        <a:t> it in the margin</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63104">
                <a:tc>
                  <a:txBody>
                    <a:bodyPr/>
                    <a:lstStyle/>
                    <a:p>
                      <a:pPr algn="ctr"/>
                      <a:r>
                        <a:rPr lang="en-US" sz="1500" b="1">
                          <a:latin typeface="Arial"/>
                          <a:cs typeface="Arial"/>
                        </a:rPr>
                        <a:t>Squiggle</a:t>
                      </a:r>
                      <a:r>
                        <a:rPr lang="en-US" sz="1500" b="1" baseline="0">
                          <a:latin typeface="Arial"/>
                          <a:cs typeface="Arial"/>
                        </a:rPr>
                        <a:t> Line</a:t>
                      </a:r>
                      <a:endParaRPr lang="en-US" sz="1500" b="1">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Write which type of sound device the poet used. Add</a:t>
                      </a:r>
                      <a:r>
                        <a:rPr lang="en-US" sz="1600" baseline="0">
                          <a:latin typeface="Arial"/>
                          <a:cs typeface="Arial"/>
                        </a:rPr>
                        <a:t> notes to the margin about how it enhances the meter of the poem</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63104">
                <a:tc>
                  <a:txBody>
                    <a:bodyPr/>
                    <a:lstStyle/>
                    <a:p>
                      <a:pPr algn="ctr"/>
                      <a:r>
                        <a:rPr lang="en-US" sz="1500" b="1">
                          <a:latin typeface="Arial"/>
                          <a:cs typeface="Arial"/>
                        </a:rPr>
                        <a:t>Star</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Write which kind</a:t>
                      </a:r>
                      <a:r>
                        <a:rPr lang="en-US" sz="1600" baseline="0">
                          <a:latin typeface="Arial"/>
                          <a:cs typeface="Arial"/>
                        </a:rPr>
                        <a:t> of figurative language it is that you identified. Add a note in the margin explaining its meaning and significance</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63104">
                <a:tc>
                  <a:txBody>
                    <a:bodyPr/>
                    <a:lstStyle/>
                    <a:p>
                      <a:pPr algn="ctr"/>
                      <a:r>
                        <a:rPr lang="en-US" sz="1500" b="1">
                          <a:latin typeface="Arial"/>
                          <a:cs typeface="Arial"/>
                        </a:rPr>
                        <a:t>Box</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Really try to picture</a:t>
                      </a:r>
                      <a:r>
                        <a:rPr lang="en-US" sz="1600" baseline="0">
                          <a:latin typeface="Arial"/>
                          <a:cs typeface="Arial"/>
                        </a:rPr>
                        <a:t> the scene</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563104">
                <a:tc>
                  <a:txBody>
                    <a:bodyPr/>
                    <a:lstStyle/>
                    <a:p>
                      <a:pPr algn="ctr"/>
                      <a:r>
                        <a:rPr lang="en-US" sz="1500" b="1">
                          <a:latin typeface="Arial"/>
                          <a:cs typeface="Arial"/>
                        </a:rPr>
                        <a:t>Highlight</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Write</a:t>
                      </a:r>
                      <a:r>
                        <a:rPr lang="en-US" sz="1600" baseline="0">
                          <a:latin typeface="Arial"/>
                          <a:cs typeface="Arial"/>
                        </a:rPr>
                        <a:t> a note in the margin about the significance of repetition of the word or phrase</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563104">
                <a:tc>
                  <a:txBody>
                    <a:bodyPr/>
                    <a:lstStyle/>
                    <a:p>
                      <a:pPr algn="ctr"/>
                      <a:r>
                        <a:rPr lang="en-US" sz="1500" b="1">
                          <a:latin typeface="Arial"/>
                          <a:cs typeface="Arial"/>
                        </a:rPr>
                        <a:t>Circle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These are words that will help reveal</a:t>
                      </a:r>
                      <a:r>
                        <a:rPr lang="en-US" sz="1600" baseline="0">
                          <a:latin typeface="Arial"/>
                          <a:cs typeface="Arial"/>
                        </a:rPr>
                        <a:t> the poem’s tone. Write a note about why that word is emotionally charged in the margin</a:t>
                      </a:r>
                      <a:endParaRPr lang="en-US" sz="1600">
                        <a:latin typeface="Arial"/>
                        <a:cs typeface="Arial"/>
                      </a:endParaRP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563104">
                <a:tc>
                  <a:txBody>
                    <a:bodyPr/>
                    <a:lstStyle/>
                    <a:p>
                      <a:pPr algn="ctr"/>
                      <a:r>
                        <a:rPr lang="en-US" sz="1500" b="1">
                          <a:latin typeface="Arial"/>
                          <a:cs typeface="Arial"/>
                        </a:rPr>
                        <a:t>WRITE</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tc>
                  <a:txBody>
                    <a:bodyPr/>
                    <a:lstStyle/>
                    <a:p>
                      <a:pPr>
                        <a:lnSpc>
                          <a:spcPct val="110000"/>
                        </a:lnSpc>
                      </a:pPr>
                      <a:r>
                        <a:rPr lang="en-US" sz="1600">
                          <a:latin typeface="Arial"/>
                          <a:cs typeface="Arial"/>
                        </a:rPr>
                        <a:t>Write any thoughts or ideas you have while reading</a:t>
                      </a:r>
                    </a:p>
                  </a:txBody>
                  <a:tcPr>
                    <a:lnL w="28575" cap="flat" cmpd="sng" algn="ctr">
                      <a:solidFill>
                        <a:srgbClr val="53328B"/>
                      </a:solidFill>
                      <a:prstDash val="solid"/>
                      <a:round/>
                      <a:headEnd type="none" w="med" len="med"/>
                      <a:tailEnd type="none" w="med" len="med"/>
                    </a:lnL>
                    <a:lnR w="28575" cap="flat" cmpd="sng" algn="ctr">
                      <a:solidFill>
                        <a:srgbClr val="53328B"/>
                      </a:solidFill>
                      <a:prstDash val="solid"/>
                      <a:round/>
                      <a:headEnd type="none" w="med" len="med"/>
                      <a:tailEnd type="none" w="med" len="med"/>
                    </a:lnR>
                    <a:lnT w="28575" cap="flat" cmpd="sng" algn="ctr">
                      <a:solidFill>
                        <a:srgbClr val="53328B"/>
                      </a:solidFill>
                      <a:prstDash val="solid"/>
                      <a:round/>
                      <a:headEnd type="none" w="med" len="med"/>
                      <a:tailEnd type="none" w="med" len="med"/>
                    </a:lnT>
                    <a:lnB w="28575" cap="flat" cmpd="sng" algn="ctr">
                      <a:solidFill>
                        <a:srgbClr val="53328B"/>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901728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AF32F-398D-43F6-3111-CD079F53A3CD}"/>
              </a:ext>
            </a:extLst>
          </p:cNvPr>
          <p:cNvSpPr txBox="1">
            <a:spLocks noGrp="1"/>
          </p:cNvSpPr>
          <p:nvPr>
            <p:ph type="title"/>
          </p:nvPr>
        </p:nvSpPr>
        <p:spPr>
          <a:xfrm>
            <a:off x="838203" y="365129"/>
            <a:ext cx="10515600" cy="1460497"/>
          </a:xfrm>
          <a:ln w="57150">
            <a:solidFill>
              <a:srgbClr val="000000"/>
            </a:solidFill>
            <a:prstDash val="solid"/>
          </a:ln>
        </p:spPr>
        <p:txBody>
          <a:bodyPr/>
          <a:lstStyle/>
          <a:p>
            <a:r>
              <a:rPr lang="en-US" sz="3600" b="1">
                <a:latin typeface="Georgia"/>
              </a:rPr>
              <a:t>I Do and CFU</a:t>
            </a:r>
            <a:br>
              <a:rPr lang="en-US" sz="3600" b="1">
                <a:latin typeface="Georgia" pitchFamily="18"/>
              </a:rPr>
            </a:br>
            <a:r>
              <a:rPr lang="en-US" sz="1400" b="1">
                <a:latin typeface="Georgia"/>
              </a:rPr>
              <a:t>Standard:</a:t>
            </a:r>
            <a:r>
              <a:rPr lang="en-US" sz="1400">
                <a:latin typeface="Georgia"/>
              </a:rPr>
              <a:t>9-10.RI.KID.2 Determine a theme or central idea of a text and analyze its development; provide an objective or critical summary </a:t>
            </a:r>
            <a:r>
              <a:rPr lang="en-US" sz="1200">
                <a:latin typeface="Aptos"/>
              </a:rPr>
              <a:t>ESL Scaffolds: Sentence Stems, Word Bank, Highlight vocab/unfamiliar terms, Class Buddy, Provide Bilingual Google Translate assistance, Shortened questions, Graphic Organizers, IXL, Quill, and ESL Teacher Assistance</a:t>
            </a:r>
            <a:endParaRPr lang="en-US" sz="1400" b="1">
              <a:latin typeface="Georgia" pitchFamily="18"/>
            </a:endParaRPr>
          </a:p>
        </p:txBody>
      </p:sp>
      <p:sp>
        <p:nvSpPr>
          <p:cNvPr id="3" name="Content Placeholder 2">
            <a:extLst>
              <a:ext uri="{FF2B5EF4-FFF2-40B4-BE49-F238E27FC236}">
                <a16:creationId xmlns:a16="http://schemas.microsoft.com/office/drawing/2014/main" id="{4D256BAE-DB85-072F-7D5C-241FEE994113}"/>
              </a:ext>
            </a:extLst>
          </p:cNvPr>
          <p:cNvSpPr txBox="1">
            <a:spLocks noGrp="1"/>
          </p:cNvSpPr>
          <p:nvPr>
            <p:ph idx="1"/>
          </p:nvPr>
        </p:nvSpPr>
        <p:spPr>
          <a:ln w="57150">
            <a:solidFill>
              <a:srgbClr val="000000"/>
            </a:solidFill>
            <a:prstDash val="solid"/>
          </a:ln>
        </p:spPr>
        <p:txBody>
          <a:bodyPr/>
          <a:lstStyle/>
          <a:p>
            <a:pPr marL="514350" lvl="0" indent="-514350">
              <a:buAutoNum type="arabicPeriod"/>
            </a:pPr>
            <a:endParaRPr lang="en-US">
              <a:latin typeface="Times New Roman" pitchFamily="18"/>
              <a:cs typeface="Times New Roman" pitchFamily="18"/>
            </a:endParaRPr>
          </a:p>
          <a:p>
            <a:pPr marL="0" lvl="0" indent="0">
              <a:buNone/>
            </a:pPr>
            <a:endParaRPr lang="en-US">
              <a:latin typeface="Georgia" pitchFamily="18"/>
            </a:endParaRPr>
          </a:p>
        </p:txBody>
      </p:sp>
      <p:sp>
        <p:nvSpPr>
          <p:cNvPr id="4" name="Rectangle 5">
            <a:extLst>
              <a:ext uri="{FF2B5EF4-FFF2-40B4-BE49-F238E27FC236}">
                <a16:creationId xmlns:a16="http://schemas.microsoft.com/office/drawing/2014/main" id="{C6145D1D-D20F-ED7F-2E3B-292000600481}"/>
              </a:ext>
            </a:extLst>
          </p:cNvPr>
          <p:cNvSpPr/>
          <p:nvPr/>
        </p:nvSpPr>
        <p:spPr>
          <a:xfrm>
            <a:off x="8668512" y="365119"/>
            <a:ext cx="2685291" cy="549270"/>
          </a:xfrm>
          <a:prstGeom prst="rect">
            <a:avLst/>
          </a:prstGeom>
          <a:solidFill>
            <a:srgbClr val="000000"/>
          </a:solidFill>
          <a:ln w="19046"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FFFFF"/>
                </a:solidFill>
                <a:uFillTx/>
                <a:latin typeface="Georgia"/>
              </a:rPr>
              <a:t>Up to 10 minutes</a:t>
            </a:r>
          </a:p>
        </p:txBody>
      </p:sp>
      <p:sp>
        <p:nvSpPr>
          <p:cNvPr id="5" name="Rectangle 4">
            <a:extLst>
              <a:ext uri="{FF2B5EF4-FFF2-40B4-BE49-F238E27FC236}">
                <a16:creationId xmlns:a16="http://schemas.microsoft.com/office/drawing/2014/main" id="{9485885E-AFE0-81D0-7EEE-BFCA69CAF1CC}"/>
              </a:ext>
            </a:extLst>
          </p:cNvPr>
          <p:cNvSpPr/>
          <p:nvPr/>
        </p:nvSpPr>
        <p:spPr>
          <a:xfrm>
            <a:off x="838203" y="6311902"/>
            <a:ext cx="10515600" cy="546097"/>
          </a:xfrm>
          <a:prstGeom prst="rect">
            <a:avLst/>
          </a:prstGeom>
          <a:solidFill>
            <a:srgbClr val="FFFFFF"/>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1" u="none" strike="noStrike" kern="1200" cap="none" spc="0" baseline="0">
              <a:solidFill>
                <a:srgbClr val="000000"/>
              </a:solidFill>
              <a:uFillTx/>
              <a:latin typeface="Times New Roman" pitchFamily="18"/>
              <a:cs typeface="Times New Roman" pitchFamily="18"/>
            </a:endParaRPr>
          </a:p>
        </p:txBody>
      </p:sp>
      <p:sp>
        <p:nvSpPr>
          <p:cNvPr id="6" name="TextBox 3">
            <a:extLst>
              <a:ext uri="{FF2B5EF4-FFF2-40B4-BE49-F238E27FC236}">
                <a16:creationId xmlns:a16="http://schemas.microsoft.com/office/drawing/2014/main" id="{38ECDE00-CE43-99FB-B339-8D4FBD9D09F7}"/>
              </a:ext>
            </a:extLst>
          </p:cNvPr>
          <p:cNvSpPr txBox="1"/>
          <p:nvPr/>
        </p:nvSpPr>
        <p:spPr>
          <a:xfrm>
            <a:off x="1077181" y="2030239"/>
            <a:ext cx="8924928" cy="64633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0" i="0" u="none" strike="noStrike" kern="1200" cap="none" spc="0" baseline="0">
                <a:solidFill>
                  <a:srgbClr val="000000"/>
                </a:solidFill>
                <a:uFillTx/>
                <a:latin typeface="Aptos"/>
              </a:rPr>
              <a:t>Poetry Annotation guided notes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solidFill>
                  <a:srgbClr val="000000"/>
                </a:solidFill>
                <a:latin typeface="Aptos"/>
              </a:rPr>
              <a:t>*see slides </a:t>
            </a:r>
            <a:endParaRPr lang="en-US" sz="1800" b="0" i="0" u="none" strike="noStrike" kern="1200" cap="none" spc="0" baseline="0">
              <a:solidFill>
                <a:srgbClr val="000000"/>
              </a:solidFill>
              <a:uFillTx/>
              <a:latin typeface="Aptos"/>
            </a:endParaRPr>
          </a:p>
        </p:txBody>
      </p:sp>
    </p:spTree>
    <p:extLst>
      <p:ext uri="{BB962C8B-B14F-4D97-AF65-F5344CB8AC3E}">
        <p14:creationId xmlns:p14="http://schemas.microsoft.com/office/powerpoint/2010/main" val="2889379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FFFFFF"/>
          </a:solidFill>
          <a:ln>
            <a:noFill/>
          </a:ln>
        </p:spPr>
        <p:txBody>
          <a:bodyPr/>
          <a:lstStyle/>
          <a:p>
            <a:pPr marL="0" indent="0">
              <a:buNone/>
            </a:pPr>
            <a:r>
              <a:rPr lang="en-US" sz="6000" b="1">
                <a:solidFill>
                  <a:srgbClr val="4C2D7E"/>
                </a:solidFill>
                <a:cs typeface="KG Behind These Hazel Eyes"/>
              </a:rPr>
              <a:t>1</a:t>
            </a:r>
            <a:r>
              <a:rPr lang="en-US"/>
              <a:t>.</a:t>
            </a:r>
            <a:r>
              <a:rPr lang="en-US" sz="3600">
                <a:solidFill>
                  <a:srgbClr val="135592"/>
                </a:solidFill>
              </a:rPr>
              <a:t> </a:t>
            </a:r>
            <a:r>
              <a:rPr lang="en-US" sz="4800"/>
              <a:t>Read the entire poem.</a:t>
            </a:r>
          </a:p>
          <a:p>
            <a:pPr marL="0" indent="0">
              <a:buNone/>
            </a:pPr>
            <a:r>
              <a:rPr lang="en-US" sz="4400"/>
              <a:t>Don’t worry about </a:t>
            </a:r>
          </a:p>
          <a:p>
            <a:pPr marL="0" indent="0">
              <a:buNone/>
            </a:pPr>
            <a:r>
              <a:rPr lang="en-US" sz="4400"/>
              <a:t>understanding the </a:t>
            </a:r>
          </a:p>
          <a:p>
            <a:pPr marL="0" indent="0">
              <a:buNone/>
            </a:pPr>
            <a:r>
              <a:rPr lang="en-US" sz="4400"/>
              <a:t>poem just yet. </a:t>
            </a:r>
          </a:p>
          <a:p>
            <a:pPr marL="0" indent="0">
              <a:buNone/>
            </a:pPr>
            <a:r>
              <a:rPr lang="en-US" sz="4400"/>
              <a:t>Just read it!</a:t>
            </a:r>
          </a:p>
        </p:txBody>
      </p:sp>
      <p:pic>
        <p:nvPicPr>
          <p:cNvPr id="4" name="Picture 3" descr="Teengirl-readingColo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6806" y="2121065"/>
            <a:ext cx="3966287" cy="4493755"/>
          </a:xfrm>
          <a:prstGeom prst="rect">
            <a:avLst/>
          </a:prstGeom>
        </p:spPr>
      </p:pic>
    </p:spTree>
    <p:extLst>
      <p:ext uri="{BB962C8B-B14F-4D97-AF65-F5344CB8AC3E}">
        <p14:creationId xmlns:p14="http://schemas.microsoft.com/office/powerpoint/2010/main" val="1205804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a:ln>
            <a:solidFill>
              <a:srgbClr val="4C2D7E"/>
            </a:solidFill>
          </a:ln>
        </p:spPr>
        <p:txBody>
          <a:bodyPr/>
          <a:lstStyle/>
          <a:p>
            <a:pPr marL="0" indent="0">
              <a:buNone/>
            </a:pPr>
            <a:r>
              <a:rPr lang="en-US" sz="6000" b="1">
                <a:solidFill>
                  <a:srgbClr val="4C2D7E"/>
                </a:solidFill>
                <a:cs typeface="Chalkduster"/>
              </a:rPr>
              <a:t>2</a:t>
            </a:r>
            <a:r>
              <a:rPr lang="en-US">
                <a:solidFill>
                  <a:srgbClr val="4C2D7E"/>
                </a:solidFill>
              </a:rPr>
              <a:t>. </a:t>
            </a:r>
            <a:r>
              <a:rPr lang="en-US"/>
              <a:t>Analyze and annotate the poem’s organization.</a:t>
            </a:r>
          </a:p>
          <a:p>
            <a:r>
              <a:rPr lang="en-US"/>
              <a:t>How many stanzas are there?</a:t>
            </a:r>
          </a:p>
          <a:p>
            <a:r>
              <a:rPr lang="en-US"/>
              <a:t>What is the rhyme scheme?</a:t>
            </a:r>
          </a:p>
          <a:p>
            <a:r>
              <a:rPr lang="en-US"/>
              <a:t>How many syllables are in each line?</a:t>
            </a:r>
          </a:p>
        </p:txBody>
      </p:sp>
      <p:sp>
        <p:nvSpPr>
          <p:cNvPr id="5" name="TextBox 4"/>
          <p:cNvSpPr txBox="1"/>
          <p:nvPr/>
        </p:nvSpPr>
        <p:spPr>
          <a:xfrm>
            <a:off x="2307675" y="5001373"/>
            <a:ext cx="7593540" cy="1296958"/>
          </a:xfrm>
          <a:prstGeom prst="rect">
            <a:avLst/>
          </a:prstGeom>
          <a:solidFill>
            <a:srgbClr val="8563A5"/>
          </a:solidFill>
          <a:ln>
            <a:solidFill>
              <a:srgbClr val="4C2D7E"/>
            </a:solidFill>
          </a:ln>
        </p:spPr>
        <p:txBody>
          <a:bodyPr wrap="square" rtlCol="0">
            <a:spAutoFit/>
          </a:bodyPr>
          <a:lstStyle/>
          <a:p>
            <a:pPr algn="ctr">
              <a:lnSpc>
                <a:spcPct val="80000"/>
              </a:lnSpc>
            </a:pPr>
            <a:r>
              <a:rPr lang="en-US" sz="4800">
                <a:solidFill>
                  <a:schemeClr val="bg1"/>
                </a:solidFill>
              </a:rPr>
              <a:t>Write this information down!</a:t>
            </a:r>
          </a:p>
        </p:txBody>
      </p:sp>
    </p:spTree>
    <p:extLst>
      <p:ext uri="{BB962C8B-B14F-4D97-AF65-F5344CB8AC3E}">
        <p14:creationId xmlns:p14="http://schemas.microsoft.com/office/powerpoint/2010/main" val="315312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a:ln>
            <a:noFill/>
          </a:ln>
        </p:spPr>
        <p:txBody>
          <a:bodyPr/>
          <a:lstStyle/>
          <a:p>
            <a:pPr marL="0" indent="0">
              <a:buNone/>
            </a:pPr>
            <a:r>
              <a:rPr lang="en-US" sz="6000" b="1">
                <a:solidFill>
                  <a:srgbClr val="4C2D7E"/>
                </a:solidFill>
                <a:cs typeface="Chalkduster"/>
              </a:rPr>
              <a:t>3</a:t>
            </a:r>
            <a:r>
              <a:rPr lang="en-US">
                <a:solidFill>
                  <a:srgbClr val="4C2D7E"/>
                </a:solidFill>
              </a:rPr>
              <a:t>. </a:t>
            </a:r>
            <a:r>
              <a:rPr lang="en-US"/>
              <a:t>Reread the poem and underline and define words your don’t know.</a:t>
            </a:r>
          </a:p>
          <a:p>
            <a:r>
              <a:rPr lang="en-US"/>
              <a:t>Write the meaning of the words and phrases in the margins.</a:t>
            </a:r>
          </a:p>
          <a:p>
            <a:r>
              <a:rPr lang="en-US"/>
              <a:t>Check to make sure an unknown phrase isn’t figurative language. </a:t>
            </a:r>
          </a:p>
        </p:txBody>
      </p:sp>
    </p:spTree>
    <p:extLst>
      <p:ext uri="{BB962C8B-B14F-4D97-AF65-F5344CB8AC3E}">
        <p14:creationId xmlns:p14="http://schemas.microsoft.com/office/powerpoint/2010/main" val="3484221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p:spPr>
        <p:txBody>
          <a:bodyPr/>
          <a:lstStyle/>
          <a:p>
            <a:pPr marL="0" indent="0">
              <a:buNone/>
            </a:pPr>
            <a:r>
              <a:rPr lang="en-US" sz="6000" b="1">
                <a:solidFill>
                  <a:srgbClr val="4C2D7E"/>
                </a:solidFill>
                <a:cs typeface="Chalkduster"/>
              </a:rPr>
              <a:t>4</a:t>
            </a:r>
            <a:r>
              <a:rPr lang="en-US">
                <a:solidFill>
                  <a:srgbClr val="4C2D7E"/>
                </a:solidFill>
              </a:rPr>
              <a:t>. </a:t>
            </a:r>
            <a:r>
              <a:rPr lang="en-US"/>
              <a:t>Reread the poem and make detailed annotations. Look for:</a:t>
            </a:r>
          </a:p>
          <a:p>
            <a:r>
              <a:rPr lang="en-US"/>
              <a:t>Repetition (highlight repeated words/phrases)</a:t>
            </a:r>
          </a:p>
          <a:p>
            <a:r>
              <a:rPr lang="en-US"/>
              <a:t>Star and explain figurative language</a:t>
            </a:r>
          </a:p>
          <a:p>
            <a:r>
              <a:rPr lang="en-US"/>
              <a:t>Squiggle line all sound devices</a:t>
            </a:r>
          </a:p>
          <a:p>
            <a:r>
              <a:rPr lang="en-US"/>
              <a:t>Box words that paint a vivid picture (imagery)</a:t>
            </a:r>
          </a:p>
          <a:p>
            <a:endParaRPr lang="en-US"/>
          </a:p>
          <a:p>
            <a:endParaRPr lang="en-US"/>
          </a:p>
        </p:txBody>
      </p:sp>
    </p:spTree>
    <p:extLst>
      <p:ext uri="{BB962C8B-B14F-4D97-AF65-F5344CB8AC3E}">
        <p14:creationId xmlns:p14="http://schemas.microsoft.com/office/powerpoint/2010/main" val="377300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a:ln>
            <a:noFill/>
          </a:ln>
        </p:spPr>
        <p:txBody>
          <a:bodyPr/>
          <a:lstStyle/>
          <a:p>
            <a:pPr marL="0" indent="0">
              <a:buNone/>
            </a:pPr>
            <a:r>
              <a:rPr lang="en-US" sz="6000" b="1">
                <a:solidFill>
                  <a:srgbClr val="4C2D7E"/>
                </a:solidFill>
                <a:cs typeface="Chalkduster"/>
              </a:rPr>
              <a:t>5</a:t>
            </a:r>
            <a:r>
              <a:rPr lang="en-US"/>
              <a:t>. Question the poem.</a:t>
            </a:r>
          </a:p>
          <a:p>
            <a:r>
              <a:rPr lang="en-US"/>
              <a:t>What is the author saying?</a:t>
            </a:r>
          </a:p>
          <a:p>
            <a:r>
              <a:rPr lang="en-US"/>
              <a:t>What is the author’s tone?</a:t>
            </a:r>
          </a:p>
          <a:p>
            <a:r>
              <a:rPr lang="en-US"/>
              <a:t>What is the author’s style?</a:t>
            </a:r>
          </a:p>
          <a:p>
            <a:r>
              <a:rPr lang="en-US"/>
              <a:t>How does this poem make me feel?</a:t>
            </a:r>
          </a:p>
        </p:txBody>
      </p:sp>
    </p:spTree>
    <p:extLst>
      <p:ext uri="{BB962C8B-B14F-4D97-AF65-F5344CB8AC3E}">
        <p14:creationId xmlns:p14="http://schemas.microsoft.com/office/powerpoint/2010/main" val="2930142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2E637-6C67-763A-048C-A673E3001692}"/>
              </a:ext>
            </a:extLst>
          </p:cNvPr>
          <p:cNvSpPr txBox="1">
            <a:spLocks noGrp="1"/>
          </p:cNvSpPr>
          <p:nvPr>
            <p:ph type="title"/>
          </p:nvPr>
        </p:nvSpPr>
        <p:spPr>
          <a:xfrm>
            <a:off x="838203" y="355601"/>
            <a:ext cx="10515600" cy="823910"/>
          </a:xfrm>
          <a:ln w="38103">
            <a:solidFill>
              <a:srgbClr val="000000"/>
            </a:solidFill>
            <a:prstDash val="solid"/>
          </a:ln>
        </p:spPr>
        <p:txBody>
          <a:bodyPr/>
          <a:lstStyle/>
          <a:p>
            <a:pPr lvl="0"/>
            <a:r>
              <a:rPr lang="en-US">
                <a:latin typeface="Times New Roman" pitchFamily="18"/>
                <a:cs typeface="Times New Roman" pitchFamily="18"/>
              </a:rPr>
              <a:t>Standard:</a:t>
            </a:r>
          </a:p>
        </p:txBody>
      </p:sp>
      <p:sp>
        <p:nvSpPr>
          <p:cNvPr id="3" name="Text Placeholder 2">
            <a:extLst>
              <a:ext uri="{FF2B5EF4-FFF2-40B4-BE49-F238E27FC236}">
                <a16:creationId xmlns:a16="http://schemas.microsoft.com/office/drawing/2014/main" id="{4A3268EF-DCA2-E4F9-AF73-0A9B12745819}"/>
              </a:ext>
            </a:extLst>
          </p:cNvPr>
          <p:cNvSpPr txBox="1">
            <a:spLocks noGrp="1"/>
          </p:cNvSpPr>
          <p:nvPr>
            <p:ph type="body" idx="1"/>
          </p:nvPr>
        </p:nvSpPr>
        <p:spPr>
          <a:xfrm>
            <a:off x="838203" y="1179511"/>
            <a:ext cx="10514008" cy="501648"/>
          </a:xfrm>
          <a:ln w="38103">
            <a:solidFill>
              <a:srgbClr val="000000"/>
            </a:solidFill>
            <a:prstDash val="solid"/>
          </a:ln>
        </p:spPr>
        <p:txBody>
          <a:bodyPr anchorCtr="1"/>
          <a:lstStyle/>
          <a:p>
            <a:pPr lvl="0" algn="ctr"/>
            <a:r>
              <a:rPr lang="en-US" sz="2200">
                <a:latin typeface="Times New Roman" pitchFamily="18"/>
                <a:cs typeface="Times New Roman" pitchFamily="18"/>
              </a:rPr>
              <a:t>What must be taught in order for students to meet the expectations of the standard?</a:t>
            </a:r>
          </a:p>
        </p:txBody>
      </p:sp>
      <p:sp>
        <p:nvSpPr>
          <p:cNvPr id="4" name="Content Placeholder 3">
            <a:extLst>
              <a:ext uri="{FF2B5EF4-FFF2-40B4-BE49-F238E27FC236}">
                <a16:creationId xmlns:a16="http://schemas.microsoft.com/office/drawing/2014/main" id="{C0FD6BE1-247E-00FA-1A05-8CBD89839EA9}"/>
              </a:ext>
            </a:extLst>
          </p:cNvPr>
          <p:cNvSpPr txBox="1">
            <a:spLocks noGrp="1"/>
          </p:cNvSpPr>
          <p:nvPr>
            <p:ph type="body" idx="3"/>
          </p:nvPr>
        </p:nvSpPr>
        <p:spPr>
          <a:xfrm>
            <a:off x="839784" y="1681160"/>
            <a:ext cx="10514008" cy="4508504"/>
          </a:xfrm>
          <a:ln w="38103">
            <a:solidFill>
              <a:srgbClr val="000000"/>
            </a:solidFill>
            <a:prstDash val="solid"/>
          </a:ln>
        </p:spPr>
        <p:txBody>
          <a:bodyPr anchor="t"/>
          <a:lstStyle/>
          <a:p>
            <a:pPr marL="228600" indent="-228600">
              <a:buChar char="•"/>
            </a:pPr>
            <a:r>
              <a:rPr lang="en-US" sz="2800" b="0">
                <a:latin typeface="Times New Roman"/>
                <a:cs typeface="Times New Roman"/>
              </a:rPr>
              <a:t>9-10.RL.CS.5 Analyze how an author's choices concerning text structure, plot structure,  and/or time manipulation create effects such as mystery, tension, or surprise. </a:t>
            </a:r>
            <a:endParaRPr lang="en-US" sz="2800" b="0">
              <a:latin typeface="Times New Roman" pitchFamily="18"/>
              <a:cs typeface="Times New Roman" pitchFamily="1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a:ln>
            <a:noFill/>
          </a:ln>
        </p:spPr>
        <p:txBody>
          <a:bodyPr/>
          <a:lstStyle/>
          <a:p>
            <a:pPr marL="0" indent="0">
              <a:buNone/>
            </a:pPr>
            <a:r>
              <a:rPr lang="en-US" sz="6000" b="1">
                <a:solidFill>
                  <a:srgbClr val="4C2D7E"/>
                </a:solidFill>
                <a:cs typeface="Chalkduster"/>
              </a:rPr>
              <a:t>6</a:t>
            </a:r>
            <a:r>
              <a:rPr lang="en-US"/>
              <a:t>. Review your annotations. Look for a deeper meaning. </a:t>
            </a:r>
          </a:p>
        </p:txBody>
      </p:sp>
    </p:spTree>
    <p:extLst>
      <p:ext uri="{BB962C8B-B14F-4D97-AF65-F5344CB8AC3E}">
        <p14:creationId xmlns:p14="http://schemas.microsoft.com/office/powerpoint/2010/main" val="30852730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a:t>Steps to Annotate </a:t>
            </a:r>
            <a:r>
              <a:rPr lang="en-US" sz="6600" b="1">
                <a:latin typeface="Janda Stylish Script"/>
                <a:cs typeface="Janda Stylish Script"/>
              </a:rPr>
              <a:t>Poetry</a:t>
            </a:r>
            <a:endParaRPr lang="en-US" sz="5400" b="1"/>
          </a:p>
        </p:txBody>
      </p:sp>
      <p:sp>
        <p:nvSpPr>
          <p:cNvPr id="3" name="Content Placeholder 2"/>
          <p:cNvSpPr>
            <a:spLocks noGrp="1"/>
          </p:cNvSpPr>
          <p:nvPr>
            <p:ph idx="1"/>
          </p:nvPr>
        </p:nvSpPr>
        <p:spPr>
          <a:solidFill>
            <a:srgbClr val="FFFFFF"/>
          </a:solidFill>
          <a:ln>
            <a:solidFill>
              <a:srgbClr val="4C2D7E"/>
            </a:solidFill>
          </a:ln>
        </p:spPr>
        <p:txBody>
          <a:bodyPr/>
          <a:lstStyle/>
          <a:p>
            <a:pPr marL="0" indent="0">
              <a:buNone/>
            </a:pPr>
            <a:r>
              <a:rPr lang="en-US" sz="6000" b="1">
                <a:solidFill>
                  <a:srgbClr val="4C2D7E"/>
                </a:solidFill>
                <a:cs typeface="Chalkduster"/>
              </a:rPr>
              <a:t>7</a:t>
            </a:r>
            <a:r>
              <a:rPr lang="en-US"/>
              <a:t>. </a:t>
            </a:r>
            <a:r>
              <a:rPr lang="en-US" sz="4000"/>
              <a:t>Identify and explore the poem’s th</a:t>
            </a:r>
            <a:r>
              <a:rPr lang="en-US" sz="3600"/>
              <a:t>eme.</a:t>
            </a:r>
          </a:p>
          <a:p>
            <a:r>
              <a:rPr lang="en-US" sz="3600"/>
              <a:t>The theme is the central message of the poem.</a:t>
            </a:r>
          </a:p>
        </p:txBody>
      </p:sp>
    </p:spTree>
    <p:extLst>
      <p:ext uri="{BB962C8B-B14F-4D97-AF65-F5344CB8AC3E}">
        <p14:creationId xmlns:p14="http://schemas.microsoft.com/office/powerpoint/2010/main" val="2958401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6086A-B9B9-4481-7C93-5AFB8972805B}"/>
              </a:ext>
            </a:extLst>
          </p:cNvPr>
          <p:cNvSpPr txBox="1">
            <a:spLocks noGrp="1"/>
          </p:cNvSpPr>
          <p:nvPr>
            <p:ph type="title"/>
          </p:nvPr>
        </p:nvSpPr>
        <p:spPr>
          <a:xfrm>
            <a:off x="838203" y="365129"/>
            <a:ext cx="10515600" cy="1314815"/>
          </a:xfrm>
          <a:ln w="57150">
            <a:solidFill>
              <a:srgbClr val="000000"/>
            </a:solidFill>
            <a:prstDash val="solid"/>
          </a:ln>
        </p:spPr>
        <p:txBody>
          <a:bodyPr>
            <a:normAutofit fontScale="90000"/>
          </a:bodyPr>
          <a:lstStyle/>
          <a:p>
            <a:r>
              <a:rPr lang="en-US" sz="3600" b="1">
                <a:latin typeface="Georgia"/>
              </a:rPr>
              <a:t>We Do</a:t>
            </a:r>
            <a:br>
              <a:rPr lang="en-US" sz="3600" b="1">
                <a:latin typeface="Georgia" pitchFamily="18"/>
              </a:rPr>
            </a:br>
            <a:r>
              <a:rPr lang="en-US" sz="1400" b="1">
                <a:latin typeface="Georgia"/>
              </a:rPr>
              <a:t>Standard:</a:t>
            </a:r>
            <a:r>
              <a:rPr lang="en-US" sz="1400" b="0">
                <a:latin typeface="Times New Roman"/>
                <a:cs typeface="Times New Roman"/>
              </a:rPr>
              <a:t>9-10.RL.CS.5 Analyze how an author's choices concerning text structure, plot structure,  and/or time manipulation create effects such as mystery, tension, or surprise. </a:t>
            </a:r>
            <a:br>
              <a:rPr lang="en-US" sz="1400" b="0">
                <a:latin typeface="Times New Roman" pitchFamily="18"/>
                <a:cs typeface="Times New Roman" pitchFamily="18"/>
              </a:rPr>
            </a:br>
            <a:r>
              <a:rPr lang="en-US" sz="1400" b="1">
                <a:latin typeface="Georgia"/>
              </a:rPr>
              <a:t> </a:t>
            </a:r>
            <a:r>
              <a:rPr lang="en-US" sz="1200">
                <a:latin typeface="Aptos"/>
              </a:rPr>
              <a:t>ESL Scaffolds: Sentence Stems, Word Bank, Highlight vocab/unfamiliar terms, Class Buddy, Provide Bilingual Google Translate assistance, Shortened questions, Graphic Organizers, IXL, Quill, and ESL Teacher Assistance</a:t>
            </a:r>
            <a:endParaRPr lang="en-US" sz="1400" b="1">
              <a:latin typeface="Georgia" pitchFamily="18"/>
            </a:endParaRPr>
          </a:p>
        </p:txBody>
      </p:sp>
      <p:sp>
        <p:nvSpPr>
          <p:cNvPr id="3" name="Content Placeholder 2">
            <a:extLst>
              <a:ext uri="{FF2B5EF4-FFF2-40B4-BE49-F238E27FC236}">
                <a16:creationId xmlns:a16="http://schemas.microsoft.com/office/drawing/2014/main" id="{11DF2EEC-9E71-A3BF-62E3-7EC68B7C8F89}"/>
              </a:ext>
            </a:extLst>
          </p:cNvPr>
          <p:cNvSpPr txBox="1">
            <a:spLocks noGrp="1"/>
          </p:cNvSpPr>
          <p:nvPr>
            <p:ph idx="1"/>
          </p:nvPr>
        </p:nvSpPr>
        <p:spPr>
          <a:xfrm>
            <a:off x="838203" y="1825627"/>
            <a:ext cx="10613065" cy="4926046"/>
          </a:xfrm>
          <a:ln w="57150">
            <a:solidFill>
              <a:srgbClr val="000000"/>
            </a:solidFill>
            <a:prstDash val="solid"/>
          </a:ln>
        </p:spPr>
        <p:txBody>
          <a:bodyPr/>
          <a:lstStyle/>
          <a:p>
            <a:pPr marL="514350" lvl="0" indent="-514350">
              <a:buAutoNum type="arabicPeriod"/>
            </a:pPr>
            <a:endParaRPr lang="en-US" sz="2000">
              <a:latin typeface="Times New Roman" pitchFamily="18"/>
              <a:cs typeface="Times New Roman" pitchFamily="18"/>
            </a:endParaRPr>
          </a:p>
          <a:p>
            <a:pPr marL="514350" lvl="0" indent="-514350">
              <a:buAutoNum type="arabicPeriod"/>
            </a:pPr>
            <a:endParaRPr lang="en-US" sz="2000">
              <a:latin typeface="Times New Roman" pitchFamily="18"/>
              <a:cs typeface="Times New Roman" pitchFamily="18"/>
            </a:endParaRPr>
          </a:p>
        </p:txBody>
      </p:sp>
      <p:sp>
        <p:nvSpPr>
          <p:cNvPr id="4" name="Rectangle 5">
            <a:extLst>
              <a:ext uri="{FF2B5EF4-FFF2-40B4-BE49-F238E27FC236}">
                <a16:creationId xmlns:a16="http://schemas.microsoft.com/office/drawing/2014/main" id="{D1C63232-B098-7719-2CAC-B9A37BC13FA4}"/>
              </a:ext>
            </a:extLst>
          </p:cNvPr>
          <p:cNvSpPr/>
          <p:nvPr/>
        </p:nvSpPr>
        <p:spPr>
          <a:xfrm>
            <a:off x="8357615" y="365129"/>
            <a:ext cx="2993132" cy="616689"/>
          </a:xfrm>
          <a:prstGeom prst="rect">
            <a:avLst/>
          </a:prstGeom>
          <a:solidFill>
            <a:srgbClr val="000000"/>
          </a:solidFill>
          <a:ln w="19046"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FFFFF"/>
                </a:solidFill>
                <a:uFillTx/>
                <a:latin typeface="Georgia"/>
              </a:rPr>
              <a:t>Up to 9 minutes</a:t>
            </a:r>
          </a:p>
        </p:txBody>
      </p:sp>
      <p:sp>
        <p:nvSpPr>
          <p:cNvPr id="5" name="TextBox 4">
            <a:extLst>
              <a:ext uri="{FF2B5EF4-FFF2-40B4-BE49-F238E27FC236}">
                <a16:creationId xmlns:a16="http://schemas.microsoft.com/office/drawing/2014/main" id="{8FC7845B-68E6-B457-6C64-E698DCB3F09C}"/>
              </a:ext>
            </a:extLst>
          </p:cNvPr>
          <p:cNvSpPr txBox="1"/>
          <p:nvPr/>
        </p:nvSpPr>
        <p:spPr>
          <a:xfrm>
            <a:off x="838203" y="1942085"/>
            <a:ext cx="10512555" cy="181588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Times New Roman" pitchFamily="18"/>
                <a:cs typeface="Times New Roman" pitchFamily="18"/>
              </a:rPr>
              <a:t>As a class, we will read th</a:t>
            </a:r>
            <a:r>
              <a:rPr lang="en-US" sz="2800">
                <a:solidFill>
                  <a:srgbClr val="000000"/>
                </a:solidFill>
                <a:latin typeface="Times New Roman" pitchFamily="18"/>
                <a:cs typeface="Times New Roman" pitchFamily="18"/>
              </a:rPr>
              <a:t>e poem and annotate it together.</a:t>
            </a:r>
            <a:endParaRPr lang="en-US" sz="2800" b="1">
              <a:solidFill>
                <a:srgbClr val="000000"/>
              </a:solidFill>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800" b="0" i="0" u="none" strike="noStrike" kern="1200" cap="none" spc="0" baseline="0">
              <a:solidFill>
                <a:srgbClr val="000000"/>
              </a:solidFill>
              <a:uFillTx/>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800">
              <a:solidFill>
                <a:srgbClr val="000000"/>
              </a:solidFill>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8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1159852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a:t>Practice</a:t>
            </a:r>
            <a:endParaRPr lang="en-US" b="1"/>
          </a:p>
        </p:txBody>
      </p:sp>
      <p:sp>
        <p:nvSpPr>
          <p:cNvPr id="3" name="Content Placeholder 2"/>
          <p:cNvSpPr>
            <a:spLocks noGrp="1"/>
          </p:cNvSpPr>
          <p:nvPr>
            <p:ph idx="1"/>
          </p:nvPr>
        </p:nvSpPr>
        <p:spPr>
          <a:xfrm>
            <a:off x="1751503" y="1600200"/>
            <a:ext cx="2001917" cy="5055230"/>
          </a:xfrm>
        </p:spPr>
        <p:txBody>
          <a:bodyPr>
            <a:normAutofit fontScale="92500" lnSpcReduction="20000"/>
          </a:body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Use the symbols from the previous slide to annotate William Wordsworth’s poem “I Wandered Lonely as a Cloud.”</a:t>
            </a:r>
          </a:p>
        </p:txBody>
      </p:sp>
      <p:sp>
        <p:nvSpPr>
          <p:cNvPr id="4" name="TextBox 3"/>
          <p:cNvSpPr txBox="1"/>
          <p:nvPr/>
        </p:nvSpPr>
        <p:spPr>
          <a:xfrm>
            <a:off x="3861508" y="1600200"/>
            <a:ext cx="3242792" cy="4598694"/>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I wandered lonely as a cloud</a:t>
            </a:r>
          </a:p>
          <a:p>
            <a:pPr>
              <a:lnSpc>
                <a:spcPct val="150000"/>
              </a:lnSpc>
            </a:pPr>
            <a:r>
              <a:rPr lang="en-US" sz="1400"/>
              <a:t>That floats on high o'er vales and hills,</a:t>
            </a:r>
          </a:p>
          <a:p>
            <a:pPr>
              <a:lnSpc>
                <a:spcPct val="150000"/>
              </a:lnSpc>
            </a:pPr>
            <a:r>
              <a:rPr lang="en-US" sz="1400"/>
              <a:t>When all at once I saw a crowd,</a:t>
            </a:r>
          </a:p>
          <a:p>
            <a:pPr>
              <a:lnSpc>
                <a:spcPct val="150000"/>
              </a:lnSpc>
            </a:pPr>
            <a:r>
              <a:rPr lang="en-US" sz="1400"/>
              <a:t>A host, of golden daffodils;</a:t>
            </a:r>
          </a:p>
          <a:p>
            <a:pPr>
              <a:lnSpc>
                <a:spcPct val="150000"/>
              </a:lnSpc>
            </a:pPr>
            <a:r>
              <a:rPr lang="en-US" sz="1400"/>
              <a:t>Beside the lake, beneath the trees,</a:t>
            </a:r>
          </a:p>
          <a:p>
            <a:pPr>
              <a:lnSpc>
                <a:spcPct val="150000"/>
              </a:lnSpc>
            </a:pPr>
            <a:r>
              <a:rPr lang="en-US" sz="1400"/>
              <a:t>Fluttering and dancing in the breeze.</a:t>
            </a:r>
          </a:p>
          <a:p>
            <a:pPr>
              <a:lnSpc>
                <a:spcPct val="150000"/>
              </a:lnSpc>
            </a:pPr>
            <a:endParaRPr lang="en-US" sz="1400"/>
          </a:p>
          <a:p>
            <a:pPr>
              <a:lnSpc>
                <a:spcPct val="150000"/>
              </a:lnSpc>
            </a:pPr>
            <a:r>
              <a:rPr lang="en-US" sz="1400"/>
              <a:t>Continuous as the stars that shine</a:t>
            </a:r>
          </a:p>
          <a:p>
            <a:pPr>
              <a:lnSpc>
                <a:spcPct val="150000"/>
              </a:lnSpc>
            </a:pPr>
            <a:r>
              <a:rPr lang="en-US" sz="1400"/>
              <a:t>And twinkle on the milky way,</a:t>
            </a:r>
          </a:p>
          <a:p>
            <a:pPr>
              <a:lnSpc>
                <a:spcPct val="150000"/>
              </a:lnSpc>
            </a:pPr>
            <a:r>
              <a:rPr lang="en-US" sz="1400"/>
              <a:t>They stretched in never-ending line</a:t>
            </a:r>
          </a:p>
          <a:p>
            <a:pPr>
              <a:lnSpc>
                <a:spcPct val="150000"/>
              </a:lnSpc>
            </a:pPr>
            <a:r>
              <a:rPr lang="en-US" sz="1400"/>
              <a:t>Along the margin of a bay:</a:t>
            </a:r>
          </a:p>
          <a:p>
            <a:pPr>
              <a:lnSpc>
                <a:spcPct val="150000"/>
              </a:lnSpc>
            </a:pPr>
            <a:r>
              <a:rPr lang="en-US" sz="1400"/>
              <a:t>Ten thousand saw I at a glance,</a:t>
            </a:r>
          </a:p>
          <a:p>
            <a:pPr>
              <a:lnSpc>
                <a:spcPct val="150000"/>
              </a:lnSpc>
            </a:pPr>
            <a:r>
              <a:rPr lang="en-US" sz="1400"/>
              <a:t>Tossing their heads in sprightly dance.</a:t>
            </a:r>
          </a:p>
          <a:p>
            <a:pPr>
              <a:lnSpc>
                <a:spcPct val="150000"/>
              </a:lnSpc>
            </a:pPr>
            <a:endParaRPr lang="en-US" sz="1400"/>
          </a:p>
        </p:txBody>
      </p:sp>
      <p:sp>
        <p:nvSpPr>
          <p:cNvPr id="5" name="TextBox 4"/>
          <p:cNvSpPr txBox="1"/>
          <p:nvPr/>
        </p:nvSpPr>
        <p:spPr>
          <a:xfrm>
            <a:off x="7279958" y="1600200"/>
            <a:ext cx="3242792" cy="4908780"/>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The waves beside them danced; but they</a:t>
            </a:r>
          </a:p>
          <a:p>
            <a:pPr>
              <a:lnSpc>
                <a:spcPct val="150000"/>
              </a:lnSpc>
            </a:pPr>
            <a:r>
              <a:rPr lang="en-US" sz="1400"/>
              <a:t>Out-did the sparkling waves in glee:</a:t>
            </a:r>
          </a:p>
          <a:p>
            <a:pPr>
              <a:lnSpc>
                <a:spcPct val="150000"/>
              </a:lnSpc>
            </a:pPr>
            <a:r>
              <a:rPr lang="en-US" sz="1400"/>
              <a:t>A poet could not but be gay,</a:t>
            </a:r>
          </a:p>
          <a:p>
            <a:pPr>
              <a:lnSpc>
                <a:spcPct val="150000"/>
              </a:lnSpc>
            </a:pPr>
            <a:r>
              <a:rPr lang="en-US" sz="1400"/>
              <a:t>In such a jocund company:</a:t>
            </a:r>
          </a:p>
          <a:p>
            <a:pPr>
              <a:lnSpc>
                <a:spcPct val="150000"/>
              </a:lnSpc>
            </a:pPr>
            <a:r>
              <a:rPr lang="en-US" sz="1400"/>
              <a:t>I gazed—and gazed—but little thought</a:t>
            </a:r>
          </a:p>
          <a:p>
            <a:pPr>
              <a:lnSpc>
                <a:spcPct val="150000"/>
              </a:lnSpc>
            </a:pPr>
            <a:r>
              <a:rPr lang="en-US" sz="1400"/>
              <a:t>What wealth the show to me had brought:</a:t>
            </a:r>
          </a:p>
          <a:p>
            <a:pPr>
              <a:lnSpc>
                <a:spcPct val="150000"/>
              </a:lnSpc>
            </a:pPr>
            <a:endParaRPr lang="en-US" sz="1400"/>
          </a:p>
          <a:p>
            <a:pPr>
              <a:lnSpc>
                <a:spcPct val="150000"/>
              </a:lnSpc>
            </a:pPr>
            <a:r>
              <a:rPr lang="en-US" sz="1400"/>
              <a:t>For oft, when on my couch I lie</a:t>
            </a:r>
          </a:p>
          <a:p>
            <a:pPr>
              <a:lnSpc>
                <a:spcPct val="150000"/>
              </a:lnSpc>
            </a:pPr>
            <a:r>
              <a:rPr lang="en-US" sz="1400"/>
              <a:t>In vacant or in pensive mood,</a:t>
            </a:r>
          </a:p>
          <a:p>
            <a:pPr>
              <a:lnSpc>
                <a:spcPct val="150000"/>
              </a:lnSpc>
            </a:pPr>
            <a:r>
              <a:rPr lang="en-US" sz="1400"/>
              <a:t>They flash upon that inward eye</a:t>
            </a:r>
          </a:p>
          <a:p>
            <a:pPr>
              <a:lnSpc>
                <a:spcPct val="150000"/>
              </a:lnSpc>
            </a:pPr>
            <a:r>
              <a:rPr lang="en-US" sz="1400"/>
              <a:t>Which is the bliss of solitude;</a:t>
            </a:r>
          </a:p>
          <a:p>
            <a:pPr>
              <a:lnSpc>
                <a:spcPct val="150000"/>
              </a:lnSpc>
            </a:pPr>
            <a:r>
              <a:rPr lang="en-US" sz="1400"/>
              <a:t>And then my heart with pleasure fills,</a:t>
            </a:r>
          </a:p>
          <a:p>
            <a:pPr>
              <a:lnSpc>
                <a:spcPct val="150000"/>
              </a:lnSpc>
            </a:pPr>
            <a:r>
              <a:rPr lang="en-US" sz="1400"/>
              <a:t>And dances with the daffodils.</a:t>
            </a:r>
          </a:p>
        </p:txBody>
      </p:sp>
    </p:spTree>
    <p:extLst>
      <p:ext uri="{BB962C8B-B14F-4D97-AF65-F5344CB8AC3E}">
        <p14:creationId xmlns:p14="http://schemas.microsoft.com/office/powerpoint/2010/main" val="3148296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1: Read the Text</a:t>
            </a:r>
          </a:p>
        </p:txBody>
      </p:sp>
      <p:sp>
        <p:nvSpPr>
          <p:cNvPr id="7" name="TextBox 6"/>
          <p:cNvSpPr txBox="1"/>
          <p:nvPr/>
        </p:nvSpPr>
        <p:spPr>
          <a:xfrm>
            <a:off x="3861508" y="1600200"/>
            <a:ext cx="3242792" cy="4598694"/>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I wandered lonely as a cloud</a:t>
            </a:r>
          </a:p>
          <a:p>
            <a:pPr>
              <a:lnSpc>
                <a:spcPct val="150000"/>
              </a:lnSpc>
            </a:pPr>
            <a:r>
              <a:rPr lang="en-US" sz="1400"/>
              <a:t>That floats on high o'er vales and hills,</a:t>
            </a:r>
          </a:p>
          <a:p>
            <a:pPr>
              <a:lnSpc>
                <a:spcPct val="150000"/>
              </a:lnSpc>
            </a:pPr>
            <a:r>
              <a:rPr lang="en-US" sz="1400"/>
              <a:t>When all at once I saw a crowd,</a:t>
            </a:r>
          </a:p>
          <a:p>
            <a:pPr>
              <a:lnSpc>
                <a:spcPct val="150000"/>
              </a:lnSpc>
            </a:pPr>
            <a:r>
              <a:rPr lang="en-US" sz="1400"/>
              <a:t>A host, of golden daffodils;</a:t>
            </a:r>
          </a:p>
          <a:p>
            <a:pPr>
              <a:lnSpc>
                <a:spcPct val="150000"/>
              </a:lnSpc>
            </a:pPr>
            <a:r>
              <a:rPr lang="en-US" sz="1400"/>
              <a:t>Beside the lake, beneath the trees,</a:t>
            </a:r>
          </a:p>
          <a:p>
            <a:pPr>
              <a:lnSpc>
                <a:spcPct val="150000"/>
              </a:lnSpc>
            </a:pPr>
            <a:r>
              <a:rPr lang="en-US" sz="1400"/>
              <a:t>Fluttering and dancing in the breeze.</a:t>
            </a:r>
          </a:p>
          <a:p>
            <a:pPr>
              <a:lnSpc>
                <a:spcPct val="150000"/>
              </a:lnSpc>
            </a:pPr>
            <a:endParaRPr lang="en-US" sz="1400"/>
          </a:p>
          <a:p>
            <a:pPr>
              <a:lnSpc>
                <a:spcPct val="150000"/>
              </a:lnSpc>
            </a:pPr>
            <a:r>
              <a:rPr lang="en-US" sz="1400"/>
              <a:t>Continuous as the stars that shine</a:t>
            </a:r>
          </a:p>
          <a:p>
            <a:pPr>
              <a:lnSpc>
                <a:spcPct val="150000"/>
              </a:lnSpc>
            </a:pPr>
            <a:r>
              <a:rPr lang="en-US" sz="1400"/>
              <a:t>And twinkle on the milky way,</a:t>
            </a:r>
          </a:p>
          <a:p>
            <a:pPr>
              <a:lnSpc>
                <a:spcPct val="150000"/>
              </a:lnSpc>
            </a:pPr>
            <a:r>
              <a:rPr lang="en-US" sz="1400"/>
              <a:t>They stretched in never-ending line</a:t>
            </a:r>
          </a:p>
          <a:p>
            <a:pPr>
              <a:lnSpc>
                <a:spcPct val="150000"/>
              </a:lnSpc>
            </a:pPr>
            <a:r>
              <a:rPr lang="en-US" sz="1400"/>
              <a:t>Along the margin of a bay:</a:t>
            </a:r>
          </a:p>
          <a:p>
            <a:pPr>
              <a:lnSpc>
                <a:spcPct val="150000"/>
              </a:lnSpc>
            </a:pPr>
            <a:r>
              <a:rPr lang="en-US" sz="1400"/>
              <a:t>Ten thousand saw I at a glance,</a:t>
            </a:r>
          </a:p>
          <a:p>
            <a:pPr>
              <a:lnSpc>
                <a:spcPct val="150000"/>
              </a:lnSpc>
            </a:pPr>
            <a:r>
              <a:rPr lang="en-US" sz="1400"/>
              <a:t>Tossing their heads in sprightly dance.</a:t>
            </a:r>
          </a:p>
          <a:p>
            <a:pPr>
              <a:lnSpc>
                <a:spcPct val="150000"/>
              </a:lnSpc>
            </a:pPr>
            <a:endParaRPr lang="en-US" sz="1400"/>
          </a:p>
        </p:txBody>
      </p:sp>
      <p:sp>
        <p:nvSpPr>
          <p:cNvPr id="8" name="TextBox 7"/>
          <p:cNvSpPr txBox="1"/>
          <p:nvPr/>
        </p:nvSpPr>
        <p:spPr>
          <a:xfrm>
            <a:off x="7279958" y="1600200"/>
            <a:ext cx="3242792" cy="4908780"/>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The waves beside them danced; but they</a:t>
            </a:r>
          </a:p>
          <a:p>
            <a:pPr>
              <a:lnSpc>
                <a:spcPct val="150000"/>
              </a:lnSpc>
            </a:pPr>
            <a:r>
              <a:rPr lang="en-US" sz="1400"/>
              <a:t>Out-did the sparkling waves in glee:</a:t>
            </a:r>
          </a:p>
          <a:p>
            <a:pPr>
              <a:lnSpc>
                <a:spcPct val="150000"/>
              </a:lnSpc>
            </a:pPr>
            <a:r>
              <a:rPr lang="en-US" sz="1400"/>
              <a:t>A poet could not but be gay,</a:t>
            </a:r>
          </a:p>
          <a:p>
            <a:pPr>
              <a:lnSpc>
                <a:spcPct val="150000"/>
              </a:lnSpc>
            </a:pPr>
            <a:r>
              <a:rPr lang="en-US" sz="1400"/>
              <a:t>In such a jocund company:</a:t>
            </a:r>
          </a:p>
          <a:p>
            <a:pPr>
              <a:lnSpc>
                <a:spcPct val="150000"/>
              </a:lnSpc>
            </a:pPr>
            <a:r>
              <a:rPr lang="en-US" sz="1400"/>
              <a:t>I gazed—and gazed—but little thought</a:t>
            </a:r>
          </a:p>
          <a:p>
            <a:pPr>
              <a:lnSpc>
                <a:spcPct val="150000"/>
              </a:lnSpc>
            </a:pPr>
            <a:r>
              <a:rPr lang="en-US" sz="1400"/>
              <a:t>What wealth the show to me had brought:</a:t>
            </a:r>
          </a:p>
          <a:p>
            <a:pPr>
              <a:lnSpc>
                <a:spcPct val="150000"/>
              </a:lnSpc>
            </a:pPr>
            <a:endParaRPr lang="en-US" sz="1400"/>
          </a:p>
          <a:p>
            <a:pPr>
              <a:lnSpc>
                <a:spcPct val="150000"/>
              </a:lnSpc>
            </a:pPr>
            <a:r>
              <a:rPr lang="en-US" sz="1400"/>
              <a:t>For oft, when on my couch I lie</a:t>
            </a:r>
          </a:p>
          <a:p>
            <a:pPr>
              <a:lnSpc>
                <a:spcPct val="150000"/>
              </a:lnSpc>
            </a:pPr>
            <a:r>
              <a:rPr lang="en-US" sz="1400"/>
              <a:t>In vacant or in pensive mood,</a:t>
            </a:r>
          </a:p>
          <a:p>
            <a:pPr>
              <a:lnSpc>
                <a:spcPct val="150000"/>
              </a:lnSpc>
            </a:pPr>
            <a:r>
              <a:rPr lang="en-US" sz="1400"/>
              <a:t>They flash upon that inward eye</a:t>
            </a:r>
          </a:p>
          <a:p>
            <a:pPr>
              <a:lnSpc>
                <a:spcPct val="150000"/>
              </a:lnSpc>
            </a:pPr>
            <a:r>
              <a:rPr lang="en-US" sz="1400"/>
              <a:t>Which is the bliss of solitude;</a:t>
            </a:r>
          </a:p>
          <a:p>
            <a:pPr>
              <a:lnSpc>
                <a:spcPct val="150000"/>
              </a:lnSpc>
            </a:pPr>
            <a:r>
              <a:rPr lang="en-US" sz="1400"/>
              <a:t>And then my heart with pleasure fills,</a:t>
            </a:r>
          </a:p>
          <a:p>
            <a:pPr>
              <a:lnSpc>
                <a:spcPct val="150000"/>
              </a:lnSpc>
            </a:pPr>
            <a:r>
              <a:rPr lang="en-US" sz="1400"/>
              <a:t>And dances with the daffodils.</a:t>
            </a:r>
          </a:p>
        </p:txBody>
      </p:sp>
    </p:spTree>
    <p:extLst>
      <p:ext uri="{BB962C8B-B14F-4D97-AF65-F5344CB8AC3E}">
        <p14:creationId xmlns:p14="http://schemas.microsoft.com/office/powerpoint/2010/main" val="134633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2: Analyze and annotate the poem’s organization</a:t>
            </a:r>
          </a:p>
        </p:txBody>
      </p:sp>
      <p:sp>
        <p:nvSpPr>
          <p:cNvPr id="7" name="TextBox 6"/>
          <p:cNvSpPr txBox="1"/>
          <p:nvPr/>
        </p:nvSpPr>
        <p:spPr>
          <a:xfrm>
            <a:off x="3861508" y="1600200"/>
            <a:ext cx="3242792" cy="4598694"/>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I wandered lonely as a cloud</a:t>
            </a:r>
          </a:p>
          <a:p>
            <a:pPr>
              <a:lnSpc>
                <a:spcPct val="150000"/>
              </a:lnSpc>
            </a:pPr>
            <a:r>
              <a:rPr lang="en-US" sz="1400"/>
              <a:t>That floats on high o'er vales and hills,</a:t>
            </a:r>
          </a:p>
          <a:p>
            <a:pPr>
              <a:lnSpc>
                <a:spcPct val="150000"/>
              </a:lnSpc>
            </a:pPr>
            <a:r>
              <a:rPr lang="en-US" sz="1400"/>
              <a:t>When all at once I saw a crowd,</a:t>
            </a:r>
          </a:p>
          <a:p>
            <a:pPr>
              <a:lnSpc>
                <a:spcPct val="150000"/>
              </a:lnSpc>
            </a:pPr>
            <a:r>
              <a:rPr lang="en-US" sz="1400"/>
              <a:t>A host, of golden daffodils;</a:t>
            </a:r>
          </a:p>
          <a:p>
            <a:pPr>
              <a:lnSpc>
                <a:spcPct val="150000"/>
              </a:lnSpc>
            </a:pPr>
            <a:r>
              <a:rPr lang="en-US" sz="1400"/>
              <a:t>Beside the lake, beneath the trees,</a:t>
            </a:r>
          </a:p>
          <a:p>
            <a:pPr>
              <a:lnSpc>
                <a:spcPct val="150000"/>
              </a:lnSpc>
            </a:pPr>
            <a:r>
              <a:rPr lang="en-US" sz="1400"/>
              <a:t>Fluttering and dancing in the breeze.</a:t>
            </a:r>
          </a:p>
          <a:p>
            <a:pPr>
              <a:lnSpc>
                <a:spcPct val="150000"/>
              </a:lnSpc>
            </a:pPr>
            <a:endParaRPr lang="en-US" sz="1400"/>
          </a:p>
          <a:p>
            <a:pPr>
              <a:lnSpc>
                <a:spcPct val="150000"/>
              </a:lnSpc>
            </a:pPr>
            <a:r>
              <a:rPr lang="en-US" sz="1400"/>
              <a:t>Continuous as the stars that shine</a:t>
            </a:r>
          </a:p>
          <a:p>
            <a:pPr>
              <a:lnSpc>
                <a:spcPct val="150000"/>
              </a:lnSpc>
            </a:pPr>
            <a:r>
              <a:rPr lang="en-US" sz="1400"/>
              <a:t>And twinkle on the milky way,</a:t>
            </a:r>
          </a:p>
          <a:p>
            <a:pPr>
              <a:lnSpc>
                <a:spcPct val="150000"/>
              </a:lnSpc>
            </a:pPr>
            <a:r>
              <a:rPr lang="en-US" sz="1400"/>
              <a:t>They stretched in never-ending line</a:t>
            </a:r>
          </a:p>
          <a:p>
            <a:pPr>
              <a:lnSpc>
                <a:spcPct val="150000"/>
              </a:lnSpc>
            </a:pPr>
            <a:r>
              <a:rPr lang="en-US" sz="1400"/>
              <a:t>Along the margin of a bay:</a:t>
            </a:r>
          </a:p>
          <a:p>
            <a:pPr>
              <a:lnSpc>
                <a:spcPct val="150000"/>
              </a:lnSpc>
            </a:pPr>
            <a:r>
              <a:rPr lang="en-US" sz="1400"/>
              <a:t>Ten thousand saw I at a glance,</a:t>
            </a:r>
          </a:p>
          <a:p>
            <a:pPr>
              <a:lnSpc>
                <a:spcPct val="150000"/>
              </a:lnSpc>
            </a:pPr>
            <a:r>
              <a:rPr lang="en-US" sz="1400"/>
              <a:t>Tossing their heads in sprightly dance.</a:t>
            </a:r>
          </a:p>
          <a:p>
            <a:pPr>
              <a:lnSpc>
                <a:spcPct val="150000"/>
              </a:lnSpc>
            </a:pPr>
            <a:endParaRPr lang="en-US" sz="1400"/>
          </a:p>
        </p:txBody>
      </p:sp>
      <p:sp>
        <p:nvSpPr>
          <p:cNvPr id="8" name="TextBox 7"/>
          <p:cNvSpPr txBox="1"/>
          <p:nvPr/>
        </p:nvSpPr>
        <p:spPr>
          <a:xfrm>
            <a:off x="7279958" y="1600200"/>
            <a:ext cx="3242792" cy="4908780"/>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The waves beside them danced; but they</a:t>
            </a:r>
          </a:p>
          <a:p>
            <a:pPr>
              <a:lnSpc>
                <a:spcPct val="150000"/>
              </a:lnSpc>
            </a:pPr>
            <a:r>
              <a:rPr lang="en-US" sz="1400"/>
              <a:t>Out-did the sparkling waves in glee:</a:t>
            </a:r>
          </a:p>
          <a:p>
            <a:pPr>
              <a:lnSpc>
                <a:spcPct val="150000"/>
              </a:lnSpc>
            </a:pPr>
            <a:r>
              <a:rPr lang="en-US" sz="1400"/>
              <a:t>A poet could not but be gay,</a:t>
            </a:r>
          </a:p>
          <a:p>
            <a:pPr>
              <a:lnSpc>
                <a:spcPct val="150000"/>
              </a:lnSpc>
            </a:pPr>
            <a:r>
              <a:rPr lang="en-US" sz="1400"/>
              <a:t>In such a jocund company:</a:t>
            </a:r>
          </a:p>
          <a:p>
            <a:pPr>
              <a:lnSpc>
                <a:spcPct val="150000"/>
              </a:lnSpc>
            </a:pPr>
            <a:r>
              <a:rPr lang="en-US" sz="1400"/>
              <a:t>I gazed—and gazed—but little thought</a:t>
            </a:r>
          </a:p>
          <a:p>
            <a:pPr>
              <a:lnSpc>
                <a:spcPct val="150000"/>
              </a:lnSpc>
            </a:pPr>
            <a:r>
              <a:rPr lang="en-US" sz="1400"/>
              <a:t>What wealth the show to me had brought:</a:t>
            </a:r>
          </a:p>
          <a:p>
            <a:pPr>
              <a:lnSpc>
                <a:spcPct val="150000"/>
              </a:lnSpc>
            </a:pPr>
            <a:endParaRPr lang="en-US" sz="1400"/>
          </a:p>
          <a:p>
            <a:pPr>
              <a:lnSpc>
                <a:spcPct val="150000"/>
              </a:lnSpc>
            </a:pPr>
            <a:r>
              <a:rPr lang="en-US" sz="1400"/>
              <a:t>For oft, when on my couch I lie</a:t>
            </a:r>
          </a:p>
          <a:p>
            <a:pPr>
              <a:lnSpc>
                <a:spcPct val="150000"/>
              </a:lnSpc>
            </a:pPr>
            <a:r>
              <a:rPr lang="en-US" sz="1400"/>
              <a:t>In vacant or in pensive mood,</a:t>
            </a:r>
          </a:p>
          <a:p>
            <a:pPr>
              <a:lnSpc>
                <a:spcPct val="150000"/>
              </a:lnSpc>
            </a:pPr>
            <a:r>
              <a:rPr lang="en-US" sz="1400"/>
              <a:t>They flash upon that inward eye</a:t>
            </a:r>
          </a:p>
          <a:p>
            <a:pPr>
              <a:lnSpc>
                <a:spcPct val="150000"/>
              </a:lnSpc>
            </a:pPr>
            <a:r>
              <a:rPr lang="en-US" sz="1400"/>
              <a:t>Which is the bliss of solitude;</a:t>
            </a:r>
          </a:p>
          <a:p>
            <a:pPr>
              <a:lnSpc>
                <a:spcPct val="150000"/>
              </a:lnSpc>
            </a:pPr>
            <a:r>
              <a:rPr lang="en-US" sz="1400"/>
              <a:t>And then my heart with pleasure fills,</a:t>
            </a:r>
          </a:p>
          <a:p>
            <a:pPr>
              <a:lnSpc>
                <a:spcPct val="150000"/>
              </a:lnSpc>
            </a:pPr>
            <a:r>
              <a:rPr lang="en-US" sz="1400"/>
              <a:t>And dances with the daffodils.</a:t>
            </a:r>
          </a:p>
        </p:txBody>
      </p:sp>
      <p:grpSp>
        <p:nvGrpSpPr>
          <p:cNvPr id="18" name="Group 17"/>
          <p:cNvGrpSpPr/>
          <p:nvPr/>
        </p:nvGrpSpPr>
        <p:grpSpPr>
          <a:xfrm>
            <a:off x="6591641" y="3936172"/>
            <a:ext cx="445886" cy="396441"/>
            <a:chOff x="3986719" y="-711260"/>
            <a:chExt cx="445886" cy="396441"/>
          </a:xfrm>
        </p:grpSpPr>
        <p:sp>
          <p:nvSpPr>
            <p:cNvPr id="10" name="TextBox 9"/>
            <p:cNvSpPr txBox="1"/>
            <p:nvPr/>
          </p:nvSpPr>
          <p:spPr>
            <a:xfrm>
              <a:off x="4040767" y="-711260"/>
              <a:ext cx="391838" cy="369332"/>
            </a:xfrm>
            <a:prstGeom prst="rect">
              <a:avLst/>
            </a:prstGeom>
            <a:noFill/>
          </p:spPr>
          <p:txBody>
            <a:bodyPr wrap="square" rtlCol="0">
              <a:spAutoFit/>
            </a:bodyPr>
            <a:lstStyle/>
            <a:p>
              <a:r>
                <a:rPr lang="en-US"/>
                <a:t>2</a:t>
              </a:r>
            </a:p>
          </p:txBody>
        </p:sp>
        <p:sp>
          <p:nvSpPr>
            <p:cNvPr id="12" name="Oval 11"/>
            <p:cNvSpPr/>
            <p:nvPr/>
          </p:nvSpPr>
          <p:spPr>
            <a:xfrm>
              <a:off x="3986719" y="-706657"/>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5" name="Group 4"/>
          <p:cNvGrpSpPr/>
          <p:nvPr/>
        </p:nvGrpSpPr>
        <p:grpSpPr>
          <a:xfrm>
            <a:off x="6524073" y="1617502"/>
            <a:ext cx="445886" cy="409139"/>
            <a:chOff x="2702320" y="-763894"/>
            <a:chExt cx="445886" cy="409139"/>
          </a:xfrm>
        </p:grpSpPr>
        <p:sp>
          <p:nvSpPr>
            <p:cNvPr id="11" name="TextBox 10"/>
            <p:cNvSpPr txBox="1"/>
            <p:nvPr/>
          </p:nvSpPr>
          <p:spPr>
            <a:xfrm>
              <a:off x="2756368" y="-763894"/>
              <a:ext cx="391838" cy="369332"/>
            </a:xfrm>
            <a:prstGeom prst="rect">
              <a:avLst/>
            </a:prstGeom>
            <a:noFill/>
          </p:spPr>
          <p:txBody>
            <a:bodyPr wrap="square" rtlCol="0">
              <a:spAutoFit/>
            </a:bodyPr>
            <a:lstStyle/>
            <a:p>
              <a:r>
                <a:rPr lang="en-US"/>
                <a:t>1</a:t>
              </a:r>
            </a:p>
          </p:txBody>
        </p:sp>
        <p:sp>
          <p:nvSpPr>
            <p:cNvPr id="13" name="Oval 12"/>
            <p:cNvSpPr/>
            <p:nvPr/>
          </p:nvSpPr>
          <p:spPr>
            <a:xfrm>
              <a:off x="2702320" y="-746593"/>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9990665" y="3848826"/>
            <a:ext cx="439918" cy="398012"/>
            <a:chOff x="6379061" y="-585402"/>
            <a:chExt cx="439918" cy="398012"/>
          </a:xfrm>
        </p:grpSpPr>
        <p:sp>
          <p:nvSpPr>
            <p:cNvPr id="3" name="TextBox 2"/>
            <p:cNvSpPr txBox="1"/>
            <p:nvPr/>
          </p:nvSpPr>
          <p:spPr>
            <a:xfrm>
              <a:off x="6427141" y="-585402"/>
              <a:ext cx="391838" cy="369332"/>
            </a:xfrm>
            <a:prstGeom prst="rect">
              <a:avLst/>
            </a:prstGeom>
            <a:noFill/>
          </p:spPr>
          <p:txBody>
            <a:bodyPr wrap="square" rtlCol="0">
              <a:spAutoFit/>
            </a:bodyPr>
            <a:lstStyle/>
            <a:p>
              <a:r>
                <a:rPr lang="en-US"/>
                <a:t>4</a:t>
              </a:r>
            </a:p>
          </p:txBody>
        </p:sp>
        <p:sp>
          <p:nvSpPr>
            <p:cNvPr id="15" name="Oval 14"/>
            <p:cNvSpPr/>
            <p:nvPr/>
          </p:nvSpPr>
          <p:spPr>
            <a:xfrm>
              <a:off x="6379061" y="-579228"/>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10162720" y="2009340"/>
            <a:ext cx="432374" cy="393981"/>
            <a:chOff x="9619103" y="1967389"/>
            <a:chExt cx="432374" cy="393981"/>
          </a:xfrm>
        </p:grpSpPr>
        <p:sp>
          <p:nvSpPr>
            <p:cNvPr id="14" name="Oval 13"/>
            <p:cNvSpPr/>
            <p:nvPr/>
          </p:nvSpPr>
          <p:spPr>
            <a:xfrm>
              <a:off x="9619103" y="1969532"/>
              <a:ext cx="391838" cy="391838"/>
            </a:xfrm>
            <a:prstGeom prst="ellipse">
              <a:avLst/>
            </a:prstGeom>
            <a:solidFill>
              <a:srgbClr val="FFFFFF"/>
            </a:solid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9659639" y="1967389"/>
              <a:ext cx="391838" cy="369332"/>
            </a:xfrm>
            <a:prstGeom prst="rect">
              <a:avLst/>
            </a:prstGeom>
            <a:noFill/>
          </p:spPr>
          <p:txBody>
            <a:bodyPr wrap="square" rtlCol="0">
              <a:spAutoFit/>
            </a:bodyPr>
            <a:lstStyle/>
            <a:p>
              <a:r>
                <a:rPr lang="en-US"/>
                <a:t>3</a:t>
              </a:r>
            </a:p>
          </p:txBody>
        </p:sp>
      </p:grpSp>
      <p:sp>
        <p:nvSpPr>
          <p:cNvPr id="20" name="TextBox 19"/>
          <p:cNvSpPr txBox="1"/>
          <p:nvPr/>
        </p:nvSpPr>
        <p:spPr>
          <a:xfrm>
            <a:off x="7500926" y="486359"/>
            <a:ext cx="2553699" cy="1091646"/>
          </a:xfrm>
          <a:prstGeom prst="rect">
            <a:avLst/>
          </a:prstGeom>
          <a:solidFill>
            <a:srgbClr val="8563A5"/>
          </a:solidFill>
        </p:spPr>
        <p:txBody>
          <a:bodyPr wrap="square" rtlCol="0">
            <a:spAutoFit/>
          </a:bodyPr>
          <a:lstStyle/>
          <a:p>
            <a:pPr algn="ctr">
              <a:lnSpc>
                <a:spcPct val="90000"/>
              </a:lnSpc>
            </a:pPr>
            <a:r>
              <a:rPr lang="en-US" sz="2400">
                <a:solidFill>
                  <a:schemeClr val="bg1"/>
                </a:solidFill>
              </a:rPr>
              <a:t>How many stanzas are there?</a:t>
            </a:r>
          </a:p>
        </p:txBody>
      </p:sp>
      <p:sp>
        <p:nvSpPr>
          <p:cNvPr id="21" name="TextBox 20"/>
          <p:cNvSpPr txBox="1"/>
          <p:nvPr/>
        </p:nvSpPr>
        <p:spPr>
          <a:xfrm>
            <a:off x="7500926" y="486359"/>
            <a:ext cx="2553699" cy="763286"/>
          </a:xfrm>
          <a:prstGeom prst="rect">
            <a:avLst/>
          </a:prstGeom>
          <a:solidFill>
            <a:srgbClr val="1BADB7"/>
          </a:solidFill>
        </p:spPr>
        <p:txBody>
          <a:bodyPr wrap="square" rtlCol="0">
            <a:spAutoFit/>
          </a:bodyPr>
          <a:lstStyle/>
          <a:p>
            <a:pPr algn="ctr">
              <a:lnSpc>
                <a:spcPct val="90000"/>
              </a:lnSpc>
            </a:pPr>
            <a:r>
              <a:rPr lang="en-US" sz="2400">
                <a:solidFill>
                  <a:schemeClr val="bg1"/>
                </a:solidFill>
              </a:rPr>
              <a:t>What is the rhyme scheme?</a:t>
            </a:r>
          </a:p>
        </p:txBody>
      </p:sp>
      <p:sp>
        <p:nvSpPr>
          <p:cNvPr id="23" name="TextBox 22"/>
          <p:cNvSpPr txBox="1"/>
          <p:nvPr/>
        </p:nvSpPr>
        <p:spPr>
          <a:xfrm>
            <a:off x="5294515" y="1603991"/>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A</a:t>
            </a:r>
          </a:p>
          <a:p>
            <a:pPr>
              <a:lnSpc>
                <a:spcPct val="150000"/>
              </a:lnSpc>
            </a:pPr>
            <a:r>
              <a:rPr lang="en-US" sz="1400" b="1">
                <a:solidFill>
                  <a:srgbClr val="118087"/>
                </a:solidFill>
              </a:rPr>
              <a:t>                                  B</a:t>
            </a:r>
          </a:p>
          <a:p>
            <a:pPr>
              <a:lnSpc>
                <a:spcPct val="150000"/>
              </a:lnSpc>
            </a:pPr>
            <a:r>
              <a:rPr lang="en-US" sz="1400" b="1">
                <a:solidFill>
                  <a:srgbClr val="118087"/>
                </a:solidFill>
              </a:rPr>
              <a:t>                      A</a:t>
            </a:r>
          </a:p>
          <a:p>
            <a:pPr>
              <a:lnSpc>
                <a:spcPct val="150000"/>
              </a:lnSpc>
            </a:pPr>
            <a:r>
              <a:rPr lang="en-US" sz="1400" b="1">
                <a:solidFill>
                  <a:srgbClr val="118087"/>
                </a:solidFill>
              </a:rPr>
              <a:t>              B</a:t>
            </a:r>
          </a:p>
          <a:p>
            <a:pPr>
              <a:lnSpc>
                <a:spcPct val="150000"/>
              </a:lnSpc>
            </a:pPr>
            <a:r>
              <a:rPr lang="en-US" sz="1400" b="1">
                <a:solidFill>
                  <a:srgbClr val="118087"/>
                </a:solidFill>
              </a:rPr>
              <a:t>                            C</a:t>
            </a:r>
          </a:p>
          <a:p>
            <a:pPr>
              <a:lnSpc>
                <a:spcPct val="150000"/>
              </a:lnSpc>
            </a:pPr>
            <a:r>
              <a:rPr lang="en-US" sz="1400" b="1">
                <a:solidFill>
                  <a:srgbClr val="118087"/>
                </a:solidFill>
              </a:rPr>
              <a:t>                                C</a:t>
            </a:r>
          </a:p>
        </p:txBody>
      </p:sp>
      <p:sp>
        <p:nvSpPr>
          <p:cNvPr id="25" name="TextBox 24"/>
          <p:cNvSpPr txBox="1"/>
          <p:nvPr/>
        </p:nvSpPr>
        <p:spPr>
          <a:xfrm>
            <a:off x="5446915" y="3837794"/>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D</a:t>
            </a:r>
          </a:p>
          <a:p>
            <a:pPr>
              <a:lnSpc>
                <a:spcPct val="150000"/>
              </a:lnSpc>
            </a:pPr>
            <a:r>
              <a:rPr lang="en-US" sz="1400" b="1">
                <a:solidFill>
                  <a:srgbClr val="118087"/>
                </a:solidFill>
              </a:rPr>
              <a:t>                 E</a:t>
            </a:r>
          </a:p>
          <a:p>
            <a:pPr>
              <a:lnSpc>
                <a:spcPct val="150000"/>
              </a:lnSpc>
            </a:pPr>
            <a:r>
              <a:rPr lang="en-US" sz="1400" b="1">
                <a:solidFill>
                  <a:srgbClr val="118087"/>
                </a:solidFill>
              </a:rPr>
              <a:t>                           D</a:t>
            </a:r>
          </a:p>
          <a:p>
            <a:pPr>
              <a:lnSpc>
                <a:spcPct val="150000"/>
              </a:lnSpc>
            </a:pPr>
            <a:r>
              <a:rPr lang="en-US" sz="1400" b="1">
                <a:solidFill>
                  <a:srgbClr val="118087"/>
                </a:solidFill>
              </a:rPr>
              <a:t>          E</a:t>
            </a:r>
          </a:p>
          <a:p>
            <a:pPr>
              <a:lnSpc>
                <a:spcPct val="150000"/>
              </a:lnSpc>
            </a:pPr>
            <a:r>
              <a:rPr lang="en-US" sz="1400" b="1">
                <a:solidFill>
                  <a:srgbClr val="118087"/>
                </a:solidFill>
              </a:rPr>
              <a:t>                   F</a:t>
            </a:r>
          </a:p>
          <a:p>
            <a:pPr>
              <a:lnSpc>
                <a:spcPct val="150000"/>
              </a:lnSpc>
            </a:pPr>
            <a:r>
              <a:rPr lang="en-US" sz="1400" b="1">
                <a:solidFill>
                  <a:srgbClr val="118087"/>
                </a:solidFill>
              </a:rPr>
              <a:t>                              F</a:t>
            </a:r>
          </a:p>
        </p:txBody>
      </p:sp>
      <p:sp>
        <p:nvSpPr>
          <p:cNvPr id="26" name="TextBox 25"/>
          <p:cNvSpPr txBox="1"/>
          <p:nvPr/>
        </p:nvSpPr>
        <p:spPr>
          <a:xfrm>
            <a:off x="8852082" y="1580763"/>
            <a:ext cx="1743012" cy="2336537"/>
          </a:xfrm>
          <a:prstGeom prst="rect">
            <a:avLst/>
          </a:prstGeom>
          <a:noFill/>
          <a:ln w="38100" cmpd="sng">
            <a:noFill/>
          </a:ln>
        </p:spPr>
        <p:txBody>
          <a:bodyPr wrap="square" rtlCol="0">
            <a:spAutoFit/>
          </a:bodyPr>
          <a:lstStyle/>
          <a:p>
            <a:pPr>
              <a:lnSpc>
                <a:spcPct val="150000"/>
              </a:lnSpc>
            </a:pPr>
            <a:r>
              <a:rPr lang="en-US" sz="1400" b="1">
                <a:solidFill>
                  <a:srgbClr val="118087"/>
                </a:solidFill>
              </a:rPr>
              <a:t>                                   E</a:t>
            </a:r>
          </a:p>
          <a:p>
            <a:pPr>
              <a:lnSpc>
                <a:spcPct val="150000"/>
              </a:lnSpc>
            </a:pPr>
            <a:r>
              <a:rPr lang="en-US" sz="1400" b="1">
                <a:solidFill>
                  <a:srgbClr val="118087"/>
                </a:solidFill>
              </a:rPr>
              <a:t>                          G</a:t>
            </a:r>
          </a:p>
          <a:p>
            <a:pPr>
              <a:lnSpc>
                <a:spcPct val="150000"/>
              </a:lnSpc>
            </a:pPr>
            <a:r>
              <a:rPr lang="en-US" sz="1400" b="1">
                <a:solidFill>
                  <a:srgbClr val="118087"/>
                </a:solidFill>
              </a:rPr>
              <a:t>              E</a:t>
            </a:r>
          </a:p>
          <a:p>
            <a:pPr>
              <a:lnSpc>
                <a:spcPct val="150000"/>
              </a:lnSpc>
            </a:pPr>
            <a:r>
              <a:rPr lang="en-US" sz="1400" b="1">
                <a:solidFill>
                  <a:srgbClr val="118087"/>
                </a:solidFill>
              </a:rPr>
              <a:t>          G</a:t>
            </a:r>
          </a:p>
          <a:p>
            <a:pPr>
              <a:lnSpc>
                <a:spcPct val="150000"/>
              </a:lnSpc>
            </a:pPr>
            <a:r>
              <a:rPr lang="en-US" sz="1400" b="1">
                <a:solidFill>
                  <a:srgbClr val="118087"/>
                </a:solidFill>
              </a:rPr>
              <a:t>                                H</a:t>
            </a:r>
          </a:p>
          <a:p>
            <a:pPr>
              <a:lnSpc>
                <a:spcPct val="150000"/>
              </a:lnSpc>
            </a:pPr>
            <a:r>
              <a:rPr lang="en-US" sz="1400" b="1">
                <a:solidFill>
                  <a:srgbClr val="118087"/>
                </a:solidFill>
              </a:rPr>
              <a:t>                              </a:t>
            </a:r>
          </a:p>
          <a:p>
            <a:pPr>
              <a:lnSpc>
                <a:spcPct val="150000"/>
              </a:lnSpc>
            </a:pPr>
            <a:r>
              <a:rPr lang="en-US" sz="1400" b="1">
                <a:solidFill>
                  <a:srgbClr val="118087"/>
                </a:solidFill>
              </a:rPr>
              <a:t>H</a:t>
            </a:r>
          </a:p>
        </p:txBody>
      </p:sp>
      <p:sp>
        <p:nvSpPr>
          <p:cNvPr id="27" name="TextBox 26"/>
          <p:cNvSpPr txBox="1"/>
          <p:nvPr/>
        </p:nvSpPr>
        <p:spPr>
          <a:xfrm>
            <a:off x="8642261" y="4165778"/>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I</a:t>
            </a:r>
          </a:p>
          <a:p>
            <a:pPr>
              <a:lnSpc>
                <a:spcPct val="150000"/>
              </a:lnSpc>
            </a:pPr>
            <a:r>
              <a:rPr lang="en-US" sz="1400" b="1">
                <a:solidFill>
                  <a:srgbClr val="118087"/>
                </a:solidFill>
              </a:rPr>
              <a:t>                     J</a:t>
            </a:r>
          </a:p>
          <a:p>
            <a:pPr>
              <a:lnSpc>
                <a:spcPct val="150000"/>
              </a:lnSpc>
            </a:pPr>
            <a:r>
              <a:rPr lang="en-US" sz="1400" b="1">
                <a:solidFill>
                  <a:srgbClr val="118087"/>
                </a:solidFill>
              </a:rPr>
              <a:t>                          I</a:t>
            </a:r>
          </a:p>
          <a:p>
            <a:pPr>
              <a:lnSpc>
                <a:spcPct val="150000"/>
              </a:lnSpc>
            </a:pPr>
            <a:r>
              <a:rPr lang="en-US" sz="1400" b="1">
                <a:solidFill>
                  <a:srgbClr val="118087"/>
                </a:solidFill>
              </a:rPr>
              <a:t>                     J</a:t>
            </a:r>
          </a:p>
          <a:p>
            <a:pPr>
              <a:lnSpc>
                <a:spcPct val="150000"/>
              </a:lnSpc>
            </a:pPr>
            <a:r>
              <a:rPr lang="en-US" sz="1400" b="1">
                <a:solidFill>
                  <a:srgbClr val="118087"/>
                </a:solidFill>
              </a:rPr>
              <a:t>                                   B</a:t>
            </a:r>
          </a:p>
          <a:p>
            <a:pPr>
              <a:lnSpc>
                <a:spcPct val="150000"/>
              </a:lnSpc>
            </a:pPr>
            <a:r>
              <a:rPr lang="en-US" sz="1400" b="1">
                <a:solidFill>
                  <a:srgbClr val="118087"/>
                </a:solidFill>
              </a:rPr>
              <a:t>                      B</a:t>
            </a:r>
          </a:p>
        </p:txBody>
      </p:sp>
      <p:sp>
        <p:nvSpPr>
          <p:cNvPr id="24" name="TextBox 23"/>
          <p:cNvSpPr txBox="1"/>
          <p:nvPr/>
        </p:nvSpPr>
        <p:spPr>
          <a:xfrm>
            <a:off x="1751503" y="1638592"/>
            <a:ext cx="2001916" cy="5413598"/>
          </a:xfrm>
          <a:prstGeom prst="rect">
            <a:avLst/>
          </a:prstGeom>
          <a:solidFill>
            <a:srgbClr val="1BADB7"/>
          </a:solidFill>
        </p:spPr>
        <p:txBody>
          <a:bodyPr wrap="square" rtlCol="0">
            <a:spAutoFit/>
          </a:bodyPr>
          <a:lstStyle/>
          <a:p>
            <a:pPr algn="ctr">
              <a:lnSpc>
                <a:spcPct val="90000"/>
              </a:lnSpc>
            </a:pPr>
            <a:r>
              <a:rPr lang="en-US" sz="3200">
                <a:solidFill>
                  <a:schemeClr val="bg1"/>
                </a:solidFill>
              </a:rPr>
              <a:t>Each stanza has the same rhyme scheme:</a:t>
            </a:r>
            <a:br>
              <a:rPr lang="en-US" sz="3200">
                <a:solidFill>
                  <a:schemeClr val="bg1"/>
                </a:solidFill>
              </a:rPr>
            </a:br>
            <a:r>
              <a:rPr lang="en-US" sz="3200">
                <a:solidFill>
                  <a:schemeClr val="bg1"/>
                </a:solidFill>
              </a:rPr>
              <a:t>A</a:t>
            </a:r>
            <a:br>
              <a:rPr lang="en-US" sz="3200">
                <a:solidFill>
                  <a:schemeClr val="bg1"/>
                </a:solidFill>
              </a:rPr>
            </a:br>
            <a:r>
              <a:rPr lang="en-US" sz="3200">
                <a:solidFill>
                  <a:schemeClr val="bg1"/>
                </a:solidFill>
              </a:rPr>
              <a:t>B</a:t>
            </a:r>
            <a:br>
              <a:rPr lang="en-US" sz="3200">
                <a:solidFill>
                  <a:schemeClr val="bg1"/>
                </a:solidFill>
              </a:rPr>
            </a:br>
            <a:r>
              <a:rPr lang="en-US" sz="3200">
                <a:solidFill>
                  <a:schemeClr val="bg1"/>
                </a:solidFill>
              </a:rPr>
              <a:t>A</a:t>
            </a:r>
            <a:br>
              <a:rPr lang="en-US" sz="3200">
                <a:solidFill>
                  <a:schemeClr val="bg1"/>
                </a:solidFill>
              </a:rPr>
            </a:br>
            <a:r>
              <a:rPr lang="en-US" sz="3200">
                <a:solidFill>
                  <a:schemeClr val="bg1"/>
                </a:solidFill>
              </a:rPr>
              <a:t>B</a:t>
            </a:r>
            <a:br>
              <a:rPr lang="en-US" sz="3200">
                <a:solidFill>
                  <a:schemeClr val="bg1"/>
                </a:solidFill>
              </a:rPr>
            </a:br>
            <a:r>
              <a:rPr lang="en-US" sz="3200">
                <a:solidFill>
                  <a:schemeClr val="bg1"/>
                </a:solidFill>
              </a:rPr>
              <a:t>C</a:t>
            </a:r>
            <a:br>
              <a:rPr lang="en-US" sz="3200">
                <a:solidFill>
                  <a:schemeClr val="bg1"/>
                </a:solidFill>
              </a:rPr>
            </a:br>
            <a:r>
              <a:rPr lang="en-US" sz="3200">
                <a:solidFill>
                  <a:schemeClr val="bg1"/>
                </a:solidFill>
              </a:rPr>
              <a:t>C</a:t>
            </a:r>
          </a:p>
        </p:txBody>
      </p:sp>
    </p:spTree>
    <p:extLst>
      <p:ext uri="{BB962C8B-B14F-4D97-AF65-F5344CB8AC3E}">
        <p14:creationId xmlns:p14="http://schemas.microsoft.com/office/powerpoint/2010/main" val="252430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2" presetClass="exit" presetSubtype="4" fill="hold" grpId="1" nodeType="clickEffect">
                                  <p:stCondLst>
                                    <p:cond delay="0"/>
                                  </p:stCondLst>
                                  <p:childTnLst>
                                    <p:anim calcmode="lin" valueType="num">
                                      <p:cBhvr additive="base">
                                        <p:cTn id="29" dur="500"/>
                                        <p:tgtEl>
                                          <p:spTgt spid="20"/>
                                        </p:tgtEl>
                                        <p:attrNameLst>
                                          <p:attrName>ppt_y</p:attrName>
                                        </p:attrNameLst>
                                      </p:cBhvr>
                                      <p:tavLst>
                                        <p:tav tm="0">
                                          <p:val>
                                            <p:strVal val="#ppt_y"/>
                                          </p:val>
                                        </p:tav>
                                        <p:tav tm="100000">
                                          <p:val>
                                            <p:strVal val="#ppt_y+#ppt_h*1.125000"/>
                                          </p:val>
                                        </p:tav>
                                      </p:tavLst>
                                    </p:anim>
                                    <p:animEffect transition="out" filter="wipe(down)">
                                      <p:cBhvr>
                                        <p:cTn id="30" dur="500"/>
                                        <p:tgtEl>
                                          <p:spTgt spid="20"/>
                                        </p:tgtEl>
                                      </p:cBhvr>
                                    </p:animEffect>
                                    <p:set>
                                      <p:cBhvr>
                                        <p:cTn id="31" dur="1" fill="hold">
                                          <p:stCondLst>
                                            <p:cond delay="499"/>
                                          </p:stCondLst>
                                        </p:cTn>
                                        <p:tgtEl>
                                          <p:spTgt spid="20"/>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 calcmode="lin" valueType="num">
                                      <p:cBhvr>
                                        <p:cTn id="36" dur="500" fill="hold"/>
                                        <p:tgtEl>
                                          <p:spTgt spid="21"/>
                                        </p:tgtEl>
                                        <p:attrNameLst>
                                          <p:attrName>ppt_w</p:attrName>
                                        </p:attrNameLst>
                                      </p:cBhvr>
                                      <p:tavLst>
                                        <p:tav tm="0">
                                          <p:val>
                                            <p:fltVal val="0"/>
                                          </p:val>
                                        </p:tav>
                                        <p:tav tm="100000">
                                          <p:val>
                                            <p:strVal val="#ppt_w"/>
                                          </p:val>
                                        </p:tav>
                                      </p:tavLst>
                                    </p:anim>
                                    <p:anim calcmode="lin" valueType="num">
                                      <p:cBhvr>
                                        <p:cTn id="37" dur="500" fill="hold"/>
                                        <p:tgtEl>
                                          <p:spTgt spid="21"/>
                                        </p:tgtEl>
                                        <p:attrNameLst>
                                          <p:attrName>ppt_h</p:attrName>
                                        </p:attrNameLst>
                                      </p:cBhvr>
                                      <p:tavLst>
                                        <p:tav tm="0">
                                          <p:val>
                                            <p:fltVal val="0"/>
                                          </p:val>
                                        </p:tav>
                                        <p:tav tm="100000">
                                          <p:val>
                                            <p:strVal val="#ppt_h"/>
                                          </p:val>
                                        </p:tav>
                                      </p:tavLst>
                                    </p:anim>
                                    <p:animEffect transition="in" filter="fade">
                                      <p:cBhvr>
                                        <p:cTn id="38" dur="500"/>
                                        <p:tgtEl>
                                          <p:spTgt spid="21"/>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p:cTn id="43" dur="1000" fill="hold"/>
                                        <p:tgtEl>
                                          <p:spTgt spid="23"/>
                                        </p:tgtEl>
                                        <p:attrNameLst>
                                          <p:attrName>ppt_w</p:attrName>
                                        </p:attrNameLst>
                                      </p:cBhvr>
                                      <p:tavLst>
                                        <p:tav tm="0">
                                          <p:val>
                                            <p:fltVal val="0"/>
                                          </p:val>
                                        </p:tav>
                                        <p:tav tm="100000">
                                          <p:val>
                                            <p:strVal val="#ppt_w"/>
                                          </p:val>
                                        </p:tav>
                                      </p:tavLst>
                                    </p:anim>
                                    <p:anim calcmode="lin" valueType="num">
                                      <p:cBhvr>
                                        <p:cTn id="44" dur="1000" fill="hold"/>
                                        <p:tgtEl>
                                          <p:spTgt spid="23"/>
                                        </p:tgtEl>
                                        <p:attrNameLst>
                                          <p:attrName>ppt_h</p:attrName>
                                        </p:attrNameLst>
                                      </p:cBhvr>
                                      <p:tavLst>
                                        <p:tav tm="0">
                                          <p:val>
                                            <p:fltVal val="0"/>
                                          </p:val>
                                        </p:tav>
                                        <p:tav tm="100000">
                                          <p:val>
                                            <p:strVal val="#ppt_h"/>
                                          </p:val>
                                        </p:tav>
                                      </p:tavLst>
                                    </p:anim>
                                    <p:anim calcmode="lin" valueType="num">
                                      <p:cBhvr>
                                        <p:cTn id="45" dur="1000" fill="hold"/>
                                        <p:tgtEl>
                                          <p:spTgt spid="23"/>
                                        </p:tgtEl>
                                        <p:attrNameLst>
                                          <p:attrName>style.rotation</p:attrName>
                                        </p:attrNameLst>
                                      </p:cBhvr>
                                      <p:tavLst>
                                        <p:tav tm="0">
                                          <p:val>
                                            <p:fltVal val="90"/>
                                          </p:val>
                                        </p:tav>
                                        <p:tav tm="100000">
                                          <p:val>
                                            <p:fltVal val="0"/>
                                          </p:val>
                                        </p:tav>
                                      </p:tavLst>
                                    </p:anim>
                                    <p:animEffect transition="in" filter="fade">
                                      <p:cBhvr>
                                        <p:cTn id="46" dur="1000"/>
                                        <p:tgtEl>
                                          <p:spTgt spid="23"/>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p:cTn id="49" dur="1000" fill="hold"/>
                                        <p:tgtEl>
                                          <p:spTgt spid="25"/>
                                        </p:tgtEl>
                                        <p:attrNameLst>
                                          <p:attrName>ppt_w</p:attrName>
                                        </p:attrNameLst>
                                      </p:cBhvr>
                                      <p:tavLst>
                                        <p:tav tm="0">
                                          <p:val>
                                            <p:fltVal val="0"/>
                                          </p:val>
                                        </p:tav>
                                        <p:tav tm="100000">
                                          <p:val>
                                            <p:strVal val="#ppt_w"/>
                                          </p:val>
                                        </p:tav>
                                      </p:tavLst>
                                    </p:anim>
                                    <p:anim calcmode="lin" valueType="num">
                                      <p:cBhvr>
                                        <p:cTn id="50" dur="1000" fill="hold"/>
                                        <p:tgtEl>
                                          <p:spTgt spid="25"/>
                                        </p:tgtEl>
                                        <p:attrNameLst>
                                          <p:attrName>ppt_h</p:attrName>
                                        </p:attrNameLst>
                                      </p:cBhvr>
                                      <p:tavLst>
                                        <p:tav tm="0">
                                          <p:val>
                                            <p:fltVal val="0"/>
                                          </p:val>
                                        </p:tav>
                                        <p:tav tm="100000">
                                          <p:val>
                                            <p:strVal val="#ppt_h"/>
                                          </p:val>
                                        </p:tav>
                                      </p:tavLst>
                                    </p:anim>
                                    <p:anim calcmode="lin" valueType="num">
                                      <p:cBhvr>
                                        <p:cTn id="51" dur="1000" fill="hold"/>
                                        <p:tgtEl>
                                          <p:spTgt spid="25"/>
                                        </p:tgtEl>
                                        <p:attrNameLst>
                                          <p:attrName>style.rotation</p:attrName>
                                        </p:attrNameLst>
                                      </p:cBhvr>
                                      <p:tavLst>
                                        <p:tav tm="0">
                                          <p:val>
                                            <p:fltVal val="90"/>
                                          </p:val>
                                        </p:tav>
                                        <p:tav tm="100000">
                                          <p:val>
                                            <p:fltVal val="0"/>
                                          </p:val>
                                        </p:tav>
                                      </p:tavLst>
                                    </p:anim>
                                    <p:animEffect transition="in" filter="fade">
                                      <p:cBhvr>
                                        <p:cTn id="52" dur="1000"/>
                                        <p:tgtEl>
                                          <p:spTgt spid="25"/>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26"/>
                                        </p:tgtEl>
                                        <p:attrNameLst>
                                          <p:attrName>style.visibility</p:attrName>
                                        </p:attrNameLst>
                                      </p:cBhvr>
                                      <p:to>
                                        <p:strVal val="visible"/>
                                      </p:to>
                                    </p:set>
                                    <p:anim calcmode="lin" valueType="num">
                                      <p:cBhvr>
                                        <p:cTn id="55" dur="1000" fill="hold"/>
                                        <p:tgtEl>
                                          <p:spTgt spid="26"/>
                                        </p:tgtEl>
                                        <p:attrNameLst>
                                          <p:attrName>ppt_w</p:attrName>
                                        </p:attrNameLst>
                                      </p:cBhvr>
                                      <p:tavLst>
                                        <p:tav tm="0">
                                          <p:val>
                                            <p:fltVal val="0"/>
                                          </p:val>
                                        </p:tav>
                                        <p:tav tm="100000">
                                          <p:val>
                                            <p:strVal val="#ppt_w"/>
                                          </p:val>
                                        </p:tav>
                                      </p:tavLst>
                                    </p:anim>
                                    <p:anim calcmode="lin" valueType="num">
                                      <p:cBhvr>
                                        <p:cTn id="56" dur="1000" fill="hold"/>
                                        <p:tgtEl>
                                          <p:spTgt spid="26"/>
                                        </p:tgtEl>
                                        <p:attrNameLst>
                                          <p:attrName>ppt_h</p:attrName>
                                        </p:attrNameLst>
                                      </p:cBhvr>
                                      <p:tavLst>
                                        <p:tav tm="0">
                                          <p:val>
                                            <p:fltVal val="0"/>
                                          </p:val>
                                        </p:tav>
                                        <p:tav tm="100000">
                                          <p:val>
                                            <p:strVal val="#ppt_h"/>
                                          </p:val>
                                        </p:tav>
                                      </p:tavLst>
                                    </p:anim>
                                    <p:anim calcmode="lin" valueType="num">
                                      <p:cBhvr>
                                        <p:cTn id="57" dur="1000" fill="hold"/>
                                        <p:tgtEl>
                                          <p:spTgt spid="26"/>
                                        </p:tgtEl>
                                        <p:attrNameLst>
                                          <p:attrName>style.rotation</p:attrName>
                                        </p:attrNameLst>
                                      </p:cBhvr>
                                      <p:tavLst>
                                        <p:tav tm="0">
                                          <p:val>
                                            <p:fltVal val="90"/>
                                          </p:val>
                                        </p:tav>
                                        <p:tav tm="100000">
                                          <p:val>
                                            <p:fltVal val="0"/>
                                          </p:val>
                                        </p:tav>
                                      </p:tavLst>
                                    </p:anim>
                                    <p:animEffect transition="in" filter="fade">
                                      <p:cBhvr>
                                        <p:cTn id="58" dur="1000"/>
                                        <p:tgtEl>
                                          <p:spTgt spid="26"/>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anim calcmode="lin" valueType="num">
                                      <p:cBhvr>
                                        <p:cTn id="61" dur="1000" fill="hold"/>
                                        <p:tgtEl>
                                          <p:spTgt spid="27"/>
                                        </p:tgtEl>
                                        <p:attrNameLst>
                                          <p:attrName>ppt_w</p:attrName>
                                        </p:attrNameLst>
                                      </p:cBhvr>
                                      <p:tavLst>
                                        <p:tav tm="0">
                                          <p:val>
                                            <p:fltVal val="0"/>
                                          </p:val>
                                        </p:tav>
                                        <p:tav tm="100000">
                                          <p:val>
                                            <p:strVal val="#ppt_w"/>
                                          </p:val>
                                        </p:tav>
                                      </p:tavLst>
                                    </p:anim>
                                    <p:anim calcmode="lin" valueType="num">
                                      <p:cBhvr>
                                        <p:cTn id="62" dur="1000" fill="hold"/>
                                        <p:tgtEl>
                                          <p:spTgt spid="27"/>
                                        </p:tgtEl>
                                        <p:attrNameLst>
                                          <p:attrName>ppt_h</p:attrName>
                                        </p:attrNameLst>
                                      </p:cBhvr>
                                      <p:tavLst>
                                        <p:tav tm="0">
                                          <p:val>
                                            <p:fltVal val="0"/>
                                          </p:val>
                                        </p:tav>
                                        <p:tav tm="100000">
                                          <p:val>
                                            <p:strVal val="#ppt_h"/>
                                          </p:val>
                                        </p:tav>
                                      </p:tavLst>
                                    </p:anim>
                                    <p:anim calcmode="lin" valueType="num">
                                      <p:cBhvr>
                                        <p:cTn id="63" dur="1000" fill="hold"/>
                                        <p:tgtEl>
                                          <p:spTgt spid="27"/>
                                        </p:tgtEl>
                                        <p:attrNameLst>
                                          <p:attrName>style.rotation</p:attrName>
                                        </p:attrNameLst>
                                      </p:cBhvr>
                                      <p:tavLst>
                                        <p:tav tm="0">
                                          <p:val>
                                            <p:fltVal val="90"/>
                                          </p:val>
                                        </p:tav>
                                        <p:tav tm="100000">
                                          <p:val>
                                            <p:fltVal val="0"/>
                                          </p:val>
                                        </p:tav>
                                      </p:tavLst>
                                    </p:anim>
                                    <p:animEffect transition="in" filter="fade">
                                      <p:cBhvr>
                                        <p:cTn id="64" dur="1000"/>
                                        <p:tgtEl>
                                          <p:spTgt spid="27"/>
                                        </p:tgtEl>
                                      </p:cBhvr>
                                    </p:animEffect>
                                  </p:childTnLst>
                                </p:cTn>
                              </p:par>
                            </p:childTnLst>
                          </p:cTn>
                        </p:par>
                      </p:childTnLst>
                    </p:cTn>
                  </p:par>
                  <p:par>
                    <p:cTn id="65" fill="hold">
                      <p:stCondLst>
                        <p:cond delay="indefinite"/>
                      </p:stCondLst>
                      <p:childTnLst>
                        <p:par>
                          <p:cTn id="66" fill="hold">
                            <p:stCondLst>
                              <p:cond delay="0"/>
                            </p:stCondLst>
                            <p:childTnLst>
                              <p:par>
                                <p:cTn id="67" presetID="12" presetClass="exit" presetSubtype="4" fill="hold" grpId="1" nodeType="clickEffect">
                                  <p:stCondLst>
                                    <p:cond delay="0"/>
                                  </p:stCondLst>
                                  <p:childTnLst>
                                    <p:anim calcmode="lin" valueType="num">
                                      <p:cBhvr additive="base">
                                        <p:cTn id="68" dur="500"/>
                                        <p:tgtEl>
                                          <p:spTgt spid="21"/>
                                        </p:tgtEl>
                                        <p:attrNameLst>
                                          <p:attrName>ppt_y</p:attrName>
                                        </p:attrNameLst>
                                      </p:cBhvr>
                                      <p:tavLst>
                                        <p:tav tm="0">
                                          <p:val>
                                            <p:strVal val="#ppt_y"/>
                                          </p:val>
                                        </p:tav>
                                        <p:tav tm="100000">
                                          <p:val>
                                            <p:strVal val="#ppt_y+#ppt_h*1.125000"/>
                                          </p:val>
                                        </p:tav>
                                      </p:tavLst>
                                    </p:anim>
                                    <p:animEffect transition="out" filter="wipe(down)">
                                      <p:cBhvr>
                                        <p:cTn id="69" dur="500"/>
                                        <p:tgtEl>
                                          <p:spTgt spid="21"/>
                                        </p:tgtEl>
                                      </p:cBhvr>
                                    </p:animEffect>
                                    <p:set>
                                      <p:cBhvr>
                                        <p:cTn id="70" dur="1" fill="hold">
                                          <p:stCondLst>
                                            <p:cond delay="499"/>
                                          </p:stCondLst>
                                        </p:cTn>
                                        <p:tgtEl>
                                          <p:spTgt spid="21"/>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 calcmode="lin" valueType="num">
                                      <p:cBhvr>
                                        <p:cTn id="75" dur="500" fill="hold"/>
                                        <p:tgtEl>
                                          <p:spTgt spid="24"/>
                                        </p:tgtEl>
                                        <p:attrNameLst>
                                          <p:attrName>ppt_w</p:attrName>
                                        </p:attrNameLst>
                                      </p:cBhvr>
                                      <p:tavLst>
                                        <p:tav tm="0">
                                          <p:val>
                                            <p:fltVal val="0"/>
                                          </p:val>
                                        </p:tav>
                                        <p:tav tm="100000">
                                          <p:val>
                                            <p:strVal val="#ppt_w"/>
                                          </p:val>
                                        </p:tav>
                                      </p:tavLst>
                                    </p:anim>
                                    <p:anim calcmode="lin" valueType="num">
                                      <p:cBhvr>
                                        <p:cTn id="76" dur="500" fill="hold"/>
                                        <p:tgtEl>
                                          <p:spTgt spid="24"/>
                                        </p:tgtEl>
                                        <p:attrNameLst>
                                          <p:attrName>ppt_h</p:attrName>
                                        </p:attrNameLst>
                                      </p:cBhvr>
                                      <p:tavLst>
                                        <p:tav tm="0">
                                          <p:val>
                                            <p:fltVal val="0"/>
                                          </p:val>
                                        </p:tav>
                                        <p:tav tm="100000">
                                          <p:val>
                                            <p:strVal val="#ppt_h"/>
                                          </p:val>
                                        </p:tav>
                                      </p:tavLst>
                                    </p:anim>
                                    <p:animEffect transition="in" filter="fade">
                                      <p:cBhvr>
                                        <p:cTn id="7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1" grpId="0" animBg="1"/>
      <p:bldP spid="21" grpId="1" animBg="1"/>
      <p:bldP spid="23" grpId="0"/>
      <p:bldP spid="25" grpId="0"/>
      <p:bldP spid="26" grpId="0"/>
      <p:bldP spid="27" grpId="0"/>
      <p:bldP spid="2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3: Underline and define words you don’t know.</a:t>
            </a:r>
          </a:p>
        </p:txBody>
      </p:sp>
      <p:sp>
        <p:nvSpPr>
          <p:cNvPr id="7" name="TextBox 6"/>
          <p:cNvSpPr txBox="1"/>
          <p:nvPr/>
        </p:nvSpPr>
        <p:spPr>
          <a:xfrm>
            <a:off x="3861508" y="1600200"/>
            <a:ext cx="3242792" cy="4598694"/>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I wandered lonely as a cloud</a:t>
            </a:r>
          </a:p>
          <a:p>
            <a:pPr>
              <a:lnSpc>
                <a:spcPct val="150000"/>
              </a:lnSpc>
            </a:pPr>
            <a:r>
              <a:rPr lang="en-US" sz="1400"/>
              <a:t>That floats on high o'er vales and hills,</a:t>
            </a:r>
          </a:p>
          <a:p>
            <a:pPr>
              <a:lnSpc>
                <a:spcPct val="150000"/>
              </a:lnSpc>
            </a:pPr>
            <a:r>
              <a:rPr lang="en-US" sz="1400"/>
              <a:t>When all at once I saw a crowd,</a:t>
            </a:r>
          </a:p>
          <a:p>
            <a:pPr>
              <a:lnSpc>
                <a:spcPct val="150000"/>
              </a:lnSpc>
            </a:pPr>
            <a:r>
              <a:rPr lang="en-US" sz="1400"/>
              <a:t>A host, of golden daffodils;</a:t>
            </a:r>
          </a:p>
          <a:p>
            <a:pPr>
              <a:lnSpc>
                <a:spcPct val="150000"/>
              </a:lnSpc>
            </a:pPr>
            <a:r>
              <a:rPr lang="en-US" sz="1400"/>
              <a:t>Beside the lake, beneath the trees,</a:t>
            </a:r>
          </a:p>
          <a:p>
            <a:pPr>
              <a:lnSpc>
                <a:spcPct val="150000"/>
              </a:lnSpc>
            </a:pPr>
            <a:r>
              <a:rPr lang="en-US" sz="1400"/>
              <a:t>Fluttering and dancing in the breeze.</a:t>
            </a:r>
          </a:p>
          <a:p>
            <a:pPr>
              <a:lnSpc>
                <a:spcPct val="150000"/>
              </a:lnSpc>
            </a:pPr>
            <a:endParaRPr lang="en-US" sz="1400"/>
          </a:p>
          <a:p>
            <a:pPr>
              <a:lnSpc>
                <a:spcPct val="150000"/>
              </a:lnSpc>
            </a:pPr>
            <a:r>
              <a:rPr lang="en-US" sz="1400"/>
              <a:t>Continuous as the stars that shine</a:t>
            </a:r>
          </a:p>
          <a:p>
            <a:pPr>
              <a:lnSpc>
                <a:spcPct val="150000"/>
              </a:lnSpc>
            </a:pPr>
            <a:r>
              <a:rPr lang="en-US" sz="1400"/>
              <a:t>And twinkle on the milky way,</a:t>
            </a:r>
          </a:p>
          <a:p>
            <a:pPr>
              <a:lnSpc>
                <a:spcPct val="150000"/>
              </a:lnSpc>
            </a:pPr>
            <a:r>
              <a:rPr lang="en-US" sz="1400"/>
              <a:t>They stretched in never-ending line</a:t>
            </a:r>
          </a:p>
          <a:p>
            <a:pPr>
              <a:lnSpc>
                <a:spcPct val="150000"/>
              </a:lnSpc>
            </a:pPr>
            <a:r>
              <a:rPr lang="en-US" sz="1400"/>
              <a:t>Along the margin of a bay:</a:t>
            </a:r>
          </a:p>
          <a:p>
            <a:pPr>
              <a:lnSpc>
                <a:spcPct val="150000"/>
              </a:lnSpc>
            </a:pPr>
            <a:r>
              <a:rPr lang="en-US" sz="1400"/>
              <a:t>Ten thousand saw I at a glance,</a:t>
            </a:r>
          </a:p>
          <a:p>
            <a:pPr>
              <a:lnSpc>
                <a:spcPct val="150000"/>
              </a:lnSpc>
            </a:pPr>
            <a:r>
              <a:rPr lang="en-US" sz="1400"/>
              <a:t>Tossing their heads in sprightly dance.</a:t>
            </a:r>
          </a:p>
          <a:p>
            <a:pPr>
              <a:lnSpc>
                <a:spcPct val="150000"/>
              </a:lnSpc>
            </a:pPr>
            <a:endParaRPr lang="en-US" sz="1400"/>
          </a:p>
        </p:txBody>
      </p:sp>
      <p:sp>
        <p:nvSpPr>
          <p:cNvPr id="8" name="TextBox 7"/>
          <p:cNvSpPr txBox="1"/>
          <p:nvPr/>
        </p:nvSpPr>
        <p:spPr>
          <a:xfrm>
            <a:off x="7279958" y="1600200"/>
            <a:ext cx="3242792" cy="4908780"/>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The waves beside them danced; but they</a:t>
            </a:r>
          </a:p>
          <a:p>
            <a:pPr>
              <a:lnSpc>
                <a:spcPct val="150000"/>
              </a:lnSpc>
            </a:pPr>
            <a:r>
              <a:rPr lang="en-US" sz="1400"/>
              <a:t>Out-did the sparkling waves in glee:</a:t>
            </a:r>
          </a:p>
          <a:p>
            <a:pPr>
              <a:lnSpc>
                <a:spcPct val="150000"/>
              </a:lnSpc>
            </a:pPr>
            <a:r>
              <a:rPr lang="en-US" sz="1400"/>
              <a:t>A poet could not but be gay,</a:t>
            </a:r>
          </a:p>
          <a:p>
            <a:pPr>
              <a:lnSpc>
                <a:spcPct val="150000"/>
              </a:lnSpc>
            </a:pPr>
            <a:r>
              <a:rPr lang="en-US" sz="1400"/>
              <a:t>In such a jocund company:</a:t>
            </a:r>
          </a:p>
          <a:p>
            <a:pPr>
              <a:lnSpc>
                <a:spcPct val="150000"/>
              </a:lnSpc>
            </a:pPr>
            <a:r>
              <a:rPr lang="en-US" sz="1400"/>
              <a:t>I gazed—and gazed—but little thought</a:t>
            </a:r>
          </a:p>
          <a:p>
            <a:pPr>
              <a:lnSpc>
                <a:spcPct val="150000"/>
              </a:lnSpc>
            </a:pPr>
            <a:r>
              <a:rPr lang="en-US" sz="1400"/>
              <a:t>What wealth the show to me had brought:</a:t>
            </a:r>
          </a:p>
          <a:p>
            <a:pPr>
              <a:lnSpc>
                <a:spcPct val="150000"/>
              </a:lnSpc>
            </a:pPr>
            <a:endParaRPr lang="en-US" sz="1400"/>
          </a:p>
          <a:p>
            <a:pPr>
              <a:lnSpc>
                <a:spcPct val="150000"/>
              </a:lnSpc>
            </a:pPr>
            <a:r>
              <a:rPr lang="en-US" sz="1400"/>
              <a:t>For oft, when on my couch I lie</a:t>
            </a:r>
          </a:p>
          <a:p>
            <a:pPr>
              <a:lnSpc>
                <a:spcPct val="150000"/>
              </a:lnSpc>
            </a:pPr>
            <a:r>
              <a:rPr lang="en-US" sz="1400"/>
              <a:t>In vacant or in pensive mood,</a:t>
            </a:r>
          </a:p>
          <a:p>
            <a:pPr>
              <a:lnSpc>
                <a:spcPct val="150000"/>
              </a:lnSpc>
            </a:pPr>
            <a:r>
              <a:rPr lang="en-US" sz="1400"/>
              <a:t>They flash upon that inward eye</a:t>
            </a:r>
          </a:p>
          <a:p>
            <a:pPr>
              <a:lnSpc>
                <a:spcPct val="150000"/>
              </a:lnSpc>
            </a:pPr>
            <a:r>
              <a:rPr lang="en-US" sz="1400"/>
              <a:t>Which is the bliss of solitude;</a:t>
            </a:r>
          </a:p>
          <a:p>
            <a:pPr>
              <a:lnSpc>
                <a:spcPct val="150000"/>
              </a:lnSpc>
            </a:pPr>
            <a:r>
              <a:rPr lang="en-US" sz="1400"/>
              <a:t>And then my heart with pleasure fills,</a:t>
            </a:r>
          </a:p>
          <a:p>
            <a:pPr>
              <a:lnSpc>
                <a:spcPct val="150000"/>
              </a:lnSpc>
            </a:pPr>
            <a:r>
              <a:rPr lang="en-US" sz="1400"/>
              <a:t>And dances with the daffodils.</a:t>
            </a:r>
          </a:p>
        </p:txBody>
      </p:sp>
      <p:grpSp>
        <p:nvGrpSpPr>
          <p:cNvPr id="9" name="Group 8"/>
          <p:cNvGrpSpPr/>
          <p:nvPr/>
        </p:nvGrpSpPr>
        <p:grpSpPr>
          <a:xfrm>
            <a:off x="6591641" y="3936172"/>
            <a:ext cx="445886" cy="396441"/>
            <a:chOff x="3986719" y="-711260"/>
            <a:chExt cx="445886" cy="396441"/>
          </a:xfrm>
        </p:grpSpPr>
        <p:sp>
          <p:nvSpPr>
            <p:cNvPr id="10" name="TextBox 9"/>
            <p:cNvSpPr txBox="1"/>
            <p:nvPr/>
          </p:nvSpPr>
          <p:spPr>
            <a:xfrm>
              <a:off x="4040767" y="-711260"/>
              <a:ext cx="391838" cy="369332"/>
            </a:xfrm>
            <a:prstGeom prst="rect">
              <a:avLst/>
            </a:prstGeom>
            <a:noFill/>
          </p:spPr>
          <p:txBody>
            <a:bodyPr wrap="square" rtlCol="0">
              <a:spAutoFit/>
            </a:bodyPr>
            <a:lstStyle/>
            <a:p>
              <a:r>
                <a:rPr lang="en-US"/>
                <a:t>2</a:t>
              </a:r>
            </a:p>
          </p:txBody>
        </p:sp>
        <p:sp>
          <p:nvSpPr>
            <p:cNvPr id="11" name="Oval 10"/>
            <p:cNvSpPr/>
            <p:nvPr/>
          </p:nvSpPr>
          <p:spPr>
            <a:xfrm>
              <a:off x="3986719" y="-706657"/>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6524073" y="1617502"/>
            <a:ext cx="445886" cy="409139"/>
            <a:chOff x="2702320" y="-763894"/>
            <a:chExt cx="445886" cy="409139"/>
          </a:xfrm>
        </p:grpSpPr>
        <p:sp>
          <p:nvSpPr>
            <p:cNvPr id="13" name="TextBox 12"/>
            <p:cNvSpPr txBox="1"/>
            <p:nvPr/>
          </p:nvSpPr>
          <p:spPr>
            <a:xfrm>
              <a:off x="2756368" y="-763894"/>
              <a:ext cx="391838" cy="369332"/>
            </a:xfrm>
            <a:prstGeom prst="rect">
              <a:avLst/>
            </a:prstGeom>
            <a:noFill/>
          </p:spPr>
          <p:txBody>
            <a:bodyPr wrap="square" rtlCol="0">
              <a:spAutoFit/>
            </a:bodyPr>
            <a:lstStyle/>
            <a:p>
              <a:r>
                <a:rPr lang="en-US"/>
                <a:t>1</a:t>
              </a:r>
            </a:p>
          </p:txBody>
        </p:sp>
        <p:sp>
          <p:nvSpPr>
            <p:cNvPr id="14" name="Oval 13"/>
            <p:cNvSpPr/>
            <p:nvPr/>
          </p:nvSpPr>
          <p:spPr>
            <a:xfrm>
              <a:off x="2702320" y="-746593"/>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9990665" y="3848826"/>
            <a:ext cx="439918" cy="398012"/>
            <a:chOff x="6379061" y="-585402"/>
            <a:chExt cx="439918" cy="398012"/>
          </a:xfrm>
        </p:grpSpPr>
        <p:sp>
          <p:nvSpPr>
            <p:cNvPr id="16" name="TextBox 15"/>
            <p:cNvSpPr txBox="1"/>
            <p:nvPr/>
          </p:nvSpPr>
          <p:spPr>
            <a:xfrm>
              <a:off x="6427141" y="-585402"/>
              <a:ext cx="391838" cy="369332"/>
            </a:xfrm>
            <a:prstGeom prst="rect">
              <a:avLst/>
            </a:prstGeom>
            <a:noFill/>
          </p:spPr>
          <p:txBody>
            <a:bodyPr wrap="square" rtlCol="0">
              <a:spAutoFit/>
            </a:bodyPr>
            <a:lstStyle/>
            <a:p>
              <a:r>
                <a:rPr lang="en-US"/>
                <a:t>4</a:t>
              </a:r>
            </a:p>
          </p:txBody>
        </p:sp>
        <p:sp>
          <p:nvSpPr>
            <p:cNvPr id="17" name="Oval 16"/>
            <p:cNvSpPr/>
            <p:nvPr/>
          </p:nvSpPr>
          <p:spPr>
            <a:xfrm>
              <a:off x="6379061" y="-579228"/>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10162720" y="2009340"/>
            <a:ext cx="432374" cy="393981"/>
            <a:chOff x="9619103" y="1967389"/>
            <a:chExt cx="432374" cy="393981"/>
          </a:xfrm>
        </p:grpSpPr>
        <p:sp>
          <p:nvSpPr>
            <p:cNvPr id="19" name="Oval 18"/>
            <p:cNvSpPr/>
            <p:nvPr/>
          </p:nvSpPr>
          <p:spPr>
            <a:xfrm>
              <a:off x="9619103" y="1969532"/>
              <a:ext cx="391838" cy="391838"/>
            </a:xfrm>
            <a:prstGeom prst="ellipse">
              <a:avLst/>
            </a:prstGeom>
            <a:solidFill>
              <a:srgbClr val="FFFFFF"/>
            </a:solid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659639" y="1967389"/>
              <a:ext cx="391838" cy="369332"/>
            </a:xfrm>
            <a:prstGeom prst="rect">
              <a:avLst/>
            </a:prstGeom>
            <a:noFill/>
          </p:spPr>
          <p:txBody>
            <a:bodyPr wrap="square" rtlCol="0">
              <a:spAutoFit/>
            </a:bodyPr>
            <a:lstStyle/>
            <a:p>
              <a:r>
                <a:rPr lang="en-US"/>
                <a:t>3</a:t>
              </a:r>
            </a:p>
          </p:txBody>
        </p:sp>
      </p:grpSp>
      <p:sp>
        <p:nvSpPr>
          <p:cNvPr id="21" name="TextBox 20"/>
          <p:cNvSpPr txBox="1"/>
          <p:nvPr/>
        </p:nvSpPr>
        <p:spPr>
          <a:xfrm>
            <a:off x="5294515" y="1603991"/>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A</a:t>
            </a:r>
          </a:p>
          <a:p>
            <a:pPr>
              <a:lnSpc>
                <a:spcPct val="150000"/>
              </a:lnSpc>
            </a:pPr>
            <a:r>
              <a:rPr lang="en-US" sz="1400" b="1">
                <a:solidFill>
                  <a:srgbClr val="118087"/>
                </a:solidFill>
              </a:rPr>
              <a:t>                                  B</a:t>
            </a:r>
          </a:p>
          <a:p>
            <a:pPr>
              <a:lnSpc>
                <a:spcPct val="150000"/>
              </a:lnSpc>
            </a:pPr>
            <a:r>
              <a:rPr lang="en-US" sz="1400" b="1">
                <a:solidFill>
                  <a:srgbClr val="118087"/>
                </a:solidFill>
              </a:rPr>
              <a:t>                      A</a:t>
            </a:r>
          </a:p>
          <a:p>
            <a:pPr>
              <a:lnSpc>
                <a:spcPct val="150000"/>
              </a:lnSpc>
            </a:pPr>
            <a:r>
              <a:rPr lang="en-US" sz="1400" b="1">
                <a:solidFill>
                  <a:srgbClr val="118087"/>
                </a:solidFill>
              </a:rPr>
              <a:t>              B</a:t>
            </a:r>
          </a:p>
          <a:p>
            <a:pPr>
              <a:lnSpc>
                <a:spcPct val="150000"/>
              </a:lnSpc>
            </a:pPr>
            <a:r>
              <a:rPr lang="en-US" sz="1400" b="1">
                <a:solidFill>
                  <a:srgbClr val="118087"/>
                </a:solidFill>
              </a:rPr>
              <a:t>                            C</a:t>
            </a:r>
          </a:p>
          <a:p>
            <a:pPr>
              <a:lnSpc>
                <a:spcPct val="150000"/>
              </a:lnSpc>
            </a:pPr>
            <a:r>
              <a:rPr lang="en-US" sz="1400" b="1">
                <a:solidFill>
                  <a:srgbClr val="118087"/>
                </a:solidFill>
              </a:rPr>
              <a:t>                                C</a:t>
            </a:r>
          </a:p>
        </p:txBody>
      </p:sp>
      <p:sp>
        <p:nvSpPr>
          <p:cNvPr id="22" name="TextBox 21"/>
          <p:cNvSpPr txBox="1"/>
          <p:nvPr/>
        </p:nvSpPr>
        <p:spPr>
          <a:xfrm>
            <a:off x="5446915" y="3837794"/>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D</a:t>
            </a:r>
          </a:p>
          <a:p>
            <a:pPr>
              <a:lnSpc>
                <a:spcPct val="150000"/>
              </a:lnSpc>
            </a:pPr>
            <a:r>
              <a:rPr lang="en-US" sz="1400" b="1">
                <a:solidFill>
                  <a:srgbClr val="118087"/>
                </a:solidFill>
              </a:rPr>
              <a:t>                 E</a:t>
            </a:r>
          </a:p>
          <a:p>
            <a:pPr>
              <a:lnSpc>
                <a:spcPct val="150000"/>
              </a:lnSpc>
            </a:pPr>
            <a:r>
              <a:rPr lang="en-US" sz="1400" b="1">
                <a:solidFill>
                  <a:srgbClr val="118087"/>
                </a:solidFill>
              </a:rPr>
              <a:t>                           D</a:t>
            </a:r>
          </a:p>
          <a:p>
            <a:pPr>
              <a:lnSpc>
                <a:spcPct val="150000"/>
              </a:lnSpc>
            </a:pPr>
            <a:r>
              <a:rPr lang="en-US" sz="1400" b="1">
                <a:solidFill>
                  <a:srgbClr val="118087"/>
                </a:solidFill>
              </a:rPr>
              <a:t>          E</a:t>
            </a:r>
          </a:p>
          <a:p>
            <a:pPr>
              <a:lnSpc>
                <a:spcPct val="150000"/>
              </a:lnSpc>
            </a:pPr>
            <a:r>
              <a:rPr lang="en-US" sz="1400" b="1">
                <a:solidFill>
                  <a:srgbClr val="118087"/>
                </a:solidFill>
              </a:rPr>
              <a:t>                   F</a:t>
            </a:r>
          </a:p>
          <a:p>
            <a:pPr>
              <a:lnSpc>
                <a:spcPct val="150000"/>
              </a:lnSpc>
            </a:pPr>
            <a:r>
              <a:rPr lang="en-US" sz="1400" b="1">
                <a:solidFill>
                  <a:srgbClr val="118087"/>
                </a:solidFill>
              </a:rPr>
              <a:t>                              F</a:t>
            </a:r>
          </a:p>
        </p:txBody>
      </p:sp>
      <p:sp>
        <p:nvSpPr>
          <p:cNvPr id="23" name="TextBox 22"/>
          <p:cNvSpPr txBox="1"/>
          <p:nvPr/>
        </p:nvSpPr>
        <p:spPr>
          <a:xfrm>
            <a:off x="8852082" y="1580763"/>
            <a:ext cx="1743012" cy="2336537"/>
          </a:xfrm>
          <a:prstGeom prst="rect">
            <a:avLst/>
          </a:prstGeom>
          <a:noFill/>
          <a:ln w="38100" cmpd="sng">
            <a:noFill/>
          </a:ln>
        </p:spPr>
        <p:txBody>
          <a:bodyPr wrap="square" rtlCol="0">
            <a:spAutoFit/>
          </a:bodyPr>
          <a:lstStyle/>
          <a:p>
            <a:pPr>
              <a:lnSpc>
                <a:spcPct val="150000"/>
              </a:lnSpc>
            </a:pPr>
            <a:r>
              <a:rPr lang="en-US" sz="1400" b="1">
                <a:solidFill>
                  <a:srgbClr val="118087"/>
                </a:solidFill>
              </a:rPr>
              <a:t>                                   E</a:t>
            </a:r>
          </a:p>
          <a:p>
            <a:pPr>
              <a:lnSpc>
                <a:spcPct val="150000"/>
              </a:lnSpc>
            </a:pPr>
            <a:r>
              <a:rPr lang="en-US" sz="1400" b="1">
                <a:solidFill>
                  <a:srgbClr val="118087"/>
                </a:solidFill>
              </a:rPr>
              <a:t>                          G</a:t>
            </a:r>
          </a:p>
          <a:p>
            <a:pPr>
              <a:lnSpc>
                <a:spcPct val="150000"/>
              </a:lnSpc>
            </a:pPr>
            <a:r>
              <a:rPr lang="en-US" sz="1400" b="1">
                <a:solidFill>
                  <a:srgbClr val="118087"/>
                </a:solidFill>
              </a:rPr>
              <a:t>              E</a:t>
            </a:r>
          </a:p>
          <a:p>
            <a:pPr>
              <a:lnSpc>
                <a:spcPct val="150000"/>
              </a:lnSpc>
            </a:pPr>
            <a:r>
              <a:rPr lang="en-US" sz="1400" b="1">
                <a:solidFill>
                  <a:srgbClr val="118087"/>
                </a:solidFill>
              </a:rPr>
              <a:t>          G</a:t>
            </a:r>
          </a:p>
          <a:p>
            <a:pPr>
              <a:lnSpc>
                <a:spcPct val="150000"/>
              </a:lnSpc>
            </a:pPr>
            <a:r>
              <a:rPr lang="en-US" sz="1400" b="1">
                <a:solidFill>
                  <a:srgbClr val="118087"/>
                </a:solidFill>
              </a:rPr>
              <a:t>                                H</a:t>
            </a:r>
          </a:p>
          <a:p>
            <a:pPr>
              <a:lnSpc>
                <a:spcPct val="150000"/>
              </a:lnSpc>
            </a:pPr>
            <a:r>
              <a:rPr lang="en-US" sz="1400" b="1">
                <a:solidFill>
                  <a:srgbClr val="118087"/>
                </a:solidFill>
              </a:rPr>
              <a:t>                              </a:t>
            </a:r>
          </a:p>
          <a:p>
            <a:pPr>
              <a:lnSpc>
                <a:spcPct val="150000"/>
              </a:lnSpc>
            </a:pPr>
            <a:r>
              <a:rPr lang="en-US" sz="1400" b="1">
                <a:solidFill>
                  <a:srgbClr val="118087"/>
                </a:solidFill>
              </a:rPr>
              <a:t>H</a:t>
            </a:r>
          </a:p>
        </p:txBody>
      </p:sp>
      <p:sp>
        <p:nvSpPr>
          <p:cNvPr id="24" name="TextBox 23"/>
          <p:cNvSpPr txBox="1"/>
          <p:nvPr/>
        </p:nvSpPr>
        <p:spPr>
          <a:xfrm>
            <a:off x="8642261" y="4165778"/>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I</a:t>
            </a:r>
          </a:p>
          <a:p>
            <a:pPr>
              <a:lnSpc>
                <a:spcPct val="150000"/>
              </a:lnSpc>
            </a:pPr>
            <a:r>
              <a:rPr lang="en-US" sz="1400" b="1">
                <a:solidFill>
                  <a:srgbClr val="118087"/>
                </a:solidFill>
              </a:rPr>
              <a:t>                     J</a:t>
            </a:r>
          </a:p>
          <a:p>
            <a:pPr>
              <a:lnSpc>
                <a:spcPct val="150000"/>
              </a:lnSpc>
            </a:pPr>
            <a:r>
              <a:rPr lang="en-US" sz="1400" b="1">
                <a:solidFill>
                  <a:srgbClr val="118087"/>
                </a:solidFill>
              </a:rPr>
              <a:t>                          I</a:t>
            </a:r>
          </a:p>
          <a:p>
            <a:pPr>
              <a:lnSpc>
                <a:spcPct val="150000"/>
              </a:lnSpc>
            </a:pPr>
            <a:r>
              <a:rPr lang="en-US" sz="1400" b="1">
                <a:solidFill>
                  <a:srgbClr val="118087"/>
                </a:solidFill>
              </a:rPr>
              <a:t>                     J</a:t>
            </a:r>
          </a:p>
          <a:p>
            <a:pPr>
              <a:lnSpc>
                <a:spcPct val="150000"/>
              </a:lnSpc>
            </a:pPr>
            <a:r>
              <a:rPr lang="en-US" sz="1400" b="1">
                <a:solidFill>
                  <a:srgbClr val="118087"/>
                </a:solidFill>
              </a:rPr>
              <a:t>                                   B</a:t>
            </a:r>
          </a:p>
          <a:p>
            <a:pPr>
              <a:lnSpc>
                <a:spcPct val="150000"/>
              </a:lnSpc>
            </a:pPr>
            <a:r>
              <a:rPr lang="en-US" sz="1400" b="1">
                <a:solidFill>
                  <a:srgbClr val="118087"/>
                </a:solidFill>
              </a:rPr>
              <a:t>                      B</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cxnSp>
        <p:nvCxnSpPr>
          <p:cNvPr id="29" name="Straight Connector 28"/>
          <p:cNvCxnSpPr/>
          <p:nvPr/>
        </p:nvCxnSpPr>
        <p:spPr>
          <a:xfrm>
            <a:off x="8050891" y="2931664"/>
            <a:ext cx="512673" cy="0"/>
          </a:xfrm>
          <a:prstGeom prst="line">
            <a:avLst/>
          </a:prstGeom>
          <a:ln>
            <a:solidFill>
              <a:srgbClr val="4C2D7E"/>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6384092" y="2622008"/>
            <a:ext cx="1441974" cy="923330"/>
          </a:xfrm>
          <a:prstGeom prst="rect">
            <a:avLst/>
          </a:prstGeom>
          <a:solidFill>
            <a:srgbClr val="8563A5"/>
          </a:solidFill>
          <a:ln>
            <a:solidFill>
              <a:srgbClr val="4C2D7E"/>
            </a:solidFill>
          </a:ln>
        </p:spPr>
        <p:txBody>
          <a:bodyPr wrap="square" rtlCol="0">
            <a:spAutoFit/>
          </a:bodyPr>
          <a:lstStyle/>
          <a:p>
            <a:r>
              <a:rPr lang="en-US">
                <a:solidFill>
                  <a:schemeClr val="bg1"/>
                </a:solidFill>
              </a:rPr>
              <a:t>Cheerful and lighthearted</a:t>
            </a:r>
          </a:p>
        </p:txBody>
      </p:sp>
      <p:cxnSp>
        <p:nvCxnSpPr>
          <p:cNvPr id="32" name="Straight Connector 31"/>
          <p:cNvCxnSpPr/>
          <p:nvPr/>
        </p:nvCxnSpPr>
        <p:spPr>
          <a:xfrm>
            <a:off x="8453485" y="4867380"/>
            <a:ext cx="610011" cy="0"/>
          </a:xfrm>
          <a:prstGeom prst="line">
            <a:avLst/>
          </a:prstGeom>
          <a:ln>
            <a:solidFill>
              <a:srgbClr val="4C2D7E"/>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6595404" y="4463155"/>
            <a:ext cx="1441974" cy="923330"/>
          </a:xfrm>
          <a:prstGeom prst="rect">
            <a:avLst/>
          </a:prstGeom>
          <a:solidFill>
            <a:srgbClr val="8563A5"/>
          </a:solidFill>
          <a:ln>
            <a:solidFill>
              <a:srgbClr val="4C2D7E"/>
            </a:solidFill>
          </a:ln>
        </p:spPr>
        <p:txBody>
          <a:bodyPr wrap="square" rtlCol="0">
            <a:spAutoFit/>
          </a:bodyPr>
          <a:lstStyle/>
          <a:p>
            <a:r>
              <a:rPr lang="en-US">
                <a:solidFill>
                  <a:schemeClr val="bg1"/>
                </a:solidFill>
              </a:rPr>
              <a:t>Engaged in deep thought</a:t>
            </a:r>
          </a:p>
        </p:txBody>
      </p:sp>
    </p:spTree>
    <p:extLst>
      <p:ext uri="{BB962C8B-B14F-4D97-AF65-F5344CB8AC3E}">
        <p14:creationId xmlns:p14="http://schemas.microsoft.com/office/powerpoint/2010/main" val="3960869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fltVal val="0"/>
                                          </p:val>
                                        </p:tav>
                                        <p:tav tm="100000">
                                          <p:val>
                                            <p:strVal val="#ppt_w"/>
                                          </p:val>
                                        </p:tav>
                                      </p:tavLst>
                                    </p:anim>
                                    <p:anim calcmode="lin" valueType="num">
                                      <p:cBhvr>
                                        <p:cTn id="13" dur="500" fill="hold"/>
                                        <p:tgtEl>
                                          <p:spTgt spid="31"/>
                                        </p:tgtEl>
                                        <p:attrNameLst>
                                          <p:attrName>ppt_h</p:attrName>
                                        </p:attrNameLst>
                                      </p:cBhvr>
                                      <p:tavLst>
                                        <p:tav tm="0">
                                          <p:val>
                                            <p:fltVal val="0"/>
                                          </p:val>
                                        </p:tav>
                                        <p:tav tm="100000">
                                          <p:val>
                                            <p:strVal val="#ppt_h"/>
                                          </p:val>
                                        </p:tav>
                                      </p:tavLst>
                                    </p:anim>
                                    <p:animEffect transition="in" filter="fade">
                                      <p:cBhvr>
                                        <p:cTn id="14" dur="500"/>
                                        <p:tgtEl>
                                          <p:spTgt spid="31"/>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p:cTn id="19" dur="500" fill="hold"/>
                                        <p:tgtEl>
                                          <p:spTgt spid="32"/>
                                        </p:tgtEl>
                                        <p:attrNameLst>
                                          <p:attrName>ppt_w</p:attrName>
                                        </p:attrNameLst>
                                      </p:cBhvr>
                                      <p:tavLst>
                                        <p:tav tm="0">
                                          <p:val>
                                            <p:fltVal val="0"/>
                                          </p:val>
                                        </p:tav>
                                        <p:tav tm="100000">
                                          <p:val>
                                            <p:strVal val="#ppt_w"/>
                                          </p:val>
                                        </p:tav>
                                      </p:tavLst>
                                    </p:anim>
                                    <p:anim calcmode="lin" valueType="num">
                                      <p:cBhvr>
                                        <p:cTn id="20" dur="500" fill="hold"/>
                                        <p:tgtEl>
                                          <p:spTgt spid="32"/>
                                        </p:tgtEl>
                                        <p:attrNameLst>
                                          <p:attrName>ppt_h</p:attrName>
                                        </p:attrNameLst>
                                      </p:cBhvr>
                                      <p:tavLst>
                                        <p:tav tm="0">
                                          <p:val>
                                            <p:fltVal val="0"/>
                                          </p:val>
                                        </p:tav>
                                        <p:tav tm="100000">
                                          <p:val>
                                            <p:strVal val="#ppt_h"/>
                                          </p:val>
                                        </p:tav>
                                      </p:tavLst>
                                    </p:anim>
                                    <p:animEffect transition="in" filter="fade">
                                      <p:cBhvr>
                                        <p:cTn id="21" dur="500"/>
                                        <p:tgtEl>
                                          <p:spTgt spid="32"/>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3"/>
                                        </p:tgtEl>
                                        <p:attrNameLst>
                                          <p:attrName>style.visibility</p:attrName>
                                        </p:attrNameLst>
                                      </p:cBhvr>
                                      <p:to>
                                        <p:strVal val="visible"/>
                                      </p:to>
                                    </p:set>
                                    <p:anim calcmode="lin" valueType="num">
                                      <p:cBhvr>
                                        <p:cTn id="24" dur="500" fill="hold"/>
                                        <p:tgtEl>
                                          <p:spTgt spid="33"/>
                                        </p:tgtEl>
                                        <p:attrNameLst>
                                          <p:attrName>ppt_w</p:attrName>
                                        </p:attrNameLst>
                                      </p:cBhvr>
                                      <p:tavLst>
                                        <p:tav tm="0">
                                          <p:val>
                                            <p:fltVal val="0"/>
                                          </p:val>
                                        </p:tav>
                                        <p:tav tm="100000">
                                          <p:val>
                                            <p:strVal val="#ppt_w"/>
                                          </p:val>
                                        </p:tav>
                                      </p:tavLst>
                                    </p:anim>
                                    <p:anim calcmode="lin" valueType="num">
                                      <p:cBhvr>
                                        <p:cTn id="25" dur="500" fill="hold"/>
                                        <p:tgtEl>
                                          <p:spTgt spid="33"/>
                                        </p:tgtEl>
                                        <p:attrNameLst>
                                          <p:attrName>ppt_h</p:attrName>
                                        </p:attrNameLst>
                                      </p:cBhvr>
                                      <p:tavLst>
                                        <p:tav tm="0">
                                          <p:val>
                                            <p:fltVal val="0"/>
                                          </p:val>
                                        </p:tav>
                                        <p:tav tm="100000">
                                          <p:val>
                                            <p:strVal val="#ppt_h"/>
                                          </p:val>
                                        </p:tav>
                                      </p:tavLst>
                                    </p:anim>
                                    <p:animEffect transition="in" filter="fade">
                                      <p:cBhvr>
                                        <p:cTn id="26"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4: Reread the poem and make detailed annotations.</a:t>
            </a:r>
          </a:p>
        </p:txBody>
      </p:sp>
      <p:sp>
        <p:nvSpPr>
          <p:cNvPr id="7" name="TextBox 6"/>
          <p:cNvSpPr txBox="1"/>
          <p:nvPr/>
        </p:nvSpPr>
        <p:spPr>
          <a:xfrm>
            <a:off x="3861508" y="1600200"/>
            <a:ext cx="3242792" cy="4598694"/>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I wandered lonely as a cloud</a:t>
            </a:r>
          </a:p>
          <a:p>
            <a:pPr>
              <a:lnSpc>
                <a:spcPct val="150000"/>
              </a:lnSpc>
            </a:pPr>
            <a:r>
              <a:rPr lang="en-US" sz="1400"/>
              <a:t>That floats on high o'er vales and hills,</a:t>
            </a:r>
          </a:p>
          <a:p>
            <a:pPr>
              <a:lnSpc>
                <a:spcPct val="150000"/>
              </a:lnSpc>
            </a:pPr>
            <a:r>
              <a:rPr lang="en-US" sz="1400"/>
              <a:t>When all at once I saw a crowd,</a:t>
            </a:r>
          </a:p>
          <a:p>
            <a:pPr>
              <a:lnSpc>
                <a:spcPct val="150000"/>
              </a:lnSpc>
            </a:pPr>
            <a:r>
              <a:rPr lang="en-US" sz="1400"/>
              <a:t>A host, of golden daffodils;</a:t>
            </a:r>
          </a:p>
          <a:p>
            <a:pPr>
              <a:lnSpc>
                <a:spcPct val="150000"/>
              </a:lnSpc>
            </a:pPr>
            <a:r>
              <a:rPr lang="en-US" sz="1400"/>
              <a:t>Beside the lake, beneath the trees,</a:t>
            </a:r>
          </a:p>
          <a:p>
            <a:pPr>
              <a:lnSpc>
                <a:spcPct val="150000"/>
              </a:lnSpc>
            </a:pPr>
            <a:r>
              <a:rPr lang="en-US" sz="1400"/>
              <a:t>Fluttering and dancing in the breeze.</a:t>
            </a:r>
          </a:p>
          <a:p>
            <a:pPr>
              <a:lnSpc>
                <a:spcPct val="150000"/>
              </a:lnSpc>
            </a:pPr>
            <a:endParaRPr lang="en-US" sz="1400"/>
          </a:p>
          <a:p>
            <a:pPr>
              <a:lnSpc>
                <a:spcPct val="150000"/>
              </a:lnSpc>
            </a:pPr>
            <a:r>
              <a:rPr lang="en-US" sz="1400"/>
              <a:t>Continuous as the stars that shine</a:t>
            </a:r>
          </a:p>
          <a:p>
            <a:pPr>
              <a:lnSpc>
                <a:spcPct val="150000"/>
              </a:lnSpc>
            </a:pPr>
            <a:r>
              <a:rPr lang="en-US" sz="1400"/>
              <a:t>And twinkle on the milky way,</a:t>
            </a:r>
          </a:p>
          <a:p>
            <a:pPr>
              <a:lnSpc>
                <a:spcPct val="150000"/>
              </a:lnSpc>
            </a:pPr>
            <a:r>
              <a:rPr lang="en-US" sz="1400"/>
              <a:t>They stretched in never-ending line</a:t>
            </a:r>
          </a:p>
          <a:p>
            <a:pPr>
              <a:lnSpc>
                <a:spcPct val="150000"/>
              </a:lnSpc>
            </a:pPr>
            <a:r>
              <a:rPr lang="en-US" sz="1400"/>
              <a:t>Along the margin of a bay:</a:t>
            </a:r>
          </a:p>
          <a:p>
            <a:pPr>
              <a:lnSpc>
                <a:spcPct val="150000"/>
              </a:lnSpc>
            </a:pPr>
            <a:r>
              <a:rPr lang="en-US" sz="1400"/>
              <a:t>Ten thousand saw I at a glance,</a:t>
            </a:r>
          </a:p>
          <a:p>
            <a:pPr>
              <a:lnSpc>
                <a:spcPct val="150000"/>
              </a:lnSpc>
            </a:pPr>
            <a:r>
              <a:rPr lang="en-US" sz="1400"/>
              <a:t>Tossing their heads in sprightly dance.</a:t>
            </a:r>
          </a:p>
          <a:p>
            <a:pPr>
              <a:lnSpc>
                <a:spcPct val="150000"/>
              </a:lnSpc>
            </a:pPr>
            <a:endParaRPr lang="en-US" sz="1400"/>
          </a:p>
        </p:txBody>
      </p:sp>
      <p:sp>
        <p:nvSpPr>
          <p:cNvPr id="8" name="TextBox 7"/>
          <p:cNvSpPr txBox="1"/>
          <p:nvPr/>
        </p:nvSpPr>
        <p:spPr>
          <a:xfrm>
            <a:off x="7279958" y="1600200"/>
            <a:ext cx="3242792" cy="4908780"/>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The waves beside them danced; but they</a:t>
            </a:r>
          </a:p>
          <a:p>
            <a:pPr>
              <a:lnSpc>
                <a:spcPct val="150000"/>
              </a:lnSpc>
            </a:pPr>
            <a:r>
              <a:rPr lang="en-US" sz="1400"/>
              <a:t>Out-did the sparkling waves in glee:</a:t>
            </a:r>
          </a:p>
          <a:p>
            <a:pPr>
              <a:lnSpc>
                <a:spcPct val="150000"/>
              </a:lnSpc>
            </a:pPr>
            <a:r>
              <a:rPr lang="en-US" sz="1400"/>
              <a:t>A poet could not but be gay,</a:t>
            </a:r>
          </a:p>
          <a:p>
            <a:pPr>
              <a:lnSpc>
                <a:spcPct val="150000"/>
              </a:lnSpc>
            </a:pPr>
            <a:r>
              <a:rPr lang="en-US" sz="1400"/>
              <a:t>In such a jocund company:</a:t>
            </a:r>
          </a:p>
          <a:p>
            <a:pPr>
              <a:lnSpc>
                <a:spcPct val="150000"/>
              </a:lnSpc>
            </a:pPr>
            <a:r>
              <a:rPr lang="en-US" sz="1400"/>
              <a:t>I gazed—and gazed—but little thought</a:t>
            </a:r>
          </a:p>
          <a:p>
            <a:pPr>
              <a:lnSpc>
                <a:spcPct val="150000"/>
              </a:lnSpc>
            </a:pPr>
            <a:r>
              <a:rPr lang="en-US" sz="1400"/>
              <a:t>What wealth the show to me had brought:</a:t>
            </a:r>
          </a:p>
          <a:p>
            <a:pPr>
              <a:lnSpc>
                <a:spcPct val="150000"/>
              </a:lnSpc>
            </a:pPr>
            <a:endParaRPr lang="en-US" sz="1400"/>
          </a:p>
          <a:p>
            <a:pPr>
              <a:lnSpc>
                <a:spcPct val="150000"/>
              </a:lnSpc>
            </a:pPr>
            <a:r>
              <a:rPr lang="en-US" sz="1400"/>
              <a:t>For oft, when on my couch I lie</a:t>
            </a:r>
          </a:p>
          <a:p>
            <a:pPr>
              <a:lnSpc>
                <a:spcPct val="150000"/>
              </a:lnSpc>
            </a:pPr>
            <a:r>
              <a:rPr lang="en-US" sz="1400"/>
              <a:t>In vacant or in pensive mood,</a:t>
            </a:r>
          </a:p>
          <a:p>
            <a:pPr>
              <a:lnSpc>
                <a:spcPct val="150000"/>
              </a:lnSpc>
            </a:pPr>
            <a:r>
              <a:rPr lang="en-US" sz="1400"/>
              <a:t>They flash upon that inward eye</a:t>
            </a:r>
          </a:p>
          <a:p>
            <a:pPr>
              <a:lnSpc>
                <a:spcPct val="150000"/>
              </a:lnSpc>
            </a:pPr>
            <a:r>
              <a:rPr lang="en-US" sz="1400"/>
              <a:t>Which is the bliss of solitude;</a:t>
            </a:r>
          </a:p>
          <a:p>
            <a:pPr>
              <a:lnSpc>
                <a:spcPct val="150000"/>
              </a:lnSpc>
            </a:pPr>
            <a:r>
              <a:rPr lang="en-US" sz="1400"/>
              <a:t>And then my heart with pleasure fills,</a:t>
            </a:r>
          </a:p>
          <a:p>
            <a:pPr>
              <a:lnSpc>
                <a:spcPct val="150000"/>
              </a:lnSpc>
            </a:pPr>
            <a:r>
              <a:rPr lang="en-US" sz="1400"/>
              <a:t>And dances with the daffodils.</a:t>
            </a:r>
          </a:p>
        </p:txBody>
      </p:sp>
      <p:grpSp>
        <p:nvGrpSpPr>
          <p:cNvPr id="9" name="Group 8"/>
          <p:cNvGrpSpPr/>
          <p:nvPr/>
        </p:nvGrpSpPr>
        <p:grpSpPr>
          <a:xfrm>
            <a:off x="6591641" y="3936172"/>
            <a:ext cx="445886" cy="396441"/>
            <a:chOff x="3986719" y="-711260"/>
            <a:chExt cx="445886" cy="396441"/>
          </a:xfrm>
        </p:grpSpPr>
        <p:sp>
          <p:nvSpPr>
            <p:cNvPr id="10" name="TextBox 9"/>
            <p:cNvSpPr txBox="1"/>
            <p:nvPr/>
          </p:nvSpPr>
          <p:spPr>
            <a:xfrm>
              <a:off x="4040767" y="-711260"/>
              <a:ext cx="391838" cy="369332"/>
            </a:xfrm>
            <a:prstGeom prst="rect">
              <a:avLst/>
            </a:prstGeom>
            <a:noFill/>
          </p:spPr>
          <p:txBody>
            <a:bodyPr wrap="square" rtlCol="0">
              <a:spAutoFit/>
            </a:bodyPr>
            <a:lstStyle/>
            <a:p>
              <a:r>
                <a:rPr lang="en-US"/>
                <a:t>2</a:t>
              </a:r>
            </a:p>
          </p:txBody>
        </p:sp>
        <p:sp>
          <p:nvSpPr>
            <p:cNvPr id="11" name="Oval 10"/>
            <p:cNvSpPr/>
            <p:nvPr/>
          </p:nvSpPr>
          <p:spPr>
            <a:xfrm>
              <a:off x="3986719" y="-706657"/>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6524073" y="1617502"/>
            <a:ext cx="445886" cy="409139"/>
            <a:chOff x="2702320" y="-763894"/>
            <a:chExt cx="445886" cy="409139"/>
          </a:xfrm>
        </p:grpSpPr>
        <p:sp>
          <p:nvSpPr>
            <p:cNvPr id="13" name="TextBox 12"/>
            <p:cNvSpPr txBox="1"/>
            <p:nvPr/>
          </p:nvSpPr>
          <p:spPr>
            <a:xfrm>
              <a:off x="2756368" y="-763894"/>
              <a:ext cx="391838" cy="369332"/>
            </a:xfrm>
            <a:prstGeom prst="rect">
              <a:avLst/>
            </a:prstGeom>
            <a:noFill/>
          </p:spPr>
          <p:txBody>
            <a:bodyPr wrap="square" rtlCol="0">
              <a:spAutoFit/>
            </a:bodyPr>
            <a:lstStyle/>
            <a:p>
              <a:r>
                <a:rPr lang="en-US"/>
                <a:t>1</a:t>
              </a:r>
            </a:p>
          </p:txBody>
        </p:sp>
        <p:sp>
          <p:nvSpPr>
            <p:cNvPr id="14" name="Oval 13"/>
            <p:cNvSpPr/>
            <p:nvPr/>
          </p:nvSpPr>
          <p:spPr>
            <a:xfrm>
              <a:off x="2702320" y="-746593"/>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9990665" y="3848826"/>
            <a:ext cx="439918" cy="398012"/>
            <a:chOff x="6379061" y="-585402"/>
            <a:chExt cx="439918" cy="398012"/>
          </a:xfrm>
        </p:grpSpPr>
        <p:sp>
          <p:nvSpPr>
            <p:cNvPr id="16" name="TextBox 15"/>
            <p:cNvSpPr txBox="1"/>
            <p:nvPr/>
          </p:nvSpPr>
          <p:spPr>
            <a:xfrm>
              <a:off x="6427141" y="-585402"/>
              <a:ext cx="391838" cy="369332"/>
            </a:xfrm>
            <a:prstGeom prst="rect">
              <a:avLst/>
            </a:prstGeom>
            <a:noFill/>
          </p:spPr>
          <p:txBody>
            <a:bodyPr wrap="square" rtlCol="0">
              <a:spAutoFit/>
            </a:bodyPr>
            <a:lstStyle/>
            <a:p>
              <a:r>
                <a:rPr lang="en-US"/>
                <a:t>4</a:t>
              </a:r>
            </a:p>
          </p:txBody>
        </p:sp>
        <p:sp>
          <p:nvSpPr>
            <p:cNvPr id="17" name="Oval 16"/>
            <p:cNvSpPr/>
            <p:nvPr/>
          </p:nvSpPr>
          <p:spPr>
            <a:xfrm>
              <a:off x="6379061" y="-579228"/>
              <a:ext cx="391838" cy="391838"/>
            </a:xfrm>
            <a:prstGeom prst="ellipse">
              <a:avLst/>
            </a:prstGeom>
            <a:no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10162720" y="2009340"/>
            <a:ext cx="432374" cy="393981"/>
            <a:chOff x="9619103" y="1967389"/>
            <a:chExt cx="432374" cy="393981"/>
          </a:xfrm>
        </p:grpSpPr>
        <p:sp>
          <p:nvSpPr>
            <p:cNvPr id="19" name="Oval 18"/>
            <p:cNvSpPr/>
            <p:nvPr/>
          </p:nvSpPr>
          <p:spPr>
            <a:xfrm>
              <a:off x="9619103" y="1969532"/>
              <a:ext cx="391838" cy="391838"/>
            </a:xfrm>
            <a:prstGeom prst="ellipse">
              <a:avLst/>
            </a:prstGeom>
            <a:solidFill>
              <a:srgbClr val="FFFFFF"/>
            </a:solidFill>
            <a:ln>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9659639" y="1967389"/>
              <a:ext cx="391838" cy="369332"/>
            </a:xfrm>
            <a:prstGeom prst="rect">
              <a:avLst/>
            </a:prstGeom>
            <a:noFill/>
          </p:spPr>
          <p:txBody>
            <a:bodyPr wrap="square" rtlCol="0">
              <a:spAutoFit/>
            </a:bodyPr>
            <a:lstStyle/>
            <a:p>
              <a:r>
                <a:rPr lang="en-US"/>
                <a:t>3</a:t>
              </a:r>
            </a:p>
          </p:txBody>
        </p:sp>
      </p:grpSp>
      <p:sp>
        <p:nvSpPr>
          <p:cNvPr id="21" name="TextBox 20"/>
          <p:cNvSpPr txBox="1"/>
          <p:nvPr/>
        </p:nvSpPr>
        <p:spPr>
          <a:xfrm>
            <a:off x="5294515" y="1603991"/>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A</a:t>
            </a:r>
          </a:p>
          <a:p>
            <a:pPr>
              <a:lnSpc>
                <a:spcPct val="150000"/>
              </a:lnSpc>
            </a:pPr>
            <a:r>
              <a:rPr lang="en-US" sz="1400" b="1">
                <a:solidFill>
                  <a:srgbClr val="118087"/>
                </a:solidFill>
              </a:rPr>
              <a:t>                                  B</a:t>
            </a:r>
          </a:p>
          <a:p>
            <a:pPr>
              <a:lnSpc>
                <a:spcPct val="150000"/>
              </a:lnSpc>
            </a:pPr>
            <a:r>
              <a:rPr lang="en-US" sz="1400" b="1">
                <a:solidFill>
                  <a:srgbClr val="118087"/>
                </a:solidFill>
              </a:rPr>
              <a:t>                      A</a:t>
            </a:r>
          </a:p>
          <a:p>
            <a:pPr>
              <a:lnSpc>
                <a:spcPct val="150000"/>
              </a:lnSpc>
            </a:pPr>
            <a:r>
              <a:rPr lang="en-US" sz="1400" b="1">
                <a:solidFill>
                  <a:srgbClr val="118087"/>
                </a:solidFill>
              </a:rPr>
              <a:t>              B</a:t>
            </a:r>
          </a:p>
          <a:p>
            <a:pPr>
              <a:lnSpc>
                <a:spcPct val="150000"/>
              </a:lnSpc>
            </a:pPr>
            <a:r>
              <a:rPr lang="en-US" sz="1400" b="1">
                <a:solidFill>
                  <a:srgbClr val="118087"/>
                </a:solidFill>
              </a:rPr>
              <a:t>                            C</a:t>
            </a:r>
          </a:p>
          <a:p>
            <a:pPr>
              <a:lnSpc>
                <a:spcPct val="150000"/>
              </a:lnSpc>
            </a:pPr>
            <a:r>
              <a:rPr lang="en-US" sz="1400" b="1">
                <a:solidFill>
                  <a:srgbClr val="118087"/>
                </a:solidFill>
              </a:rPr>
              <a:t>                                C</a:t>
            </a:r>
          </a:p>
        </p:txBody>
      </p:sp>
      <p:sp>
        <p:nvSpPr>
          <p:cNvPr id="22" name="TextBox 21"/>
          <p:cNvSpPr txBox="1"/>
          <p:nvPr/>
        </p:nvSpPr>
        <p:spPr>
          <a:xfrm>
            <a:off x="5446915" y="3837794"/>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D</a:t>
            </a:r>
          </a:p>
          <a:p>
            <a:pPr>
              <a:lnSpc>
                <a:spcPct val="150000"/>
              </a:lnSpc>
            </a:pPr>
            <a:r>
              <a:rPr lang="en-US" sz="1400" b="1">
                <a:solidFill>
                  <a:srgbClr val="118087"/>
                </a:solidFill>
              </a:rPr>
              <a:t>                 E</a:t>
            </a:r>
          </a:p>
          <a:p>
            <a:pPr>
              <a:lnSpc>
                <a:spcPct val="150000"/>
              </a:lnSpc>
            </a:pPr>
            <a:r>
              <a:rPr lang="en-US" sz="1400" b="1">
                <a:solidFill>
                  <a:srgbClr val="118087"/>
                </a:solidFill>
              </a:rPr>
              <a:t>                           D</a:t>
            </a:r>
          </a:p>
          <a:p>
            <a:pPr>
              <a:lnSpc>
                <a:spcPct val="150000"/>
              </a:lnSpc>
            </a:pPr>
            <a:r>
              <a:rPr lang="en-US" sz="1400" b="1">
                <a:solidFill>
                  <a:srgbClr val="118087"/>
                </a:solidFill>
              </a:rPr>
              <a:t>          E</a:t>
            </a:r>
          </a:p>
          <a:p>
            <a:pPr>
              <a:lnSpc>
                <a:spcPct val="150000"/>
              </a:lnSpc>
            </a:pPr>
            <a:r>
              <a:rPr lang="en-US" sz="1400" b="1">
                <a:solidFill>
                  <a:srgbClr val="118087"/>
                </a:solidFill>
              </a:rPr>
              <a:t>                   F</a:t>
            </a:r>
          </a:p>
          <a:p>
            <a:pPr>
              <a:lnSpc>
                <a:spcPct val="150000"/>
              </a:lnSpc>
            </a:pPr>
            <a:r>
              <a:rPr lang="en-US" sz="1400" b="1">
                <a:solidFill>
                  <a:srgbClr val="118087"/>
                </a:solidFill>
              </a:rPr>
              <a:t>                              F</a:t>
            </a:r>
          </a:p>
        </p:txBody>
      </p:sp>
      <p:sp>
        <p:nvSpPr>
          <p:cNvPr id="23" name="TextBox 22"/>
          <p:cNvSpPr txBox="1"/>
          <p:nvPr/>
        </p:nvSpPr>
        <p:spPr>
          <a:xfrm>
            <a:off x="8852082" y="1580763"/>
            <a:ext cx="1743012" cy="2336537"/>
          </a:xfrm>
          <a:prstGeom prst="rect">
            <a:avLst/>
          </a:prstGeom>
          <a:noFill/>
          <a:ln w="38100" cmpd="sng">
            <a:noFill/>
          </a:ln>
        </p:spPr>
        <p:txBody>
          <a:bodyPr wrap="square" rtlCol="0">
            <a:spAutoFit/>
          </a:bodyPr>
          <a:lstStyle/>
          <a:p>
            <a:pPr>
              <a:lnSpc>
                <a:spcPct val="150000"/>
              </a:lnSpc>
            </a:pPr>
            <a:r>
              <a:rPr lang="en-US" sz="1400" b="1">
                <a:solidFill>
                  <a:srgbClr val="118087"/>
                </a:solidFill>
              </a:rPr>
              <a:t>                                   E</a:t>
            </a:r>
          </a:p>
          <a:p>
            <a:pPr>
              <a:lnSpc>
                <a:spcPct val="150000"/>
              </a:lnSpc>
            </a:pPr>
            <a:r>
              <a:rPr lang="en-US" sz="1400" b="1">
                <a:solidFill>
                  <a:srgbClr val="118087"/>
                </a:solidFill>
              </a:rPr>
              <a:t>                          G</a:t>
            </a:r>
          </a:p>
          <a:p>
            <a:pPr>
              <a:lnSpc>
                <a:spcPct val="150000"/>
              </a:lnSpc>
            </a:pPr>
            <a:r>
              <a:rPr lang="en-US" sz="1400" b="1">
                <a:solidFill>
                  <a:srgbClr val="118087"/>
                </a:solidFill>
              </a:rPr>
              <a:t>              E</a:t>
            </a:r>
          </a:p>
          <a:p>
            <a:pPr>
              <a:lnSpc>
                <a:spcPct val="150000"/>
              </a:lnSpc>
            </a:pPr>
            <a:r>
              <a:rPr lang="en-US" sz="1400" b="1">
                <a:solidFill>
                  <a:srgbClr val="118087"/>
                </a:solidFill>
              </a:rPr>
              <a:t>          G</a:t>
            </a:r>
          </a:p>
          <a:p>
            <a:pPr>
              <a:lnSpc>
                <a:spcPct val="150000"/>
              </a:lnSpc>
            </a:pPr>
            <a:r>
              <a:rPr lang="en-US" sz="1400" b="1">
                <a:solidFill>
                  <a:srgbClr val="118087"/>
                </a:solidFill>
              </a:rPr>
              <a:t>                                H</a:t>
            </a:r>
          </a:p>
          <a:p>
            <a:pPr>
              <a:lnSpc>
                <a:spcPct val="150000"/>
              </a:lnSpc>
            </a:pPr>
            <a:r>
              <a:rPr lang="en-US" sz="1400" b="1">
                <a:solidFill>
                  <a:srgbClr val="118087"/>
                </a:solidFill>
              </a:rPr>
              <a:t>                              </a:t>
            </a:r>
          </a:p>
          <a:p>
            <a:pPr>
              <a:lnSpc>
                <a:spcPct val="150000"/>
              </a:lnSpc>
            </a:pPr>
            <a:r>
              <a:rPr lang="en-US" sz="1400" b="1">
                <a:solidFill>
                  <a:srgbClr val="118087"/>
                </a:solidFill>
              </a:rPr>
              <a:t>H</a:t>
            </a:r>
          </a:p>
        </p:txBody>
      </p:sp>
      <p:sp>
        <p:nvSpPr>
          <p:cNvPr id="24" name="TextBox 23"/>
          <p:cNvSpPr txBox="1"/>
          <p:nvPr/>
        </p:nvSpPr>
        <p:spPr>
          <a:xfrm>
            <a:off x="8642261" y="4165778"/>
            <a:ext cx="1743012" cy="2013372"/>
          </a:xfrm>
          <a:prstGeom prst="rect">
            <a:avLst/>
          </a:prstGeom>
          <a:noFill/>
          <a:ln w="38100" cmpd="sng">
            <a:noFill/>
          </a:ln>
        </p:spPr>
        <p:txBody>
          <a:bodyPr wrap="square" rtlCol="0">
            <a:spAutoFit/>
          </a:bodyPr>
          <a:lstStyle/>
          <a:p>
            <a:pPr>
              <a:lnSpc>
                <a:spcPct val="150000"/>
              </a:lnSpc>
            </a:pPr>
            <a:r>
              <a:rPr lang="en-US" sz="1400" b="1">
                <a:solidFill>
                  <a:srgbClr val="118087"/>
                </a:solidFill>
              </a:rPr>
              <a:t>                       I</a:t>
            </a:r>
          </a:p>
          <a:p>
            <a:pPr>
              <a:lnSpc>
                <a:spcPct val="150000"/>
              </a:lnSpc>
            </a:pPr>
            <a:r>
              <a:rPr lang="en-US" sz="1400" b="1">
                <a:solidFill>
                  <a:srgbClr val="118087"/>
                </a:solidFill>
              </a:rPr>
              <a:t>                     J</a:t>
            </a:r>
          </a:p>
          <a:p>
            <a:pPr>
              <a:lnSpc>
                <a:spcPct val="150000"/>
              </a:lnSpc>
            </a:pPr>
            <a:r>
              <a:rPr lang="en-US" sz="1400" b="1">
                <a:solidFill>
                  <a:srgbClr val="118087"/>
                </a:solidFill>
              </a:rPr>
              <a:t>                          I</a:t>
            </a:r>
          </a:p>
          <a:p>
            <a:pPr>
              <a:lnSpc>
                <a:spcPct val="150000"/>
              </a:lnSpc>
            </a:pPr>
            <a:r>
              <a:rPr lang="en-US" sz="1400" b="1">
                <a:solidFill>
                  <a:srgbClr val="118087"/>
                </a:solidFill>
              </a:rPr>
              <a:t>                     J</a:t>
            </a:r>
          </a:p>
          <a:p>
            <a:pPr>
              <a:lnSpc>
                <a:spcPct val="150000"/>
              </a:lnSpc>
            </a:pPr>
            <a:r>
              <a:rPr lang="en-US" sz="1400" b="1">
                <a:solidFill>
                  <a:srgbClr val="118087"/>
                </a:solidFill>
              </a:rPr>
              <a:t>                                   B</a:t>
            </a:r>
          </a:p>
          <a:p>
            <a:pPr>
              <a:lnSpc>
                <a:spcPct val="150000"/>
              </a:lnSpc>
            </a:pPr>
            <a:r>
              <a:rPr lang="en-US" sz="1400" b="1">
                <a:solidFill>
                  <a:srgbClr val="118087"/>
                </a:solidFill>
              </a:rPr>
              <a:t>                      B</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cxnSp>
        <p:nvCxnSpPr>
          <p:cNvPr id="29" name="Straight Connector 28"/>
          <p:cNvCxnSpPr/>
          <p:nvPr/>
        </p:nvCxnSpPr>
        <p:spPr>
          <a:xfrm>
            <a:off x="8050891" y="2931664"/>
            <a:ext cx="512673" cy="0"/>
          </a:xfrm>
          <a:prstGeom prst="line">
            <a:avLst/>
          </a:prstGeom>
          <a:ln>
            <a:solidFill>
              <a:srgbClr val="4C2D7E"/>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6384092" y="2622008"/>
            <a:ext cx="1441974" cy="923330"/>
          </a:xfrm>
          <a:prstGeom prst="rect">
            <a:avLst/>
          </a:prstGeom>
          <a:solidFill>
            <a:srgbClr val="8563A5"/>
          </a:solidFill>
          <a:ln>
            <a:solidFill>
              <a:srgbClr val="4C2D7E"/>
            </a:solidFill>
          </a:ln>
        </p:spPr>
        <p:txBody>
          <a:bodyPr wrap="square" rtlCol="0">
            <a:spAutoFit/>
          </a:bodyPr>
          <a:lstStyle/>
          <a:p>
            <a:r>
              <a:rPr lang="en-US">
                <a:solidFill>
                  <a:schemeClr val="bg1"/>
                </a:solidFill>
              </a:rPr>
              <a:t>Cheerful and lighthearted</a:t>
            </a:r>
          </a:p>
        </p:txBody>
      </p:sp>
      <p:cxnSp>
        <p:nvCxnSpPr>
          <p:cNvPr id="32" name="Straight Connector 31"/>
          <p:cNvCxnSpPr/>
          <p:nvPr/>
        </p:nvCxnSpPr>
        <p:spPr>
          <a:xfrm>
            <a:off x="8453485" y="4867380"/>
            <a:ext cx="610011" cy="0"/>
          </a:xfrm>
          <a:prstGeom prst="line">
            <a:avLst/>
          </a:prstGeom>
          <a:ln>
            <a:solidFill>
              <a:srgbClr val="4C2D7E"/>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6595404" y="4463155"/>
            <a:ext cx="1441974" cy="923330"/>
          </a:xfrm>
          <a:prstGeom prst="rect">
            <a:avLst/>
          </a:prstGeom>
          <a:solidFill>
            <a:srgbClr val="8563A5"/>
          </a:solidFill>
          <a:ln>
            <a:solidFill>
              <a:srgbClr val="4C2D7E"/>
            </a:solidFill>
          </a:ln>
        </p:spPr>
        <p:txBody>
          <a:bodyPr wrap="square" rtlCol="0">
            <a:spAutoFit/>
          </a:bodyPr>
          <a:lstStyle/>
          <a:p>
            <a:r>
              <a:rPr lang="en-US">
                <a:solidFill>
                  <a:schemeClr val="bg1"/>
                </a:solidFill>
              </a:rPr>
              <a:t>Engaged in deep thought</a:t>
            </a:r>
          </a:p>
        </p:txBody>
      </p:sp>
    </p:spTree>
    <p:extLst>
      <p:ext uri="{BB962C8B-B14F-4D97-AF65-F5344CB8AC3E}">
        <p14:creationId xmlns:p14="http://schemas.microsoft.com/office/powerpoint/2010/main" val="3434761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7"/>
                                        </p:tgtEl>
                                        <p:attrNameLst>
                                          <p:attrName>ppt_w</p:attrName>
                                        </p:attrNameLst>
                                      </p:cBhvr>
                                      <p:tavLst>
                                        <p:tav tm="0">
                                          <p:val>
                                            <p:strVal val="ppt_w"/>
                                          </p:val>
                                        </p:tav>
                                        <p:tav tm="100000">
                                          <p:val>
                                            <p:fltVal val="0"/>
                                          </p:val>
                                        </p:tav>
                                      </p:tavLst>
                                    </p:anim>
                                    <p:anim calcmode="lin" valueType="num">
                                      <p:cBhvr>
                                        <p:cTn id="7" dur="500"/>
                                        <p:tgtEl>
                                          <p:spTgt spid="7"/>
                                        </p:tgtEl>
                                        <p:attrNameLst>
                                          <p:attrName>ppt_h</p:attrName>
                                        </p:attrNameLst>
                                      </p:cBhvr>
                                      <p:tavLst>
                                        <p:tav tm="0">
                                          <p:val>
                                            <p:strVal val="ppt_h"/>
                                          </p:val>
                                        </p:tav>
                                        <p:tav tm="100000">
                                          <p:val>
                                            <p:fltVal val="0"/>
                                          </p:val>
                                        </p:tav>
                                      </p:tavLst>
                                    </p:anim>
                                    <p:animEffect transition="out" filter="fade">
                                      <p:cBhvr>
                                        <p:cTn id="8" dur="500"/>
                                        <p:tgtEl>
                                          <p:spTgt spid="7"/>
                                        </p:tgtEl>
                                      </p:cBhvr>
                                    </p:animEffect>
                                    <p:set>
                                      <p:cBhvr>
                                        <p:cTn id="9" dur="1" fill="hold">
                                          <p:stCondLst>
                                            <p:cond delay="499"/>
                                          </p:stCondLst>
                                        </p:cTn>
                                        <p:tgtEl>
                                          <p:spTgt spid="7"/>
                                        </p:tgtEl>
                                        <p:attrNameLst>
                                          <p:attrName>style.visibility</p:attrName>
                                        </p:attrNameLst>
                                      </p:cBhvr>
                                      <p:to>
                                        <p:strVal val="hidden"/>
                                      </p:to>
                                    </p:set>
                                  </p:childTnLst>
                                </p:cTn>
                              </p:par>
                              <p:par>
                                <p:cTn id="10" presetID="53" presetClass="exit" presetSubtype="32" fill="hold" grpId="0" nodeType="withEffect">
                                  <p:stCondLst>
                                    <p:cond delay="0"/>
                                  </p:stCondLst>
                                  <p:childTnLst>
                                    <p:anim calcmode="lin" valueType="num">
                                      <p:cBhvr>
                                        <p:cTn id="11" dur="500"/>
                                        <p:tgtEl>
                                          <p:spTgt spid="8"/>
                                        </p:tgtEl>
                                        <p:attrNameLst>
                                          <p:attrName>ppt_w</p:attrName>
                                        </p:attrNameLst>
                                      </p:cBhvr>
                                      <p:tavLst>
                                        <p:tav tm="0">
                                          <p:val>
                                            <p:strVal val="ppt_w"/>
                                          </p:val>
                                        </p:tav>
                                        <p:tav tm="100000">
                                          <p:val>
                                            <p:fltVal val="0"/>
                                          </p:val>
                                        </p:tav>
                                      </p:tavLst>
                                    </p:anim>
                                    <p:anim calcmode="lin" valueType="num">
                                      <p:cBhvr>
                                        <p:cTn id="12" dur="500"/>
                                        <p:tgtEl>
                                          <p:spTgt spid="8"/>
                                        </p:tgtEl>
                                        <p:attrNameLst>
                                          <p:attrName>ppt_h</p:attrName>
                                        </p:attrNameLst>
                                      </p:cBhvr>
                                      <p:tavLst>
                                        <p:tav tm="0">
                                          <p:val>
                                            <p:strVal val="ppt_h"/>
                                          </p:val>
                                        </p:tav>
                                        <p:tav tm="100000">
                                          <p:val>
                                            <p:fltVal val="0"/>
                                          </p:val>
                                        </p:tav>
                                      </p:tavLst>
                                    </p:anim>
                                    <p:animEffect transition="out" filter="fade">
                                      <p:cBhvr>
                                        <p:cTn id="13" dur="500"/>
                                        <p:tgtEl>
                                          <p:spTgt spid="8"/>
                                        </p:tgtEl>
                                      </p:cBhvr>
                                    </p:animEffect>
                                    <p:set>
                                      <p:cBhvr>
                                        <p:cTn id="14" dur="1" fill="hold">
                                          <p:stCondLst>
                                            <p:cond delay="499"/>
                                          </p:stCondLst>
                                        </p:cTn>
                                        <p:tgtEl>
                                          <p:spTgt spid="8"/>
                                        </p:tgtEl>
                                        <p:attrNameLst>
                                          <p:attrName>style.visibility</p:attrName>
                                        </p:attrNameLst>
                                      </p:cBhvr>
                                      <p:to>
                                        <p:strVal val="hidden"/>
                                      </p:to>
                                    </p:set>
                                  </p:childTnLst>
                                </p:cTn>
                              </p:par>
                              <p:par>
                                <p:cTn id="15" presetID="53" presetClass="exit" presetSubtype="32" fill="hold" nodeType="withEffect">
                                  <p:stCondLst>
                                    <p:cond delay="0"/>
                                  </p:stCondLst>
                                  <p:childTnLst>
                                    <p:anim calcmode="lin" valueType="num">
                                      <p:cBhvr>
                                        <p:cTn id="16" dur="500"/>
                                        <p:tgtEl>
                                          <p:spTgt spid="9"/>
                                        </p:tgtEl>
                                        <p:attrNameLst>
                                          <p:attrName>ppt_w</p:attrName>
                                        </p:attrNameLst>
                                      </p:cBhvr>
                                      <p:tavLst>
                                        <p:tav tm="0">
                                          <p:val>
                                            <p:strVal val="ppt_w"/>
                                          </p:val>
                                        </p:tav>
                                        <p:tav tm="100000">
                                          <p:val>
                                            <p:fltVal val="0"/>
                                          </p:val>
                                        </p:tav>
                                      </p:tavLst>
                                    </p:anim>
                                    <p:anim calcmode="lin" valueType="num">
                                      <p:cBhvr>
                                        <p:cTn id="17" dur="500"/>
                                        <p:tgtEl>
                                          <p:spTgt spid="9"/>
                                        </p:tgtEl>
                                        <p:attrNameLst>
                                          <p:attrName>ppt_h</p:attrName>
                                        </p:attrNameLst>
                                      </p:cBhvr>
                                      <p:tavLst>
                                        <p:tav tm="0">
                                          <p:val>
                                            <p:strVal val="ppt_h"/>
                                          </p:val>
                                        </p:tav>
                                        <p:tav tm="100000">
                                          <p:val>
                                            <p:fltVal val="0"/>
                                          </p:val>
                                        </p:tav>
                                      </p:tavLst>
                                    </p:anim>
                                    <p:animEffect transition="out" filter="fade">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par>
                                <p:cTn id="20" presetID="53" presetClass="exit" presetSubtype="32" fill="hold" nodeType="withEffect">
                                  <p:stCondLst>
                                    <p:cond delay="0"/>
                                  </p:stCondLst>
                                  <p:childTnLst>
                                    <p:anim calcmode="lin" valueType="num">
                                      <p:cBhvr>
                                        <p:cTn id="21" dur="500"/>
                                        <p:tgtEl>
                                          <p:spTgt spid="12"/>
                                        </p:tgtEl>
                                        <p:attrNameLst>
                                          <p:attrName>ppt_w</p:attrName>
                                        </p:attrNameLst>
                                      </p:cBhvr>
                                      <p:tavLst>
                                        <p:tav tm="0">
                                          <p:val>
                                            <p:strVal val="ppt_w"/>
                                          </p:val>
                                        </p:tav>
                                        <p:tav tm="100000">
                                          <p:val>
                                            <p:fltVal val="0"/>
                                          </p:val>
                                        </p:tav>
                                      </p:tavLst>
                                    </p:anim>
                                    <p:anim calcmode="lin" valueType="num">
                                      <p:cBhvr>
                                        <p:cTn id="22" dur="500"/>
                                        <p:tgtEl>
                                          <p:spTgt spid="12"/>
                                        </p:tgtEl>
                                        <p:attrNameLst>
                                          <p:attrName>ppt_h</p:attrName>
                                        </p:attrNameLst>
                                      </p:cBhvr>
                                      <p:tavLst>
                                        <p:tav tm="0">
                                          <p:val>
                                            <p:strVal val="ppt_h"/>
                                          </p:val>
                                        </p:tav>
                                        <p:tav tm="100000">
                                          <p:val>
                                            <p:fltVal val="0"/>
                                          </p:val>
                                        </p:tav>
                                      </p:tavLst>
                                    </p:anim>
                                    <p:animEffect transition="out" filter="fade">
                                      <p:cBhvr>
                                        <p:cTn id="23" dur="500"/>
                                        <p:tgtEl>
                                          <p:spTgt spid="12"/>
                                        </p:tgtEl>
                                      </p:cBhvr>
                                    </p:animEffect>
                                    <p:set>
                                      <p:cBhvr>
                                        <p:cTn id="24" dur="1" fill="hold">
                                          <p:stCondLst>
                                            <p:cond delay="499"/>
                                          </p:stCondLst>
                                        </p:cTn>
                                        <p:tgtEl>
                                          <p:spTgt spid="12"/>
                                        </p:tgtEl>
                                        <p:attrNameLst>
                                          <p:attrName>style.visibility</p:attrName>
                                        </p:attrNameLst>
                                      </p:cBhvr>
                                      <p:to>
                                        <p:strVal val="hidden"/>
                                      </p:to>
                                    </p:set>
                                  </p:childTnLst>
                                </p:cTn>
                              </p:par>
                              <p:par>
                                <p:cTn id="25" presetID="53" presetClass="exit" presetSubtype="32" fill="hold" nodeType="withEffect">
                                  <p:stCondLst>
                                    <p:cond delay="0"/>
                                  </p:stCondLst>
                                  <p:childTnLst>
                                    <p:anim calcmode="lin" valueType="num">
                                      <p:cBhvr>
                                        <p:cTn id="26" dur="500"/>
                                        <p:tgtEl>
                                          <p:spTgt spid="15"/>
                                        </p:tgtEl>
                                        <p:attrNameLst>
                                          <p:attrName>ppt_w</p:attrName>
                                        </p:attrNameLst>
                                      </p:cBhvr>
                                      <p:tavLst>
                                        <p:tav tm="0">
                                          <p:val>
                                            <p:strVal val="ppt_w"/>
                                          </p:val>
                                        </p:tav>
                                        <p:tav tm="100000">
                                          <p:val>
                                            <p:fltVal val="0"/>
                                          </p:val>
                                        </p:tav>
                                      </p:tavLst>
                                    </p:anim>
                                    <p:anim calcmode="lin" valueType="num">
                                      <p:cBhvr>
                                        <p:cTn id="27" dur="500"/>
                                        <p:tgtEl>
                                          <p:spTgt spid="15"/>
                                        </p:tgtEl>
                                        <p:attrNameLst>
                                          <p:attrName>ppt_h</p:attrName>
                                        </p:attrNameLst>
                                      </p:cBhvr>
                                      <p:tavLst>
                                        <p:tav tm="0">
                                          <p:val>
                                            <p:strVal val="ppt_h"/>
                                          </p:val>
                                        </p:tav>
                                        <p:tav tm="100000">
                                          <p:val>
                                            <p:fltVal val="0"/>
                                          </p:val>
                                        </p:tav>
                                      </p:tavLst>
                                    </p:anim>
                                    <p:animEffect transition="out" filter="fade">
                                      <p:cBhvr>
                                        <p:cTn id="28" dur="500"/>
                                        <p:tgtEl>
                                          <p:spTgt spid="15"/>
                                        </p:tgtEl>
                                      </p:cBhvr>
                                    </p:animEffect>
                                    <p:set>
                                      <p:cBhvr>
                                        <p:cTn id="29" dur="1" fill="hold">
                                          <p:stCondLst>
                                            <p:cond delay="499"/>
                                          </p:stCondLst>
                                        </p:cTn>
                                        <p:tgtEl>
                                          <p:spTgt spid="15"/>
                                        </p:tgtEl>
                                        <p:attrNameLst>
                                          <p:attrName>style.visibility</p:attrName>
                                        </p:attrNameLst>
                                      </p:cBhvr>
                                      <p:to>
                                        <p:strVal val="hidden"/>
                                      </p:to>
                                    </p:set>
                                  </p:childTnLst>
                                </p:cTn>
                              </p:par>
                              <p:par>
                                <p:cTn id="30" presetID="53" presetClass="exit" presetSubtype="32" fill="hold" nodeType="withEffect">
                                  <p:stCondLst>
                                    <p:cond delay="0"/>
                                  </p:stCondLst>
                                  <p:childTnLst>
                                    <p:anim calcmode="lin" valueType="num">
                                      <p:cBhvr>
                                        <p:cTn id="31" dur="500"/>
                                        <p:tgtEl>
                                          <p:spTgt spid="18"/>
                                        </p:tgtEl>
                                        <p:attrNameLst>
                                          <p:attrName>ppt_w</p:attrName>
                                        </p:attrNameLst>
                                      </p:cBhvr>
                                      <p:tavLst>
                                        <p:tav tm="0">
                                          <p:val>
                                            <p:strVal val="ppt_w"/>
                                          </p:val>
                                        </p:tav>
                                        <p:tav tm="100000">
                                          <p:val>
                                            <p:fltVal val="0"/>
                                          </p:val>
                                        </p:tav>
                                      </p:tavLst>
                                    </p:anim>
                                    <p:anim calcmode="lin" valueType="num">
                                      <p:cBhvr>
                                        <p:cTn id="32" dur="500"/>
                                        <p:tgtEl>
                                          <p:spTgt spid="18"/>
                                        </p:tgtEl>
                                        <p:attrNameLst>
                                          <p:attrName>ppt_h</p:attrName>
                                        </p:attrNameLst>
                                      </p:cBhvr>
                                      <p:tavLst>
                                        <p:tav tm="0">
                                          <p:val>
                                            <p:strVal val="ppt_h"/>
                                          </p:val>
                                        </p:tav>
                                        <p:tav tm="100000">
                                          <p:val>
                                            <p:fltVal val="0"/>
                                          </p:val>
                                        </p:tav>
                                      </p:tavLst>
                                    </p:anim>
                                    <p:animEffect transition="out" filter="fade">
                                      <p:cBhvr>
                                        <p:cTn id="33" dur="500"/>
                                        <p:tgtEl>
                                          <p:spTgt spid="18"/>
                                        </p:tgtEl>
                                      </p:cBhvr>
                                    </p:animEffect>
                                    <p:set>
                                      <p:cBhvr>
                                        <p:cTn id="34" dur="1" fill="hold">
                                          <p:stCondLst>
                                            <p:cond delay="499"/>
                                          </p:stCondLst>
                                        </p:cTn>
                                        <p:tgtEl>
                                          <p:spTgt spid="18"/>
                                        </p:tgtEl>
                                        <p:attrNameLst>
                                          <p:attrName>style.visibility</p:attrName>
                                        </p:attrNameLst>
                                      </p:cBhvr>
                                      <p:to>
                                        <p:strVal val="hidden"/>
                                      </p:to>
                                    </p:set>
                                  </p:childTnLst>
                                </p:cTn>
                              </p:par>
                              <p:par>
                                <p:cTn id="35" presetID="53" presetClass="exit" presetSubtype="32" fill="hold" grpId="0" nodeType="withEffect">
                                  <p:stCondLst>
                                    <p:cond delay="0"/>
                                  </p:stCondLst>
                                  <p:childTnLst>
                                    <p:anim calcmode="lin" valueType="num">
                                      <p:cBhvr>
                                        <p:cTn id="36" dur="500"/>
                                        <p:tgtEl>
                                          <p:spTgt spid="21"/>
                                        </p:tgtEl>
                                        <p:attrNameLst>
                                          <p:attrName>ppt_w</p:attrName>
                                        </p:attrNameLst>
                                      </p:cBhvr>
                                      <p:tavLst>
                                        <p:tav tm="0">
                                          <p:val>
                                            <p:strVal val="ppt_w"/>
                                          </p:val>
                                        </p:tav>
                                        <p:tav tm="100000">
                                          <p:val>
                                            <p:fltVal val="0"/>
                                          </p:val>
                                        </p:tav>
                                      </p:tavLst>
                                    </p:anim>
                                    <p:anim calcmode="lin" valueType="num">
                                      <p:cBhvr>
                                        <p:cTn id="37" dur="500"/>
                                        <p:tgtEl>
                                          <p:spTgt spid="21"/>
                                        </p:tgtEl>
                                        <p:attrNameLst>
                                          <p:attrName>ppt_h</p:attrName>
                                        </p:attrNameLst>
                                      </p:cBhvr>
                                      <p:tavLst>
                                        <p:tav tm="0">
                                          <p:val>
                                            <p:strVal val="ppt_h"/>
                                          </p:val>
                                        </p:tav>
                                        <p:tav tm="100000">
                                          <p:val>
                                            <p:fltVal val="0"/>
                                          </p:val>
                                        </p:tav>
                                      </p:tavLst>
                                    </p:anim>
                                    <p:animEffect transition="out" filter="fade">
                                      <p:cBhvr>
                                        <p:cTn id="38" dur="500"/>
                                        <p:tgtEl>
                                          <p:spTgt spid="21"/>
                                        </p:tgtEl>
                                      </p:cBhvr>
                                    </p:animEffect>
                                    <p:set>
                                      <p:cBhvr>
                                        <p:cTn id="39" dur="1" fill="hold">
                                          <p:stCondLst>
                                            <p:cond delay="499"/>
                                          </p:stCondLst>
                                        </p:cTn>
                                        <p:tgtEl>
                                          <p:spTgt spid="21"/>
                                        </p:tgtEl>
                                        <p:attrNameLst>
                                          <p:attrName>style.visibility</p:attrName>
                                        </p:attrNameLst>
                                      </p:cBhvr>
                                      <p:to>
                                        <p:strVal val="hidden"/>
                                      </p:to>
                                    </p:set>
                                  </p:childTnLst>
                                </p:cTn>
                              </p:par>
                              <p:par>
                                <p:cTn id="40" presetID="53" presetClass="exit" presetSubtype="32" fill="hold" grpId="0" nodeType="withEffect">
                                  <p:stCondLst>
                                    <p:cond delay="0"/>
                                  </p:stCondLst>
                                  <p:childTnLst>
                                    <p:anim calcmode="lin" valueType="num">
                                      <p:cBhvr>
                                        <p:cTn id="41" dur="500"/>
                                        <p:tgtEl>
                                          <p:spTgt spid="22"/>
                                        </p:tgtEl>
                                        <p:attrNameLst>
                                          <p:attrName>ppt_w</p:attrName>
                                        </p:attrNameLst>
                                      </p:cBhvr>
                                      <p:tavLst>
                                        <p:tav tm="0">
                                          <p:val>
                                            <p:strVal val="ppt_w"/>
                                          </p:val>
                                        </p:tav>
                                        <p:tav tm="100000">
                                          <p:val>
                                            <p:fltVal val="0"/>
                                          </p:val>
                                        </p:tav>
                                      </p:tavLst>
                                    </p:anim>
                                    <p:anim calcmode="lin" valueType="num">
                                      <p:cBhvr>
                                        <p:cTn id="42" dur="500"/>
                                        <p:tgtEl>
                                          <p:spTgt spid="22"/>
                                        </p:tgtEl>
                                        <p:attrNameLst>
                                          <p:attrName>ppt_h</p:attrName>
                                        </p:attrNameLst>
                                      </p:cBhvr>
                                      <p:tavLst>
                                        <p:tav tm="0">
                                          <p:val>
                                            <p:strVal val="ppt_h"/>
                                          </p:val>
                                        </p:tav>
                                        <p:tav tm="100000">
                                          <p:val>
                                            <p:fltVal val="0"/>
                                          </p:val>
                                        </p:tav>
                                      </p:tavLst>
                                    </p:anim>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par>
                                <p:cTn id="45" presetID="53" presetClass="exit" presetSubtype="32" fill="hold" grpId="0" nodeType="withEffect">
                                  <p:stCondLst>
                                    <p:cond delay="0"/>
                                  </p:stCondLst>
                                  <p:childTnLst>
                                    <p:anim calcmode="lin" valueType="num">
                                      <p:cBhvr>
                                        <p:cTn id="46" dur="500"/>
                                        <p:tgtEl>
                                          <p:spTgt spid="23"/>
                                        </p:tgtEl>
                                        <p:attrNameLst>
                                          <p:attrName>ppt_w</p:attrName>
                                        </p:attrNameLst>
                                      </p:cBhvr>
                                      <p:tavLst>
                                        <p:tav tm="0">
                                          <p:val>
                                            <p:strVal val="ppt_w"/>
                                          </p:val>
                                        </p:tav>
                                        <p:tav tm="100000">
                                          <p:val>
                                            <p:fltVal val="0"/>
                                          </p:val>
                                        </p:tav>
                                      </p:tavLst>
                                    </p:anim>
                                    <p:anim calcmode="lin" valueType="num">
                                      <p:cBhvr>
                                        <p:cTn id="47" dur="500"/>
                                        <p:tgtEl>
                                          <p:spTgt spid="23"/>
                                        </p:tgtEl>
                                        <p:attrNameLst>
                                          <p:attrName>ppt_h</p:attrName>
                                        </p:attrNameLst>
                                      </p:cBhvr>
                                      <p:tavLst>
                                        <p:tav tm="0">
                                          <p:val>
                                            <p:strVal val="ppt_h"/>
                                          </p:val>
                                        </p:tav>
                                        <p:tav tm="100000">
                                          <p:val>
                                            <p:fltVal val="0"/>
                                          </p:val>
                                        </p:tav>
                                      </p:tavLst>
                                    </p:anim>
                                    <p:animEffect transition="out" filter="fade">
                                      <p:cBhvr>
                                        <p:cTn id="48" dur="500"/>
                                        <p:tgtEl>
                                          <p:spTgt spid="23"/>
                                        </p:tgtEl>
                                      </p:cBhvr>
                                    </p:animEffect>
                                    <p:set>
                                      <p:cBhvr>
                                        <p:cTn id="49" dur="1" fill="hold">
                                          <p:stCondLst>
                                            <p:cond delay="499"/>
                                          </p:stCondLst>
                                        </p:cTn>
                                        <p:tgtEl>
                                          <p:spTgt spid="23"/>
                                        </p:tgtEl>
                                        <p:attrNameLst>
                                          <p:attrName>style.visibility</p:attrName>
                                        </p:attrNameLst>
                                      </p:cBhvr>
                                      <p:to>
                                        <p:strVal val="hidden"/>
                                      </p:to>
                                    </p:set>
                                  </p:childTnLst>
                                </p:cTn>
                              </p:par>
                              <p:par>
                                <p:cTn id="50" presetID="53" presetClass="exit" presetSubtype="32" fill="hold" grpId="0" nodeType="withEffect">
                                  <p:stCondLst>
                                    <p:cond delay="0"/>
                                  </p:stCondLst>
                                  <p:childTnLst>
                                    <p:anim calcmode="lin" valueType="num">
                                      <p:cBhvr>
                                        <p:cTn id="51" dur="500"/>
                                        <p:tgtEl>
                                          <p:spTgt spid="24"/>
                                        </p:tgtEl>
                                        <p:attrNameLst>
                                          <p:attrName>ppt_w</p:attrName>
                                        </p:attrNameLst>
                                      </p:cBhvr>
                                      <p:tavLst>
                                        <p:tav tm="0">
                                          <p:val>
                                            <p:strVal val="ppt_w"/>
                                          </p:val>
                                        </p:tav>
                                        <p:tav tm="100000">
                                          <p:val>
                                            <p:fltVal val="0"/>
                                          </p:val>
                                        </p:tav>
                                      </p:tavLst>
                                    </p:anim>
                                    <p:anim calcmode="lin" valueType="num">
                                      <p:cBhvr>
                                        <p:cTn id="52" dur="500"/>
                                        <p:tgtEl>
                                          <p:spTgt spid="24"/>
                                        </p:tgtEl>
                                        <p:attrNameLst>
                                          <p:attrName>ppt_h</p:attrName>
                                        </p:attrNameLst>
                                      </p:cBhvr>
                                      <p:tavLst>
                                        <p:tav tm="0">
                                          <p:val>
                                            <p:strVal val="ppt_h"/>
                                          </p:val>
                                        </p:tav>
                                        <p:tav tm="100000">
                                          <p:val>
                                            <p:fltVal val="0"/>
                                          </p:val>
                                        </p:tav>
                                      </p:tavLst>
                                    </p:anim>
                                    <p:animEffect transition="out" filter="fade">
                                      <p:cBhvr>
                                        <p:cTn id="53" dur="500"/>
                                        <p:tgtEl>
                                          <p:spTgt spid="24"/>
                                        </p:tgtEl>
                                      </p:cBhvr>
                                    </p:animEffect>
                                    <p:set>
                                      <p:cBhvr>
                                        <p:cTn id="54" dur="1" fill="hold">
                                          <p:stCondLst>
                                            <p:cond delay="499"/>
                                          </p:stCondLst>
                                        </p:cTn>
                                        <p:tgtEl>
                                          <p:spTgt spid="24"/>
                                        </p:tgtEl>
                                        <p:attrNameLst>
                                          <p:attrName>style.visibility</p:attrName>
                                        </p:attrNameLst>
                                      </p:cBhvr>
                                      <p:to>
                                        <p:strVal val="hidden"/>
                                      </p:to>
                                    </p:set>
                                  </p:childTnLst>
                                </p:cTn>
                              </p:par>
                              <p:par>
                                <p:cTn id="55" presetID="53" presetClass="exit" presetSubtype="32" fill="hold" nodeType="withEffect">
                                  <p:stCondLst>
                                    <p:cond delay="0"/>
                                  </p:stCondLst>
                                  <p:childTnLst>
                                    <p:anim calcmode="lin" valueType="num">
                                      <p:cBhvr>
                                        <p:cTn id="56" dur="500"/>
                                        <p:tgtEl>
                                          <p:spTgt spid="29"/>
                                        </p:tgtEl>
                                        <p:attrNameLst>
                                          <p:attrName>ppt_w</p:attrName>
                                        </p:attrNameLst>
                                      </p:cBhvr>
                                      <p:tavLst>
                                        <p:tav tm="0">
                                          <p:val>
                                            <p:strVal val="ppt_w"/>
                                          </p:val>
                                        </p:tav>
                                        <p:tav tm="100000">
                                          <p:val>
                                            <p:fltVal val="0"/>
                                          </p:val>
                                        </p:tav>
                                      </p:tavLst>
                                    </p:anim>
                                    <p:anim calcmode="lin" valueType="num">
                                      <p:cBhvr>
                                        <p:cTn id="57" dur="500"/>
                                        <p:tgtEl>
                                          <p:spTgt spid="29"/>
                                        </p:tgtEl>
                                        <p:attrNameLst>
                                          <p:attrName>ppt_h</p:attrName>
                                        </p:attrNameLst>
                                      </p:cBhvr>
                                      <p:tavLst>
                                        <p:tav tm="0">
                                          <p:val>
                                            <p:strVal val="ppt_h"/>
                                          </p:val>
                                        </p:tav>
                                        <p:tav tm="100000">
                                          <p:val>
                                            <p:fltVal val="0"/>
                                          </p:val>
                                        </p:tav>
                                      </p:tavLst>
                                    </p:anim>
                                    <p:animEffect transition="out" filter="fade">
                                      <p:cBhvr>
                                        <p:cTn id="58" dur="500"/>
                                        <p:tgtEl>
                                          <p:spTgt spid="29"/>
                                        </p:tgtEl>
                                      </p:cBhvr>
                                    </p:animEffect>
                                    <p:set>
                                      <p:cBhvr>
                                        <p:cTn id="59" dur="1" fill="hold">
                                          <p:stCondLst>
                                            <p:cond delay="499"/>
                                          </p:stCondLst>
                                        </p:cTn>
                                        <p:tgtEl>
                                          <p:spTgt spid="29"/>
                                        </p:tgtEl>
                                        <p:attrNameLst>
                                          <p:attrName>style.visibility</p:attrName>
                                        </p:attrNameLst>
                                      </p:cBhvr>
                                      <p:to>
                                        <p:strVal val="hidden"/>
                                      </p:to>
                                    </p:set>
                                  </p:childTnLst>
                                </p:cTn>
                              </p:par>
                              <p:par>
                                <p:cTn id="60" presetID="53" presetClass="exit" presetSubtype="32" fill="hold" grpId="0" nodeType="withEffect">
                                  <p:stCondLst>
                                    <p:cond delay="0"/>
                                  </p:stCondLst>
                                  <p:childTnLst>
                                    <p:anim calcmode="lin" valueType="num">
                                      <p:cBhvr>
                                        <p:cTn id="61" dur="500"/>
                                        <p:tgtEl>
                                          <p:spTgt spid="31"/>
                                        </p:tgtEl>
                                        <p:attrNameLst>
                                          <p:attrName>ppt_w</p:attrName>
                                        </p:attrNameLst>
                                      </p:cBhvr>
                                      <p:tavLst>
                                        <p:tav tm="0">
                                          <p:val>
                                            <p:strVal val="ppt_w"/>
                                          </p:val>
                                        </p:tav>
                                        <p:tav tm="100000">
                                          <p:val>
                                            <p:fltVal val="0"/>
                                          </p:val>
                                        </p:tav>
                                      </p:tavLst>
                                    </p:anim>
                                    <p:anim calcmode="lin" valueType="num">
                                      <p:cBhvr>
                                        <p:cTn id="62" dur="500"/>
                                        <p:tgtEl>
                                          <p:spTgt spid="31"/>
                                        </p:tgtEl>
                                        <p:attrNameLst>
                                          <p:attrName>ppt_h</p:attrName>
                                        </p:attrNameLst>
                                      </p:cBhvr>
                                      <p:tavLst>
                                        <p:tav tm="0">
                                          <p:val>
                                            <p:strVal val="ppt_h"/>
                                          </p:val>
                                        </p:tav>
                                        <p:tav tm="100000">
                                          <p:val>
                                            <p:fltVal val="0"/>
                                          </p:val>
                                        </p:tav>
                                      </p:tavLst>
                                    </p:anim>
                                    <p:animEffect transition="out" filter="fade">
                                      <p:cBhvr>
                                        <p:cTn id="63" dur="500"/>
                                        <p:tgtEl>
                                          <p:spTgt spid="31"/>
                                        </p:tgtEl>
                                      </p:cBhvr>
                                    </p:animEffect>
                                    <p:set>
                                      <p:cBhvr>
                                        <p:cTn id="64" dur="1" fill="hold">
                                          <p:stCondLst>
                                            <p:cond delay="499"/>
                                          </p:stCondLst>
                                        </p:cTn>
                                        <p:tgtEl>
                                          <p:spTgt spid="31"/>
                                        </p:tgtEl>
                                        <p:attrNameLst>
                                          <p:attrName>style.visibility</p:attrName>
                                        </p:attrNameLst>
                                      </p:cBhvr>
                                      <p:to>
                                        <p:strVal val="hidden"/>
                                      </p:to>
                                    </p:set>
                                  </p:childTnLst>
                                </p:cTn>
                              </p:par>
                              <p:par>
                                <p:cTn id="65" presetID="53" presetClass="exit" presetSubtype="32" fill="hold" nodeType="withEffect">
                                  <p:stCondLst>
                                    <p:cond delay="0"/>
                                  </p:stCondLst>
                                  <p:childTnLst>
                                    <p:anim calcmode="lin" valueType="num">
                                      <p:cBhvr>
                                        <p:cTn id="66" dur="500"/>
                                        <p:tgtEl>
                                          <p:spTgt spid="32"/>
                                        </p:tgtEl>
                                        <p:attrNameLst>
                                          <p:attrName>ppt_w</p:attrName>
                                        </p:attrNameLst>
                                      </p:cBhvr>
                                      <p:tavLst>
                                        <p:tav tm="0">
                                          <p:val>
                                            <p:strVal val="ppt_w"/>
                                          </p:val>
                                        </p:tav>
                                        <p:tav tm="100000">
                                          <p:val>
                                            <p:fltVal val="0"/>
                                          </p:val>
                                        </p:tav>
                                      </p:tavLst>
                                    </p:anim>
                                    <p:anim calcmode="lin" valueType="num">
                                      <p:cBhvr>
                                        <p:cTn id="67" dur="500"/>
                                        <p:tgtEl>
                                          <p:spTgt spid="32"/>
                                        </p:tgtEl>
                                        <p:attrNameLst>
                                          <p:attrName>ppt_h</p:attrName>
                                        </p:attrNameLst>
                                      </p:cBhvr>
                                      <p:tavLst>
                                        <p:tav tm="0">
                                          <p:val>
                                            <p:strVal val="ppt_h"/>
                                          </p:val>
                                        </p:tav>
                                        <p:tav tm="100000">
                                          <p:val>
                                            <p:fltVal val="0"/>
                                          </p:val>
                                        </p:tav>
                                      </p:tavLst>
                                    </p:anim>
                                    <p:animEffect transition="out" filter="fade">
                                      <p:cBhvr>
                                        <p:cTn id="68" dur="500"/>
                                        <p:tgtEl>
                                          <p:spTgt spid="32"/>
                                        </p:tgtEl>
                                      </p:cBhvr>
                                    </p:animEffect>
                                    <p:set>
                                      <p:cBhvr>
                                        <p:cTn id="69" dur="1" fill="hold">
                                          <p:stCondLst>
                                            <p:cond delay="499"/>
                                          </p:stCondLst>
                                        </p:cTn>
                                        <p:tgtEl>
                                          <p:spTgt spid="32"/>
                                        </p:tgtEl>
                                        <p:attrNameLst>
                                          <p:attrName>style.visibility</p:attrName>
                                        </p:attrNameLst>
                                      </p:cBhvr>
                                      <p:to>
                                        <p:strVal val="hidden"/>
                                      </p:to>
                                    </p:set>
                                  </p:childTnLst>
                                </p:cTn>
                              </p:par>
                              <p:par>
                                <p:cTn id="70" presetID="53" presetClass="exit" presetSubtype="32" fill="hold" grpId="0" nodeType="withEffect">
                                  <p:stCondLst>
                                    <p:cond delay="0"/>
                                  </p:stCondLst>
                                  <p:childTnLst>
                                    <p:anim calcmode="lin" valueType="num">
                                      <p:cBhvr>
                                        <p:cTn id="71" dur="500"/>
                                        <p:tgtEl>
                                          <p:spTgt spid="33"/>
                                        </p:tgtEl>
                                        <p:attrNameLst>
                                          <p:attrName>ppt_w</p:attrName>
                                        </p:attrNameLst>
                                      </p:cBhvr>
                                      <p:tavLst>
                                        <p:tav tm="0">
                                          <p:val>
                                            <p:strVal val="ppt_w"/>
                                          </p:val>
                                        </p:tav>
                                        <p:tav tm="100000">
                                          <p:val>
                                            <p:fltVal val="0"/>
                                          </p:val>
                                        </p:tav>
                                      </p:tavLst>
                                    </p:anim>
                                    <p:anim calcmode="lin" valueType="num">
                                      <p:cBhvr>
                                        <p:cTn id="72" dur="500"/>
                                        <p:tgtEl>
                                          <p:spTgt spid="33"/>
                                        </p:tgtEl>
                                        <p:attrNameLst>
                                          <p:attrName>ppt_h</p:attrName>
                                        </p:attrNameLst>
                                      </p:cBhvr>
                                      <p:tavLst>
                                        <p:tav tm="0">
                                          <p:val>
                                            <p:strVal val="ppt_h"/>
                                          </p:val>
                                        </p:tav>
                                        <p:tav tm="100000">
                                          <p:val>
                                            <p:fltVal val="0"/>
                                          </p:val>
                                        </p:tav>
                                      </p:tavLst>
                                    </p:anim>
                                    <p:animEffect transition="out" filter="fade">
                                      <p:cBhvr>
                                        <p:cTn id="73" dur="500"/>
                                        <p:tgtEl>
                                          <p:spTgt spid="33"/>
                                        </p:tgtEl>
                                      </p:cBhvr>
                                    </p:animEffect>
                                    <p:set>
                                      <p:cBhvr>
                                        <p:cTn id="74" dur="1" fill="hold">
                                          <p:stCondLst>
                                            <p:cond delay="4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21" grpId="0"/>
      <p:bldP spid="22" grpId="0"/>
      <p:bldP spid="23" grpId="0"/>
      <p:bldP spid="24" grpId="0"/>
      <p:bldP spid="31" grpId="0" animBg="1"/>
      <p:bldP spid="3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4: Reread the poem and make detailed annotations.</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sp>
        <p:nvSpPr>
          <p:cNvPr id="30" name="TextBox 29"/>
          <p:cNvSpPr txBox="1"/>
          <p:nvPr/>
        </p:nvSpPr>
        <p:spPr>
          <a:xfrm>
            <a:off x="3971178" y="1600201"/>
            <a:ext cx="6392022" cy="5185779"/>
          </a:xfrm>
          <a:prstGeom prst="rect">
            <a:avLst/>
          </a:prstGeom>
          <a:solidFill>
            <a:srgbClr val="FFFFFF"/>
          </a:solidFill>
          <a:ln w="38100" cmpd="sng">
            <a:solidFill>
              <a:srgbClr val="4C2D7E"/>
            </a:solidFill>
          </a:ln>
        </p:spPr>
        <p:txBody>
          <a:bodyPr wrap="square" rtlCol="0">
            <a:spAutoFit/>
          </a:bodyPr>
          <a:lstStyle/>
          <a:p>
            <a:pPr algn="ctr"/>
            <a:r>
              <a:rPr lang="en-US" sz="6000"/>
              <a:t>Let’s look at just one stanza at a time.</a:t>
            </a:r>
            <a:endParaRPr lang="en-US" sz="4400"/>
          </a:p>
          <a:p>
            <a:endParaRPr lang="en-US" sz="4400"/>
          </a:p>
          <a:p>
            <a:endParaRPr lang="en-US" sz="4400"/>
          </a:p>
          <a:p>
            <a:endParaRPr lang="en-US" sz="4400"/>
          </a:p>
          <a:p>
            <a:pPr>
              <a:lnSpc>
                <a:spcPct val="150000"/>
              </a:lnSpc>
            </a:pPr>
            <a:endParaRPr lang="en-US" sz="1400"/>
          </a:p>
        </p:txBody>
      </p:sp>
    </p:spTree>
    <p:extLst>
      <p:ext uri="{BB962C8B-B14F-4D97-AF65-F5344CB8AC3E}">
        <p14:creationId xmlns:p14="http://schemas.microsoft.com/office/powerpoint/2010/main" val="3805837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nodeType="clickEffect">
                                  <p:stCondLst>
                                    <p:cond delay="0"/>
                                  </p:stCondLst>
                                  <p:iterate type="lt">
                                    <p:tmPct val="10000"/>
                                  </p:iterate>
                                  <p:childTnLst>
                                    <p:animScale>
                                      <p:cBhvr>
                                        <p:cTn id="6" dur="250" autoRev="1" fill="hold">
                                          <p:stCondLst>
                                            <p:cond delay="0"/>
                                          </p:stCondLst>
                                        </p:cTn>
                                        <p:tgtEl>
                                          <p:spTgt spid="30">
                                            <p:txEl>
                                              <p:pRg st="0" end="0"/>
                                            </p:txEl>
                                          </p:spTgt>
                                        </p:tgtEl>
                                      </p:cBhvr>
                                      <p:to x="80000" y="100000"/>
                                    </p:animScale>
                                    <p:anim by="(#ppt_w*0.10)" calcmode="lin" valueType="num">
                                      <p:cBhvr>
                                        <p:cTn id="7" dur="250" autoRev="1" fill="hold">
                                          <p:stCondLst>
                                            <p:cond delay="0"/>
                                          </p:stCondLst>
                                        </p:cTn>
                                        <p:tgtEl>
                                          <p:spTgt spid="30">
                                            <p:txEl>
                                              <p:pRg st="0" end="0"/>
                                            </p:txEl>
                                          </p:spTgt>
                                        </p:tgtEl>
                                        <p:attrNameLst>
                                          <p:attrName>ppt_x</p:attrName>
                                        </p:attrNameLst>
                                      </p:cBhvr>
                                    </p:anim>
                                    <p:anim by="(-#ppt_w*0.10)" calcmode="lin" valueType="num">
                                      <p:cBhvr>
                                        <p:cTn id="8" dur="250" autoRev="1" fill="hold">
                                          <p:stCondLst>
                                            <p:cond delay="0"/>
                                          </p:stCondLst>
                                        </p:cTn>
                                        <p:tgtEl>
                                          <p:spTgt spid="30">
                                            <p:txEl>
                                              <p:pRg st="0" end="0"/>
                                            </p:txEl>
                                          </p:spTgt>
                                        </p:tgtEl>
                                        <p:attrNameLst>
                                          <p:attrName>ppt_y</p:attrName>
                                        </p:attrNameLst>
                                      </p:cBhvr>
                                    </p:anim>
                                    <p:animRot by="-480000">
                                      <p:cBhvr>
                                        <p:cTn id="9" dur="250" autoRev="1" fill="hold">
                                          <p:stCondLst>
                                            <p:cond delay="0"/>
                                          </p:stCondLst>
                                        </p:cTn>
                                        <p:tgtEl>
                                          <p:spTgt spid="30">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4: Reread the poem and make detailed annotations.</a:t>
            </a:r>
          </a:p>
          <a:p>
            <a:pPr marL="0" indent="0">
              <a:lnSpc>
                <a:spcPct val="110000"/>
              </a:lnSpc>
              <a:buNone/>
            </a:pPr>
            <a:r>
              <a:rPr lang="en-US" sz="2400" b="1"/>
              <a:t>Refer to your annotation guide.</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sp>
        <p:nvSpPr>
          <p:cNvPr id="28" name="TextBox 27"/>
          <p:cNvSpPr txBox="1"/>
          <p:nvPr/>
        </p:nvSpPr>
        <p:spPr>
          <a:xfrm>
            <a:off x="3971178" y="1600200"/>
            <a:ext cx="6392022" cy="5043688"/>
          </a:xfrm>
          <a:prstGeom prst="rect">
            <a:avLst/>
          </a:prstGeom>
          <a:solidFill>
            <a:srgbClr val="FFFFFF"/>
          </a:solidFill>
          <a:ln w="38100" cmpd="sng">
            <a:solidFill>
              <a:srgbClr val="4C2D7E"/>
            </a:solidFill>
          </a:ln>
        </p:spPr>
        <p:txBody>
          <a:bodyPr wrap="square" rtlCol="0">
            <a:spAutoFit/>
          </a:bodyPr>
          <a:lstStyle/>
          <a:p>
            <a:pPr marL="566738">
              <a:lnSpc>
                <a:spcPts val="5580"/>
              </a:lnSpc>
            </a:pPr>
            <a:r>
              <a:rPr lang="en-US" sz="2400"/>
              <a:t>I wandered lonely as a cloud</a:t>
            </a:r>
          </a:p>
          <a:p>
            <a:pPr marL="566738">
              <a:lnSpc>
                <a:spcPts val="5580"/>
              </a:lnSpc>
            </a:pPr>
            <a:r>
              <a:rPr lang="en-US" sz="2400"/>
              <a:t>That floats on high o'er vales and hills,</a:t>
            </a:r>
          </a:p>
          <a:p>
            <a:pPr marL="566738">
              <a:lnSpc>
                <a:spcPts val="5580"/>
              </a:lnSpc>
            </a:pPr>
            <a:r>
              <a:rPr lang="en-US" sz="2400"/>
              <a:t>When all at once I saw a crowd,</a:t>
            </a:r>
          </a:p>
          <a:p>
            <a:pPr marL="566738">
              <a:lnSpc>
                <a:spcPts val="5580"/>
              </a:lnSpc>
            </a:pPr>
            <a:r>
              <a:rPr lang="en-US" sz="2400"/>
              <a:t>A host, of golden daffodils;</a:t>
            </a:r>
          </a:p>
          <a:p>
            <a:pPr marL="566738">
              <a:lnSpc>
                <a:spcPts val="5580"/>
              </a:lnSpc>
            </a:pPr>
            <a:r>
              <a:rPr lang="en-US" sz="2400"/>
              <a:t>Beside the lake, beneath the trees,</a:t>
            </a:r>
          </a:p>
          <a:p>
            <a:pPr marL="566738">
              <a:lnSpc>
                <a:spcPts val="5580"/>
              </a:lnSpc>
            </a:pPr>
            <a:r>
              <a:rPr lang="en-US" sz="2400"/>
              <a:t>Fluttering and dancing in the breeze.</a:t>
            </a:r>
          </a:p>
          <a:p>
            <a:pPr>
              <a:lnSpc>
                <a:spcPts val="5580"/>
              </a:lnSpc>
            </a:pPr>
            <a:endParaRPr lang="en-US" sz="2400"/>
          </a:p>
        </p:txBody>
      </p:sp>
      <p:sp>
        <p:nvSpPr>
          <p:cNvPr id="4" name="TextBox 3"/>
          <p:cNvSpPr txBox="1"/>
          <p:nvPr/>
        </p:nvSpPr>
        <p:spPr>
          <a:xfrm>
            <a:off x="8275650" y="1725486"/>
            <a:ext cx="2287635" cy="738664"/>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Simile</a:t>
            </a:r>
            <a:r>
              <a:rPr lang="en-US" sz="1400">
                <a:solidFill>
                  <a:srgbClr val="4C2D7E"/>
                </a:solidFill>
              </a:rPr>
              <a:t>: Comparing the speaker’s solitude to a cloud.</a:t>
            </a:r>
          </a:p>
        </p:txBody>
      </p:sp>
      <p:sp>
        <p:nvSpPr>
          <p:cNvPr id="3" name="5-Point Star 2"/>
          <p:cNvSpPr/>
          <p:nvPr/>
        </p:nvSpPr>
        <p:spPr>
          <a:xfrm>
            <a:off x="7984367" y="1725486"/>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3753420" y="5849818"/>
            <a:ext cx="2287635" cy="523220"/>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Personification</a:t>
            </a:r>
            <a:r>
              <a:rPr lang="en-US" sz="1400">
                <a:solidFill>
                  <a:srgbClr val="4C2D7E"/>
                </a:solidFill>
              </a:rPr>
              <a:t>: Daffodils are dancing, a human trait.</a:t>
            </a:r>
          </a:p>
        </p:txBody>
      </p:sp>
      <p:sp>
        <p:nvSpPr>
          <p:cNvPr id="11" name="TextBox 10"/>
          <p:cNvSpPr txBox="1"/>
          <p:nvPr/>
        </p:nvSpPr>
        <p:spPr>
          <a:xfrm>
            <a:off x="8621099" y="3231544"/>
            <a:ext cx="1942186" cy="738664"/>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Metaphor</a:t>
            </a:r>
            <a:r>
              <a:rPr lang="en-US" sz="1400">
                <a:solidFill>
                  <a:srgbClr val="4C2D7E"/>
                </a:solidFill>
              </a:rPr>
              <a:t>: Referring to the daffodils as a crowd.</a:t>
            </a:r>
          </a:p>
        </p:txBody>
      </p:sp>
      <p:sp>
        <p:nvSpPr>
          <p:cNvPr id="12" name="5-Point Star 11"/>
          <p:cNvSpPr/>
          <p:nvPr/>
        </p:nvSpPr>
        <p:spPr>
          <a:xfrm>
            <a:off x="8426154" y="3192144"/>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5-Point Star 7"/>
          <p:cNvSpPr/>
          <p:nvPr/>
        </p:nvSpPr>
        <p:spPr>
          <a:xfrm>
            <a:off x="4304378" y="5616358"/>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8275649" y="4556360"/>
            <a:ext cx="1152658" cy="307777"/>
          </a:xfrm>
          <a:prstGeom prst="rect">
            <a:avLst/>
          </a:prstGeom>
          <a:solidFill>
            <a:schemeClr val="bg1"/>
          </a:solidFill>
          <a:ln>
            <a:solidFill>
              <a:srgbClr val="4C2D7E"/>
            </a:solidFill>
          </a:ln>
        </p:spPr>
        <p:txBody>
          <a:bodyPr wrap="square" rtlCol="0">
            <a:spAutoFit/>
          </a:bodyPr>
          <a:lstStyle/>
          <a:p>
            <a:pPr algn="ctr"/>
            <a:r>
              <a:rPr lang="en-US" sz="1400" b="1">
                <a:solidFill>
                  <a:srgbClr val="4C2D7E"/>
                </a:solidFill>
              </a:rPr>
              <a:t>Alliteration</a:t>
            </a:r>
            <a:endParaRPr lang="en-US" sz="1400">
              <a:solidFill>
                <a:srgbClr val="4C2D7E"/>
              </a:solidFill>
            </a:endParaRPr>
          </a:p>
        </p:txBody>
      </p:sp>
      <p:sp>
        <p:nvSpPr>
          <p:cNvPr id="7" name="Freeform 6"/>
          <p:cNvSpPr/>
          <p:nvPr/>
        </p:nvSpPr>
        <p:spPr>
          <a:xfrm>
            <a:off x="4605388" y="5145120"/>
            <a:ext cx="404614"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rgbClr val="11808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Freeform 19"/>
          <p:cNvSpPr/>
          <p:nvPr/>
        </p:nvSpPr>
        <p:spPr>
          <a:xfrm>
            <a:off x="6541324" y="5145120"/>
            <a:ext cx="404614"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rgbClr val="11808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Freeform 20"/>
          <p:cNvSpPr/>
          <p:nvPr/>
        </p:nvSpPr>
        <p:spPr>
          <a:xfrm>
            <a:off x="5446881" y="5145120"/>
            <a:ext cx="404614"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rgbClr val="4C2D7E"/>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Freeform 21"/>
          <p:cNvSpPr/>
          <p:nvPr/>
        </p:nvSpPr>
        <p:spPr>
          <a:xfrm>
            <a:off x="7674337" y="5136645"/>
            <a:ext cx="404614"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rgbClr val="4C2D7E"/>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Freeform 22"/>
          <p:cNvSpPr/>
          <p:nvPr/>
        </p:nvSpPr>
        <p:spPr>
          <a:xfrm>
            <a:off x="8322550" y="5165642"/>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Freeform 23"/>
          <p:cNvSpPr/>
          <p:nvPr/>
        </p:nvSpPr>
        <p:spPr>
          <a:xfrm>
            <a:off x="8322550" y="5863145"/>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TextBox 24"/>
          <p:cNvSpPr txBox="1"/>
          <p:nvPr/>
        </p:nvSpPr>
        <p:spPr>
          <a:xfrm>
            <a:off x="9049981" y="5011754"/>
            <a:ext cx="985450" cy="307777"/>
          </a:xfrm>
          <a:prstGeom prst="rect">
            <a:avLst/>
          </a:prstGeom>
          <a:solidFill>
            <a:schemeClr val="bg1"/>
          </a:solidFill>
          <a:ln>
            <a:solidFill>
              <a:srgbClr val="4C2D7E"/>
            </a:solidFill>
          </a:ln>
        </p:spPr>
        <p:txBody>
          <a:bodyPr wrap="square" rtlCol="0">
            <a:spAutoFit/>
          </a:bodyPr>
          <a:lstStyle/>
          <a:p>
            <a:pPr algn="ctr"/>
            <a:r>
              <a:rPr lang="en-US" sz="1400" b="1">
                <a:solidFill>
                  <a:srgbClr val="4C2D7E"/>
                </a:solidFill>
              </a:rPr>
              <a:t>Couplet</a:t>
            </a:r>
            <a:endParaRPr lang="en-US" sz="1400">
              <a:solidFill>
                <a:srgbClr val="4C2D7E"/>
              </a:solidFill>
            </a:endParaRPr>
          </a:p>
        </p:txBody>
      </p:sp>
      <p:sp>
        <p:nvSpPr>
          <p:cNvPr id="29" name="TextBox 28"/>
          <p:cNvSpPr txBox="1"/>
          <p:nvPr/>
        </p:nvSpPr>
        <p:spPr>
          <a:xfrm>
            <a:off x="4104724" y="2323716"/>
            <a:ext cx="4418304" cy="307777"/>
          </a:xfrm>
          <a:prstGeom prst="rect">
            <a:avLst/>
          </a:prstGeom>
          <a:solidFill>
            <a:schemeClr val="bg1"/>
          </a:solidFill>
          <a:ln>
            <a:solidFill>
              <a:srgbClr val="118087"/>
            </a:solidFill>
          </a:ln>
        </p:spPr>
        <p:txBody>
          <a:bodyPr wrap="square" rtlCol="0">
            <a:spAutoFit/>
          </a:bodyPr>
          <a:lstStyle/>
          <a:p>
            <a:r>
              <a:rPr lang="en-US" sz="1400">
                <a:solidFill>
                  <a:srgbClr val="000000"/>
                </a:solidFill>
              </a:rPr>
              <a:t>Emotionally charged word with a negative connotation</a:t>
            </a:r>
          </a:p>
        </p:txBody>
      </p:sp>
      <p:sp>
        <p:nvSpPr>
          <p:cNvPr id="9" name="Oval 8"/>
          <p:cNvSpPr/>
          <p:nvPr/>
        </p:nvSpPr>
        <p:spPr>
          <a:xfrm>
            <a:off x="6014030" y="1891397"/>
            <a:ext cx="904884" cy="499869"/>
          </a:xfrm>
          <a:prstGeom prst="ellipse">
            <a:avLst/>
          </a:prstGeom>
          <a:no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644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fltVal val="0"/>
                                          </p:val>
                                        </p:tav>
                                        <p:tav tm="100000">
                                          <p:val>
                                            <p:strVal val="#ppt_w"/>
                                          </p:val>
                                        </p:tav>
                                      </p:tavLst>
                                    </p:anim>
                                    <p:anim calcmode="lin" valueType="num">
                                      <p:cBhvr>
                                        <p:cTn id="12"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p:cTn id="17" dur="500" fill="hold"/>
                                        <p:tgtEl>
                                          <p:spTgt spid="12"/>
                                        </p:tgtEl>
                                        <p:attrNameLst>
                                          <p:attrName>ppt_w</p:attrName>
                                        </p:attrNameLst>
                                      </p:cBhvr>
                                      <p:tavLst>
                                        <p:tav tm="0">
                                          <p:val>
                                            <p:fltVal val="0"/>
                                          </p:val>
                                        </p:tav>
                                        <p:tav tm="100000">
                                          <p:val>
                                            <p:strVal val="#ppt_w"/>
                                          </p:val>
                                        </p:tav>
                                      </p:tavLst>
                                    </p:anim>
                                    <p:anim calcmode="lin" valueType="num">
                                      <p:cBhvr>
                                        <p:cTn id="18" dur="500" fill="hold"/>
                                        <p:tgtEl>
                                          <p:spTgt spid="12"/>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 fill="hold"/>
                                        <p:tgtEl>
                                          <p:spTgt spid="10"/>
                                        </p:tgtEl>
                                        <p:attrNameLst>
                                          <p:attrName>ppt_w</p:attrName>
                                        </p:attrNameLst>
                                      </p:cBhvr>
                                      <p:tavLst>
                                        <p:tav tm="0">
                                          <p:val>
                                            <p:fltVal val="0"/>
                                          </p:val>
                                        </p:tav>
                                        <p:tav tm="100000">
                                          <p:val>
                                            <p:strVal val="#ppt_w"/>
                                          </p:val>
                                        </p:tav>
                                      </p:tavLst>
                                    </p:anim>
                                    <p:anim calcmode="lin" valueType="num">
                                      <p:cBhvr>
                                        <p:cTn id="32"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childTnLst>
                                </p:cTn>
                              </p:par>
                              <p:par>
                                <p:cTn id="39" presetID="23" presetClass="entr" presetSubtype="16"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p:cTn id="41" dur="500" fill="hold"/>
                                        <p:tgtEl>
                                          <p:spTgt spid="20"/>
                                        </p:tgtEl>
                                        <p:attrNameLst>
                                          <p:attrName>ppt_w</p:attrName>
                                        </p:attrNameLst>
                                      </p:cBhvr>
                                      <p:tavLst>
                                        <p:tav tm="0">
                                          <p:val>
                                            <p:fltVal val="0"/>
                                          </p:val>
                                        </p:tav>
                                        <p:tav tm="100000">
                                          <p:val>
                                            <p:strVal val="#ppt_w"/>
                                          </p:val>
                                        </p:tav>
                                      </p:tavLst>
                                    </p:anim>
                                    <p:anim calcmode="lin" valueType="num">
                                      <p:cBhvr>
                                        <p:cTn id="42"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p:cTn id="47" dur="500" fill="hold"/>
                                        <p:tgtEl>
                                          <p:spTgt spid="21"/>
                                        </p:tgtEl>
                                        <p:attrNameLst>
                                          <p:attrName>ppt_w</p:attrName>
                                        </p:attrNameLst>
                                      </p:cBhvr>
                                      <p:tavLst>
                                        <p:tav tm="0">
                                          <p:val>
                                            <p:fltVal val="0"/>
                                          </p:val>
                                        </p:tav>
                                        <p:tav tm="100000">
                                          <p:val>
                                            <p:strVal val="#ppt_w"/>
                                          </p:val>
                                        </p:tav>
                                      </p:tavLst>
                                    </p:anim>
                                    <p:anim calcmode="lin" valueType="num">
                                      <p:cBhvr>
                                        <p:cTn id="48" dur="500" fill="hold"/>
                                        <p:tgtEl>
                                          <p:spTgt spid="21"/>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 calcmode="lin" valueType="num">
                                      <p:cBhvr>
                                        <p:cTn id="51" dur="500" fill="hold"/>
                                        <p:tgtEl>
                                          <p:spTgt spid="22"/>
                                        </p:tgtEl>
                                        <p:attrNameLst>
                                          <p:attrName>ppt_w</p:attrName>
                                        </p:attrNameLst>
                                      </p:cBhvr>
                                      <p:tavLst>
                                        <p:tav tm="0">
                                          <p:val>
                                            <p:fltVal val="0"/>
                                          </p:val>
                                        </p:tav>
                                        <p:tav tm="100000">
                                          <p:val>
                                            <p:strVal val="#ppt_w"/>
                                          </p:val>
                                        </p:tav>
                                      </p:tavLst>
                                    </p:anim>
                                    <p:anim calcmode="lin" valueType="num">
                                      <p:cBhvr>
                                        <p:cTn id="52"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p:cTn id="57" dur="500" fill="hold"/>
                                        <p:tgtEl>
                                          <p:spTgt spid="18"/>
                                        </p:tgtEl>
                                        <p:attrNameLst>
                                          <p:attrName>ppt_w</p:attrName>
                                        </p:attrNameLst>
                                      </p:cBhvr>
                                      <p:tavLst>
                                        <p:tav tm="0">
                                          <p:val>
                                            <p:fltVal val="0"/>
                                          </p:val>
                                        </p:tav>
                                        <p:tav tm="100000">
                                          <p:val>
                                            <p:strVal val="#ppt_w"/>
                                          </p:val>
                                        </p:tav>
                                      </p:tavLst>
                                    </p:anim>
                                    <p:anim calcmode="lin" valueType="num">
                                      <p:cBhvr>
                                        <p:cTn id="58" dur="5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23" presetClass="entr" presetSubtype="16"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p:cTn id="63" dur="500" fill="hold"/>
                                        <p:tgtEl>
                                          <p:spTgt spid="23"/>
                                        </p:tgtEl>
                                        <p:attrNameLst>
                                          <p:attrName>ppt_w</p:attrName>
                                        </p:attrNameLst>
                                      </p:cBhvr>
                                      <p:tavLst>
                                        <p:tav tm="0">
                                          <p:val>
                                            <p:fltVal val="0"/>
                                          </p:val>
                                        </p:tav>
                                        <p:tav tm="100000">
                                          <p:val>
                                            <p:strVal val="#ppt_w"/>
                                          </p:val>
                                        </p:tav>
                                      </p:tavLst>
                                    </p:anim>
                                    <p:anim calcmode="lin" valueType="num">
                                      <p:cBhvr>
                                        <p:cTn id="64" dur="500" fill="hold"/>
                                        <p:tgtEl>
                                          <p:spTgt spid="23"/>
                                        </p:tgtEl>
                                        <p:attrNameLst>
                                          <p:attrName>ppt_h</p:attrName>
                                        </p:attrNameLst>
                                      </p:cBhvr>
                                      <p:tavLst>
                                        <p:tav tm="0">
                                          <p:val>
                                            <p:fltVal val="0"/>
                                          </p:val>
                                        </p:tav>
                                        <p:tav tm="100000">
                                          <p:val>
                                            <p:strVal val="#ppt_h"/>
                                          </p:val>
                                        </p:tav>
                                      </p:tavLst>
                                    </p:anim>
                                  </p:childTnLst>
                                </p:cTn>
                              </p:par>
                              <p:par>
                                <p:cTn id="65" presetID="23" presetClass="entr" presetSubtype="16"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p:cTn id="67" dur="500" fill="hold"/>
                                        <p:tgtEl>
                                          <p:spTgt spid="24"/>
                                        </p:tgtEl>
                                        <p:attrNameLst>
                                          <p:attrName>ppt_w</p:attrName>
                                        </p:attrNameLst>
                                      </p:cBhvr>
                                      <p:tavLst>
                                        <p:tav tm="0">
                                          <p:val>
                                            <p:fltVal val="0"/>
                                          </p:val>
                                        </p:tav>
                                        <p:tav tm="100000">
                                          <p:val>
                                            <p:strVal val="#ppt_w"/>
                                          </p:val>
                                        </p:tav>
                                      </p:tavLst>
                                    </p:anim>
                                    <p:anim calcmode="lin" valueType="num">
                                      <p:cBhvr>
                                        <p:cTn id="68"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 calcmode="lin" valueType="num">
                                      <p:cBhvr>
                                        <p:cTn id="73" dur="500" fill="hold"/>
                                        <p:tgtEl>
                                          <p:spTgt spid="25"/>
                                        </p:tgtEl>
                                        <p:attrNameLst>
                                          <p:attrName>ppt_w</p:attrName>
                                        </p:attrNameLst>
                                      </p:cBhvr>
                                      <p:tavLst>
                                        <p:tav tm="0">
                                          <p:val>
                                            <p:fltVal val="0"/>
                                          </p:val>
                                        </p:tav>
                                        <p:tav tm="100000">
                                          <p:val>
                                            <p:strVal val="#ppt_w"/>
                                          </p:val>
                                        </p:tav>
                                      </p:tavLst>
                                    </p:anim>
                                    <p:anim calcmode="lin" valueType="num">
                                      <p:cBhvr>
                                        <p:cTn id="74" dur="500" fill="hold"/>
                                        <p:tgtEl>
                                          <p:spTgt spid="25"/>
                                        </p:tgtEl>
                                        <p:attrNameLst>
                                          <p:attrName>ppt_h</p:attrName>
                                        </p:attrNameLst>
                                      </p:cBhvr>
                                      <p:tavLst>
                                        <p:tav tm="0">
                                          <p:val>
                                            <p:fltVal val="0"/>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1" presetClass="entr" presetSubtype="1"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wheel(1)">
                                      <p:cBhvr>
                                        <p:cTn id="79" dur="2000"/>
                                        <p:tgtEl>
                                          <p:spTgt spid="9"/>
                                        </p:tgtEl>
                                      </p:cBhvr>
                                    </p:animEffect>
                                  </p:childTnLst>
                                </p:cTn>
                              </p:par>
                              <p:par>
                                <p:cTn id="80" presetID="23" presetClass="entr" presetSubtype="16" fill="hold" grpId="0" nodeType="withEffect">
                                  <p:stCondLst>
                                    <p:cond delay="0"/>
                                  </p:stCondLst>
                                  <p:childTnLst>
                                    <p:set>
                                      <p:cBhvr>
                                        <p:cTn id="81" dur="1" fill="hold">
                                          <p:stCondLst>
                                            <p:cond delay="0"/>
                                          </p:stCondLst>
                                        </p:cTn>
                                        <p:tgtEl>
                                          <p:spTgt spid="29"/>
                                        </p:tgtEl>
                                        <p:attrNameLst>
                                          <p:attrName>style.visibility</p:attrName>
                                        </p:attrNameLst>
                                      </p:cBhvr>
                                      <p:to>
                                        <p:strVal val="visible"/>
                                      </p:to>
                                    </p:set>
                                    <p:anim calcmode="lin" valueType="num">
                                      <p:cBhvr>
                                        <p:cTn id="82" dur="500" fill="hold"/>
                                        <p:tgtEl>
                                          <p:spTgt spid="29"/>
                                        </p:tgtEl>
                                        <p:attrNameLst>
                                          <p:attrName>ppt_w</p:attrName>
                                        </p:attrNameLst>
                                      </p:cBhvr>
                                      <p:tavLst>
                                        <p:tav tm="0">
                                          <p:val>
                                            <p:fltVal val="0"/>
                                          </p:val>
                                        </p:tav>
                                        <p:tav tm="100000">
                                          <p:val>
                                            <p:strVal val="#ppt_w"/>
                                          </p:val>
                                        </p:tav>
                                      </p:tavLst>
                                    </p:anim>
                                    <p:anim calcmode="lin" valueType="num">
                                      <p:cBhvr>
                                        <p:cTn id="83" dur="500" fill="hold"/>
                                        <p:tgtEl>
                                          <p:spTgt spid="2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10" grpId="0" animBg="1"/>
      <p:bldP spid="11" grpId="0" animBg="1"/>
      <p:bldP spid="12" grpId="0" animBg="1"/>
      <p:bldP spid="8" grpId="0" animBg="1"/>
      <p:bldP spid="18" grpId="0" animBg="1"/>
      <p:bldP spid="7" grpId="0" animBg="1"/>
      <p:bldP spid="20" grpId="0" animBg="1"/>
      <p:bldP spid="21" grpId="0" animBg="1"/>
      <p:bldP spid="22" grpId="0" animBg="1"/>
      <p:bldP spid="23" grpId="0" animBg="1"/>
      <p:bldP spid="24" grpId="0" animBg="1"/>
      <p:bldP spid="25" grpId="0" animBg="1"/>
      <p:bldP spid="29"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DB0DD-9E9A-886D-BCA6-BAB59947A20A}"/>
              </a:ext>
            </a:extLst>
          </p:cNvPr>
          <p:cNvSpPr txBox="1">
            <a:spLocks noGrp="1"/>
          </p:cNvSpPr>
          <p:nvPr>
            <p:ph type="title"/>
          </p:nvPr>
        </p:nvSpPr>
        <p:spPr>
          <a:xfrm>
            <a:off x="838203" y="365129"/>
            <a:ext cx="10515600" cy="1488634"/>
          </a:xfrm>
          <a:ln w="57150">
            <a:solidFill>
              <a:srgbClr val="000000"/>
            </a:solidFill>
            <a:prstDash val="solid"/>
          </a:ln>
        </p:spPr>
        <p:txBody>
          <a:bodyPr>
            <a:normAutofit/>
          </a:bodyPr>
          <a:lstStyle/>
          <a:p>
            <a:r>
              <a:rPr lang="en-US" sz="3600" b="1" err="1">
                <a:latin typeface="Georgia"/>
              </a:rPr>
              <a:t>Bellwork</a:t>
            </a:r>
            <a:br>
              <a:rPr lang="en-US" sz="3600" b="1">
                <a:latin typeface="Georgia" pitchFamily="18"/>
              </a:rPr>
            </a:br>
            <a:r>
              <a:rPr lang="en-US" sz="1400" b="1">
                <a:latin typeface="Georgia"/>
              </a:rPr>
              <a:t>Standard: </a:t>
            </a:r>
            <a:r>
              <a:rPr lang="en-US" sz="1200" b="0">
                <a:latin typeface="Times New Roman"/>
                <a:cs typeface="Times New Roman"/>
              </a:rPr>
              <a:t>9-10.RL.CS.5 Analyze how an author's choices concerning text structure, plot structure,  and/or time manipulation create effects such as mystery, tension, or surprise. </a:t>
            </a:r>
            <a:br>
              <a:rPr lang="en-US" sz="1200" b="0">
                <a:latin typeface="Times New Roman" pitchFamily="18"/>
                <a:cs typeface="Times New Roman" pitchFamily="18"/>
              </a:rPr>
            </a:br>
            <a:r>
              <a:rPr lang="en-US" sz="1200">
                <a:latin typeface="Aptos"/>
              </a:rPr>
              <a:t>ESL Scaffolds: Sentence Stems, Word Bank, Highlight vocab/unfamiliar terms, Class Buddy, Provide Bilingual Google Translate assistance, Shortened questions, Graphic Organizers, IXL, Quill, and ESL Teacher Assistance</a:t>
            </a:r>
            <a:endParaRPr lang="en-US" sz="3600">
              <a:latin typeface="Georgia" pitchFamily="18"/>
            </a:endParaRPr>
          </a:p>
        </p:txBody>
      </p:sp>
      <p:sp>
        <p:nvSpPr>
          <p:cNvPr id="3" name="Content Placeholder 2">
            <a:extLst>
              <a:ext uri="{FF2B5EF4-FFF2-40B4-BE49-F238E27FC236}">
                <a16:creationId xmlns:a16="http://schemas.microsoft.com/office/drawing/2014/main" id="{55C0A129-F10E-8D44-ED5D-10E311E63D23}"/>
              </a:ext>
            </a:extLst>
          </p:cNvPr>
          <p:cNvSpPr txBox="1">
            <a:spLocks noGrp="1"/>
          </p:cNvSpPr>
          <p:nvPr>
            <p:ph idx="1"/>
          </p:nvPr>
        </p:nvSpPr>
        <p:spPr>
          <a:xfrm>
            <a:off x="838203" y="1853763"/>
            <a:ext cx="10515600" cy="4351336"/>
          </a:xfrm>
          <a:ln w="57150">
            <a:solidFill>
              <a:srgbClr val="000000"/>
            </a:solidFill>
            <a:prstDash val="solid"/>
          </a:ln>
        </p:spPr>
        <p:txBody>
          <a:bodyPr/>
          <a:lstStyle/>
          <a:p>
            <a:pPr marL="0" lvl="0" indent="0">
              <a:buNone/>
            </a:pPr>
            <a:endParaRPr lang="en-US" sz="2000">
              <a:latin typeface="Times New Roman" pitchFamily="18"/>
              <a:cs typeface="Times New Roman" pitchFamily="18"/>
            </a:endParaRPr>
          </a:p>
          <a:p>
            <a:pPr marL="514350" lvl="0" indent="-514350">
              <a:buAutoNum type="arabicPeriod"/>
            </a:pPr>
            <a:endParaRPr lang="en-US" sz="2000">
              <a:latin typeface="Georgia" pitchFamily="18"/>
            </a:endParaRPr>
          </a:p>
          <a:p>
            <a:pPr marL="514350" lvl="0" indent="-514350">
              <a:buAutoNum type="arabicPeriod"/>
            </a:pPr>
            <a:endParaRPr lang="en-US" sz="2000">
              <a:latin typeface="Georgia" pitchFamily="18"/>
            </a:endParaRPr>
          </a:p>
        </p:txBody>
      </p:sp>
      <p:sp>
        <p:nvSpPr>
          <p:cNvPr id="4" name="Rectangle 5">
            <a:extLst>
              <a:ext uri="{FF2B5EF4-FFF2-40B4-BE49-F238E27FC236}">
                <a16:creationId xmlns:a16="http://schemas.microsoft.com/office/drawing/2014/main" id="{2622EA82-9F9F-25FA-CA6E-AA7C290D0D17}"/>
              </a:ext>
            </a:extLst>
          </p:cNvPr>
          <p:cNvSpPr/>
          <p:nvPr/>
        </p:nvSpPr>
        <p:spPr>
          <a:xfrm>
            <a:off x="9216658" y="372691"/>
            <a:ext cx="2137144" cy="616689"/>
          </a:xfrm>
          <a:prstGeom prst="rect">
            <a:avLst/>
          </a:prstGeom>
          <a:solidFill>
            <a:srgbClr val="000000"/>
          </a:solidFill>
          <a:ln w="19046"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FFFFF"/>
                </a:solidFill>
                <a:uFillTx/>
                <a:latin typeface="Georgia" pitchFamily="18"/>
              </a:rPr>
              <a:t>Up to 5 minutes</a:t>
            </a:r>
          </a:p>
        </p:txBody>
      </p:sp>
      <p:pic>
        <p:nvPicPr>
          <p:cNvPr id="5" name="Picture 4" descr="Shape, square&#10;&#10;Description automatically generated">
            <a:extLst>
              <a:ext uri="{FF2B5EF4-FFF2-40B4-BE49-F238E27FC236}">
                <a16:creationId xmlns:a16="http://schemas.microsoft.com/office/drawing/2014/main" id="{4C861F29-858F-6D7C-5639-FB93C9F65A81}"/>
              </a:ext>
            </a:extLst>
          </p:cNvPr>
          <p:cNvPicPr>
            <a:picLocks noChangeAspect="1"/>
          </p:cNvPicPr>
          <p:nvPr/>
        </p:nvPicPr>
        <p:blipFill>
          <a:blip r:embed="rId3"/>
          <a:srcRect l="-599" t="1104" r="299" b="-1104"/>
          <a:stretch/>
        </p:blipFill>
        <p:spPr>
          <a:xfrm>
            <a:off x="838203" y="1886562"/>
            <a:ext cx="3200428" cy="4318541"/>
          </a:xfrm>
          <a:prstGeom prst="rect">
            <a:avLst/>
          </a:prstGeom>
          <a:noFill/>
          <a:ln cap="flat">
            <a:noFill/>
          </a:ln>
        </p:spPr>
      </p:pic>
      <p:sp>
        <p:nvSpPr>
          <p:cNvPr id="9" name="TextBox 8">
            <a:extLst>
              <a:ext uri="{FF2B5EF4-FFF2-40B4-BE49-F238E27FC236}">
                <a16:creationId xmlns:a16="http://schemas.microsoft.com/office/drawing/2014/main" id="{285462F9-78CE-08E7-8D14-F5A080B7206C}"/>
              </a:ext>
            </a:extLst>
          </p:cNvPr>
          <p:cNvSpPr txBox="1"/>
          <p:nvPr/>
        </p:nvSpPr>
        <p:spPr>
          <a:xfrm>
            <a:off x="1066817" y="2348814"/>
            <a:ext cx="2743200" cy="15428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rtl="0" fontAlgn="base">
              <a:lnSpc>
                <a:spcPts val="1350"/>
              </a:lnSpc>
            </a:pPr>
            <a:r>
              <a:rPr lang="en-US" sz="1800" b="1" i="0">
                <a:solidFill>
                  <a:srgbClr val="000000"/>
                </a:solidFill>
                <a:effectLst/>
                <a:latin typeface="Times New Roman" panose="02020603050405020304" pitchFamily="18" charset="0"/>
              </a:rPr>
              <a:t> </a:t>
            </a:r>
            <a:r>
              <a:rPr lang="en-US" sz="1800" b="0" i="0">
                <a:solidFill>
                  <a:srgbClr val="000000"/>
                </a:solidFill>
                <a:effectLst/>
                <a:latin typeface="Times New Roman" panose="02020603050405020304" pitchFamily="18" charset="0"/>
              </a:rPr>
              <a:t>Which of these sentences </a:t>
            </a:r>
            <a:r>
              <a:rPr lang="en-US" sz="1800" b="1" i="0">
                <a:solidFill>
                  <a:srgbClr val="000000"/>
                </a:solidFill>
                <a:effectLst/>
                <a:latin typeface="Times New Roman" panose="02020603050405020304" pitchFamily="18" charset="0"/>
              </a:rPr>
              <a:t>best</a:t>
            </a:r>
            <a:r>
              <a:rPr lang="en-US" sz="1800" b="0" i="0">
                <a:solidFill>
                  <a:srgbClr val="000000"/>
                </a:solidFill>
                <a:effectLst/>
                <a:latin typeface="Times New Roman" panose="02020603050405020304" pitchFamily="18" charset="0"/>
              </a:rPr>
              <a:t> expressed the theme to which the symbol of the doll’s house points in “The Doll’s House”? (</a:t>
            </a:r>
            <a:r>
              <a:rPr lang="en-US" sz="1800" b="1" i="0">
                <a:solidFill>
                  <a:srgbClr val="000000"/>
                </a:solidFill>
                <a:effectLst/>
                <a:latin typeface="Times New Roman" panose="02020603050405020304" pitchFamily="18" charset="0"/>
              </a:rPr>
              <a:t>9-10.RL.KID.2,9-10.RL.CS.4)</a:t>
            </a:r>
            <a:r>
              <a:rPr lang="en-US" sz="1800" b="0" i="0">
                <a:solidFill>
                  <a:srgbClr val="000000"/>
                </a:solidFill>
                <a:effectLst/>
                <a:latin typeface="Times New Roman" panose="02020603050405020304" pitchFamily="18" charset="0"/>
              </a:rPr>
              <a:t> </a:t>
            </a:r>
            <a:endParaRPr lang="en-US" b="0" i="0">
              <a:solidFill>
                <a:srgbClr val="000000"/>
              </a:solidFill>
              <a:effectLst/>
              <a:latin typeface="Calibri" panose="020F0502020204030204" pitchFamily="34" charset="0"/>
            </a:endParaRPr>
          </a:p>
          <a:p>
            <a:pPr algn="l" rtl="0" fontAlgn="base">
              <a:lnSpc>
                <a:spcPts val="1350"/>
              </a:lnSpc>
            </a:pPr>
            <a:r>
              <a:rPr lang="en-US" sz="1800" b="0" i="0">
                <a:solidFill>
                  <a:srgbClr val="000000"/>
                </a:solidFill>
                <a:effectLst/>
                <a:latin typeface="Times New Roman" panose="02020603050405020304" pitchFamily="18" charset="0"/>
              </a:rPr>
              <a:t>  </a:t>
            </a:r>
            <a:endParaRPr lang="en-US" b="0" i="0">
              <a:solidFill>
                <a:srgbClr val="000000"/>
              </a:solidFill>
              <a:effectLst/>
              <a:latin typeface="Calibri" panose="020F0502020204030204" pitchFamily="34" charset="0"/>
            </a:endParaRPr>
          </a:p>
        </p:txBody>
      </p:sp>
      <p:sp>
        <p:nvSpPr>
          <p:cNvPr id="10" name="TextBox 9">
            <a:extLst>
              <a:ext uri="{FF2B5EF4-FFF2-40B4-BE49-F238E27FC236}">
                <a16:creationId xmlns:a16="http://schemas.microsoft.com/office/drawing/2014/main" id="{07120429-D665-C32B-0158-AD156E954B72}"/>
              </a:ext>
            </a:extLst>
          </p:cNvPr>
          <p:cNvSpPr txBox="1"/>
          <p:nvPr/>
        </p:nvSpPr>
        <p:spPr>
          <a:xfrm>
            <a:off x="4644428" y="1978181"/>
            <a:ext cx="5585988" cy="3876831"/>
          </a:xfrm>
          <a:prstGeom prst="rect">
            <a:avLst/>
          </a:prstGeom>
          <a:noFill/>
        </p:spPr>
        <p:txBody>
          <a:bodyPr wrap="square" rtlCol="0">
            <a:spAutoFit/>
          </a:bodyPr>
          <a:lstStyle/>
          <a:p>
            <a:pPr algn="l" rtl="0" fontAlgn="base">
              <a:lnSpc>
                <a:spcPts val="1350"/>
              </a:lnSpc>
              <a:buFont typeface="+mj-lt"/>
              <a:buAutoNum type="arabicPeriod"/>
            </a:pPr>
            <a:r>
              <a:rPr lang="en-US" sz="1800" b="0" i="0">
                <a:solidFill>
                  <a:srgbClr val="000000"/>
                </a:solidFill>
                <a:effectLst/>
                <a:latin typeface="Times New Roman" panose="02020603050405020304" pitchFamily="18" charset="0"/>
              </a:rPr>
              <a:t>Maturity means putting away childish things and behaving as the adults around you behave.  </a:t>
            </a:r>
          </a:p>
          <a:p>
            <a:pPr algn="l" rtl="0" fontAlgn="base">
              <a:lnSpc>
                <a:spcPts val="1350"/>
              </a:lnSpc>
              <a:buFont typeface="+mj-lt"/>
              <a:buAutoNum type="arabicPeriod"/>
            </a:pPr>
            <a:endParaRPr lang="en-US" sz="1800" b="0" i="0">
              <a:solidFill>
                <a:srgbClr val="000000"/>
              </a:solidFill>
              <a:effectLst/>
              <a:latin typeface="Calibri" panose="020F0502020204030204" pitchFamily="34" charset="0"/>
            </a:endParaRPr>
          </a:p>
          <a:p>
            <a:pPr algn="l" rtl="0" fontAlgn="base">
              <a:lnSpc>
                <a:spcPts val="1350"/>
              </a:lnSpc>
              <a:buFont typeface="+mj-lt"/>
              <a:buAutoNum type="arabicPeriod" startAt="2"/>
            </a:pPr>
            <a:r>
              <a:rPr lang="en-US" sz="1800" b="0" i="0">
                <a:solidFill>
                  <a:srgbClr val="000000"/>
                </a:solidFill>
                <a:effectLst/>
                <a:latin typeface="Times New Roman" panose="02020603050405020304" pitchFamily="18" charset="0"/>
              </a:rPr>
              <a:t>Those who enjoy the privileges of </a:t>
            </a:r>
            <a:r>
              <a:rPr lang="en-US" sz="1800" b="0" i="0" err="1">
                <a:solidFill>
                  <a:srgbClr val="000000"/>
                </a:solidFill>
                <a:effectLst/>
                <a:latin typeface="Times New Roman" panose="02020603050405020304" pitchFamily="18" charset="0"/>
              </a:rPr>
              <a:t>upperclass</a:t>
            </a:r>
            <a:r>
              <a:rPr lang="en-US" sz="1800" b="0" i="0">
                <a:solidFill>
                  <a:srgbClr val="000000"/>
                </a:solidFill>
                <a:effectLst/>
                <a:latin typeface="Times New Roman" panose="02020603050405020304" pitchFamily="18" charset="0"/>
              </a:rPr>
              <a:t> life should share their joys with those who are less fortunate.  </a:t>
            </a:r>
          </a:p>
          <a:p>
            <a:pPr algn="l" rtl="0" fontAlgn="base">
              <a:lnSpc>
                <a:spcPts val="1350"/>
              </a:lnSpc>
              <a:buFont typeface="+mj-lt"/>
              <a:buAutoNum type="arabicPeriod" startAt="2"/>
            </a:pPr>
            <a:endParaRPr lang="en-US" sz="1800" b="0" i="0">
              <a:solidFill>
                <a:srgbClr val="000000"/>
              </a:solidFill>
              <a:effectLst/>
              <a:latin typeface="Calibri" panose="020F0502020204030204" pitchFamily="34" charset="0"/>
            </a:endParaRPr>
          </a:p>
          <a:p>
            <a:pPr algn="l" rtl="0" fontAlgn="base">
              <a:lnSpc>
                <a:spcPts val="1350"/>
              </a:lnSpc>
              <a:buFont typeface="+mj-lt"/>
              <a:buAutoNum type="arabicPeriod" startAt="3"/>
            </a:pPr>
            <a:r>
              <a:rPr lang="en-US" sz="1800" b="0" i="0">
                <a:solidFill>
                  <a:srgbClr val="000000"/>
                </a:solidFill>
                <a:effectLst/>
                <a:latin typeface="Times New Roman" panose="02020603050405020304" pitchFamily="18" charset="0"/>
              </a:rPr>
              <a:t>Gifts that seem beautiful or wonderful when first received sometimes turn out to be quite unpleasant.  </a:t>
            </a:r>
          </a:p>
          <a:p>
            <a:pPr algn="l" rtl="0" fontAlgn="base">
              <a:lnSpc>
                <a:spcPts val="1350"/>
              </a:lnSpc>
              <a:buFont typeface="+mj-lt"/>
              <a:buAutoNum type="arabicPeriod" startAt="3"/>
            </a:pPr>
            <a:endParaRPr lang="en-US" sz="1800" b="0" i="0">
              <a:solidFill>
                <a:srgbClr val="000000"/>
              </a:solidFill>
              <a:effectLst/>
              <a:latin typeface="Calibri" panose="020F0502020204030204" pitchFamily="34" charset="0"/>
            </a:endParaRPr>
          </a:p>
          <a:p>
            <a:pPr algn="l" rtl="0" fontAlgn="base">
              <a:lnSpc>
                <a:spcPts val="1350"/>
              </a:lnSpc>
              <a:buFont typeface="+mj-lt"/>
              <a:buAutoNum type="arabicPeriod" startAt="4"/>
            </a:pPr>
            <a:r>
              <a:rPr lang="en-US" sz="1800" b="0" i="0">
                <a:solidFill>
                  <a:srgbClr val="000000"/>
                </a:solidFill>
                <a:effectLst/>
                <a:latin typeface="Times New Roman" panose="02020603050405020304" pitchFamily="18" charset="0"/>
              </a:rPr>
              <a:t>No doll’s house, painting, short story, or other work of human creation can ever capture the world realistically.</a:t>
            </a:r>
          </a:p>
          <a:p>
            <a:pPr algn="l" rtl="0" fontAlgn="base">
              <a:lnSpc>
                <a:spcPts val="1350"/>
              </a:lnSpc>
              <a:buFont typeface="+mj-lt"/>
              <a:buAutoNum type="arabicPeriod" startAt="4"/>
            </a:pPr>
            <a:endParaRPr lang="en-US">
              <a:solidFill>
                <a:srgbClr val="000000"/>
              </a:solidFill>
              <a:latin typeface="Times New Roman" panose="02020603050405020304" pitchFamily="18" charset="0"/>
            </a:endParaRPr>
          </a:p>
          <a:p>
            <a:pPr algn="l" rtl="0" fontAlgn="base">
              <a:lnSpc>
                <a:spcPts val="1350"/>
              </a:lnSpc>
              <a:buFont typeface="+mj-lt"/>
              <a:buAutoNum type="arabicPeriod" startAt="4"/>
            </a:pPr>
            <a:endParaRPr lang="en-US" sz="1800" b="0" i="0">
              <a:solidFill>
                <a:srgbClr val="000000"/>
              </a:solidFill>
              <a:effectLst/>
              <a:latin typeface="Times New Roman" panose="02020603050405020304" pitchFamily="18" charset="0"/>
            </a:endParaRPr>
          </a:p>
          <a:p>
            <a:pPr algn="l" rtl="0" fontAlgn="base">
              <a:lnSpc>
                <a:spcPts val="1350"/>
              </a:lnSpc>
              <a:buFont typeface="+mj-lt"/>
              <a:buAutoNum type="arabicPeriod" startAt="4"/>
            </a:pPr>
            <a:endParaRPr lang="en-US">
              <a:solidFill>
                <a:srgbClr val="000000"/>
              </a:solidFill>
              <a:latin typeface="Times New Roman" panose="02020603050405020304" pitchFamily="18" charset="0"/>
            </a:endParaRPr>
          </a:p>
          <a:p>
            <a:pPr algn="l" rtl="0" fontAlgn="base">
              <a:lnSpc>
                <a:spcPts val="1350"/>
              </a:lnSpc>
              <a:buFont typeface="+mj-lt"/>
              <a:buAutoNum type="arabicPeriod" startAt="4"/>
            </a:pPr>
            <a:endParaRPr lang="en-US" sz="1800" b="0" i="0">
              <a:solidFill>
                <a:srgbClr val="000000"/>
              </a:solidFill>
              <a:effectLst/>
              <a:latin typeface="Times New Roman" panose="02020603050405020304" pitchFamily="18" charset="0"/>
            </a:endParaRPr>
          </a:p>
          <a:p>
            <a:pPr algn="l" rtl="0" fontAlgn="base">
              <a:lnSpc>
                <a:spcPts val="1350"/>
              </a:lnSpc>
              <a:buFont typeface="+mj-lt"/>
              <a:buAutoNum type="arabicPeriod" startAt="4"/>
            </a:pPr>
            <a:endParaRPr lang="en-US">
              <a:solidFill>
                <a:srgbClr val="000000"/>
              </a:solidFill>
              <a:latin typeface="Times New Roman" panose="02020603050405020304" pitchFamily="18" charset="0"/>
            </a:endParaRPr>
          </a:p>
          <a:p>
            <a:pPr algn="l" rtl="0" fontAlgn="base">
              <a:lnSpc>
                <a:spcPts val="1350"/>
              </a:lnSpc>
              <a:buFont typeface="+mj-lt"/>
              <a:buAutoNum type="arabicPeriod" startAt="4"/>
            </a:pPr>
            <a:endParaRPr lang="en-US" sz="1800" b="0" i="0">
              <a:solidFill>
                <a:srgbClr val="000000"/>
              </a:solidFill>
              <a:effectLst/>
              <a:latin typeface="Times New Roman" panose="02020603050405020304" pitchFamily="18" charset="0"/>
            </a:endParaRPr>
          </a:p>
          <a:p>
            <a:pPr algn="l" rtl="0" fontAlgn="base">
              <a:lnSpc>
                <a:spcPts val="1350"/>
              </a:lnSpc>
              <a:buFont typeface="+mj-lt"/>
              <a:buAutoNum type="arabicPeriod" startAt="4"/>
            </a:pPr>
            <a:endParaRPr lang="en-US">
              <a:solidFill>
                <a:srgbClr val="000000"/>
              </a:solidFill>
              <a:latin typeface="Times New Roman" panose="02020603050405020304" pitchFamily="18" charset="0"/>
            </a:endParaRPr>
          </a:p>
          <a:p>
            <a:pPr algn="l" rtl="0" fontAlgn="base">
              <a:lnSpc>
                <a:spcPts val="1350"/>
              </a:lnSpc>
              <a:buFont typeface="+mj-lt"/>
              <a:buAutoNum type="arabicPeriod" startAt="4"/>
            </a:pPr>
            <a:endParaRPr lang="en-US" sz="1800" b="0" i="0">
              <a:solidFill>
                <a:srgbClr val="000000"/>
              </a:solidFill>
              <a:effectLst/>
              <a:latin typeface="Times New Roman" panose="02020603050405020304" pitchFamily="18" charset="0"/>
            </a:endParaRPr>
          </a:p>
          <a:p>
            <a:pPr algn="l" rtl="0" fontAlgn="base">
              <a:lnSpc>
                <a:spcPts val="1350"/>
              </a:lnSpc>
              <a:buFont typeface="+mj-lt"/>
              <a:buAutoNum type="arabicPeriod" startAt="4"/>
            </a:pPr>
            <a:endParaRPr lang="en-US">
              <a:solidFill>
                <a:srgbClr val="000000"/>
              </a:solidFill>
              <a:latin typeface="Times New Roman" panose="02020603050405020304" pitchFamily="18" charset="0"/>
            </a:endParaRPr>
          </a:p>
          <a:p>
            <a:pPr algn="l" rtl="0" fontAlgn="base">
              <a:lnSpc>
                <a:spcPts val="1350"/>
              </a:lnSpc>
            </a:pPr>
            <a:r>
              <a:rPr lang="en-US" sz="1800" b="0" i="0">
                <a:solidFill>
                  <a:srgbClr val="000000"/>
                </a:solidFill>
                <a:effectLst/>
                <a:latin typeface="Times New Roman" panose="02020603050405020304" pitchFamily="18" charset="0"/>
              </a:rPr>
              <a:t>  </a:t>
            </a:r>
            <a:endParaRPr lang="en-US" sz="1800" b="0" i="0">
              <a:solidFill>
                <a:srgbClr val="000000"/>
              </a:solidFill>
              <a:effectLst/>
              <a:latin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4: Reread the poem and make detailed annotations.</a:t>
            </a:r>
          </a:p>
          <a:p>
            <a:pPr marL="0" indent="0">
              <a:lnSpc>
                <a:spcPct val="110000"/>
              </a:lnSpc>
              <a:buNone/>
            </a:pPr>
            <a:r>
              <a:rPr lang="en-US" sz="2400" b="1"/>
              <a:t>Refer to your annotation guide.</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sp>
        <p:nvSpPr>
          <p:cNvPr id="28" name="TextBox 27"/>
          <p:cNvSpPr txBox="1"/>
          <p:nvPr/>
        </p:nvSpPr>
        <p:spPr>
          <a:xfrm>
            <a:off x="3971178" y="1600200"/>
            <a:ext cx="6392022" cy="5043688"/>
          </a:xfrm>
          <a:prstGeom prst="rect">
            <a:avLst/>
          </a:prstGeom>
          <a:solidFill>
            <a:srgbClr val="FFFFFF"/>
          </a:solidFill>
          <a:ln w="38100" cmpd="sng">
            <a:solidFill>
              <a:srgbClr val="4C2D7E"/>
            </a:solidFill>
          </a:ln>
        </p:spPr>
        <p:txBody>
          <a:bodyPr wrap="square" rtlCol="0">
            <a:spAutoFit/>
          </a:bodyPr>
          <a:lstStyle/>
          <a:p>
            <a:pPr marL="566738">
              <a:lnSpc>
                <a:spcPts val="5580"/>
              </a:lnSpc>
            </a:pPr>
            <a:r>
              <a:rPr lang="en-US" sz="2400"/>
              <a:t>Continuous as the stars that shine</a:t>
            </a:r>
          </a:p>
          <a:p>
            <a:pPr marL="566738">
              <a:lnSpc>
                <a:spcPts val="5580"/>
              </a:lnSpc>
            </a:pPr>
            <a:r>
              <a:rPr lang="en-US" sz="2400"/>
              <a:t>And twinkle on the milky way,</a:t>
            </a:r>
          </a:p>
          <a:p>
            <a:pPr marL="566738">
              <a:lnSpc>
                <a:spcPts val="5580"/>
              </a:lnSpc>
            </a:pPr>
            <a:r>
              <a:rPr lang="en-US" sz="2400"/>
              <a:t>They stretched in never-ending line</a:t>
            </a:r>
          </a:p>
          <a:p>
            <a:pPr marL="566738">
              <a:lnSpc>
                <a:spcPts val="5580"/>
              </a:lnSpc>
            </a:pPr>
            <a:r>
              <a:rPr lang="en-US" sz="2400"/>
              <a:t>Along the margin of a bay:</a:t>
            </a:r>
          </a:p>
          <a:p>
            <a:pPr marL="566738">
              <a:lnSpc>
                <a:spcPts val="5580"/>
              </a:lnSpc>
            </a:pPr>
            <a:r>
              <a:rPr lang="en-US" sz="2400"/>
              <a:t>Ten thousand saw I at a glance,</a:t>
            </a:r>
          </a:p>
          <a:p>
            <a:pPr marL="566738">
              <a:lnSpc>
                <a:spcPts val="5580"/>
              </a:lnSpc>
            </a:pPr>
            <a:r>
              <a:rPr lang="en-US" sz="2400"/>
              <a:t>Tossing their heads in sprightly dance.</a:t>
            </a:r>
          </a:p>
          <a:p>
            <a:pPr>
              <a:lnSpc>
                <a:spcPts val="5580"/>
              </a:lnSpc>
            </a:pPr>
            <a:endParaRPr lang="en-US" sz="2400"/>
          </a:p>
        </p:txBody>
      </p:sp>
      <p:sp>
        <p:nvSpPr>
          <p:cNvPr id="4" name="TextBox 3"/>
          <p:cNvSpPr txBox="1"/>
          <p:nvPr/>
        </p:nvSpPr>
        <p:spPr>
          <a:xfrm>
            <a:off x="3336702" y="1901211"/>
            <a:ext cx="1214905" cy="1384995"/>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Simile</a:t>
            </a:r>
            <a:r>
              <a:rPr lang="en-US" sz="1400">
                <a:solidFill>
                  <a:srgbClr val="4C2D7E"/>
                </a:solidFill>
              </a:rPr>
              <a:t>: Comparing the daffodils to the stars and Milky Way</a:t>
            </a:r>
          </a:p>
        </p:txBody>
      </p:sp>
      <p:sp>
        <p:nvSpPr>
          <p:cNvPr id="3" name="5-Point Star 2"/>
          <p:cNvSpPr/>
          <p:nvPr/>
        </p:nvSpPr>
        <p:spPr>
          <a:xfrm>
            <a:off x="4401101" y="1750705"/>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9040082" y="2959657"/>
            <a:ext cx="1214905" cy="954107"/>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Hyperbole</a:t>
            </a:r>
            <a:r>
              <a:rPr lang="en-US" sz="1400">
                <a:solidFill>
                  <a:srgbClr val="4C2D7E"/>
                </a:solidFill>
              </a:rPr>
              <a:t>: Exaggeration of the line’s length</a:t>
            </a:r>
          </a:p>
        </p:txBody>
      </p:sp>
      <p:sp>
        <p:nvSpPr>
          <p:cNvPr id="19" name="5-Point Star 18"/>
          <p:cNvSpPr/>
          <p:nvPr/>
        </p:nvSpPr>
        <p:spPr>
          <a:xfrm>
            <a:off x="8739071" y="3135700"/>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3390484" y="4776512"/>
            <a:ext cx="1214905" cy="738664"/>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Hyperbole</a:t>
            </a:r>
            <a:r>
              <a:rPr lang="en-US" sz="1400">
                <a:solidFill>
                  <a:srgbClr val="4C2D7E"/>
                </a:solidFill>
              </a:rPr>
              <a:t>: Exaggeration of quantity</a:t>
            </a:r>
          </a:p>
        </p:txBody>
      </p:sp>
      <p:sp>
        <p:nvSpPr>
          <p:cNvPr id="24" name="5-Point Star 23"/>
          <p:cNvSpPr/>
          <p:nvPr/>
        </p:nvSpPr>
        <p:spPr>
          <a:xfrm>
            <a:off x="4304378" y="4626007"/>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p:cNvSpPr txBox="1"/>
          <p:nvPr/>
        </p:nvSpPr>
        <p:spPr>
          <a:xfrm>
            <a:off x="4401101" y="5999078"/>
            <a:ext cx="5270417" cy="738664"/>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Personification</a:t>
            </a:r>
            <a:r>
              <a:rPr lang="en-US" sz="1400">
                <a:solidFill>
                  <a:srgbClr val="4C2D7E"/>
                </a:solidFill>
              </a:rPr>
              <a:t>: Giving human characteristics to the daffodils. Humans toss their heads and dance merrily when they are happy and cheerful</a:t>
            </a:r>
          </a:p>
        </p:txBody>
      </p:sp>
      <p:sp>
        <p:nvSpPr>
          <p:cNvPr id="26" name="5-Point Star 25"/>
          <p:cNvSpPr/>
          <p:nvPr/>
        </p:nvSpPr>
        <p:spPr>
          <a:xfrm>
            <a:off x="4301623" y="5607645"/>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Freeform 28"/>
          <p:cNvSpPr/>
          <p:nvPr/>
        </p:nvSpPr>
        <p:spPr>
          <a:xfrm>
            <a:off x="7809108" y="5165642"/>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8638975" y="5800209"/>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8779100" y="5207400"/>
            <a:ext cx="985450" cy="307777"/>
          </a:xfrm>
          <a:prstGeom prst="rect">
            <a:avLst/>
          </a:prstGeom>
          <a:solidFill>
            <a:schemeClr val="bg1"/>
          </a:solidFill>
          <a:ln>
            <a:solidFill>
              <a:srgbClr val="4C2D7E"/>
            </a:solidFill>
          </a:ln>
        </p:spPr>
        <p:txBody>
          <a:bodyPr wrap="square" rtlCol="0">
            <a:spAutoFit/>
          </a:bodyPr>
          <a:lstStyle/>
          <a:p>
            <a:pPr algn="ctr"/>
            <a:r>
              <a:rPr lang="en-US" sz="1400" b="1">
                <a:solidFill>
                  <a:srgbClr val="4C2D7E"/>
                </a:solidFill>
              </a:rPr>
              <a:t>Couplet</a:t>
            </a:r>
            <a:endParaRPr lang="en-US" sz="1400">
              <a:solidFill>
                <a:srgbClr val="4C2D7E"/>
              </a:solidFill>
            </a:endParaRPr>
          </a:p>
        </p:txBody>
      </p:sp>
    </p:spTree>
    <p:extLst>
      <p:ext uri="{BB962C8B-B14F-4D97-AF65-F5344CB8AC3E}">
        <p14:creationId xmlns:p14="http://schemas.microsoft.com/office/powerpoint/2010/main" val="335785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fltVal val="0"/>
                                          </p:val>
                                        </p:tav>
                                        <p:tav tm="100000">
                                          <p:val>
                                            <p:strVal val="#ppt_w"/>
                                          </p:val>
                                        </p:tav>
                                      </p:tavLst>
                                    </p:anim>
                                    <p:anim calcmode="lin" valueType="num">
                                      <p:cBhvr>
                                        <p:cTn id="12"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p:cTn id="17" dur="500" fill="hold"/>
                                        <p:tgtEl>
                                          <p:spTgt spid="19"/>
                                        </p:tgtEl>
                                        <p:attrNameLst>
                                          <p:attrName>ppt_w</p:attrName>
                                        </p:attrNameLst>
                                      </p:cBhvr>
                                      <p:tavLst>
                                        <p:tav tm="0">
                                          <p:val>
                                            <p:fltVal val="0"/>
                                          </p:val>
                                        </p:tav>
                                        <p:tav tm="100000">
                                          <p:val>
                                            <p:strVal val="#ppt_w"/>
                                          </p:val>
                                        </p:tav>
                                      </p:tavLst>
                                    </p:anim>
                                    <p:anim calcmode="lin" valueType="num">
                                      <p:cBhvr>
                                        <p:cTn id="18" dur="500" fill="hold"/>
                                        <p:tgtEl>
                                          <p:spTgt spid="19"/>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p:cTn id="21" dur="500" fill="hold"/>
                                        <p:tgtEl>
                                          <p:spTgt spid="17"/>
                                        </p:tgtEl>
                                        <p:attrNameLst>
                                          <p:attrName>ppt_w</p:attrName>
                                        </p:attrNameLst>
                                      </p:cBhvr>
                                      <p:tavLst>
                                        <p:tav tm="0">
                                          <p:val>
                                            <p:fltVal val="0"/>
                                          </p:val>
                                        </p:tav>
                                        <p:tav tm="100000">
                                          <p:val>
                                            <p:strVal val="#ppt_w"/>
                                          </p:val>
                                        </p:tav>
                                      </p:tavLst>
                                    </p:anim>
                                    <p:anim calcmode="lin" valueType="num">
                                      <p:cBhvr>
                                        <p:cTn id="22"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p:cTn id="27" dur="500" fill="hold"/>
                                        <p:tgtEl>
                                          <p:spTgt spid="24"/>
                                        </p:tgtEl>
                                        <p:attrNameLst>
                                          <p:attrName>ppt_w</p:attrName>
                                        </p:attrNameLst>
                                      </p:cBhvr>
                                      <p:tavLst>
                                        <p:tav tm="0">
                                          <p:val>
                                            <p:fltVal val="0"/>
                                          </p:val>
                                        </p:tav>
                                        <p:tav tm="100000">
                                          <p:val>
                                            <p:strVal val="#ppt_w"/>
                                          </p:val>
                                        </p:tav>
                                      </p:tavLst>
                                    </p:anim>
                                    <p:anim calcmode="lin" valueType="num">
                                      <p:cBhvr>
                                        <p:cTn id="28" dur="500" fill="hold"/>
                                        <p:tgtEl>
                                          <p:spTgt spid="24"/>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p:cTn id="31" dur="500" fill="hold"/>
                                        <p:tgtEl>
                                          <p:spTgt spid="23"/>
                                        </p:tgtEl>
                                        <p:attrNameLst>
                                          <p:attrName>ppt_w</p:attrName>
                                        </p:attrNameLst>
                                      </p:cBhvr>
                                      <p:tavLst>
                                        <p:tav tm="0">
                                          <p:val>
                                            <p:fltVal val="0"/>
                                          </p:val>
                                        </p:tav>
                                        <p:tav tm="100000">
                                          <p:val>
                                            <p:strVal val="#ppt_w"/>
                                          </p:val>
                                        </p:tav>
                                      </p:tavLst>
                                    </p:anim>
                                    <p:anim calcmode="lin" valueType="num">
                                      <p:cBhvr>
                                        <p:cTn id="32"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p:cTn id="37" dur="500" fill="hold"/>
                                        <p:tgtEl>
                                          <p:spTgt spid="26"/>
                                        </p:tgtEl>
                                        <p:attrNameLst>
                                          <p:attrName>ppt_w</p:attrName>
                                        </p:attrNameLst>
                                      </p:cBhvr>
                                      <p:tavLst>
                                        <p:tav tm="0">
                                          <p:val>
                                            <p:fltVal val="0"/>
                                          </p:val>
                                        </p:tav>
                                        <p:tav tm="100000">
                                          <p:val>
                                            <p:strVal val="#ppt_w"/>
                                          </p:val>
                                        </p:tav>
                                      </p:tavLst>
                                    </p:anim>
                                    <p:anim calcmode="lin" valueType="num">
                                      <p:cBhvr>
                                        <p:cTn id="38" dur="500" fill="hold"/>
                                        <p:tgtEl>
                                          <p:spTgt spid="26"/>
                                        </p:tgtEl>
                                        <p:attrNameLst>
                                          <p:attrName>ppt_h</p:attrName>
                                        </p:attrNameLst>
                                      </p:cBhvr>
                                      <p:tavLst>
                                        <p:tav tm="0">
                                          <p:val>
                                            <p:fltVal val="0"/>
                                          </p:val>
                                        </p:tav>
                                        <p:tav tm="100000">
                                          <p:val>
                                            <p:strVal val="#ppt_h"/>
                                          </p:val>
                                        </p:tav>
                                      </p:tavLst>
                                    </p:anim>
                                  </p:childTnLst>
                                </p:cTn>
                              </p:par>
                              <p:par>
                                <p:cTn id="39" presetID="23" presetClass="entr" presetSubtype="16"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p:cTn id="41" dur="500" fill="hold"/>
                                        <p:tgtEl>
                                          <p:spTgt spid="25"/>
                                        </p:tgtEl>
                                        <p:attrNameLst>
                                          <p:attrName>ppt_w</p:attrName>
                                        </p:attrNameLst>
                                      </p:cBhvr>
                                      <p:tavLst>
                                        <p:tav tm="0">
                                          <p:val>
                                            <p:fltVal val="0"/>
                                          </p:val>
                                        </p:tav>
                                        <p:tav tm="100000">
                                          <p:val>
                                            <p:strVal val="#ppt_w"/>
                                          </p:val>
                                        </p:tav>
                                      </p:tavLst>
                                    </p:anim>
                                    <p:anim calcmode="lin" valueType="num">
                                      <p:cBhvr>
                                        <p:cTn id="42" dur="500" fill="hold"/>
                                        <p:tgtEl>
                                          <p:spTgt spid="25"/>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 calcmode="lin" valueType="num">
                                      <p:cBhvr>
                                        <p:cTn id="47" dur="500" fill="hold"/>
                                        <p:tgtEl>
                                          <p:spTgt spid="29"/>
                                        </p:tgtEl>
                                        <p:attrNameLst>
                                          <p:attrName>ppt_w</p:attrName>
                                        </p:attrNameLst>
                                      </p:cBhvr>
                                      <p:tavLst>
                                        <p:tav tm="0">
                                          <p:val>
                                            <p:fltVal val="0"/>
                                          </p:val>
                                        </p:tav>
                                        <p:tav tm="100000">
                                          <p:val>
                                            <p:strVal val="#ppt_w"/>
                                          </p:val>
                                        </p:tav>
                                      </p:tavLst>
                                    </p:anim>
                                    <p:anim calcmode="lin" valueType="num">
                                      <p:cBhvr>
                                        <p:cTn id="48" dur="500" fill="hold"/>
                                        <p:tgtEl>
                                          <p:spTgt spid="29"/>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30"/>
                                        </p:tgtEl>
                                        <p:attrNameLst>
                                          <p:attrName>style.visibility</p:attrName>
                                        </p:attrNameLst>
                                      </p:cBhvr>
                                      <p:to>
                                        <p:strVal val="visible"/>
                                      </p:to>
                                    </p:set>
                                    <p:anim calcmode="lin" valueType="num">
                                      <p:cBhvr>
                                        <p:cTn id="51" dur="500" fill="hold"/>
                                        <p:tgtEl>
                                          <p:spTgt spid="30"/>
                                        </p:tgtEl>
                                        <p:attrNameLst>
                                          <p:attrName>ppt_w</p:attrName>
                                        </p:attrNameLst>
                                      </p:cBhvr>
                                      <p:tavLst>
                                        <p:tav tm="0">
                                          <p:val>
                                            <p:fltVal val="0"/>
                                          </p:val>
                                        </p:tav>
                                        <p:tav tm="100000">
                                          <p:val>
                                            <p:strVal val="#ppt_w"/>
                                          </p:val>
                                        </p:tav>
                                      </p:tavLst>
                                    </p:anim>
                                    <p:anim calcmode="lin" valueType="num">
                                      <p:cBhvr>
                                        <p:cTn id="52" dur="500" fill="hold"/>
                                        <p:tgtEl>
                                          <p:spTgt spid="30"/>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anim calcmode="lin" valueType="num">
                                      <p:cBhvr>
                                        <p:cTn id="57" dur="500" fill="hold"/>
                                        <p:tgtEl>
                                          <p:spTgt spid="31"/>
                                        </p:tgtEl>
                                        <p:attrNameLst>
                                          <p:attrName>ppt_w</p:attrName>
                                        </p:attrNameLst>
                                      </p:cBhvr>
                                      <p:tavLst>
                                        <p:tav tm="0">
                                          <p:val>
                                            <p:fltVal val="0"/>
                                          </p:val>
                                        </p:tav>
                                        <p:tav tm="100000">
                                          <p:val>
                                            <p:strVal val="#ppt_w"/>
                                          </p:val>
                                        </p:tav>
                                      </p:tavLst>
                                    </p:anim>
                                    <p:anim calcmode="lin" valueType="num">
                                      <p:cBhvr>
                                        <p:cTn id="58" dur="500" fill="hold"/>
                                        <p:tgtEl>
                                          <p:spTgt spid="3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17" grpId="0" animBg="1"/>
      <p:bldP spid="19" grpId="0" animBg="1"/>
      <p:bldP spid="23" grpId="0" animBg="1"/>
      <p:bldP spid="24" grpId="0" animBg="1"/>
      <p:bldP spid="25" grpId="0" animBg="1"/>
      <p:bldP spid="26" grpId="0" animBg="1"/>
      <p:bldP spid="29" grpId="0" animBg="1"/>
      <p:bldP spid="30" grpId="0" animBg="1"/>
      <p:bldP spid="3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4: Reread the poem and make detailed annotations.</a:t>
            </a:r>
          </a:p>
          <a:p>
            <a:pPr marL="0" indent="0">
              <a:lnSpc>
                <a:spcPct val="110000"/>
              </a:lnSpc>
              <a:buNone/>
            </a:pPr>
            <a:r>
              <a:rPr lang="en-US" sz="2400" b="1"/>
              <a:t>Refer to your annotation guide.</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sp>
        <p:nvSpPr>
          <p:cNvPr id="28" name="TextBox 27"/>
          <p:cNvSpPr txBox="1"/>
          <p:nvPr/>
        </p:nvSpPr>
        <p:spPr>
          <a:xfrm>
            <a:off x="3971178" y="1600200"/>
            <a:ext cx="6392022" cy="5076176"/>
          </a:xfrm>
          <a:prstGeom prst="rect">
            <a:avLst/>
          </a:prstGeom>
          <a:solidFill>
            <a:srgbClr val="FFFFFF"/>
          </a:solidFill>
          <a:ln w="38100" cmpd="sng">
            <a:solidFill>
              <a:srgbClr val="4C2D7E"/>
            </a:solidFill>
          </a:ln>
        </p:spPr>
        <p:txBody>
          <a:bodyPr wrap="square" rtlCol="0">
            <a:spAutoFit/>
          </a:bodyPr>
          <a:lstStyle/>
          <a:p>
            <a:pPr marL="566738">
              <a:lnSpc>
                <a:spcPts val="6580"/>
              </a:lnSpc>
            </a:pPr>
            <a:r>
              <a:rPr lang="en-US" sz="2400"/>
              <a:t>The waves beside them danced; but they</a:t>
            </a:r>
          </a:p>
          <a:p>
            <a:pPr marL="566738">
              <a:lnSpc>
                <a:spcPts val="6580"/>
              </a:lnSpc>
            </a:pPr>
            <a:r>
              <a:rPr lang="en-US" sz="2400"/>
              <a:t>Out-did the sparkling waves in glee:</a:t>
            </a:r>
          </a:p>
          <a:p>
            <a:pPr marL="566738">
              <a:lnSpc>
                <a:spcPts val="6580"/>
              </a:lnSpc>
            </a:pPr>
            <a:r>
              <a:rPr lang="en-US" sz="2400"/>
              <a:t>A poet could not but be gay,</a:t>
            </a:r>
          </a:p>
          <a:p>
            <a:pPr marL="566738">
              <a:lnSpc>
                <a:spcPts val="6580"/>
              </a:lnSpc>
            </a:pPr>
            <a:r>
              <a:rPr lang="en-US" sz="2400"/>
              <a:t>In such a jocund company:</a:t>
            </a:r>
          </a:p>
          <a:p>
            <a:pPr marL="566738">
              <a:lnSpc>
                <a:spcPts val="6580"/>
              </a:lnSpc>
            </a:pPr>
            <a:r>
              <a:rPr lang="en-US" sz="2400"/>
              <a:t>I gazed—and gazed—but little thought</a:t>
            </a:r>
          </a:p>
          <a:p>
            <a:pPr marL="566738">
              <a:lnSpc>
                <a:spcPts val="6580"/>
              </a:lnSpc>
            </a:pPr>
            <a:r>
              <a:rPr lang="en-US" sz="2400"/>
              <a:t>What wealth the show to me had brought:</a:t>
            </a:r>
          </a:p>
        </p:txBody>
      </p:sp>
      <p:sp>
        <p:nvSpPr>
          <p:cNvPr id="4" name="TextBox 3"/>
          <p:cNvSpPr txBox="1"/>
          <p:nvPr/>
        </p:nvSpPr>
        <p:spPr>
          <a:xfrm>
            <a:off x="4632413" y="1716918"/>
            <a:ext cx="2929149" cy="523220"/>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Personification</a:t>
            </a:r>
            <a:r>
              <a:rPr lang="en-US" sz="1400">
                <a:solidFill>
                  <a:srgbClr val="4C2D7E"/>
                </a:solidFill>
              </a:rPr>
              <a:t>: Waves cannot dance.</a:t>
            </a:r>
          </a:p>
        </p:txBody>
      </p:sp>
      <p:sp>
        <p:nvSpPr>
          <p:cNvPr id="3" name="5-Point Star 2"/>
          <p:cNvSpPr/>
          <p:nvPr/>
        </p:nvSpPr>
        <p:spPr>
          <a:xfrm>
            <a:off x="4401101" y="1750705"/>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6729591" y="5969428"/>
            <a:ext cx="2887879" cy="307777"/>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Anastrophe</a:t>
            </a:r>
            <a:r>
              <a:rPr lang="en-US" sz="1400">
                <a:solidFill>
                  <a:srgbClr val="4C2D7E"/>
                </a:solidFill>
              </a:rPr>
              <a:t>: Inversion of the words</a:t>
            </a:r>
          </a:p>
        </p:txBody>
      </p:sp>
      <p:sp>
        <p:nvSpPr>
          <p:cNvPr id="19" name="5-Point Star 18"/>
          <p:cNvSpPr/>
          <p:nvPr/>
        </p:nvSpPr>
        <p:spPr>
          <a:xfrm>
            <a:off x="6482631" y="5837695"/>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859598" y="5409792"/>
            <a:ext cx="2647438" cy="923330"/>
          </a:xfrm>
          <a:prstGeom prst="rect">
            <a:avLst/>
          </a:prstGeom>
          <a:solidFill>
            <a:schemeClr val="bg1"/>
          </a:solidFill>
          <a:ln w="28575" cmpd="sng">
            <a:solidFill>
              <a:srgbClr val="118087"/>
            </a:solidFill>
          </a:ln>
        </p:spPr>
        <p:txBody>
          <a:bodyPr wrap="square" rtlCol="0">
            <a:spAutoFit/>
          </a:bodyPr>
          <a:lstStyle/>
          <a:p>
            <a:r>
              <a:rPr lang="en-US" i="1"/>
              <a:t>At the present time, he did not realize what joy the daffodils brought him</a:t>
            </a:r>
          </a:p>
        </p:txBody>
      </p:sp>
      <p:cxnSp>
        <p:nvCxnSpPr>
          <p:cNvPr id="15" name="Straight Connector 14"/>
          <p:cNvCxnSpPr/>
          <p:nvPr/>
        </p:nvCxnSpPr>
        <p:spPr>
          <a:xfrm>
            <a:off x="5780936" y="4944650"/>
            <a:ext cx="836952" cy="0"/>
          </a:xfrm>
          <a:prstGeom prst="line">
            <a:avLst/>
          </a:prstGeom>
          <a:ln>
            <a:solidFill>
              <a:srgbClr val="4C2D7E"/>
            </a:solidFill>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8316256" y="4013535"/>
            <a:ext cx="1441974" cy="923330"/>
          </a:xfrm>
          <a:prstGeom prst="rect">
            <a:avLst/>
          </a:prstGeom>
          <a:solidFill>
            <a:srgbClr val="8563A5"/>
          </a:solidFill>
          <a:ln>
            <a:solidFill>
              <a:srgbClr val="4C2D7E"/>
            </a:solidFill>
          </a:ln>
        </p:spPr>
        <p:txBody>
          <a:bodyPr wrap="square" rtlCol="0">
            <a:spAutoFit/>
          </a:bodyPr>
          <a:lstStyle/>
          <a:p>
            <a:r>
              <a:rPr lang="en-US">
                <a:solidFill>
                  <a:schemeClr val="bg1"/>
                </a:solidFill>
              </a:rPr>
              <a:t>Cheerful and lighthearted</a:t>
            </a:r>
          </a:p>
        </p:txBody>
      </p:sp>
      <p:sp>
        <p:nvSpPr>
          <p:cNvPr id="18" name="Freeform 17"/>
          <p:cNvSpPr/>
          <p:nvPr/>
        </p:nvSpPr>
        <p:spPr>
          <a:xfrm>
            <a:off x="8600634" y="5752503"/>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Freeform 19"/>
          <p:cNvSpPr/>
          <p:nvPr/>
        </p:nvSpPr>
        <p:spPr>
          <a:xfrm>
            <a:off x="8984619" y="6546984"/>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p:cNvSpPr txBox="1"/>
          <p:nvPr/>
        </p:nvSpPr>
        <p:spPr>
          <a:xfrm>
            <a:off x="9542706" y="5553173"/>
            <a:ext cx="985450" cy="307777"/>
          </a:xfrm>
          <a:prstGeom prst="rect">
            <a:avLst/>
          </a:prstGeom>
          <a:solidFill>
            <a:schemeClr val="bg1"/>
          </a:solidFill>
          <a:ln>
            <a:solidFill>
              <a:srgbClr val="4C2D7E"/>
            </a:solidFill>
          </a:ln>
        </p:spPr>
        <p:txBody>
          <a:bodyPr wrap="square" rtlCol="0">
            <a:spAutoFit/>
          </a:bodyPr>
          <a:lstStyle/>
          <a:p>
            <a:pPr algn="ctr"/>
            <a:r>
              <a:rPr lang="en-US" sz="1400" b="1">
                <a:solidFill>
                  <a:srgbClr val="4C2D7E"/>
                </a:solidFill>
              </a:rPr>
              <a:t>Couplet</a:t>
            </a:r>
            <a:endParaRPr lang="en-US" sz="1400">
              <a:solidFill>
                <a:srgbClr val="4C2D7E"/>
              </a:solidFill>
            </a:endParaRPr>
          </a:p>
        </p:txBody>
      </p:sp>
      <p:sp>
        <p:nvSpPr>
          <p:cNvPr id="22" name="TextBox 21"/>
          <p:cNvSpPr txBox="1"/>
          <p:nvPr/>
        </p:nvSpPr>
        <p:spPr>
          <a:xfrm>
            <a:off x="6069318" y="3418023"/>
            <a:ext cx="3331966" cy="523220"/>
          </a:xfrm>
          <a:prstGeom prst="rect">
            <a:avLst/>
          </a:prstGeom>
          <a:solidFill>
            <a:schemeClr val="bg1"/>
          </a:solidFill>
          <a:ln>
            <a:solidFill>
              <a:srgbClr val="118087"/>
            </a:solidFill>
          </a:ln>
        </p:spPr>
        <p:txBody>
          <a:bodyPr wrap="square" rtlCol="0">
            <a:spAutoFit/>
          </a:bodyPr>
          <a:lstStyle/>
          <a:p>
            <a:r>
              <a:rPr lang="en-US" sz="1400">
                <a:solidFill>
                  <a:srgbClr val="000000"/>
                </a:solidFill>
              </a:rPr>
              <a:t>Emotionally charged word meaning happy</a:t>
            </a:r>
          </a:p>
        </p:txBody>
      </p:sp>
      <p:sp>
        <p:nvSpPr>
          <p:cNvPr id="29" name="Oval 28"/>
          <p:cNvSpPr/>
          <p:nvPr/>
        </p:nvSpPr>
        <p:spPr>
          <a:xfrm>
            <a:off x="7526182" y="3725801"/>
            <a:ext cx="790074" cy="499869"/>
          </a:xfrm>
          <a:prstGeom prst="ellipse">
            <a:avLst/>
          </a:prstGeom>
          <a:no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726255" y="5401611"/>
            <a:ext cx="797188" cy="377913"/>
          </a:xfrm>
          <a:prstGeom prst="rect">
            <a:avLst/>
          </a:prstGeom>
          <a:solidFill>
            <a:srgbClr val="FFFF00">
              <a:alpha val="43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p:nvPr/>
        </p:nvSpPr>
        <p:spPr>
          <a:xfrm>
            <a:off x="6246318" y="5401611"/>
            <a:ext cx="797188" cy="377913"/>
          </a:xfrm>
          <a:prstGeom prst="rect">
            <a:avLst/>
          </a:prstGeom>
          <a:solidFill>
            <a:srgbClr val="FFFF00">
              <a:alpha val="43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712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p:cTn id="11" dur="500" fill="hold"/>
                                        <p:tgtEl>
                                          <p:spTgt spid="16"/>
                                        </p:tgtEl>
                                        <p:attrNameLst>
                                          <p:attrName>ppt_w</p:attrName>
                                        </p:attrNameLst>
                                      </p:cBhvr>
                                      <p:tavLst>
                                        <p:tav tm="0">
                                          <p:val>
                                            <p:fltVal val="0"/>
                                          </p:val>
                                        </p:tav>
                                        <p:tav tm="100000">
                                          <p:val>
                                            <p:strVal val="#ppt_w"/>
                                          </p:val>
                                        </p:tav>
                                      </p:tavLst>
                                    </p:anim>
                                    <p:anim calcmode="lin" valueType="num">
                                      <p:cBhvr>
                                        <p:cTn id="12" dur="500" fill="hold"/>
                                        <p:tgtEl>
                                          <p:spTgt spid="16"/>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p:cTn id="27" dur="500" fill="hold"/>
                                        <p:tgtEl>
                                          <p:spTgt spid="19"/>
                                        </p:tgtEl>
                                        <p:attrNameLst>
                                          <p:attrName>ppt_w</p:attrName>
                                        </p:attrNameLst>
                                      </p:cBhvr>
                                      <p:tavLst>
                                        <p:tav tm="0">
                                          <p:val>
                                            <p:fltVal val="0"/>
                                          </p:val>
                                        </p:tav>
                                        <p:tav tm="100000">
                                          <p:val>
                                            <p:strVal val="#ppt_w"/>
                                          </p:val>
                                        </p:tav>
                                      </p:tavLst>
                                    </p:anim>
                                    <p:anim calcmode="lin" valueType="num">
                                      <p:cBhvr>
                                        <p:cTn id="28" dur="500" fill="hold"/>
                                        <p:tgtEl>
                                          <p:spTgt spid="19"/>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fltVal val="0"/>
                                          </p:val>
                                        </p:tav>
                                        <p:tav tm="100000">
                                          <p:val>
                                            <p:strVal val="#ppt_w"/>
                                          </p:val>
                                        </p:tav>
                                      </p:tavLst>
                                    </p:anim>
                                    <p:anim calcmode="lin" valueType="num">
                                      <p:cBhvr>
                                        <p:cTn id="32"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52"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Scale>
                                      <p:cBhvr>
                                        <p:cTn id="37" dur="1000" decel="50000" fill="hold">
                                          <p:stCondLst>
                                            <p:cond delay="0"/>
                                          </p:stCondLst>
                                        </p:cTn>
                                        <p:tgtEl>
                                          <p:spTgt spid="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14"/>
                                        </p:tgtEl>
                                        <p:attrNameLst>
                                          <p:attrName>ppt_x</p:attrName>
                                          <p:attrName>ppt_y</p:attrName>
                                        </p:attrNameLst>
                                      </p:cBhvr>
                                    </p:animMotion>
                                    <p:animEffect transition="in" filter="fade">
                                      <p:cBhvr>
                                        <p:cTn id="39" dur="10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23" presetClass="entr" presetSubtype="16"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 calcmode="lin" valueType="num">
                                      <p:cBhvr>
                                        <p:cTn id="44" dur="500" fill="hold"/>
                                        <p:tgtEl>
                                          <p:spTgt spid="18"/>
                                        </p:tgtEl>
                                        <p:attrNameLst>
                                          <p:attrName>ppt_w</p:attrName>
                                        </p:attrNameLst>
                                      </p:cBhvr>
                                      <p:tavLst>
                                        <p:tav tm="0">
                                          <p:val>
                                            <p:fltVal val="0"/>
                                          </p:val>
                                        </p:tav>
                                        <p:tav tm="100000">
                                          <p:val>
                                            <p:strVal val="#ppt_w"/>
                                          </p:val>
                                        </p:tav>
                                      </p:tavLst>
                                    </p:anim>
                                    <p:anim calcmode="lin" valueType="num">
                                      <p:cBhvr>
                                        <p:cTn id="45" dur="500" fill="hold"/>
                                        <p:tgtEl>
                                          <p:spTgt spid="18"/>
                                        </p:tgtEl>
                                        <p:attrNameLst>
                                          <p:attrName>ppt_h</p:attrName>
                                        </p:attrNameLst>
                                      </p:cBhvr>
                                      <p:tavLst>
                                        <p:tav tm="0">
                                          <p:val>
                                            <p:fltVal val="0"/>
                                          </p:val>
                                        </p:tav>
                                        <p:tav tm="100000">
                                          <p:val>
                                            <p:strVal val="#ppt_h"/>
                                          </p:val>
                                        </p:tav>
                                      </p:tavLst>
                                    </p:anim>
                                  </p:childTnLst>
                                </p:cTn>
                              </p:par>
                              <p:par>
                                <p:cTn id="46" presetID="23" presetClass="entr" presetSubtype="16"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 calcmode="lin" valueType="num">
                                      <p:cBhvr>
                                        <p:cTn id="48" dur="500" fill="hold"/>
                                        <p:tgtEl>
                                          <p:spTgt spid="20"/>
                                        </p:tgtEl>
                                        <p:attrNameLst>
                                          <p:attrName>ppt_w</p:attrName>
                                        </p:attrNameLst>
                                      </p:cBhvr>
                                      <p:tavLst>
                                        <p:tav tm="0">
                                          <p:val>
                                            <p:fltVal val="0"/>
                                          </p:val>
                                        </p:tav>
                                        <p:tav tm="100000">
                                          <p:val>
                                            <p:strVal val="#ppt_w"/>
                                          </p:val>
                                        </p:tav>
                                      </p:tavLst>
                                    </p:anim>
                                    <p:anim calcmode="lin" valueType="num">
                                      <p:cBhvr>
                                        <p:cTn id="49"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23" presetClass="entr" presetSubtype="16"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p:cTn id="54" dur="500" fill="hold"/>
                                        <p:tgtEl>
                                          <p:spTgt spid="21"/>
                                        </p:tgtEl>
                                        <p:attrNameLst>
                                          <p:attrName>ppt_w</p:attrName>
                                        </p:attrNameLst>
                                      </p:cBhvr>
                                      <p:tavLst>
                                        <p:tav tm="0">
                                          <p:val>
                                            <p:fltVal val="0"/>
                                          </p:val>
                                        </p:tav>
                                        <p:tav tm="100000">
                                          <p:val>
                                            <p:strVal val="#ppt_w"/>
                                          </p:val>
                                        </p:tav>
                                      </p:tavLst>
                                    </p:anim>
                                    <p:anim calcmode="lin" valueType="num">
                                      <p:cBhvr>
                                        <p:cTn id="55"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56" fill="hold">
                      <p:stCondLst>
                        <p:cond delay="indefinite"/>
                      </p:stCondLst>
                      <p:childTnLst>
                        <p:par>
                          <p:cTn id="57" fill="hold">
                            <p:stCondLst>
                              <p:cond delay="0"/>
                            </p:stCondLst>
                            <p:childTnLst>
                              <p:par>
                                <p:cTn id="58" presetID="21" presetClass="entr" presetSubtype="1" fill="hold" grpId="0" nodeType="clickEffect">
                                  <p:stCondLst>
                                    <p:cond delay="0"/>
                                  </p:stCondLst>
                                  <p:childTnLst>
                                    <p:set>
                                      <p:cBhvr>
                                        <p:cTn id="59" dur="1" fill="hold">
                                          <p:stCondLst>
                                            <p:cond delay="0"/>
                                          </p:stCondLst>
                                        </p:cTn>
                                        <p:tgtEl>
                                          <p:spTgt spid="29"/>
                                        </p:tgtEl>
                                        <p:attrNameLst>
                                          <p:attrName>style.visibility</p:attrName>
                                        </p:attrNameLst>
                                      </p:cBhvr>
                                      <p:to>
                                        <p:strVal val="visible"/>
                                      </p:to>
                                    </p:set>
                                    <p:animEffect transition="in" filter="wheel(1)">
                                      <p:cBhvr>
                                        <p:cTn id="60" dur="2000"/>
                                        <p:tgtEl>
                                          <p:spTgt spid="29"/>
                                        </p:tgtEl>
                                      </p:cBhvr>
                                    </p:animEffect>
                                  </p:childTnLst>
                                </p:cTn>
                              </p:par>
                              <p:par>
                                <p:cTn id="61" presetID="23" presetClass="entr" presetSubtype="16"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 calcmode="lin" valueType="num">
                                      <p:cBhvr>
                                        <p:cTn id="63" dur="500" fill="hold"/>
                                        <p:tgtEl>
                                          <p:spTgt spid="22"/>
                                        </p:tgtEl>
                                        <p:attrNameLst>
                                          <p:attrName>ppt_w</p:attrName>
                                        </p:attrNameLst>
                                      </p:cBhvr>
                                      <p:tavLst>
                                        <p:tav tm="0">
                                          <p:val>
                                            <p:fltVal val="0"/>
                                          </p:val>
                                        </p:tav>
                                        <p:tav tm="100000">
                                          <p:val>
                                            <p:strVal val="#ppt_w"/>
                                          </p:val>
                                        </p:tav>
                                      </p:tavLst>
                                    </p:anim>
                                    <p:anim calcmode="lin" valueType="num">
                                      <p:cBhvr>
                                        <p:cTn id="64"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30"/>
                                        </p:tgtEl>
                                        <p:attrNameLst>
                                          <p:attrName>style.visibility</p:attrName>
                                        </p:attrNameLst>
                                      </p:cBhvr>
                                      <p:to>
                                        <p:strVal val="visible"/>
                                      </p:to>
                                    </p:set>
                                    <p:animEffect transition="in" filter="wipe(down)">
                                      <p:cBhvr>
                                        <p:cTn id="69" dur="500"/>
                                        <p:tgtEl>
                                          <p:spTgt spid="30"/>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wipe(down)">
                                      <p:cBhvr>
                                        <p:cTn id="7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17" grpId="0" animBg="1"/>
      <p:bldP spid="19" grpId="0" animBg="1"/>
      <p:bldP spid="14" grpId="0" animBg="1"/>
      <p:bldP spid="16" grpId="0" animBg="1"/>
      <p:bldP spid="18" grpId="0" animBg="1"/>
      <p:bldP spid="20" grpId="0" animBg="1"/>
      <p:bldP spid="21" grpId="0" animBg="1"/>
      <p:bldP spid="22" grpId="0" animBg="1"/>
      <p:bldP spid="29" grpId="0" animBg="1"/>
      <p:bldP spid="7" grpId="0" animBg="1"/>
      <p:bldP spid="3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4: Reread the poem and make detailed annotations.</a:t>
            </a:r>
          </a:p>
          <a:p>
            <a:pPr marL="0" indent="0">
              <a:lnSpc>
                <a:spcPct val="110000"/>
              </a:lnSpc>
              <a:buNone/>
            </a:pPr>
            <a:r>
              <a:rPr lang="en-US" sz="2400" b="1"/>
              <a:t>Refer to your annotation guide.</a:t>
            </a:r>
          </a:p>
        </p:txBody>
      </p:sp>
      <p:sp>
        <p:nvSpPr>
          <p:cNvPr id="27" name="Title 1"/>
          <p:cNvSpPr txBox="1">
            <a:spLocks/>
          </p:cNvSpPr>
          <p:nvPr/>
        </p:nvSpPr>
        <p:spPr>
          <a:xfrm>
            <a:off x="2133600" y="291938"/>
            <a:ext cx="8229600" cy="1143000"/>
          </a:xfrm>
          <a:prstGeom prst="rect">
            <a:avLst/>
          </a:prstGeom>
          <a:solidFill>
            <a:srgbClr val="FFFFFF"/>
          </a:solidFill>
          <a:ln w="38100" cmpd="sng">
            <a:solidFill>
              <a:srgbClr val="4C2D7E"/>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5400" b="1"/>
              <a:t>Practice</a:t>
            </a:r>
            <a:endParaRPr lang="en-US" b="1"/>
          </a:p>
        </p:txBody>
      </p:sp>
      <p:sp>
        <p:nvSpPr>
          <p:cNvPr id="28" name="TextBox 27"/>
          <p:cNvSpPr txBox="1"/>
          <p:nvPr/>
        </p:nvSpPr>
        <p:spPr>
          <a:xfrm>
            <a:off x="3971178" y="1600200"/>
            <a:ext cx="6392022" cy="5076176"/>
          </a:xfrm>
          <a:prstGeom prst="rect">
            <a:avLst/>
          </a:prstGeom>
          <a:solidFill>
            <a:srgbClr val="FFFFFF"/>
          </a:solidFill>
          <a:ln w="38100" cmpd="sng">
            <a:solidFill>
              <a:srgbClr val="4C2D7E"/>
            </a:solidFill>
          </a:ln>
        </p:spPr>
        <p:txBody>
          <a:bodyPr wrap="square" rtlCol="0">
            <a:spAutoFit/>
          </a:bodyPr>
          <a:lstStyle/>
          <a:p>
            <a:pPr marL="566738">
              <a:lnSpc>
                <a:spcPts val="6580"/>
              </a:lnSpc>
            </a:pPr>
            <a:r>
              <a:rPr lang="en-US" sz="2400"/>
              <a:t>For oft, when on my couch I lie</a:t>
            </a:r>
          </a:p>
          <a:p>
            <a:pPr marL="566738">
              <a:lnSpc>
                <a:spcPts val="6580"/>
              </a:lnSpc>
            </a:pPr>
            <a:r>
              <a:rPr lang="en-US" sz="2400"/>
              <a:t>In vacant or in pensive mood,</a:t>
            </a:r>
          </a:p>
          <a:p>
            <a:pPr marL="566738">
              <a:lnSpc>
                <a:spcPts val="6580"/>
              </a:lnSpc>
            </a:pPr>
            <a:r>
              <a:rPr lang="en-US" sz="2400"/>
              <a:t>They flash upon that inward eye</a:t>
            </a:r>
          </a:p>
          <a:p>
            <a:pPr marL="566738">
              <a:lnSpc>
                <a:spcPts val="6580"/>
              </a:lnSpc>
            </a:pPr>
            <a:r>
              <a:rPr lang="en-US" sz="2400"/>
              <a:t>Which is the bliss of solitude;</a:t>
            </a:r>
          </a:p>
          <a:p>
            <a:pPr marL="566738">
              <a:lnSpc>
                <a:spcPts val="6580"/>
              </a:lnSpc>
            </a:pPr>
            <a:r>
              <a:rPr lang="en-US" sz="2400"/>
              <a:t>And then my heart with pleasure fills,</a:t>
            </a:r>
          </a:p>
          <a:p>
            <a:pPr marL="566738">
              <a:lnSpc>
                <a:spcPts val="6580"/>
              </a:lnSpc>
            </a:pPr>
            <a:r>
              <a:rPr lang="en-US" sz="2400"/>
              <a:t>And dances with the daffodils.</a:t>
            </a:r>
          </a:p>
        </p:txBody>
      </p:sp>
      <p:sp>
        <p:nvSpPr>
          <p:cNvPr id="4" name="TextBox 3"/>
          <p:cNvSpPr txBox="1"/>
          <p:nvPr/>
        </p:nvSpPr>
        <p:spPr>
          <a:xfrm>
            <a:off x="7281652" y="1765367"/>
            <a:ext cx="2929149" cy="307777"/>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Anastrophe</a:t>
            </a:r>
            <a:r>
              <a:rPr lang="en-US" sz="1400">
                <a:solidFill>
                  <a:srgbClr val="4C2D7E"/>
                </a:solidFill>
              </a:rPr>
              <a:t>: Inversion of the words</a:t>
            </a:r>
          </a:p>
        </p:txBody>
      </p:sp>
      <p:sp>
        <p:nvSpPr>
          <p:cNvPr id="3" name="5-Point Star 2"/>
          <p:cNvSpPr/>
          <p:nvPr/>
        </p:nvSpPr>
        <p:spPr>
          <a:xfrm>
            <a:off x="7050340" y="1799153"/>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161964" y="5127055"/>
            <a:ext cx="2887879" cy="307777"/>
          </a:xfrm>
          <a:prstGeom prst="rect">
            <a:avLst/>
          </a:prstGeom>
          <a:solidFill>
            <a:schemeClr val="bg1"/>
          </a:solidFill>
          <a:ln>
            <a:solidFill>
              <a:srgbClr val="4C2D7E"/>
            </a:solidFill>
          </a:ln>
        </p:spPr>
        <p:txBody>
          <a:bodyPr wrap="square" rtlCol="0">
            <a:spAutoFit/>
          </a:bodyPr>
          <a:lstStyle/>
          <a:p>
            <a:r>
              <a:rPr lang="en-US" sz="1400" b="1">
                <a:solidFill>
                  <a:srgbClr val="4C2D7E"/>
                </a:solidFill>
              </a:rPr>
              <a:t>Anastrophe</a:t>
            </a:r>
            <a:r>
              <a:rPr lang="en-US" sz="1400">
                <a:solidFill>
                  <a:srgbClr val="4C2D7E"/>
                </a:solidFill>
              </a:rPr>
              <a:t>: Inversion of the words</a:t>
            </a:r>
          </a:p>
        </p:txBody>
      </p:sp>
      <p:sp>
        <p:nvSpPr>
          <p:cNvPr id="19" name="5-Point Star 18"/>
          <p:cNvSpPr/>
          <p:nvPr/>
        </p:nvSpPr>
        <p:spPr>
          <a:xfrm>
            <a:off x="6915004" y="5130422"/>
            <a:ext cx="301010" cy="301010"/>
          </a:xfrm>
          <a:prstGeom prst="star5">
            <a:avLst/>
          </a:prstGeom>
          <a:solidFill>
            <a:srgbClr val="1BADB7"/>
          </a:solid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480573" y="1696104"/>
            <a:ext cx="1664546" cy="369332"/>
          </a:xfrm>
          <a:prstGeom prst="rect">
            <a:avLst/>
          </a:prstGeom>
          <a:solidFill>
            <a:schemeClr val="bg1"/>
          </a:solidFill>
          <a:ln w="28575" cmpd="sng">
            <a:solidFill>
              <a:srgbClr val="118087"/>
            </a:solidFill>
          </a:ln>
        </p:spPr>
        <p:txBody>
          <a:bodyPr wrap="square" rtlCol="0">
            <a:spAutoFit/>
          </a:bodyPr>
          <a:lstStyle/>
          <a:p>
            <a:pPr algn="ctr"/>
            <a:r>
              <a:rPr lang="en-US" i="1"/>
              <a:t>For oft = often</a:t>
            </a:r>
          </a:p>
        </p:txBody>
      </p:sp>
      <p:cxnSp>
        <p:nvCxnSpPr>
          <p:cNvPr id="15" name="Straight Connector 14"/>
          <p:cNvCxnSpPr/>
          <p:nvPr/>
        </p:nvCxnSpPr>
        <p:spPr>
          <a:xfrm>
            <a:off x="6455607" y="3228883"/>
            <a:ext cx="972978" cy="0"/>
          </a:xfrm>
          <a:prstGeom prst="line">
            <a:avLst/>
          </a:prstGeom>
          <a:ln>
            <a:solidFill>
              <a:srgbClr val="4C2D7E"/>
            </a:solidFill>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8316256" y="2743597"/>
            <a:ext cx="1441974" cy="923330"/>
          </a:xfrm>
          <a:prstGeom prst="rect">
            <a:avLst/>
          </a:prstGeom>
          <a:solidFill>
            <a:srgbClr val="8563A5"/>
          </a:solidFill>
          <a:ln>
            <a:solidFill>
              <a:srgbClr val="4C2D7E"/>
            </a:solidFill>
          </a:ln>
        </p:spPr>
        <p:txBody>
          <a:bodyPr wrap="square" rtlCol="0">
            <a:spAutoFit/>
          </a:bodyPr>
          <a:lstStyle/>
          <a:p>
            <a:r>
              <a:rPr lang="en-US">
                <a:solidFill>
                  <a:schemeClr val="bg1"/>
                </a:solidFill>
              </a:rPr>
              <a:t>Engaged in deep thought</a:t>
            </a:r>
          </a:p>
        </p:txBody>
      </p:sp>
      <p:sp>
        <p:nvSpPr>
          <p:cNvPr id="18" name="TextBox 17"/>
          <p:cNvSpPr txBox="1"/>
          <p:nvPr/>
        </p:nvSpPr>
        <p:spPr>
          <a:xfrm>
            <a:off x="5523445" y="3335889"/>
            <a:ext cx="3121188" cy="646331"/>
          </a:xfrm>
          <a:prstGeom prst="rect">
            <a:avLst/>
          </a:prstGeom>
          <a:solidFill>
            <a:schemeClr val="bg1"/>
          </a:solidFill>
          <a:ln w="28575" cmpd="sng">
            <a:solidFill>
              <a:srgbClr val="118087"/>
            </a:solidFill>
          </a:ln>
        </p:spPr>
        <p:txBody>
          <a:bodyPr wrap="square" rtlCol="0">
            <a:spAutoFit/>
          </a:bodyPr>
          <a:lstStyle/>
          <a:p>
            <a:pPr algn="ctr"/>
            <a:r>
              <a:rPr lang="en-US" i="1"/>
              <a:t>When he is in a serious mood…</a:t>
            </a:r>
          </a:p>
        </p:txBody>
      </p:sp>
      <p:sp>
        <p:nvSpPr>
          <p:cNvPr id="20" name="TextBox 19"/>
          <p:cNvSpPr txBox="1"/>
          <p:nvPr/>
        </p:nvSpPr>
        <p:spPr>
          <a:xfrm>
            <a:off x="6638156" y="4148430"/>
            <a:ext cx="3479247" cy="369332"/>
          </a:xfrm>
          <a:prstGeom prst="rect">
            <a:avLst/>
          </a:prstGeom>
          <a:solidFill>
            <a:schemeClr val="bg1"/>
          </a:solidFill>
          <a:ln w="28575" cmpd="sng">
            <a:solidFill>
              <a:srgbClr val="118087"/>
            </a:solidFill>
          </a:ln>
        </p:spPr>
        <p:txBody>
          <a:bodyPr wrap="square" rtlCol="0">
            <a:spAutoFit/>
          </a:bodyPr>
          <a:lstStyle/>
          <a:p>
            <a:pPr algn="ctr"/>
            <a:r>
              <a:rPr lang="en-US" i="1"/>
              <a:t>…he thinks of these daffodils... </a:t>
            </a:r>
          </a:p>
        </p:txBody>
      </p:sp>
      <p:sp>
        <p:nvSpPr>
          <p:cNvPr id="21" name="TextBox 20"/>
          <p:cNvSpPr txBox="1"/>
          <p:nvPr/>
        </p:nvSpPr>
        <p:spPr>
          <a:xfrm>
            <a:off x="5380320" y="5865271"/>
            <a:ext cx="4404794" cy="369332"/>
          </a:xfrm>
          <a:prstGeom prst="rect">
            <a:avLst/>
          </a:prstGeom>
          <a:solidFill>
            <a:schemeClr val="bg1"/>
          </a:solidFill>
          <a:ln w="28575" cmpd="sng">
            <a:solidFill>
              <a:srgbClr val="118087"/>
            </a:solidFill>
          </a:ln>
        </p:spPr>
        <p:txBody>
          <a:bodyPr wrap="square" rtlCol="0">
            <a:spAutoFit/>
          </a:bodyPr>
          <a:lstStyle/>
          <a:p>
            <a:pPr algn="ctr"/>
            <a:r>
              <a:rPr lang="en-US" i="1"/>
              <a:t>… and they bring him pleasure and joy!</a:t>
            </a:r>
          </a:p>
        </p:txBody>
      </p:sp>
      <p:sp>
        <p:nvSpPr>
          <p:cNvPr id="22" name="Freeform 21"/>
          <p:cNvSpPr/>
          <p:nvPr/>
        </p:nvSpPr>
        <p:spPr>
          <a:xfrm>
            <a:off x="8644633" y="5700168"/>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Freeform 22"/>
          <p:cNvSpPr/>
          <p:nvPr/>
        </p:nvSpPr>
        <p:spPr>
          <a:xfrm>
            <a:off x="7552387" y="6546984"/>
            <a:ext cx="632850" cy="108446"/>
          </a:xfrm>
          <a:custGeom>
            <a:avLst/>
            <a:gdLst>
              <a:gd name="connsiteX0" fmla="*/ 0 w 581000"/>
              <a:gd name="connsiteY0" fmla="*/ 27060 h 108446"/>
              <a:gd name="connsiteX1" fmla="*/ 135116 w 581000"/>
              <a:gd name="connsiteY1" fmla="*/ 108120 h 108446"/>
              <a:gd name="connsiteX2" fmla="*/ 256721 w 581000"/>
              <a:gd name="connsiteY2" fmla="*/ 40 h 108446"/>
              <a:gd name="connsiteX3" fmla="*/ 364814 w 581000"/>
              <a:gd name="connsiteY3" fmla="*/ 94610 h 108446"/>
              <a:gd name="connsiteX4" fmla="*/ 499930 w 581000"/>
              <a:gd name="connsiteY4" fmla="*/ 27060 h 108446"/>
              <a:gd name="connsiteX5" fmla="*/ 581000 w 581000"/>
              <a:gd name="connsiteY5" fmla="*/ 67590 h 10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000" h="108446">
                <a:moveTo>
                  <a:pt x="0" y="27060"/>
                </a:moveTo>
                <a:cubicBezTo>
                  <a:pt x="46164" y="69841"/>
                  <a:pt x="92329" y="112623"/>
                  <a:pt x="135116" y="108120"/>
                </a:cubicBezTo>
                <a:cubicBezTo>
                  <a:pt x="177903" y="103617"/>
                  <a:pt x="218438" y="2292"/>
                  <a:pt x="256721" y="40"/>
                </a:cubicBezTo>
                <a:cubicBezTo>
                  <a:pt x="295004" y="-2212"/>
                  <a:pt x="324279" y="90107"/>
                  <a:pt x="364814" y="94610"/>
                </a:cubicBezTo>
                <a:cubicBezTo>
                  <a:pt x="405349" y="99113"/>
                  <a:pt x="463899" y="31563"/>
                  <a:pt x="499930" y="27060"/>
                </a:cubicBezTo>
                <a:cubicBezTo>
                  <a:pt x="535961" y="22557"/>
                  <a:pt x="581000" y="67590"/>
                  <a:pt x="581000" y="6759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TextBox 23"/>
          <p:cNvSpPr txBox="1"/>
          <p:nvPr/>
        </p:nvSpPr>
        <p:spPr>
          <a:xfrm>
            <a:off x="9377750" y="5500838"/>
            <a:ext cx="985450" cy="307777"/>
          </a:xfrm>
          <a:prstGeom prst="rect">
            <a:avLst/>
          </a:prstGeom>
          <a:solidFill>
            <a:schemeClr val="bg1"/>
          </a:solidFill>
          <a:ln>
            <a:solidFill>
              <a:srgbClr val="4C2D7E"/>
            </a:solidFill>
          </a:ln>
        </p:spPr>
        <p:txBody>
          <a:bodyPr wrap="square" rtlCol="0">
            <a:spAutoFit/>
          </a:bodyPr>
          <a:lstStyle/>
          <a:p>
            <a:pPr algn="ctr"/>
            <a:r>
              <a:rPr lang="en-US" sz="1400" b="1">
                <a:solidFill>
                  <a:srgbClr val="4C2D7E"/>
                </a:solidFill>
              </a:rPr>
              <a:t>Couplet</a:t>
            </a:r>
            <a:endParaRPr lang="en-US" sz="1400">
              <a:solidFill>
                <a:srgbClr val="4C2D7E"/>
              </a:solidFill>
            </a:endParaRPr>
          </a:p>
        </p:txBody>
      </p:sp>
      <p:sp>
        <p:nvSpPr>
          <p:cNvPr id="26" name="Oval 25"/>
          <p:cNvSpPr/>
          <p:nvPr/>
        </p:nvSpPr>
        <p:spPr>
          <a:xfrm>
            <a:off x="6145456" y="4490743"/>
            <a:ext cx="661594" cy="499869"/>
          </a:xfrm>
          <a:prstGeom prst="ellipse">
            <a:avLst/>
          </a:prstGeom>
          <a:no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2596926" y="4762174"/>
            <a:ext cx="1832077" cy="954107"/>
          </a:xfrm>
          <a:prstGeom prst="rect">
            <a:avLst/>
          </a:prstGeom>
          <a:solidFill>
            <a:schemeClr val="bg1"/>
          </a:solidFill>
          <a:ln>
            <a:solidFill>
              <a:srgbClr val="118087"/>
            </a:solidFill>
          </a:ln>
        </p:spPr>
        <p:txBody>
          <a:bodyPr wrap="square" rtlCol="0">
            <a:spAutoFit/>
          </a:bodyPr>
          <a:lstStyle/>
          <a:p>
            <a:r>
              <a:rPr lang="en-US" sz="1400">
                <a:solidFill>
                  <a:srgbClr val="000000"/>
                </a:solidFill>
              </a:rPr>
              <a:t>Emotionally charged words with with positive connotations</a:t>
            </a:r>
          </a:p>
        </p:txBody>
      </p:sp>
      <p:sp>
        <p:nvSpPr>
          <p:cNvPr id="30" name="Oval 29"/>
          <p:cNvSpPr/>
          <p:nvPr/>
        </p:nvSpPr>
        <p:spPr>
          <a:xfrm>
            <a:off x="7552387" y="5365403"/>
            <a:ext cx="1200339" cy="499869"/>
          </a:xfrm>
          <a:prstGeom prst="ellipse">
            <a:avLst/>
          </a:prstGeom>
          <a:noFill/>
          <a:ln w="19050" cmpd="sng">
            <a:solidFill>
              <a:srgbClr val="4C2D7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577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p:cTn id="11" dur="500" fill="hold"/>
                                        <p:tgtEl>
                                          <p:spTgt spid="16"/>
                                        </p:tgtEl>
                                        <p:attrNameLst>
                                          <p:attrName>ppt_w</p:attrName>
                                        </p:attrNameLst>
                                      </p:cBhvr>
                                      <p:tavLst>
                                        <p:tav tm="0">
                                          <p:val>
                                            <p:fltVal val="0"/>
                                          </p:val>
                                        </p:tav>
                                        <p:tav tm="100000">
                                          <p:val>
                                            <p:strVal val="#ppt_w"/>
                                          </p:val>
                                        </p:tav>
                                      </p:tavLst>
                                    </p:anim>
                                    <p:anim calcmode="lin" valueType="num">
                                      <p:cBhvr>
                                        <p:cTn id="12" dur="500" fill="hold"/>
                                        <p:tgtEl>
                                          <p:spTgt spid="16"/>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p:cTn id="27" dur="500" fill="hold"/>
                                        <p:tgtEl>
                                          <p:spTgt spid="19"/>
                                        </p:tgtEl>
                                        <p:attrNameLst>
                                          <p:attrName>ppt_w</p:attrName>
                                        </p:attrNameLst>
                                      </p:cBhvr>
                                      <p:tavLst>
                                        <p:tav tm="0">
                                          <p:val>
                                            <p:fltVal val="0"/>
                                          </p:val>
                                        </p:tav>
                                        <p:tav tm="100000">
                                          <p:val>
                                            <p:strVal val="#ppt_w"/>
                                          </p:val>
                                        </p:tav>
                                      </p:tavLst>
                                    </p:anim>
                                    <p:anim calcmode="lin" valueType="num">
                                      <p:cBhvr>
                                        <p:cTn id="28" dur="500" fill="hold"/>
                                        <p:tgtEl>
                                          <p:spTgt spid="19"/>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fltVal val="0"/>
                                          </p:val>
                                        </p:tav>
                                        <p:tav tm="100000">
                                          <p:val>
                                            <p:strVal val="#ppt_w"/>
                                          </p:val>
                                        </p:tav>
                                      </p:tavLst>
                                    </p:anim>
                                    <p:anim calcmode="lin" valueType="num">
                                      <p:cBhvr>
                                        <p:cTn id="32"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52"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Scale>
                                      <p:cBhvr>
                                        <p:cTn id="37" dur="1000" decel="50000" fill="hold">
                                          <p:stCondLst>
                                            <p:cond delay="0"/>
                                          </p:stCondLst>
                                        </p:cTn>
                                        <p:tgtEl>
                                          <p:spTgt spid="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14"/>
                                        </p:tgtEl>
                                        <p:attrNameLst>
                                          <p:attrName>ppt_x</p:attrName>
                                          <p:attrName>ppt_y</p:attrName>
                                        </p:attrNameLst>
                                      </p:cBhvr>
                                    </p:animMotion>
                                    <p:animEffect transition="in" filter="fade">
                                      <p:cBhvr>
                                        <p:cTn id="39" dur="10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52" presetClass="entr" presetSubtype="0"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Scale>
                                      <p:cBhvr>
                                        <p:cTn id="44" dur="1000" decel="50000" fill="hold">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18"/>
                                        </p:tgtEl>
                                        <p:attrNameLst>
                                          <p:attrName>ppt_x</p:attrName>
                                          <p:attrName>ppt_y</p:attrName>
                                        </p:attrNameLst>
                                      </p:cBhvr>
                                    </p:animMotion>
                                    <p:animEffect transition="in" filter="fade">
                                      <p:cBhvr>
                                        <p:cTn id="46" dur="10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52"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animScale>
                                      <p:cBhvr>
                                        <p:cTn id="51" dur="1000" decel="50000" fill="hold">
                                          <p:stCondLst>
                                            <p:cond delay="0"/>
                                          </p:stCondLst>
                                        </p:cTn>
                                        <p:tgtEl>
                                          <p:spTgt spid="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2" dur="1000" decel="50000" fill="hold">
                                          <p:stCondLst>
                                            <p:cond delay="0"/>
                                          </p:stCondLst>
                                        </p:cTn>
                                        <p:tgtEl>
                                          <p:spTgt spid="20"/>
                                        </p:tgtEl>
                                        <p:attrNameLst>
                                          <p:attrName>ppt_x</p:attrName>
                                          <p:attrName>ppt_y</p:attrName>
                                        </p:attrNameLst>
                                      </p:cBhvr>
                                    </p:animMotion>
                                    <p:animEffect transition="in" filter="fade">
                                      <p:cBhvr>
                                        <p:cTn id="53" dur="10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52" presetClass="entr" presetSubtype="0" fill="hold" grpId="0" nodeType="clickEffect">
                                  <p:stCondLst>
                                    <p:cond delay="0"/>
                                  </p:stCondLst>
                                  <p:childTnLst>
                                    <p:set>
                                      <p:cBhvr>
                                        <p:cTn id="57" dur="1" fill="hold">
                                          <p:stCondLst>
                                            <p:cond delay="0"/>
                                          </p:stCondLst>
                                        </p:cTn>
                                        <p:tgtEl>
                                          <p:spTgt spid="21"/>
                                        </p:tgtEl>
                                        <p:attrNameLst>
                                          <p:attrName>style.visibility</p:attrName>
                                        </p:attrNameLst>
                                      </p:cBhvr>
                                      <p:to>
                                        <p:strVal val="visible"/>
                                      </p:to>
                                    </p:set>
                                    <p:animScale>
                                      <p:cBhvr>
                                        <p:cTn id="58" dur="1000" decel="50000" fill="hold">
                                          <p:stCondLst>
                                            <p:cond delay="0"/>
                                          </p:stCondLst>
                                        </p:cTn>
                                        <p:tgtEl>
                                          <p:spTgt spid="2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9" dur="1000" decel="50000" fill="hold">
                                          <p:stCondLst>
                                            <p:cond delay="0"/>
                                          </p:stCondLst>
                                        </p:cTn>
                                        <p:tgtEl>
                                          <p:spTgt spid="21"/>
                                        </p:tgtEl>
                                        <p:attrNameLst>
                                          <p:attrName>ppt_x</p:attrName>
                                          <p:attrName>ppt_y</p:attrName>
                                        </p:attrNameLst>
                                      </p:cBhvr>
                                    </p:animMotion>
                                    <p:animEffect transition="in" filter="fade">
                                      <p:cBhvr>
                                        <p:cTn id="60" dur="1000"/>
                                        <p:tgtEl>
                                          <p:spTgt spid="21"/>
                                        </p:tgtEl>
                                      </p:cBhvr>
                                    </p:animEffect>
                                  </p:childTnLst>
                                </p:cTn>
                              </p:par>
                            </p:childTnLst>
                          </p:cTn>
                        </p:par>
                      </p:childTnLst>
                    </p:cTn>
                  </p:par>
                  <p:par>
                    <p:cTn id="61" fill="hold">
                      <p:stCondLst>
                        <p:cond delay="indefinite"/>
                      </p:stCondLst>
                      <p:childTnLst>
                        <p:par>
                          <p:cTn id="62" fill="hold">
                            <p:stCondLst>
                              <p:cond delay="0"/>
                            </p:stCondLst>
                            <p:childTnLst>
                              <p:par>
                                <p:cTn id="63" presetID="23" presetClass="entr" presetSubtype="16" fill="hold" grpId="0" nodeType="click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p:cTn id="65" dur="500" fill="hold"/>
                                        <p:tgtEl>
                                          <p:spTgt spid="22"/>
                                        </p:tgtEl>
                                        <p:attrNameLst>
                                          <p:attrName>ppt_w</p:attrName>
                                        </p:attrNameLst>
                                      </p:cBhvr>
                                      <p:tavLst>
                                        <p:tav tm="0">
                                          <p:val>
                                            <p:fltVal val="0"/>
                                          </p:val>
                                        </p:tav>
                                        <p:tav tm="100000">
                                          <p:val>
                                            <p:strVal val="#ppt_w"/>
                                          </p:val>
                                        </p:tav>
                                      </p:tavLst>
                                    </p:anim>
                                    <p:anim calcmode="lin" valueType="num">
                                      <p:cBhvr>
                                        <p:cTn id="66" dur="500" fill="hold"/>
                                        <p:tgtEl>
                                          <p:spTgt spid="22"/>
                                        </p:tgtEl>
                                        <p:attrNameLst>
                                          <p:attrName>ppt_h</p:attrName>
                                        </p:attrNameLst>
                                      </p:cBhvr>
                                      <p:tavLst>
                                        <p:tav tm="0">
                                          <p:val>
                                            <p:fltVal val="0"/>
                                          </p:val>
                                        </p:tav>
                                        <p:tav tm="100000">
                                          <p:val>
                                            <p:strVal val="#ppt_h"/>
                                          </p:val>
                                        </p:tav>
                                      </p:tavLst>
                                    </p:anim>
                                  </p:childTnLst>
                                </p:cTn>
                              </p:par>
                              <p:par>
                                <p:cTn id="67" presetID="23" presetClass="entr" presetSubtype="16" fill="hold" grpId="0" nodeType="withEffect">
                                  <p:stCondLst>
                                    <p:cond delay="0"/>
                                  </p:stCondLst>
                                  <p:childTnLst>
                                    <p:set>
                                      <p:cBhvr>
                                        <p:cTn id="68" dur="1" fill="hold">
                                          <p:stCondLst>
                                            <p:cond delay="0"/>
                                          </p:stCondLst>
                                        </p:cTn>
                                        <p:tgtEl>
                                          <p:spTgt spid="23"/>
                                        </p:tgtEl>
                                        <p:attrNameLst>
                                          <p:attrName>style.visibility</p:attrName>
                                        </p:attrNameLst>
                                      </p:cBhvr>
                                      <p:to>
                                        <p:strVal val="visible"/>
                                      </p:to>
                                    </p:set>
                                    <p:anim calcmode="lin" valueType="num">
                                      <p:cBhvr>
                                        <p:cTn id="69" dur="500" fill="hold"/>
                                        <p:tgtEl>
                                          <p:spTgt spid="23"/>
                                        </p:tgtEl>
                                        <p:attrNameLst>
                                          <p:attrName>ppt_w</p:attrName>
                                        </p:attrNameLst>
                                      </p:cBhvr>
                                      <p:tavLst>
                                        <p:tav tm="0">
                                          <p:val>
                                            <p:fltVal val="0"/>
                                          </p:val>
                                        </p:tav>
                                        <p:tav tm="100000">
                                          <p:val>
                                            <p:strVal val="#ppt_w"/>
                                          </p:val>
                                        </p:tav>
                                      </p:tavLst>
                                    </p:anim>
                                    <p:anim calcmode="lin" valueType="num">
                                      <p:cBhvr>
                                        <p:cTn id="70"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23" presetClass="entr" presetSubtype="16"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 calcmode="lin" valueType="num">
                                      <p:cBhvr>
                                        <p:cTn id="75" dur="500" fill="hold"/>
                                        <p:tgtEl>
                                          <p:spTgt spid="24"/>
                                        </p:tgtEl>
                                        <p:attrNameLst>
                                          <p:attrName>ppt_w</p:attrName>
                                        </p:attrNameLst>
                                      </p:cBhvr>
                                      <p:tavLst>
                                        <p:tav tm="0">
                                          <p:val>
                                            <p:fltVal val="0"/>
                                          </p:val>
                                        </p:tav>
                                        <p:tav tm="100000">
                                          <p:val>
                                            <p:strVal val="#ppt_w"/>
                                          </p:val>
                                        </p:tav>
                                      </p:tavLst>
                                    </p:anim>
                                    <p:anim calcmode="lin" valueType="num">
                                      <p:cBhvr>
                                        <p:cTn id="76"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21" presetClass="entr" presetSubtype="1" fill="hold" grpId="0" nodeType="clickEffect">
                                  <p:stCondLst>
                                    <p:cond delay="0"/>
                                  </p:stCondLst>
                                  <p:childTnLst>
                                    <p:set>
                                      <p:cBhvr>
                                        <p:cTn id="80" dur="1" fill="hold">
                                          <p:stCondLst>
                                            <p:cond delay="0"/>
                                          </p:stCondLst>
                                        </p:cTn>
                                        <p:tgtEl>
                                          <p:spTgt spid="26"/>
                                        </p:tgtEl>
                                        <p:attrNameLst>
                                          <p:attrName>style.visibility</p:attrName>
                                        </p:attrNameLst>
                                      </p:cBhvr>
                                      <p:to>
                                        <p:strVal val="visible"/>
                                      </p:to>
                                    </p:set>
                                    <p:animEffect transition="in" filter="wheel(1)">
                                      <p:cBhvr>
                                        <p:cTn id="81" dur="2000"/>
                                        <p:tgtEl>
                                          <p:spTgt spid="26"/>
                                        </p:tgtEl>
                                      </p:cBhvr>
                                    </p:animEffect>
                                  </p:childTnLst>
                                </p:cTn>
                              </p:par>
                            </p:childTnLst>
                          </p:cTn>
                        </p:par>
                      </p:childTnLst>
                    </p:cTn>
                  </p:par>
                  <p:par>
                    <p:cTn id="82" fill="hold">
                      <p:stCondLst>
                        <p:cond delay="indefinite"/>
                      </p:stCondLst>
                      <p:childTnLst>
                        <p:par>
                          <p:cTn id="83" fill="hold">
                            <p:stCondLst>
                              <p:cond delay="0"/>
                            </p:stCondLst>
                            <p:childTnLst>
                              <p:par>
                                <p:cTn id="84" presetID="21" presetClass="entr" presetSubtype="1" fill="hold" grpId="0" nodeType="clickEffect">
                                  <p:stCondLst>
                                    <p:cond delay="0"/>
                                  </p:stCondLst>
                                  <p:childTnLst>
                                    <p:set>
                                      <p:cBhvr>
                                        <p:cTn id="85" dur="1" fill="hold">
                                          <p:stCondLst>
                                            <p:cond delay="0"/>
                                          </p:stCondLst>
                                        </p:cTn>
                                        <p:tgtEl>
                                          <p:spTgt spid="30"/>
                                        </p:tgtEl>
                                        <p:attrNameLst>
                                          <p:attrName>style.visibility</p:attrName>
                                        </p:attrNameLst>
                                      </p:cBhvr>
                                      <p:to>
                                        <p:strVal val="visible"/>
                                      </p:to>
                                    </p:set>
                                    <p:animEffect transition="in" filter="wheel(1)">
                                      <p:cBhvr>
                                        <p:cTn id="86" dur="2000"/>
                                        <p:tgtEl>
                                          <p:spTgt spid="30"/>
                                        </p:tgtEl>
                                      </p:cBhvr>
                                    </p:animEffect>
                                  </p:childTnLst>
                                </p:cTn>
                              </p:par>
                              <p:par>
                                <p:cTn id="87" presetID="23" presetClass="entr" presetSubtype="16" fill="hold" grpId="0" nodeType="withEffect">
                                  <p:stCondLst>
                                    <p:cond delay="0"/>
                                  </p:stCondLst>
                                  <p:childTnLst>
                                    <p:set>
                                      <p:cBhvr>
                                        <p:cTn id="88" dur="1" fill="hold">
                                          <p:stCondLst>
                                            <p:cond delay="0"/>
                                          </p:stCondLst>
                                        </p:cTn>
                                        <p:tgtEl>
                                          <p:spTgt spid="29"/>
                                        </p:tgtEl>
                                        <p:attrNameLst>
                                          <p:attrName>style.visibility</p:attrName>
                                        </p:attrNameLst>
                                      </p:cBhvr>
                                      <p:to>
                                        <p:strVal val="visible"/>
                                      </p:to>
                                    </p:set>
                                    <p:anim calcmode="lin" valueType="num">
                                      <p:cBhvr>
                                        <p:cTn id="89" dur="500" fill="hold"/>
                                        <p:tgtEl>
                                          <p:spTgt spid="29"/>
                                        </p:tgtEl>
                                        <p:attrNameLst>
                                          <p:attrName>ppt_w</p:attrName>
                                        </p:attrNameLst>
                                      </p:cBhvr>
                                      <p:tavLst>
                                        <p:tav tm="0">
                                          <p:val>
                                            <p:fltVal val="0"/>
                                          </p:val>
                                        </p:tav>
                                        <p:tav tm="100000">
                                          <p:val>
                                            <p:strVal val="#ppt_w"/>
                                          </p:val>
                                        </p:tav>
                                      </p:tavLst>
                                    </p:anim>
                                    <p:anim calcmode="lin" valueType="num">
                                      <p:cBhvr>
                                        <p:cTn id="90" dur="500" fill="hold"/>
                                        <p:tgtEl>
                                          <p:spTgt spid="2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17" grpId="0" animBg="1"/>
      <p:bldP spid="19" grpId="0" animBg="1"/>
      <p:bldP spid="14" grpId="0" animBg="1"/>
      <p:bldP spid="16" grpId="0" animBg="1"/>
      <p:bldP spid="18" grpId="0" animBg="1"/>
      <p:bldP spid="20" grpId="0" animBg="1"/>
      <p:bldP spid="21" grpId="0" animBg="1"/>
      <p:bldP spid="22" grpId="0" animBg="1"/>
      <p:bldP spid="23" grpId="0" animBg="1"/>
      <p:bldP spid="24" grpId="0" animBg="1"/>
      <p:bldP spid="26" grpId="0" animBg="1"/>
      <p:bldP spid="29" grpId="0" animBg="1"/>
      <p:bldP spid="3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E20F9-E677-D378-71C0-BB143B5AC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5D6DE-48BD-E7CC-BE75-ED97E5121976}"/>
              </a:ext>
            </a:extLst>
          </p:cNvPr>
          <p:cNvSpPr txBox="1">
            <a:spLocks noGrp="1"/>
          </p:cNvSpPr>
          <p:nvPr>
            <p:ph type="ctrTitle"/>
          </p:nvPr>
        </p:nvSpPr>
        <p:spPr>
          <a:xfrm>
            <a:off x="1390260" y="1296955"/>
            <a:ext cx="9126967" cy="3227319"/>
          </a:xfrm>
          <a:ln w="76196">
            <a:solidFill>
              <a:srgbClr val="000000"/>
            </a:solidFill>
            <a:prstDash val="solid"/>
          </a:ln>
        </p:spPr>
        <p:txBody>
          <a:bodyPr>
            <a:normAutofit fontScale="90000"/>
          </a:bodyPr>
          <a:lstStyle/>
          <a:p>
            <a:br>
              <a:rPr lang="en-US" sz="4300">
                <a:latin typeface="Georgia" pitchFamily="18"/>
              </a:rPr>
            </a:br>
            <a:br>
              <a:rPr lang="en-US" sz="4300">
                <a:latin typeface="Georgia" pitchFamily="18"/>
              </a:rPr>
            </a:br>
            <a:br>
              <a:rPr lang="en-US" sz="4300">
                <a:latin typeface="Georgia" pitchFamily="18"/>
              </a:rPr>
            </a:br>
            <a:br>
              <a:rPr lang="en-US" sz="4300">
                <a:latin typeface="Georgia" pitchFamily="18"/>
              </a:rPr>
            </a:br>
            <a:r>
              <a:rPr lang="en-US" sz="4300">
                <a:latin typeface="Georgia" pitchFamily="18"/>
              </a:rPr>
              <a:t>Poetry: Sonnet, with Bird, Elliptical and Fences </a:t>
            </a:r>
            <a:br>
              <a:rPr lang="en-US" sz="4300">
                <a:latin typeface="Georgia" pitchFamily="18"/>
              </a:rPr>
            </a:br>
            <a:r>
              <a:rPr lang="en-US" sz="4400">
                <a:solidFill>
                  <a:schemeClr val="tx1"/>
                </a:solidFill>
                <a:latin typeface="Georgia"/>
              </a:rPr>
              <a:t>Day 2  </a:t>
            </a:r>
            <a:br>
              <a:rPr lang="en-US" sz="4400">
                <a:solidFill>
                  <a:schemeClr val="tx1"/>
                </a:solidFill>
                <a:latin typeface="Georgia" pitchFamily="18"/>
              </a:rPr>
            </a:br>
            <a:br>
              <a:rPr lang="en-US" sz="5400">
                <a:latin typeface="Georgia" pitchFamily="18"/>
              </a:rPr>
            </a:br>
            <a:r>
              <a:rPr lang="en-US" sz="5400">
                <a:latin typeface="Georgia"/>
              </a:rPr>
              <a:t> </a:t>
            </a:r>
          </a:p>
        </p:txBody>
      </p:sp>
    </p:spTree>
    <p:extLst>
      <p:ext uri="{BB962C8B-B14F-4D97-AF65-F5344CB8AC3E}">
        <p14:creationId xmlns:p14="http://schemas.microsoft.com/office/powerpoint/2010/main" val="24149696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buNone/>
            </a:pPr>
            <a:r>
              <a:rPr lang="en-US" sz="2400"/>
              <a:t>Step 5: Question the poem.</a:t>
            </a:r>
          </a:p>
          <a:p>
            <a:pPr marL="176213" indent="-176213"/>
            <a:r>
              <a:rPr lang="en-US" sz="2400"/>
              <a:t>What is the author saying?</a:t>
            </a:r>
          </a:p>
          <a:p>
            <a:pPr marL="176213" indent="-176213"/>
            <a:r>
              <a:rPr lang="en-US" sz="2400"/>
              <a:t>What is the author’s tone?</a:t>
            </a:r>
          </a:p>
          <a:p>
            <a:pPr marL="176213" indent="-176213"/>
            <a:r>
              <a:rPr lang="en-US" sz="2400"/>
              <a:t>What is the author’s style?</a:t>
            </a:r>
          </a:p>
          <a:p>
            <a:pPr marL="176213" indent="-176213"/>
            <a:r>
              <a:rPr lang="en-US" sz="2400"/>
              <a:t>How does this poem make me feel?</a:t>
            </a:r>
          </a:p>
        </p:txBody>
      </p:sp>
      <p:sp>
        <p:nvSpPr>
          <p:cNvPr id="9" name="TextBox 8"/>
          <p:cNvSpPr txBox="1"/>
          <p:nvPr/>
        </p:nvSpPr>
        <p:spPr>
          <a:xfrm>
            <a:off x="3861508" y="1628554"/>
            <a:ext cx="6661243" cy="3970318"/>
          </a:xfrm>
          <a:prstGeom prst="rect">
            <a:avLst/>
          </a:prstGeom>
          <a:solidFill>
            <a:schemeClr val="bg1"/>
          </a:solidFill>
          <a:ln w="28575" cmpd="sng">
            <a:solidFill>
              <a:srgbClr val="118087"/>
            </a:solidFill>
          </a:ln>
        </p:spPr>
        <p:txBody>
          <a:bodyPr wrap="square" rtlCol="0">
            <a:spAutoFit/>
          </a:bodyPr>
          <a:lstStyle/>
          <a:p>
            <a:pPr algn="ctr"/>
            <a:r>
              <a:rPr lang="en-US" sz="2800" i="1"/>
              <a:t>The author is saying that he one time walked alone. During his walk, he noticed a field of daffodils next to a body of water. There were many daffodils, and while it was a happy sight, he did not know the pleasure that they would ultimately bring him. Often times when he is sitting on his couch alone, he will think of those daffodils and that makes him happy. </a:t>
            </a:r>
          </a:p>
        </p:txBody>
      </p:sp>
    </p:spTree>
    <p:extLst>
      <p:ext uri="{BB962C8B-B14F-4D97-AF65-F5344CB8AC3E}">
        <p14:creationId xmlns:p14="http://schemas.microsoft.com/office/powerpoint/2010/main" val="711311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nodeType="clickEffect">
                                  <p:stCondLst>
                                    <p:cond delay="0"/>
                                  </p:stCondLst>
                                  <p:iterate type="lt">
                                    <p:tmPct val="10000"/>
                                  </p:iterate>
                                  <p:childTnLst>
                                    <p:animScale>
                                      <p:cBhvr>
                                        <p:cTn id="6" dur="250" autoRev="1" fill="hold">
                                          <p:stCondLst>
                                            <p:cond delay="0"/>
                                          </p:stCondLst>
                                        </p:cTn>
                                        <p:tgtEl>
                                          <p:spTgt spid="6">
                                            <p:txEl>
                                              <p:pRg st="4" end="4"/>
                                            </p:txEl>
                                          </p:spTgt>
                                        </p:tgtEl>
                                      </p:cBhvr>
                                      <p:to x="80000" y="100000"/>
                                    </p:animScale>
                                    <p:anim by="(#ppt_w*0.10)" calcmode="lin" valueType="num">
                                      <p:cBhvr>
                                        <p:cTn id="7" dur="250" autoRev="1" fill="hold">
                                          <p:stCondLst>
                                            <p:cond delay="0"/>
                                          </p:stCondLst>
                                        </p:cTn>
                                        <p:tgtEl>
                                          <p:spTgt spid="6">
                                            <p:txEl>
                                              <p:pRg st="4" end="4"/>
                                            </p:txEl>
                                          </p:spTgt>
                                        </p:tgtEl>
                                        <p:attrNameLst>
                                          <p:attrName>ppt_x</p:attrName>
                                        </p:attrNameLst>
                                      </p:cBhvr>
                                    </p:anim>
                                    <p:anim by="(-#ppt_w*0.10)" calcmode="lin" valueType="num">
                                      <p:cBhvr>
                                        <p:cTn id="8" dur="250" autoRev="1" fill="hold">
                                          <p:stCondLst>
                                            <p:cond delay="0"/>
                                          </p:stCondLst>
                                        </p:cTn>
                                        <p:tgtEl>
                                          <p:spTgt spid="6">
                                            <p:txEl>
                                              <p:pRg st="4" end="4"/>
                                            </p:txEl>
                                          </p:spTgt>
                                        </p:tgtEl>
                                        <p:attrNameLst>
                                          <p:attrName>ppt_y</p:attrName>
                                        </p:attrNameLst>
                                      </p:cBhvr>
                                    </p:anim>
                                    <p:animRot by="-480000">
                                      <p:cBhvr>
                                        <p:cTn id="9" dur="250" autoRev="1" fill="hold">
                                          <p:stCondLst>
                                            <p:cond delay="0"/>
                                          </p:stCondLst>
                                        </p:cTn>
                                        <p:tgtEl>
                                          <p:spTgt spid="6">
                                            <p:txEl>
                                              <p:pRg st="4" end="4"/>
                                            </p:txEl>
                                          </p:spTgt>
                                        </p:tgtEl>
                                        <p:attrNameLst>
                                          <p:attrName>r</p:attrName>
                                        </p:attrNameLst>
                                      </p:cBhvr>
                                    </p:animRo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Scale>
                                      <p:cBhvr>
                                        <p:cTn id="14"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9"/>
                                        </p:tgtEl>
                                        <p:attrNameLst>
                                          <p:attrName>ppt_x</p:attrName>
                                          <p:attrName>ppt_y</p:attrName>
                                        </p:attrNameLst>
                                      </p:cBhvr>
                                    </p:animMotion>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buNone/>
            </a:pPr>
            <a:r>
              <a:rPr lang="en-US" sz="2400"/>
              <a:t>Step 5: Question the poem.</a:t>
            </a:r>
          </a:p>
          <a:p>
            <a:pPr marL="176213" indent="-176213"/>
            <a:r>
              <a:rPr lang="en-US" sz="2400"/>
              <a:t>What is the author saying?</a:t>
            </a:r>
          </a:p>
          <a:p>
            <a:pPr marL="176213" indent="-176213"/>
            <a:r>
              <a:rPr lang="en-US" sz="2400"/>
              <a:t>What is the author’s tone?</a:t>
            </a:r>
          </a:p>
          <a:p>
            <a:pPr marL="176213" indent="-176213"/>
            <a:r>
              <a:rPr lang="en-US" sz="2400"/>
              <a:t>What is the author’s style?</a:t>
            </a:r>
          </a:p>
          <a:p>
            <a:pPr marL="176213" indent="-176213"/>
            <a:r>
              <a:rPr lang="en-US" sz="2400"/>
              <a:t>How does this poem make me feel?</a:t>
            </a:r>
          </a:p>
        </p:txBody>
      </p:sp>
      <p:sp>
        <p:nvSpPr>
          <p:cNvPr id="5" name="TextBox 4"/>
          <p:cNvSpPr txBox="1"/>
          <p:nvPr/>
        </p:nvSpPr>
        <p:spPr>
          <a:xfrm>
            <a:off x="3861508" y="1628554"/>
            <a:ext cx="6661243" cy="3108544"/>
          </a:xfrm>
          <a:prstGeom prst="rect">
            <a:avLst/>
          </a:prstGeom>
          <a:solidFill>
            <a:schemeClr val="bg1"/>
          </a:solidFill>
          <a:ln w="28575" cmpd="sng">
            <a:solidFill>
              <a:srgbClr val="118087"/>
            </a:solidFill>
          </a:ln>
        </p:spPr>
        <p:txBody>
          <a:bodyPr wrap="square" rtlCol="0">
            <a:spAutoFit/>
          </a:bodyPr>
          <a:lstStyle/>
          <a:p>
            <a:pPr algn="ctr"/>
            <a:r>
              <a:rPr lang="en-US" sz="2800" i="1"/>
              <a:t>The author’s tone is optimistic, happy, and upbeat. He is reflecting on a time that brought him great joy. This happy and optimistic tone is noted and recognized in words such as “sprightly,” “pleasure,” “jocund,” “fluttering,” “danced,” and “sparkling.”</a:t>
            </a:r>
          </a:p>
        </p:txBody>
      </p:sp>
    </p:spTree>
    <p:extLst>
      <p:ext uri="{BB962C8B-B14F-4D97-AF65-F5344CB8AC3E}">
        <p14:creationId xmlns:p14="http://schemas.microsoft.com/office/powerpoint/2010/main" val="1581700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nodeType="clickEffect">
                                  <p:stCondLst>
                                    <p:cond delay="0"/>
                                  </p:stCondLst>
                                  <p:iterate type="lt">
                                    <p:tmPct val="10000"/>
                                  </p:iterate>
                                  <p:childTnLst>
                                    <p:animScale>
                                      <p:cBhvr>
                                        <p:cTn id="6" dur="250" autoRev="1" fill="hold">
                                          <p:stCondLst>
                                            <p:cond delay="0"/>
                                          </p:stCondLst>
                                        </p:cTn>
                                        <p:tgtEl>
                                          <p:spTgt spid="6">
                                            <p:txEl>
                                              <p:pRg st="5" end="5"/>
                                            </p:txEl>
                                          </p:spTgt>
                                        </p:tgtEl>
                                      </p:cBhvr>
                                      <p:to x="80000" y="100000"/>
                                    </p:animScale>
                                    <p:anim by="(#ppt_w*0.10)" calcmode="lin" valueType="num">
                                      <p:cBhvr>
                                        <p:cTn id="7" dur="250" autoRev="1" fill="hold">
                                          <p:stCondLst>
                                            <p:cond delay="0"/>
                                          </p:stCondLst>
                                        </p:cTn>
                                        <p:tgtEl>
                                          <p:spTgt spid="6">
                                            <p:txEl>
                                              <p:pRg st="5" end="5"/>
                                            </p:txEl>
                                          </p:spTgt>
                                        </p:tgtEl>
                                        <p:attrNameLst>
                                          <p:attrName>ppt_x</p:attrName>
                                        </p:attrNameLst>
                                      </p:cBhvr>
                                    </p:anim>
                                    <p:anim by="(-#ppt_w*0.10)" calcmode="lin" valueType="num">
                                      <p:cBhvr>
                                        <p:cTn id="8" dur="250" autoRev="1" fill="hold">
                                          <p:stCondLst>
                                            <p:cond delay="0"/>
                                          </p:stCondLst>
                                        </p:cTn>
                                        <p:tgtEl>
                                          <p:spTgt spid="6">
                                            <p:txEl>
                                              <p:pRg st="5" end="5"/>
                                            </p:txEl>
                                          </p:spTgt>
                                        </p:tgtEl>
                                        <p:attrNameLst>
                                          <p:attrName>ppt_y</p:attrName>
                                        </p:attrNameLst>
                                      </p:cBhvr>
                                    </p:anim>
                                    <p:animRot by="-480000">
                                      <p:cBhvr>
                                        <p:cTn id="9" dur="250" autoRev="1" fill="hold">
                                          <p:stCondLst>
                                            <p:cond delay="0"/>
                                          </p:stCondLst>
                                        </p:cTn>
                                        <p:tgtEl>
                                          <p:spTgt spid="6">
                                            <p:txEl>
                                              <p:pRg st="5" end="5"/>
                                            </p:txEl>
                                          </p:spTgt>
                                        </p:tgtEl>
                                        <p:attrNameLst>
                                          <p:attrName>r</p:attrName>
                                        </p:attrNameLst>
                                      </p:cBhvr>
                                    </p:animRo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Scale>
                                      <p:cBhvr>
                                        <p:cTn id="14"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gtEl>
                                        <p:attrNameLst>
                                          <p:attrName>ppt_x</p:attrName>
                                          <p:attrName>ppt_y</p:attrName>
                                        </p:attrNameLst>
                                      </p:cBhvr>
                                    </p:animMotion>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buNone/>
            </a:pPr>
            <a:r>
              <a:rPr lang="en-US" sz="2400"/>
              <a:t>Step 5: Question the poem.</a:t>
            </a:r>
          </a:p>
          <a:p>
            <a:pPr marL="176213" indent="-176213"/>
            <a:r>
              <a:rPr lang="en-US" sz="2400"/>
              <a:t>What is the author saying?</a:t>
            </a:r>
          </a:p>
          <a:p>
            <a:pPr marL="176213" indent="-176213"/>
            <a:r>
              <a:rPr lang="en-US" sz="2400"/>
              <a:t>What is the author’s tone?</a:t>
            </a:r>
          </a:p>
          <a:p>
            <a:pPr marL="176213" indent="-176213"/>
            <a:r>
              <a:rPr lang="en-US" sz="2400"/>
              <a:t>What is the author’s style?</a:t>
            </a:r>
          </a:p>
          <a:p>
            <a:pPr marL="176213" indent="-176213"/>
            <a:r>
              <a:rPr lang="en-US" sz="2400"/>
              <a:t>How does this poem make me feel?</a:t>
            </a:r>
          </a:p>
        </p:txBody>
      </p:sp>
      <p:sp>
        <p:nvSpPr>
          <p:cNvPr id="7" name="TextBox 6"/>
          <p:cNvSpPr txBox="1"/>
          <p:nvPr/>
        </p:nvSpPr>
        <p:spPr>
          <a:xfrm>
            <a:off x="3861508" y="1628554"/>
            <a:ext cx="6661243" cy="1815882"/>
          </a:xfrm>
          <a:prstGeom prst="rect">
            <a:avLst/>
          </a:prstGeom>
          <a:solidFill>
            <a:schemeClr val="bg1"/>
          </a:solidFill>
          <a:ln w="28575" cmpd="sng">
            <a:solidFill>
              <a:srgbClr val="118087"/>
            </a:solidFill>
          </a:ln>
        </p:spPr>
        <p:txBody>
          <a:bodyPr wrap="square" rtlCol="0">
            <a:spAutoFit/>
          </a:bodyPr>
          <a:lstStyle/>
          <a:p>
            <a:pPr algn="ctr"/>
            <a:r>
              <a:rPr lang="en-US" sz="2800" i="1"/>
              <a:t>The author wrote this poem in iambic tetrameter with couplets completing each stanza. The poem’s meter is upbeat and cheerful, which matches the poem’s tone.</a:t>
            </a:r>
          </a:p>
        </p:txBody>
      </p:sp>
    </p:spTree>
    <p:extLst>
      <p:ext uri="{BB962C8B-B14F-4D97-AF65-F5344CB8AC3E}">
        <p14:creationId xmlns:p14="http://schemas.microsoft.com/office/powerpoint/2010/main" val="296503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nodeType="clickEffect">
                                  <p:stCondLst>
                                    <p:cond delay="0"/>
                                  </p:stCondLst>
                                  <p:iterate type="lt">
                                    <p:tmPct val="10000"/>
                                  </p:iterate>
                                  <p:childTnLst>
                                    <p:animScale>
                                      <p:cBhvr>
                                        <p:cTn id="6" dur="250" autoRev="1" fill="hold">
                                          <p:stCondLst>
                                            <p:cond delay="0"/>
                                          </p:stCondLst>
                                        </p:cTn>
                                        <p:tgtEl>
                                          <p:spTgt spid="6">
                                            <p:txEl>
                                              <p:pRg st="6" end="6"/>
                                            </p:txEl>
                                          </p:spTgt>
                                        </p:tgtEl>
                                      </p:cBhvr>
                                      <p:to x="80000" y="100000"/>
                                    </p:animScale>
                                    <p:anim by="(#ppt_w*0.10)" calcmode="lin" valueType="num">
                                      <p:cBhvr>
                                        <p:cTn id="7" dur="250" autoRev="1" fill="hold">
                                          <p:stCondLst>
                                            <p:cond delay="0"/>
                                          </p:stCondLst>
                                        </p:cTn>
                                        <p:tgtEl>
                                          <p:spTgt spid="6">
                                            <p:txEl>
                                              <p:pRg st="6" end="6"/>
                                            </p:txEl>
                                          </p:spTgt>
                                        </p:tgtEl>
                                        <p:attrNameLst>
                                          <p:attrName>ppt_x</p:attrName>
                                        </p:attrNameLst>
                                      </p:cBhvr>
                                    </p:anim>
                                    <p:anim by="(-#ppt_w*0.10)" calcmode="lin" valueType="num">
                                      <p:cBhvr>
                                        <p:cTn id="8" dur="250" autoRev="1" fill="hold">
                                          <p:stCondLst>
                                            <p:cond delay="0"/>
                                          </p:stCondLst>
                                        </p:cTn>
                                        <p:tgtEl>
                                          <p:spTgt spid="6">
                                            <p:txEl>
                                              <p:pRg st="6" end="6"/>
                                            </p:txEl>
                                          </p:spTgt>
                                        </p:tgtEl>
                                        <p:attrNameLst>
                                          <p:attrName>ppt_y</p:attrName>
                                        </p:attrNameLst>
                                      </p:cBhvr>
                                    </p:anim>
                                    <p:animRot by="-480000">
                                      <p:cBhvr>
                                        <p:cTn id="9" dur="250" autoRev="1" fill="hold">
                                          <p:stCondLst>
                                            <p:cond delay="0"/>
                                          </p:stCondLst>
                                        </p:cTn>
                                        <p:tgtEl>
                                          <p:spTgt spid="6">
                                            <p:txEl>
                                              <p:pRg st="6" end="6"/>
                                            </p:txEl>
                                          </p:spTgt>
                                        </p:tgtEl>
                                        <p:attrNameLst>
                                          <p:attrName>r</p:attrName>
                                        </p:attrNameLst>
                                      </p:cBhvr>
                                    </p:animRo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Scale>
                                      <p:cBhvr>
                                        <p:cTn id="14"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7"/>
                                        </p:tgtEl>
                                        <p:attrNameLst>
                                          <p:attrName>ppt_x</p:attrName>
                                          <p:attrName>ppt_y</p:attrName>
                                        </p:attrNameLst>
                                      </p:cBhvr>
                                    </p:animMotion>
                                    <p:animEffect transition="in" filter="fade">
                                      <p:cBhvr>
                                        <p:cTn id="1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buNone/>
            </a:pPr>
            <a:r>
              <a:rPr lang="en-US" sz="2400"/>
              <a:t>Step 5: Question the poem.</a:t>
            </a:r>
          </a:p>
          <a:p>
            <a:pPr marL="176213" indent="-176213"/>
            <a:r>
              <a:rPr lang="en-US" sz="2400"/>
              <a:t>What is the author saying?</a:t>
            </a:r>
          </a:p>
          <a:p>
            <a:pPr marL="176213" indent="-176213"/>
            <a:r>
              <a:rPr lang="en-US" sz="2400"/>
              <a:t>What is the author’s tone?</a:t>
            </a:r>
          </a:p>
          <a:p>
            <a:pPr marL="176213" indent="-176213"/>
            <a:r>
              <a:rPr lang="en-US" sz="2400"/>
              <a:t>What is the author’s style?</a:t>
            </a:r>
          </a:p>
          <a:p>
            <a:pPr marL="176213" indent="-176213"/>
            <a:r>
              <a:rPr lang="en-US" sz="2400"/>
              <a:t>How does this poem make me feel?</a:t>
            </a:r>
          </a:p>
        </p:txBody>
      </p:sp>
      <p:sp>
        <p:nvSpPr>
          <p:cNvPr id="5" name="TextBox 4"/>
          <p:cNvSpPr txBox="1"/>
          <p:nvPr/>
        </p:nvSpPr>
        <p:spPr>
          <a:xfrm>
            <a:off x="3861508" y="1628555"/>
            <a:ext cx="6661243" cy="1384995"/>
          </a:xfrm>
          <a:prstGeom prst="rect">
            <a:avLst/>
          </a:prstGeom>
          <a:solidFill>
            <a:schemeClr val="bg1"/>
          </a:solidFill>
          <a:ln w="28575" cmpd="sng">
            <a:solidFill>
              <a:srgbClr val="118087"/>
            </a:solidFill>
          </a:ln>
        </p:spPr>
        <p:txBody>
          <a:bodyPr wrap="square" rtlCol="0">
            <a:spAutoFit/>
          </a:bodyPr>
          <a:lstStyle/>
          <a:p>
            <a:pPr algn="ctr"/>
            <a:r>
              <a:rPr lang="en-US" sz="2800" i="1"/>
              <a:t>This question is up to YOU to answer! How does it make you feel? This is the mood of the poem. </a:t>
            </a:r>
          </a:p>
        </p:txBody>
      </p:sp>
    </p:spTree>
    <p:extLst>
      <p:ext uri="{BB962C8B-B14F-4D97-AF65-F5344CB8AC3E}">
        <p14:creationId xmlns:p14="http://schemas.microsoft.com/office/powerpoint/2010/main" val="3026641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nodeType="clickEffect">
                                  <p:stCondLst>
                                    <p:cond delay="0"/>
                                  </p:stCondLst>
                                  <p:iterate type="lt">
                                    <p:tmPct val="10000"/>
                                  </p:iterate>
                                  <p:childTnLst>
                                    <p:animScale>
                                      <p:cBhvr>
                                        <p:cTn id="6" dur="250" autoRev="1" fill="hold">
                                          <p:stCondLst>
                                            <p:cond delay="0"/>
                                          </p:stCondLst>
                                        </p:cTn>
                                        <p:tgtEl>
                                          <p:spTgt spid="6">
                                            <p:txEl>
                                              <p:pRg st="7" end="7"/>
                                            </p:txEl>
                                          </p:spTgt>
                                        </p:tgtEl>
                                      </p:cBhvr>
                                      <p:to x="80000" y="100000"/>
                                    </p:animScale>
                                    <p:anim by="(#ppt_w*0.10)" calcmode="lin" valueType="num">
                                      <p:cBhvr>
                                        <p:cTn id="7" dur="250" autoRev="1" fill="hold">
                                          <p:stCondLst>
                                            <p:cond delay="0"/>
                                          </p:stCondLst>
                                        </p:cTn>
                                        <p:tgtEl>
                                          <p:spTgt spid="6">
                                            <p:txEl>
                                              <p:pRg st="7" end="7"/>
                                            </p:txEl>
                                          </p:spTgt>
                                        </p:tgtEl>
                                        <p:attrNameLst>
                                          <p:attrName>ppt_x</p:attrName>
                                        </p:attrNameLst>
                                      </p:cBhvr>
                                    </p:anim>
                                    <p:anim by="(-#ppt_w*0.10)" calcmode="lin" valueType="num">
                                      <p:cBhvr>
                                        <p:cTn id="8" dur="250" autoRev="1" fill="hold">
                                          <p:stCondLst>
                                            <p:cond delay="0"/>
                                          </p:stCondLst>
                                        </p:cTn>
                                        <p:tgtEl>
                                          <p:spTgt spid="6">
                                            <p:txEl>
                                              <p:pRg st="7" end="7"/>
                                            </p:txEl>
                                          </p:spTgt>
                                        </p:tgtEl>
                                        <p:attrNameLst>
                                          <p:attrName>ppt_y</p:attrName>
                                        </p:attrNameLst>
                                      </p:cBhvr>
                                    </p:anim>
                                    <p:animRot by="-480000">
                                      <p:cBhvr>
                                        <p:cTn id="9" dur="250" autoRev="1" fill="hold">
                                          <p:stCondLst>
                                            <p:cond delay="0"/>
                                          </p:stCondLst>
                                        </p:cTn>
                                        <p:tgtEl>
                                          <p:spTgt spid="6">
                                            <p:txEl>
                                              <p:pRg st="7" end="7"/>
                                            </p:txEl>
                                          </p:spTgt>
                                        </p:tgtEl>
                                        <p:attrNameLst>
                                          <p:attrName>r</p:attrName>
                                        </p:attrNameLst>
                                      </p:cBhvr>
                                    </p:animRo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Scale>
                                      <p:cBhvr>
                                        <p:cTn id="14"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gtEl>
                                        <p:attrNameLst>
                                          <p:attrName>ppt_x</p:attrName>
                                          <p:attrName>ppt_y</p:attrName>
                                        </p:attrNameLst>
                                      </p:cBhvr>
                                    </p:animMotion>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a:t>Practice</a:t>
            </a:r>
            <a:endParaRPr lang="en-US" b="1"/>
          </a:p>
        </p:txBody>
      </p:sp>
      <p:sp>
        <p:nvSpPr>
          <p:cNvPr id="6" name="Content Placeholder 2"/>
          <p:cNvSpPr txBox="1">
            <a:spLocks/>
          </p:cNvSpPr>
          <p:nvPr/>
        </p:nvSpPr>
        <p:spPr>
          <a:xfrm>
            <a:off x="1751503" y="1600200"/>
            <a:ext cx="2001917" cy="5055230"/>
          </a:xfrm>
          <a:prstGeom prst="rect">
            <a:avLst/>
          </a:prstGeom>
          <a:solidFill>
            <a:srgbClr val="FFFFFF"/>
          </a:solidFill>
          <a:ln w="38100" cmpd="sng">
            <a:solidFill>
              <a:srgbClr val="4C2D7E"/>
            </a:solidFill>
          </a:ln>
        </p:spPr>
        <p:txBody>
          <a:bodyPr vert="horz" lIns="91440" tIns="45720" rIns="91440" bIns="45720" rtlCol="0">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b="1"/>
              <a:t>“I Wandered Lonely as a Cloud”</a:t>
            </a:r>
          </a:p>
          <a:p>
            <a:pPr marL="0" indent="0">
              <a:buNone/>
            </a:pPr>
            <a:r>
              <a:rPr lang="en-US" sz="2000"/>
              <a:t>By: William Wordsworth</a:t>
            </a:r>
          </a:p>
          <a:p>
            <a:pPr marL="0" indent="0">
              <a:buNone/>
            </a:pPr>
            <a:endParaRPr lang="en-US" sz="2400"/>
          </a:p>
          <a:p>
            <a:pPr marL="0" indent="0">
              <a:lnSpc>
                <a:spcPct val="110000"/>
              </a:lnSpc>
              <a:buNone/>
            </a:pPr>
            <a:r>
              <a:rPr lang="en-US" sz="2400"/>
              <a:t>Step 6: Review Your Annotations </a:t>
            </a:r>
          </a:p>
          <a:p>
            <a:pPr marL="0" indent="0">
              <a:lnSpc>
                <a:spcPct val="110000"/>
              </a:lnSpc>
              <a:buNone/>
            </a:pPr>
            <a:endParaRPr lang="en-US" sz="2400"/>
          </a:p>
          <a:p>
            <a:pPr marL="0" indent="0">
              <a:lnSpc>
                <a:spcPct val="110000"/>
              </a:lnSpc>
              <a:buNone/>
            </a:pPr>
            <a:r>
              <a:rPr lang="en-US" sz="2400"/>
              <a:t>Step 7: Explore the poem’s theme</a:t>
            </a:r>
          </a:p>
        </p:txBody>
      </p:sp>
      <p:sp>
        <p:nvSpPr>
          <p:cNvPr id="7" name="TextBox 6"/>
          <p:cNvSpPr txBox="1"/>
          <p:nvPr/>
        </p:nvSpPr>
        <p:spPr>
          <a:xfrm>
            <a:off x="3861508" y="1600200"/>
            <a:ext cx="3242792" cy="4598694"/>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I wandered lonely as a cloud</a:t>
            </a:r>
          </a:p>
          <a:p>
            <a:pPr>
              <a:lnSpc>
                <a:spcPct val="150000"/>
              </a:lnSpc>
            </a:pPr>
            <a:r>
              <a:rPr lang="en-US" sz="1400"/>
              <a:t>That floats on high o'er vales and hills,</a:t>
            </a:r>
          </a:p>
          <a:p>
            <a:pPr>
              <a:lnSpc>
                <a:spcPct val="150000"/>
              </a:lnSpc>
            </a:pPr>
            <a:r>
              <a:rPr lang="en-US" sz="1400"/>
              <a:t>When all at once I saw a crowd,</a:t>
            </a:r>
          </a:p>
          <a:p>
            <a:pPr>
              <a:lnSpc>
                <a:spcPct val="150000"/>
              </a:lnSpc>
            </a:pPr>
            <a:r>
              <a:rPr lang="en-US" sz="1400"/>
              <a:t>A host, of golden daffodils;</a:t>
            </a:r>
          </a:p>
          <a:p>
            <a:pPr>
              <a:lnSpc>
                <a:spcPct val="150000"/>
              </a:lnSpc>
            </a:pPr>
            <a:r>
              <a:rPr lang="en-US" sz="1400"/>
              <a:t>Beside the lake, beneath the trees,</a:t>
            </a:r>
          </a:p>
          <a:p>
            <a:pPr>
              <a:lnSpc>
                <a:spcPct val="150000"/>
              </a:lnSpc>
            </a:pPr>
            <a:r>
              <a:rPr lang="en-US" sz="1400"/>
              <a:t>Fluttering and dancing in the breeze.</a:t>
            </a:r>
          </a:p>
          <a:p>
            <a:pPr>
              <a:lnSpc>
                <a:spcPct val="150000"/>
              </a:lnSpc>
            </a:pPr>
            <a:endParaRPr lang="en-US" sz="1400"/>
          </a:p>
          <a:p>
            <a:pPr>
              <a:lnSpc>
                <a:spcPct val="150000"/>
              </a:lnSpc>
            </a:pPr>
            <a:r>
              <a:rPr lang="en-US" sz="1400"/>
              <a:t>Continuous as the stars that shine</a:t>
            </a:r>
          </a:p>
          <a:p>
            <a:pPr>
              <a:lnSpc>
                <a:spcPct val="150000"/>
              </a:lnSpc>
            </a:pPr>
            <a:r>
              <a:rPr lang="en-US" sz="1400"/>
              <a:t>And twinkle on the milky way,</a:t>
            </a:r>
          </a:p>
          <a:p>
            <a:pPr>
              <a:lnSpc>
                <a:spcPct val="150000"/>
              </a:lnSpc>
            </a:pPr>
            <a:r>
              <a:rPr lang="en-US" sz="1400"/>
              <a:t>They stretched in never-ending line</a:t>
            </a:r>
          </a:p>
          <a:p>
            <a:pPr>
              <a:lnSpc>
                <a:spcPct val="150000"/>
              </a:lnSpc>
            </a:pPr>
            <a:r>
              <a:rPr lang="en-US" sz="1400"/>
              <a:t>Along the margin of a bay:</a:t>
            </a:r>
          </a:p>
          <a:p>
            <a:pPr>
              <a:lnSpc>
                <a:spcPct val="150000"/>
              </a:lnSpc>
            </a:pPr>
            <a:r>
              <a:rPr lang="en-US" sz="1400"/>
              <a:t>Ten thousand saw I at a glance,</a:t>
            </a:r>
          </a:p>
          <a:p>
            <a:pPr>
              <a:lnSpc>
                <a:spcPct val="150000"/>
              </a:lnSpc>
            </a:pPr>
            <a:r>
              <a:rPr lang="en-US" sz="1400"/>
              <a:t>Tossing their heads in sprightly dance.</a:t>
            </a:r>
          </a:p>
          <a:p>
            <a:pPr>
              <a:lnSpc>
                <a:spcPct val="150000"/>
              </a:lnSpc>
            </a:pPr>
            <a:endParaRPr lang="en-US" sz="1400"/>
          </a:p>
        </p:txBody>
      </p:sp>
      <p:sp>
        <p:nvSpPr>
          <p:cNvPr id="8" name="TextBox 7"/>
          <p:cNvSpPr txBox="1"/>
          <p:nvPr/>
        </p:nvSpPr>
        <p:spPr>
          <a:xfrm>
            <a:off x="7279958" y="1600200"/>
            <a:ext cx="3242792" cy="4908780"/>
          </a:xfrm>
          <a:prstGeom prst="rect">
            <a:avLst/>
          </a:prstGeom>
          <a:solidFill>
            <a:srgbClr val="FFFFFF"/>
          </a:solidFill>
          <a:ln w="38100" cmpd="sng">
            <a:solidFill>
              <a:srgbClr val="4C2D7E"/>
            </a:solidFill>
          </a:ln>
        </p:spPr>
        <p:txBody>
          <a:bodyPr wrap="square" rtlCol="0">
            <a:spAutoFit/>
          </a:bodyPr>
          <a:lstStyle/>
          <a:p>
            <a:pPr>
              <a:lnSpc>
                <a:spcPct val="150000"/>
              </a:lnSpc>
            </a:pPr>
            <a:r>
              <a:rPr lang="en-US" sz="1400"/>
              <a:t>The waves beside them danced; but they</a:t>
            </a:r>
          </a:p>
          <a:p>
            <a:pPr>
              <a:lnSpc>
                <a:spcPct val="150000"/>
              </a:lnSpc>
            </a:pPr>
            <a:r>
              <a:rPr lang="en-US" sz="1400"/>
              <a:t>Out-did the sparkling waves in glee:</a:t>
            </a:r>
          </a:p>
          <a:p>
            <a:pPr>
              <a:lnSpc>
                <a:spcPct val="150000"/>
              </a:lnSpc>
            </a:pPr>
            <a:r>
              <a:rPr lang="en-US" sz="1400"/>
              <a:t>A poet could not but be gay,</a:t>
            </a:r>
          </a:p>
          <a:p>
            <a:pPr>
              <a:lnSpc>
                <a:spcPct val="150000"/>
              </a:lnSpc>
            </a:pPr>
            <a:r>
              <a:rPr lang="en-US" sz="1400"/>
              <a:t>In such a jocund company:</a:t>
            </a:r>
          </a:p>
          <a:p>
            <a:pPr>
              <a:lnSpc>
                <a:spcPct val="150000"/>
              </a:lnSpc>
            </a:pPr>
            <a:r>
              <a:rPr lang="en-US" sz="1400"/>
              <a:t>I gazed—and gazed—but little thought</a:t>
            </a:r>
          </a:p>
          <a:p>
            <a:pPr>
              <a:lnSpc>
                <a:spcPct val="150000"/>
              </a:lnSpc>
            </a:pPr>
            <a:r>
              <a:rPr lang="en-US" sz="1400"/>
              <a:t>What wealth the show to me had brought:</a:t>
            </a:r>
          </a:p>
          <a:p>
            <a:pPr>
              <a:lnSpc>
                <a:spcPct val="150000"/>
              </a:lnSpc>
            </a:pPr>
            <a:endParaRPr lang="en-US" sz="1400"/>
          </a:p>
          <a:p>
            <a:pPr>
              <a:lnSpc>
                <a:spcPct val="150000"/>
              </a:lnSpc>
            </a:pPr>
            <a:r>
              <a:rPr lang="en-US" sz="1400"/>
              <a:t>For oft, when on my couch I lie</a:t>
            </a:r>
          </a:p>
          <a:p>
            <a:pPr>
              <a:lnSpc>
                <a:spcPct val="150000"/>
              </a:lnSpc>
            </a:pPr>
            <a:r>
              <a:rPr lang="en-US" sz="1400"/>
              <a:t>In vacant or in pensive mood,</a:t>
            </a:r>
          </a:p>
          <a:p>
            <a:pPr>
              <a:lnSpc>
                <a:spcPct val="150000"/>
              </a:lnSpc>
            </a:pPr>
            <a:r>
              <a:rPr lang="en-US" sz="1400"/>
              <a:t>They flash upon that inward eye</a:t>
            </a:r>
          </a:p>
          <a:p>
            <a:pPr>
              <a:lnSpc>
                <a:spcPct val="150000"/>
              </a:lnSpc>
            </a:pPr>
            <a:r>
              <a:rPr lang="en-US" sz="1400"/>
              <a:t>Which is the bliss of solitude;</a:t>
            </a:r>
          </a:p>
          <a:p>
            <a:pPr>
              <a:lnSpc>
                <a:spcPct val="150000"/>
              </a:lnSpc>
            </a:pPr>
            <a:r>
              <a:rPr lang="en-US" sz="1400"/>
              <a:t>And then my heart with pleasure fills,</a:t>
            </a:r>
          </a:p>
          <a:p>
            <a:pPr>
              <a:lnSpc>
                <a:spcPct val="150000"/>
              </a:lnSpc>
            </a:pPr>
            <a:r>
              <a:rPr lang="en-US" sz="1400"/>
              <a:t>And dances with the daffodils.</a:t>
            </a:r>
          </a:p>
        </p:txBody>
      </p:sp>
      <p:sp>
        <p:nvSpPr>
          <p:cNvPr id="10" name="TextBox 9"/>
          <p:cNvSpPr txBox="1"/>
          <p:nvPr/>
        </p:nvSpPr>
        <p:spPr>
          <a:xfrm>
            <a:off x="3861508" y="1628554"/>
            <a:ext cx="6661243" cy="3539430"/>
          </a:xfrm>
          <a:prstGeom prst="rect">
            <a:avLst/>
          </a:prstGeom>
          <a:solidFill>
            <a:schemeClr val="bg1"/>
          </a:solidFill>
          <a:ln w="28575" cmpd="sng">
            <a:solidFill>
              <a:srgbClr val="118087"/>
            </a:solidFill>
          </a:ln>
        </p:spPr>
        <p:txBody>
          <a:bodyPr wrap="square" rtlCol="0">
            <a:spAutoFit/>
          </a:bodyPr>
          <a:lstStyle/>
          <a:p>
            <a:pPr algn="ctr"/>
            <a:r>
              <a:rPr lang="en-US" sz="2800" i="1"/>
              <a:t>There are a couple themes to this poem. One theme could be interpreted as ‘nature makes people happy.’ Another theme is that ‘we often fail to appreciate the true beauty of nature.’ A final theme in the poem could be ‘unplugging from modern technology and connecting with nature makes us happy.’</a:t>
            </a:r>
          </a:p>
        </p:txBody>
      </p:sp>
    </p:spTree>
    <p:extLst>
      <p:ext uri="{BB962C8B-B14F-4D97-AF65-F5344CB8AC3E}">
        <p14:creationId xmlns:p14="http://schemas.microsoft.com/office/powerpoint/2010/main" val="58904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nodeType="clickEffect">
                                  <p:stCondLst>
                                    <p:cond delay="0"/>
                                  </p:stCondLst>
                                  <p:iterate type="lt">
                                    <p:tmPct val="10000"/>
                                  </p:iterate>
                                  <p:childTnLst>
                                    <p:animScale>
                                      <p:cBhvr>
                                        <p:cTn id="6" dur="250" autoRev="1" fill="hold">
                                          <p:stCondLst>
                                            <p:cond delay="0"/>
                                          </p:stCondLst>
                                        </p:cTn>
                                        <p:tgtEl>
                                          <p:spTgt spid="6">
                                            <p:txEl>
                                              <p:pRg st="5" end="5"/>
                                            </p:txEl>
                                          </p:spTgt>
                                        </p:tgtEl>
                                      </p:cBhvr>
                                      <p:to x="80000" y="100000"/>
                                    </p:animScale>
                                    <p:anim by="(#ppt_w*0.10)" calcmode="lin" valueType="num">
                                      <p:cBhvr>
                                        <p:cTn id="7" dur="250" autoRev="1" fill="hold">
                                          <p:stCondLst>
                                            <p:cond delay="0"/>
                                          </p:stCondLst>
                                        </p:cTn>
                                        <p:tgtEl>
                                          <p:spTgt spid="6">
                                            <p:txEl>
                                              <p:pRg st="5" end="5"/>
                                            </p:txEl>
                                          </p:spTgt>
                                        </p:tgtEl>
                                        <p:attrNameLst>
                                          <p:attrName>ppt_x</p:attrName>
                                        </p:attrNameLst>
                                      </p:cBhvr>
                                    </p:anim>
                                    <p:anim by="(-#ppt_w*0.10)" calcmode="lin" valueType="num">
                                      <p:cBhvr>
                                        <p:cTn id="8" dur="250" autoRev="1" fill="hold">
                                          <p:stCondLst>
                                            <p:cond delay="0"/>
                                          </p:stCondLst>
                                        </p:cTn>
                                        <p:tgtEl>
                                          <p:spTgt spid="6">
                                            <p:txEl>
                                              <p:pRg st="5" end="5"/>
                                            </p:txEl>
                                          </p:spTgt>
                                        </p:tgtEl>
                                        <p:attrNameLst>
                                          <p:attrName>ppt_y</p:attrName>
                                        </p:attrNameLst>
                                      </p:cBhvr>
                                    </p:anim>
                                    <p:animRot by="-480000">
                                      <p:cBhvr>
                                        <p:cTn id="9" dur="250" autoRev="1" fill="hold">
                                          <p:stCondLst>
                                            <p:cond delay="0"/>
                                          </p:stCondLst>
                                        </p:cTn>
                                        <p:tgtEl>
                                          <p:spTgt spid="6">
                                            <p:txEl>
                                              <p:pRg st="5" end="5"/>
                                            </p:txEl>
                                          </p:spTgt>
                                        </p:tgtEl>
                                        <p:attrNameLst>
                                          <p:attrName>r</p:attrName>
                                        </p:attrNameLst>
                                      </p:cBhvr>
                                    </p:animRo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0" nodeType="clickEffect">
                                  <p:stCondLst>
                                    <p:cond delay="0"/>
                                  </p:stCondLst>
                                  <p:childTnLst>
                                    <p:anim calcmode="lin" valueType="num">
                                      <p:cBhvr>
                                        <p:cTn id="13" dur="500"/>
                                        <p:tgtEl>
                                          <p:spTgt spid="7"/>
                                        </p:tgtEl>
                                        <p:attrNameLst>
                                          <p:attrName>ppt_w</p:attrName>
                                        </p:attrNameLst>
                                      </p:cBhvr>
                                      <p:tavLst>
                                        <p:tav tm="0">
                                          <p:val>
                                            <p:strVal val="ppt_w"/>
                                          </p:val>
                                        </p:tav>
                                        <p:tav tm="100000">
                                          <p:val>
                                            <p:fltVal val="0"/>
                                          </p:val>
                                        </p:tav>
                                      </p:tavLst>
                                    </p:anim>
                                    <p:anim calcmode="lin" valueType="num">
                                      <p:cBhvr>
                                        <p:cTn id="14" dur="500"/>
                                        <p:tgtEl>
                                          <p:spTgt spid="7"/>
                                        </p:tgtEl>
                                        <p:attrNameLst>
                                          <p:attrName>ppt_h</p:attrName>
                                        </p:attrNameLst>
                                      </p:cBhvr>
                                      <p:tavLst>
                                        <p:tav tm="0">
                                          <p:val>
                                            <p:strVal val="ppt_h"/>
                                          </p:val>
                                        </p:tav>
                                        <p:tav tm="100000">
                                          <p:val>
                                            <p:fltVal val="0"/>
                                          </p:val>
                                        </p:tav>
                                      </p:tavLst>
                                    </p:anim>
                                    <p:animEffect transition="out" filter="fade">
                                      <p:cBhvr>
                                        <p:cTn id="15" dur="500"/>
                                        <p:tgtEl>
                                          <p:spTgt spid="7"/>
                                        </p:tgtEl>
                                      </p:cBhvr>
                                    </p:animEffect>
                                    <p:set>
                                      <p:cBhvr>
                                        <p:cTn id="16" dur="1" fill="hold">
                                          <p:stCondLst>
                                            <p:cond delay="499"/>
                                          </p:stCondLst>
                                        </p:cTn>
                                        <p:tgtEl>
                                          <p:spTgt spid="7"/>
                                        </p:tgtEl>
                                        <p:attrNameLst>
                                          <p:attrName>style.visibility</p:attrName>
                                        </p:attrNameLst>
                                      </p:cBhvr>
                                      <p:to>
                                        <p:strVal val="hidden"/>
                                      </p:to>
                                    </p:set>
                                  </p:childTnLst>
                                </p:cTn>
                              </p:par>
                              <p:par>
                                <p:cTn id="17" presetID="53" presetClass="exit" presetSubtype="32" fill="hold" grpId="0" nodeType="withEffect">
                                  <p:stCondLst>
                                    <p:cond delay="0"/>
                                  </p:stCondLst>
                                  <p:childTnLst>
                                    <p:anim calcmode="lin" valueType="num">
                                      <p:cBhvr>
                                        <p:cTn id="18" dur="500"/>
                                        <p:tgtEl>
                                          <p:spTgt spid="8"/>
                                        </p:tgtEl>
                                        <p:attrNameLst>
                                          <p:attrName>ppt_w</p:attrName>
                                        </p:attrNameLst>
                                      </p:cBhvr>
                                      <p:tavLst>
                                        <p:tav tm="0">
                                          <p:val>
                                            <p:strVal val="ppt_w"/>
                                          </p:val>
                                        </p:tav>
                                        <p:tav tm="100000">
                                          <p:val>
                                            <p:fltVal val="0"/>
                                          </p:val>
                                        </p:tav>
                                      </p:tavLst>
                                    </p:anim>
                                    <p:anim calcmode="lin" valueType="num">
                                      <p:cBhvr>
                                        <p:cTn id="19" dur="500"/>
                                        <p:tgtEl>
                                          <p:spTgt spid="8"/>
                                        </p:tgtEl>
                                        <p:attrNameLst>
                                          <p:attrName>ppt_h</p:attrName>
                                        </p:attrNameLst>
                                      </p:cBhvr>
                                      <p:tavLst>
                                        <p:tav tm="0">
                                          <p:val>
                                            <p:strVal val="ppt_h"/>
                                          </p:val>
                                        </p:tav>
                                        <p:tav tm="100000">
                                          <p:val>
                                            <p:fltVal val="0"/>
                                          </p:val>
                                        </p:tav>
                                      </p:tavLst>
                                    </p:anim>
                                    <p:animEffect transition="out" filter="fade">
                                      <p:cBhvr>
                                        <p:cTn id="20" dur="500"/>
                                        <p:tgtEl>
                                          <p:spTgt spid="8"/>
                                        </p:tgtEl>
                                      </p:cBhvr>
                                    </p:animEffect>
                                    <p:set>
                                      <p:cBhvr>
                                        <p:cTn id="21" dur="1" fill="hold">
                                          <p:stCondLst>
                                            <p:cond delay="499"/>
                                          </p:stCondLst>
                                        </p:cTn>
                                        <p:tgtEl>
                                          <p:spTgt spid="8"/>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Scale>
                                      <p:cBhvr>
                                        <p:cTn id="26" dur="1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10"/>
                                        </p:tgtEl>
                                        <p:attrNameLst>
                                          <p:attrName>ppt_x</p:attrName>
                                          <p:attrName>ppt_y</p:attrName>
                                        </p:attrNameLst>
                                      </p:cBhvr>
                                    </p:animMotion>
                                    <p:animEffect transition="in" filter="fade">
                                      <p:cBhvr>
                                        <p:cTn id="2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6A203-B9FE-187B-8DB5-030830DB3198}"/>
              </a:ext>
            </a:extLst>
          </p:cNvPr>
          <p:cNvSpPr txBox="1">
            <a:spLocks noGrp="1"/>
          </p:cNvSpPr>
          <p:nvPr>
            <p:ph type="title"/>
          </p:nvPr>
        </p:nvSpPr>
        <p:spPr>
          <a:xfrm>
            <a:off x="838203" y="373011"/>
            <a:ext cx="10515600" cy="1416734"/>
          </a:xfrm>
          <a:ln w="57150">
            <a:solidFill>
              <a:srgbClr val="000000"/>
            </a:solidFill>
            <a:prstDash val="solid"/>
          </a:ln>
        </p:spPr>
        <p:txBody>
          <a:bodyPr/>
          <a:lstStyle/>
          <a:p>
            <a:r>
              <a:rPr lang="en-US" sz="3600" b="1">
                <a:latin typeface="Georgia"/>
              </a:rPr>
              <a:t>Check for Understanding</a:t>
            </a:r>
            <a:br>
              <a:rPr lang="en-US" sz="1400" b="1">
                <a:latin typeface="Georgia" pitchFamily="18"/>
              </a:rPr>
            </a:br>
            <a:r>
              <a:rPr lang="en-US" sz="1400" b="1">
                <a:latin typeface="Georgia"/>
              </a:rPr>
              <a:t>Standard: </a:t>
            </a:r>
            <a:r>
              <a:rPr lang="en-US" sz="1400">
                <a:latin typeface="Georgia"/>
              </a:rPr>
              <a:t>9-10.RI.KID.2 Determine a theme or central idea of a text and analyze its development; provide an objective or critical summary </a:t>
            </a:r>
            <a:r>
              <a:rPr lang="en-US" sz="1200">
                <a:latin typeface="Aptos"/>
              </a:rPr>
              <a:t>ESL Scaffolds: Sentence Stems, Word Bank, Highlight vocab/unfamiliar terms, Class Buddy, Provide Bilingual Google Translate assistance, Shortened questions, Graphic Organizers, IXL, Quill, and ESL Teacher Assistance</a:t>
            </a:r>
            <a:endParaRPr lang="en-US" sz="1400" b="1">
              <a:latin typeface="Georgia"/>
            </a:endParaRPr>
          </a:p>
        </p:txBody>
      </p:sp>
      <p:sp>
        <p:nvSpPr>
          <p:cNvPr id="3" name="Content Placeholder 2">
            <a:extLst>
              <a:ext uri="{FF2B5EF4-FFF2-40B4-BE49-F238E27FC236}">
                <a16:creationId xmlns:a16="http://schemas.microsoft.com/office/drawing/2014/main" id="{1C46F380-CE30-3F14-C63D-B071EE2B83E6}"/>
              </a:ext>
            </a:extLst>
          </p:cNvPr>
          <p:cNvSpPr txBox="1">
            <a:spLocks noGrp="1"/>
          </p:cNvSpPr>
          <p:nvPr>
            <p:ph idx="1"/>
          </p:nvPr>
        </p:nvSpPr>
        <p:spPr>
          <a:ln w="57150">
            <a:solidFill>
              <a:srgbClr val="000000"/>
            </a:solidFill>
            <a:prstDash val="solid"/>
          </a:ln>
        </p:spPr>
        <p:txBody>
          <a:bodyPr/>
          <a:lstStyle/>
          <a:p>
            <a:pPr marL="0" lvl="0" indent="0">
              <a:buNone/>
            </a:pPr>
            <a:endParaRPr lang="en-US">
              <a:latin typeface="Georgia" pitchFamily="18"/>
            </a:endParaRPr>
          </a:p>
          <a:p>
            <a:pPr marL="0" lvl="0" indent="0">
              <a:buNone/>
            </a:pPr>
            <a:endParaRPr lang="en-US">
              <a:latin typeface="Georgia" pitchFamily="18"/>
            </a:endParaRPr>
          </a:p>
        </p:txBody>
      </p:sp>
      <p:sp>
        <p:nvSpPr>
          <p:cNvPr id="4" name="Rectangle 5">
            <a:extLst>
              <a:ext uri="{FF2B5EF4-FFF2-40B4-BE49-F238E27FC236}">
                <a16:creationId xmlns:a16="http://schemas.microsoft.com/office/drawing/2014/main" id="{EFE197AC-558D-E503-C711-D0EEEA472695}"/>
              </a:ext>
            </a:extLst>
          </p:cNvPr>
          <p:cNvSpPr/>
          <p:nvPr/>
        </p:nvSpPr>
        <p:spPr>
          <a:xfrm>
            <a:off x="9216658" y="372691"/>
            <a:ext cx="2137144" cy="616689"/>
          </a:xfrm>
          <a:prstGeom prst="rect">
            <a:avLst/>
          </a:prstGeom>
          <a:solidFill>
            <a:srgbClr val="000000"/>
          </a:solidFill>
          <a:ln w="19046"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FFFFF"/>
                </a:solidFill>
                <a:uFillTx/>
                <a:latin typeface="Georgia"/>
              </a:rPr>
              <a:t>Up to 4 minutes</a:t>
            </a:r>
          </a:p>
        </p:txBody>
      </p:sp>
      <p:sp>
        <p:nvSpPr>
          <p:cNvPr id="5" name="Rectangle 4">
            <a:extLst>
              <a:ext uri="{FF2B5EF4-FFF2-40B4-BE49-F238E27FC236}">
                <a16:creationId xmlns:a16="http://schemas.microsoft.com/office/drawing/2014/main" id="{8CDAC850-BF4D-7D72-7BD7-E009D00D1E2C}"/>
              </a:ext>
            </a:extLst>
          </p:cNvPr>
          <p:cNvSpPr/>
          <p:nvPr/>
        </p:nvSpPr>
        <p:spPr>
          <a:xfrm>
            <a:off x="838203" y="1825627"/>
            <a:ext cx="10515600" cy="1754322"/>
          </a:xfrm>
          <a:prstGeom prst="rect">
            <a:avLst/>
          </a:prstGeom>
          <a:noFill/>
          <a:ln cap="flat">
            <a:noFill/>
            <a:prstDash val="solid"/>
          </a:ln>
        </p:spPr>
        <p:txBody>
          <a:bodyPr vert="horz" wrap="square" lIns="91440" tIns="45720" rIns="91440" bIns="45720" anchor="t" anchorCtr="0" compatLnSpc="1">
            <a:spAutoFit/>
          </a:bodyPr>
          <a:lstStyle/>
          <a:p>
            <a:pPr marL="514350" marR="0" lvl="0" indent="-51435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imes New Roman" pitchFamily="18"/>
              <a:cs typeface="Times New Roman" pitchFamily="18"/>
            </a:endParaRPr>
          </a:p>
          <a:p>
            <a:pPr marL="514350" marR="0" lvl="0" indent="-51435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imes New Roman" pitchFamily="18"/>
              <a:cs typeface="Times New Roman" pitchFamily="18"/>
            </a:endParaRPr>
          </a:p>
          <a:p>
            <a:pPr marL="514350" marR="0" lvl="0" indent="-51435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imes New Roman" pitchFamily="18"/>
              <a:cs typeface="Times New Roman" pitchFamily="18"/>
            </a:endParaRPr>
          </a:p>
          <a:p>
            <a:pPr marL="514350" marR="0" lvl="0" indent="-51435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imes New Roman" pitchFamily="18"/>
              <a:cs typeface="Times New Roman" pitchFamily="18"/>
            </a:endParaRPr>
          </a:p>
          <a:p>
            <a:pPr marL="514350" marR="0" lvl="0" indent="-514350" algn="l" defTabSz="914400" rtl="0" fontAlgn="auto" hangingPunct="1">
              <a:lnSpc>
                <a:spcPct val="100000"/>
              </a:lnSpc>
              <a:spcBef>
                <a:spcPts val="0"/>
              </a:spcBef>
              <a:spcAft>
                <a:spcPts val="0"/>
              </a:spcAft>
              <a:buSzPct val="100000"/>
              <a:buAutoNum type="arabicPeriod"/>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imes New Roman" pitchFamily="18"/>
              <a:cs typeface="Times New Roman" pitchFamily="18"/>
            </a:endParaRPr>
          </a:p>
        </p:txBody>
      </p:sp>
      <p:sp>
        <p:nvSpPr>
          <p:cNvPr id="6" name="TextBox 7">
            <a:extLst>
              <a:ext uri="{FF2B5EF4-FFF2-40B4-BE49-F238E27FC236}">
                <a16:creationId xmlns:a16="http://schemas.microsoft.com/office/drawing/2014/main" id="{17B6BD32-F90E-EEDA-E927-BE9B4D01EDC1}"/>
              </a:ext>
            </a:extLst>
          </p:cNvPr>
          <p:cNvSpPr txBox="1"/>
          <p:nvPr/>
        </p:nvSpPr>
        <p:spPr>
          <a:xfrm>
            <a:off x="838203" y="1942085"/>
            <a:ext cx="10515600" cy="523220"/>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800" b="0" i="0" u="none" strike="noStrike" kern="1200" cap="none" spc="0" baseline="0">
                <a:solidFill>
                  <a:srgbClr val="000000"/>
                </a:solidFill>
                <a:uFillTx/>
                <a:latin typeface="Times New Roman" pitchFamily="18"/>
                <a:cs typeface="Times New Roman" pitchFamily="18"/>
              </a:rPr>
              <a:t>Aggressive monitoring: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99671-F6D0-3664-0D0C-E1946546ABEC}"/>
              </a:ext>
            </a:extLst>
          </p:cNvPr>
          <p:cNvSpPr txBox="1">
            <a:spLocks noGrp="1"/>
          </p:cNvSpPr>
          <p:nvPr>
            <p:ph type="title"/>
          </p:nvPr>
        </p:nvSpPr>
        <p:spPr>
          <a:xfrm>
            <a:off x="838203" y="365129"/>
            <a:ext cx="10515600" cy="1488634"/>
          </a:xfrm>
          <a:ln w="57150">
            <a:solidFill>
              <a:srgbClr val="000000"/>
            </a:solidFill>
            <a:prstDash val="solid"/>
          </a:ln>
        </p:spPr>
        <p:txBody>
          <a:bodyPr>
            <a:normAutofit/>
          </a:bodyPr>
          <a:lstStyle/>
          <a:p>
            <a:r>
              <a:rPr lang="en-US" sz="3600" b="1" err="1">
                <a:latin typeface="Georgia"/>
              </a:rPr>
              <a:t>Bellwork</a:t>
            </a:r>
            <a:r>
              <a:rPr lang="en-US" sz="3600" b="1">
                <a:latin typeface="Georgia"/>
              </a:rPr>
              <a:t> Breakdown</a:t>
            </a:r>
            <a:br>
              <a:rPr lang="en-US" sz="3600" b="1">
                <a:latin typeface="Georgia" pitchFamily="18"/>
              </a:rPr>
            </a:br>
            <a:r>
              <a:rPr lang="en-US" sz="1400" b="1">
                <a:latin typeface="Georgia"/>
              </a:rPr>
              <a:t>Standard: </a:t>
            </a:r>
            <a:r>
              <a:rPr lang="en-US" sz="1400" b="0">
                <a:latin typeface="Times New Roman"/>
                <a:cs typeface="Times New Roman"/>
              </a:rPr>
              <a:t>9-10.RL.CS.5 Analyze how an author's choices concerning text structure, plot structure,  and/or time manipulation create effects such as mystery, tension, or surprise. </a:t>
            </a:r>
            <a:br>
              <a:rPr lang="en-US" sz="1400" b="0">
                <a:latin typeface="Times New Roman" pitchFamily="18"/>
                <a:cs typeface="Times New Roman" pitchFamily="18"/>
              </a:rPr>
            </a:br>
            <a:r>
              <a:rPr lang="en-US" sz="1400" b="1">
                <a:latin typeface="Georgia"/>
              </a:rPr>
              <a:t> </a:t>
            </a:r>
            <a:r>
              <a:rPr lang="en-US" sz="1200">
                <a:latin typeface="Aptos"/>
              </a:rPr>
              <a:t>ESL Scaffolds: Sentence Stems, Word Bank, Highlight vocab/unfamiliar terms, Class Buddy, Provide Bilingual Google Translate assistance, Shortened questions, Graphic Organizers, IXL, Quill, and ESL Teacher Assistance</a:t>
            </a:r>
            <a:endParaRPr lang="en-US" sz="3600">
              <a:latin typeface="Georgia" pitchFamily="18"/>
            </a:endParaRPr>
          </a:p>
        </p:txBody>
      </p:sp>
      <p:sp>
        <p:nvSpPr>
          <p:cNvPr id="3" name="Content Placeholder 2">
            <a:extLst>
              <a:ext uri="{FF2B5EF4-FFF2-40B4-BE49-F238E27FC236}">
                <a16:creationId xmlns:a16="http://schemas.microsoft.com/office/drawing/2014/main" id="{3BF015C5-92D7-B29E-64D6-36BCFE6EB6B7}"/>
              </a:ext>
            </a:extLst>
          </p:cNvPr>
          <p:cNvSpPr txBox="1">
            <a:spLocks noGrp="1"/>
          </p:cNvSpPr>
          <p:nvPr>
            <p:ph idx="1"/>
          </p:nvPr>
        </p:nvSpPr>
        <p:spPr>
          <a:xfrm>
            <a:off x="838203" y="1853763"/>
            <a:ext cx="10515600" cy="4351336"/>
          </a:xfrm>
          <a:ln w="57150">
            <a:solidFill>
              <a:srgbClr val="000000"/>
            </a:solidFill>
            <a:prstDash val="solid"/>
          </a:ln>
        </p:spPr>
        <p:txBody>
          <a:bodyPr/>
          <a:lstStyle/>
          <a:p>
            <a:pPr marL="0" lvl="0" indent="0">
              <a:buNone/>
            </a:pPr>
            <a:endParaRPr lang="en-US" sz="2000">
              <a:latin typeface="Times New Roman" pitchFamily="18"/>
              <a:cs typeface="Times New Roman" pitchFamily="18"/>
            </a:endParaRPr>
          </a:p>
          <a:p>
            <a:pPr marL="514350" lvl="0" indent="-514350">
              <a:buAutoNum type="arabicPeriod"/>
            </a:pPr>
            <a:endParaRPr lang="en-US" sz="2000">
              <a:latin typeface="Georgia" pitchFamily="18"/>
            </a:endParaRPr>
          </a:p>
          <a:p>
            <a:pPr marL="514350" lvl="0" indent="-514350">
              <a:buAutoNum type="arabicPeriod"/>
            </a:pPr>
            <a:endParaRPr lang="en-US" sz="2000">
              <a:latin typeface="Georgia" pitchFamily="18"/>
            </a:endParaRPr>
          </a:p>
        </p:txBody>
      </p:sp>
      <p:sp>
        <p:nvSpPr>
          <p:cNvPr id="4" name="Rectangle 5">
            <a:extLst>
              <a:ext uri="{FF2B5EF4-FFF2-40B4-BE49-F238E27FC236}">
                <a16:creationId xmlns:a16="http://schemas.microsoft.com/office/drawing/2014/main" id="{44A66240-813C-7D4F-BA9D-C3772603F7EE}"/>
              </a:ext>
            </a:extLst>
          </p:cNvPr>
          <p:cNvSpPr/>
          <p:nvPr/>
        </p:nvSpPr>
        <p:spPr>
          <a:xfrm>
            <a:off x="9216658" y="372691"/>
            <a:ext cx="2137144" cy="616689"/>
          </a:xfrm>
          <a:prstGeom prst="rect">
            <a:avLst/>
          </a:prstGeom>
          <a:solidFill>
            <a:srgbClr val="000000"/>
          </a:solidFill>
          <a:ln w="19046"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FFFFF"/>
                </a:solidFill>
                <a:uFillTx/>
                <a:latin typeface="Georgia" pitchFamily="18"/>
              </a:rPr>
              <a:t>Up to 5 minutes</a:t>
            </a:r>
          </a:p>
        </p:txBody>
      </p:sp>
      <p:pic>
        <p:nvPicPr>
          <p:cNvPr id="5" name="Picture 4" descr="Shape, square&#10;&#10;Description automatically generated">
            <a:extLst>
              <a:ext uri="{FF2B5EF4-FFF2-40B4-BE49-F238E27FC236}">
                <a16:creationId xmlns:a16="http://schemas.microsoft.com/office/drawing/2014/main" id="{0311667D-20FC-CB4F-2266-63C66E0FE5B9}"/>
              </a:ext>
            </a:extLst>
          </p:cNvPr>
          <p:cNvPicPr>
            <a:picLocks noChangeAspect="1"/>
          </p:cNvPicPr>
          <p:nvPr/>
        </p:nvPicPr>
        <p:blipFill>
          <a:blip r:embed="rId3"/>
          <a:stretch>
            <a:fillRect/>
          </a:stretch>
        </p:blipFill>
        <p:spPr>
          <a:xfrm>
            <a:off x="834034" y="1870162"/>
            <a:ext cx="3190871" cy="4318537"/>
          </a:xfrm>
          <a:prstGeom prst="rect">
            <a:avLst/>
          </a:prstGeom>
          <a:noFill/>
          <a:ln cap="flat">
            <a:noFill/>
          </a:ln>
        </p:spPr>
      </p:pic>
      <p:sp>
        <p:nvSpPr>
          <p:cNvPr id="6" name="TextBox 6">
            <a:extLst>
              <a:ext uri="{FF2B5EF4-FFF2-40B4-BE49-F238E27FC236}">
                <a16:creationId xmlns:a16="http://schemas.microsoft.com/office/drawing/2014/main" id="{87005209-870B-D861-2BBE-F66E00A52DE7}"/>
              </a:ext>
            </a:extLst>
          </p:cNvPr>
          <p:cNvSpPr txBox="1"/>
          <p:nvPr/>
        </p:nvSpPr>
        <p:spPr>
          <a:xfrm>
            <a:off x="963805" y="1886562"/>
            <a:ext cx="3061100" cy="369332"/>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ptos"/>
            </a:endParaRPr>
          </a:p>
        </p:txBody>
      </p:sp>
      <p:sp>
        <p:nvSpPr>
          <p:cNvPr id="7" name="TextBox 1">
            <a:extLst>
              <a:ext uri="{FF2B5EF4-FFF2-40B4-BE49-F238E27FC236}">
                <a16:creationId xmlns:a16="http://schemas.microsoft.com/office/drawing/2014/main" id="{8A6F74C4-8422-D39C-F041-C82BE25BAF61}"/>
              </a:ext>
            </a:extLst>
          </p:cNvPr>
          <p:cNvSpPr txBox="1"/>
          <p:nvPr/>
        </p:nvSpPr>
        <p:spPr>
          <a:xfrm>
            <a:off x="4024905" y="1886562"/>
            <a:ext cx="7203286" cy="646331"/>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0000"/>
              </a:solidFill>
              <a:uFillTx/>
              <a:latin typeface="Aptos"/>
            </a:endParaRPr>
          </a:p>
          <a:p>
            <a:pPr marL="0" marR="0" lvl="0" indent="0" algn="l" defTabSz="4572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0000"/>
              </a:solidFill>
              <a:uFillTx/>
              <a:latin typeface="Aptos"/>
            </a:endParaRPr>
          </a:p>
        </p:txBody>
      </p:sp>
      <p:sp>
        <p:nvSpPr>
          <p:cNvPr id="9" name="TextBox 8">
            <a:extLst>
              <a:ext uri="{FF2B5EF4-FFF2-40B4-BE49-F238E27FC236}">
                <a16:creationId xmlns:a16="http://schemas.microsoft.com/office/drawing/2014/main" id="{65A95535-F549-8429-044D-A5B7A40C49C2}"/>
              </a:ext>
            </a:extLst>
          </p:cNvPr>
          <p:cNvSpPr txBox="1"/>
          <p:nvPr/>
        </p:nvSpPr>
        <p:spPr>
          <a:xfrm>
            <a:off x="959635" y="2054702"/>
            <a:ext cx="2688911" cy="1363643"/>
          </a:xfrm>
          <a:prstGeom prst="rect">
            <a:avLst/>
          </a:prstGeom>
          <a:noFill/>
        </p:spPr>
        <p:txBody>
          <a:bodyPr wrap="square">
            <a:spAutoFit/>
          </a:bodyPr>
          <a:lstStyle/>
          <a:p>
            <a:pPr algn="l" rtl="0" fontAlgn="base">
              <a:lnSpc>
                <a:spcPts val="1350"/>
              </a:lnSpc>
            </a:pPr>
            <a:r>
              <a:rPr lang="en-US" sz="1800" b="1" i="0">
                <a:solidFill>
                  <a:srgbClr val="000000"/>
                </a:solidFill>
                <a:effectLst/>
                <a:latin typeface="Times New Roman" panose="02020603050405020304" pitchFamily="18" charset="0"/>
              </a:rPr>
              <a:t> </a:t>
            </a:r>
            <a:r>
              <a:rPr lang="en-US" sz="1800" b="0" i="0">
                <a:solidFill>
                  <a:srgbClr val="000000"/>
                </a:solidFill>
                <a:effectLst/>
                <a:latin typeface="Times New Roman" panose="02020603050405020304" pitchFamily="18" charset="0"/>
              </a:rPr>
              <a:t>Which of these sentences </a:t>
            </a:r>
            <a:r>
              <a:rPr lang="en-US" sz="1800" b="1" i="0">
                <a:solidFill>
                  <a:srgbClr val="000000"/>
                </a:solidFill>
                <a:effectLst/>
                <a:latin typeface="Times New Roman" panose="02020603050405020304" pitchFamily="18" charset="0"/>
              </a:rPr>
              <a:t>best</a:t>
            </a:r>
            <a:r>
              <a:rPr lang="en-US" sz="1800" b="0" i="0">
                <a:solidFill>
                  <a:srgbClr val="000000"/>
                </a:solidFill>
                <a:effectLst/>
                <a:latin typeface="Times New Roman" panose="02020603050405020304" pitchFamily="18" charset="0"/>
              </a:rPr>
              <a:t> expressed the theme to which the symbol of the doll’s house points in “The Doll’s House”? (</a:t>
            </a:r>
            <a:r>
              <a:rPr lang="en-US" sz="1800" b="1" i="0">
                <a:solidFill>
                  <a:srgbClr val="000000"/>
                </a:solidFill>
                <a:effectLst/>
                <a:latin typeface="Times New Roman" panose="02020603050405020304" pitchFamily="18" charset="0"/>
              </a:rPr>
              <a:t>9-10.RL.KID.2,9-10.RL.CS.4)</a:t>
            </a:r>
            <a:r>
              <a:rPr lang="en-US" sz="1800" b="0" i="0">
                <a:solidFill>
                  <a:srgbClr val="000000"/>
                </a:solidFill>
                <a:effectLst/>
                <a:latin typeface="Times New Roman" panose="02020603050405020304" pitchFamily="18" charset="0"/>
              </a:rPr>
              <a:t> </a:t>
            </a:r>
            <a:endParaRPr lang="en-US" b="0" i="0">
              <a:solidFill>
                <a:srgbClr val="000000"/>
              </a:solidFill>
              <a:effectLst/>
              <a:latin typeface="Calibri" panose="020F0502020204030204" pitchFamily="34" charset="0"/>
            </a:endParaRPr>
          </a:p>
        </p:txBody>
      </p:sp>
      <p:sp>
        <p:nvSpPr>
          <p:cNvPr id="11" name="TextBox 10">
            <a:extLst>
              <a:ext uri="{FF2B5EF4-FFF2-40B4-BE49-F238E27FC236}">
                <a16:creationId xmlns:a16="http://schemas.microsoft.com/office/drawing/2014/main" id="{A801EC4F-93C3-0713-100E-0A74B2085EE7}"/>
              </a:ext>
            </a:extLst>
          </p:cNvPr>
          <p:cNvSpPr txBox="1"/>
          <p:nvPr/>
        </p:nvSpPr>
        <p:spPr>
          <a:xfrm>
            <a:off x="4577794" y="2248642"/>
            <a:ext cx="6097508" cy="2076466"/>
          </a:xfrm>
          <a:prstGeom prst="rect">
            <a:avLst/>
          </a:prstGeom>
          <a:noFill/>
        </p:spPr>
        <p:txBody>
          <a:bodyPr wrap="square">
            <a:spAutoFit/>
          </a:bodyPr>
          <a:lstStyle/>
          <a:p>
            <a:pPr algn="l" rtl="0" fontAlgn="base">
              <a:lnSpc>
                <a:spcPts val="1350"/>
              </a:lnSpc>
              <a:buFont typeface="+mj-lt"/>
              <a:buAutoNum type="arabicPeriod"/>
            </a:pPr>
            <a:r>
              <a:rPr lang="en-US" sz="1800" b="0" i="0">
                <a:solidFill>
                  <a:srgbClr val="000000"/>
                </a:solidFill>
                <a:effectLst/>
                <a:latin typeface="Times New Roman" panose="02020603050405020304" pitchFamily="18" charset="0"/>
              </a:rPr>
              <a:t>Maturity means putting away childish things and behaving as the adults around you behave.  </a:t>
            </a:r>
          </a:p>
          <a:p>
            <a:pPr algn="l" rtl="0" fontAlgn="base">
              <a:lnSpc>
                <a:spcPts val="1350"/>
              </a:lnSpc>
              <a:buFont typeface="+mj-lt"/>
              <a:buAutoNum type="arabicPeriod"/>
            </a:pPr>
            <a:endParaRPr lang="en-US" sz="1800" b="0" i="0">
              <a:solidFill>
                <a:srgbClr val="000000"/>
              </a:solidFill>
              <a:effectLst/>
              <a:latin typeface="Calibri" panose="020F0502020204030204" pitchFamily="34" charset="0"/>
            </a:endParaRPr>
          </a:p>
          <a:p>
            <a:pPr algn="l" rtl="0" fontAlgn="base">
              <a:lnSpc>
                <a:spcPts val="1350"/>
              </a:lnSpc>
              <a:buFont typeface="+mj-lt"/>
              <a:buAutoNum type="arabicPeriod" startAt="2"/>
            </a:pPr>
            <a:r>
              <a:rPr lang="en-US" sz="1800" b="0" i="0">
                <a:solidFill>
                  <a:srgbClr val="000000"/>
                </a:solidFill>
                <a:effectLst/>
                <a:latin typeface="Times New Roman" panose="02020603050405020304" pitchFamily="18" charset="0"/>
              </a:rPr>
              <a:t>Those who enjoy the privileges of </a:t>
            </a:r>
            <a:r>
              <a:rPr lang="en-US" sz="1800" b="0" i="0" err="1">
                <a:solidFill>
                  <a:srgbClr val="000000"/>
                </a:solidFill>
                <a:effectLst/>
                <a:latin typeface="Times New Roman" panose="02020603050405020304" pitchFamily="18" charset="0"/>
              </a:rPr>
              <a:t>upperclass</a:t>
            </a:r>
            <a:r>
              <a:rPr lang="en-US" sz="1800" b="0" i="0">
                <a:solidFill>
                  <a:srgbClr val="000000"/>
                </a:solidFill>
                <a:effectLst/>
                <a:latin typeface="Times New Roman" panose="02020603050405020304" pitchFamily="18" charset="0"/>
              </a:rPr>
              <a:t> life should share their joys with those who are less fortunate.  </a:t>
            </a:r>
          </a:p>
          <a:p>
            <a:pPr algn="l" rtl="0" fontAlgn="base">
              <a:lnSpc>
                <a:spcPts val="1350"/>
              </a:lnSpc>
              <a:buFont typeface="+mj-lt"/>
              <a:buAutoNum type="arabicPeriod" startAt="2"/>
            </a:pPr>
            <a:endParaRPr lang="en-US" sz="1800" b="0" i="0">
              <a:solidFill>
                <a:srgbClr val="000000"/>
              </a:solidFill>
              <a:effectLst/>
              <a:latin typeface="Calibri" panose="020F0502020204030204" pitchFamily="34" charset="0"/>
            </a:endParaRPr>
          </a:p>
          <a:p>
            <a:pPr algn="l" rtl="0" fontAlgn="base">
              <a:lnSpc>
                <a:spcPts val="1350"/>
              </a:lnSpc>
              <a:buFont typeface="+mj-lt"/>
              <a:buAutoNum type="arabicPeriod" startAt="3"/>
            </a:pPr>
            <a:r>
              <a:rPr lang="en-US" sz="1800" b="0" i="0">
                <a:solidFill>
                  <a:srgbClr val="000000"/>
                </a:solidFill>
                <a:effectLst/>
                <a:highlight>
                  <a:srgbClr val="FFFF00"/>
                </a:highlight>
                <a:latin typeface="Times New Roman" panose="02020603050405020304" pitchFamily="18" charset="0"/>
              </a:rPr>
              <a:t>Gifts that seem beautiful or wonderful when first received sometimes turn out to be quite unpleasant.  </a:t>
            </a:r>
          </a:p>
          <a:p>
            <a:pPr algn="l" rtl="0" fontAlgn="base">
              <a:lnSpc>
                <a:spcPts val="1350"/>
              </a:lnSpc>
              <a:buFont typeface="+mj-lt"/>
              <a:buAutoNum type="arabicPeriod" startAt="3"/>
            </a:pPr>
            <a:endParaRPr lang="en-US" sz="1800" b="0" i="0">
              <a:solidFill>
                <a:srgbClr val="000000"/>
              </a:solidFill>
              <a:effectLst/>
              <a:latin typeface="Calibri" panose="020F0502020204030204" pitchFamily="34" charset="0"/>
            </a:endParaRPr>
          </a:p>
          <a:p>
            <a:pPr algn="l" rtl="0" fontAlgn="base">
              <a:lnSpc>
                <a:spcPts val="1350"/>
              </a:lnSpc>
              <a:buFont typeface="+mj-lt"/>
              <a:buAutoNum type="arabicPeriod" startAt="4"/>
            </a:pPr>
            <a:r>
              <a:rPr lang="en-US" sz="1800" b="0" i="0">
                <a:solidFill>
                  <a:srgbClr val="000000"/>
                </a:solidFill>
                <a:effectLst/>
                <a:latin typeface="Times New Roman" panose="02020603050405020304" pitchFamily="18" charset="0"/>
              </a:rPr>
              <a:t>No doll’s house, painting, short story, or other work of human creation can ever capture the world realistically.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8E23E-44E1-6BB9-D930-2AC18C62B293}"/>
              </a:ext>
            </a:extLst>
          </p:cNvPr>
          <p:cNvSpPr txBox="1">
            <a:spLocks noGrp="1"/>
          </p:cNvSpPr>
          <p:nvPr>
            <p:ph type="title"/>
          </p:nvPr>
        </p:nvSpPr>
        <p:spPr>
          <a:xfrm>
            <a:off x="838203" y="380893"/>
            <a:ext cx="10515600" cy="1460497"/>
          </a:xfrm>
          <a:ln w="57150">
            <a:solidFill>
              <a:srgbClr val="000000"/>
            </a:solidFill>
            <a:prstDash val="solid"/>
          </a:ln>
        </p:spPr>
        <p:txBody>
          <a:bodyPr>
            <a:normAutofit/>
          </a:bodyPr>
          <a:lstStyle/>
          <a:p>
            <a:r>
              <a:rPr lang="en-US" sz="3600" b="1">
                <a:latin typeface="Georgia"/>
              </a:rPr>
              <a:t>Connection/Hook</a:t>
            </a:r>
            <a:br>
              <a:rPr lang="en-US" sz="1400" b="1" i="1">
                <a:latin typeface="Georgia" pitchFamily="18"/>
              </a:rPr>
            </a:br>
            <a:r>
              <a:rPr lang="en-US" sz="1600" b="1">
                <a:latin typeface="Georgia"/>
              </a:rPr>
              <a:t>Standard:</a:t>
            </a:r>
            <a:r>
              <a:rPr lang="en-US" sz="1200" b="0">
                <a:latin typeface="Times New Roman"/>
                <a:cs typeface="Times New Roman"/>
              </a:rPr>
              <a:t>9-10.RL.CS.5 Analyze how an author's choices concerning text structure, plot structure,  and/or time manipulation create effects such as mystery, tension, or surprise. </a:t>
            </a:r>
            <a:br>
              <a:rPr lang="en-US" sz="1200" b="0">
                <a:latin typeface="Times New Roman" pitchFamily="18"/>
                <a:cs typeface="Times New Roman" pitchFamily="18"/>
              </a:rPr>
            </a:br>
            <a:r>
              <a:rPr lang="en-US" sz="1200">
                <a:latin typeface="Aptos"/>
              </a:rPr>
              <a:t>ESL Scaffolds: Sentence Stems, Word Bank, Highlight vocab/unfamiliar terms, Class Buddy, Provide Bilingual Google Translate assistance, Shortened questions, Graphic Organizers, IXL, Quill, and ESL Teacher Assistance</a:t>
            </a:r>
            <a:endParaRPr lang="en-US" sz="1600" b="1">
              <a:latin typeface="Georgia" pitchFamily="18"/>
            </a:endParaRPr>
          </a:p>
        </p:txBody>
      </p:sp>
      <p:sp>
        <p:nvSpPr>
          <p:cNvPr id="3" name="Content Placeholder 2">
            <a:extLst>
              <a:ext uri="{FF2B5EF4-FFF2-40B4-BE49-F238E27FC236}">
                <a16:creationId xmlns:a16="http://schemas.microsoft.com/office/drawing/2014/main" id="{33ACD8B1-1FA7-BB93-B5FA-EFFB37074A51}"/>
              </a:ext>
            </a:extLst>
          </p:cNvPr>
          <p:cNvSpPr txBox="1">
            <a:spLocks noGrp="1"/>
          </p:cNvSpPr>
          <p:nvPr>
            <p:ph idx="1"/>
          </p:nvPr>
        </p:nvSpPr>
        <p:spPr>
          <a:ln w="57150">
            <a:solidFill>
              <a:srgbClr val="000000"/>
            </a:solidFill>
            <a:prstDash val="solid"/>
          </a:ln>
        </p:spPr>
        <p:txBody>
          <a:bodyPr/>
          <a:lstStyle/>
          <a:p>
            <a:pPr marL="0" lvl="0" indent="0">
              <a:buNone/>
            </a:pPr>
            <a:endParaRPr lang="en-US">
              <a:latin typeface="Times New Roman" pitchFamily="18"/>
              <a:cs typeface="Times New Roman" pitchFamily="18"/>
            </a:endParaRPr>
          </a:p>
          <a:p>
            <a:pPr marL="0" lvl="0" indent="0">
              <a:buNone/>
            </a:pPr>
            <a:r>
              <a:rPr lang="en-US">
                <a:latin typeface="Times New Roman" pitchFamily="18"/>
                <a:cs typeface="Times New Roman" pitchFamily="18"/>
              </a:rPr>
              <a:t>“Why do we read and annotate poetry” discussion</a:t>
            </a:r>
          </a:p>
          <a:p>
            <a:pPr marL="0" lvl="0" indent="0">
              <a:buNone/>
            </a:pPr>
            <a:endParaRPr lang="en-US">
              <a:latin typeface="Times New Roman" pitchFamily="18"/>
              <a:cs typeface="Times New Roman" pitchFamily="18"/>
            </a:endParaRPr>
          </a:p>
          <a:p>
            <a:pPr marL="0" lvl="0" indent="0">
              <a:buNone/>
            </a:pPr>
            <a:endParaRPr lang="en-US">
              <a:latin typeface="Times New Roman" pitchFamily="18"/>
              <a:cs typeface="Times New Roman" pitchFamily="18"/>
            </a:endParaRPr>
          </a:p>
          <a:p>
            <a:pPr marL="0" lvl="0" indent="0">
              <a:buNone/>
            </a:pPr>
            <a:endParaRPr lang="en-US">
              <a:latin typeface="Times New Roman" pitchFamily="18"/>
              <a:cs typeface="Times New Roman" pitchFamily="18"/>
            </a:endParaRPr>
          </a:p>
          <a:p>
            <a:pPr marL="0" lvl="0" indent="0">
              <a:buNone/>
            </a:pPr>
            <a:endParaRPr lang="en-US" sz="1800">
              <a:latin typeface="Times New Roman" pitchFamily="18"/>
              <a:cs typeface="Times New Roman" pitchFamily="18"/>
            </a:endParaRPr>
          </a:p>
          <a:p>
            <a:pPr marL="0" lvl="0" indent="0">
              <a:buNone/>
            </a:pPr>
            <a:endParaRPr lang="en-US" sz="2400">
              <a:latin typeface="Times New Roman" pitchFamily="18"/>
              <a:cs typeface="Times New Roman" pitchFamily="18"/>
            </a:endParaRPr>
          </a:p>
        </p:txBody>
      </p:sp>
      <p:sp>
        <p:nvSpPr>
          <p:cNvPr id="4" name="Rectangle 5">
            <a:extLst>
              <a:ext uri="{FF2B5EF4-FFF2-40B4-BE49-F238E27FC236}">
                <a16:creationId xmlns:a16="http://schemas.microsoft.com/office/drawing/2014/main" id="{0F3A6241-5605-49DF-2957-4A4BECAA0735}"/>
              </a:ext>
            </a:extLst>
          </p:cNvPr>
          <p:cNvSpPr/>
          <p:nvPr/>
        </p:nvSpPr>
        <p:spPr>
          <a:xfrm>
            <a:off x="9216658" y="365129"/>
            <a:ext cx="2137144" cy="364488"/>
          </a:xfrm>
          <a:prstGeom prst="rect">
            <a:avLst/>
          </a:prstGeom>
          <a:solidFill>
            <a:srgbClr val="000000"/>
          </a:solidFill>
          <a:ln w="19046"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FFFFF"/>
                </a:solidFill>
                <a:uFillTx/>
                <a:latin typeface="Georgia"/>
              </a:rPr>
              <a:t>Up to 4 minutes</a:t>
            </a:r>
          </a:p>
        </p:txBody>
      </p:sp>
      <p:sp>
        <p:nvSpPr>
          <p:cNvPr id="5" name="Rectangle 4">
            <a:extLst>
              <a:ext uri="{FF2B5EF4-FFF2-40B4-BE49-F238E27FC236}">
                <a16:creationId xmlns:a16="http://schemas.microsoft.com/office/drawing/2014/main" id="{8E7D6EE9-6EA4-BBCB-3948-FC80D71BEBBF}"/>
              </a:ext>
            </a:extLst>
          </p:cNvPr>
          <p:cNvSpPr/>
          <p:nvPr/>
        </p:nvSpPr>
        <p:spPr>
          <a:xfrm>
            <a:off x="838203" y="6311902"/>
            <a:ext cx="10515600" cy="418511"/>
          </a:xfrm>
          <a:prstGeom prst="rect">
            <a:avLst/>
          </a:prstGeom>
          <a:solidFill>
            <a:srgbClr val="FFFFFF"/>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1" u="none" strike="noStrike" kern="1200" cap="none" spc="0" baseline="0">
              <a:solidFill>
                <a:srgbClr val="000000"/>
              </a:solidFill>
              <a:uFillTx/>
              <a:latin typeface="Times New Roman" pitchFamily="18"/>
              <a:cs typeface="Times New Roman" pitchFamily="1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a:t>Raise your hand if…</a:t>
            </a:r>
          </a:p>
        </p:txBody>
      </p:sp>
      <p:sp>
        <p:nvSpPr>
          <p:cNvPr id="3" name="Content Placeholder 2"/>
          <p:cNvSpPr>
            <a:spLocks noGrp="1"/>
          </p:cNvSpPr>
          <p:nvPr>
            <p:ph idx="1"/>
          </p:nvPr>
        </p:nvSpPr>
        <p:spPr>
          <a:noFill/>
          <a:ln>
            <a:noFill/>
          </a:ln>
        </p:spPr>
        <p:txBody>
          <a:bodyPr>
            <a:normAutofit/>
          </a:bodyPr>
          <a:lstStyle/>
          <a:p>
            <a:pPr marL="0" indent="0">
              <a:buNone/>
              <a:tabLst>
                <a:tab pos="6227763" algn="l"/>
              </a:tabLst>
            </a:pPr>
            <a:r>
              <a:rPr lang="en-US" sz="4800"/>
              <a:t>you have ever read an </a:t>
            </a:r>
            <a:r>
              <a:rPr lang="en-US" sz="5400" b="1">
                <a:solidFill>
                  <a:srgbClr val="4C2D7E"/>
                </a:solidFill>
              </a:rPr>
              <a:t>entire poem</a:t>
            </a:r>
            <a:r>
              <a:rPr lang="en-US" sz="4800"/>
              <a:t> only to realize that you have </a:t>
            </a:r>
            <a:r>
              <a:rPr lang="en-US" sz="5400" b="1" u="sng">
                <a:solidFill>
                  <a:srgbClr val="4C2D7E"/>
                </a:solidFill>
                <a:cs typeface="Chalkduster"/>
              </a:rPr>
              <a:t>absolutely no clue</a:t>
            </a:r>
            <a:r>
              <a:rPr lang="en-US" sz="5400" b="1">
                <a:solidFill>
                  <a:srgbClr val="4C2D7E"/>
                </a:solidFill>
                <a:cs typeface="Chalkduster"/>
              </a:rPr>
              <a:t> </a:t>
            </a:r>
            <a:r>
              <a:rPr lang="en-US" sz="4800"/>
              <a:t>what you just read.</a:t>
            </a:r>
          </a:p>
        </p:txBody>
      </p:sp>
    </p:spTree>
    <p:extLst>
      <p:ext uri="{BB962C8B-B14F-4D97-AF65-F5344CB8AC3E}">
        <p14:creationId xmlns:p14="http://schemas.microsoft.com/office/powerpoint/2010/main" val="4181693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a:t>It happens…</a:t>
            </a:r>
          </a:p>
        </p:txBody>
      </p:sp>
      <p:sp>
        <p:nvSpPr>
          <p:cNvPr id="3" name="Content Placeholder 2"/>
          <p:cNvSpPr>
            <a:spLocks noGrp="1"/>
          </p:cNvSpPr>
          <p:nvPr>
            <p:ph idx="1"/>
          </p:nvPr>
        </p:nvSpPr>
        <p:spPr>
          <a:noFill/>
        </p:spPr>
        <p:txBody>
          <a:bodyPr>
            <a:normAutofit/>
          </a:bodyPr>
          <a:lstStyle/>
          <a:p>
            <a:pPr marL="0" indent="0" algn="ctr">
              <a:buNone/>
            </a:pPr>
            <a:endParaRPr lang="en-US" sz="5400" b="1">
              <a:solidFill>
                <a:srgbClr val="135592"/>
              </a:solidFill>
              <a:latin typeface="KG Behind These Hazel Eyes"/>
              <a:cs typeface="KG Behind These Hazel Eyes"/>
            </a:endParaRPr>
          </a:p>
          <a:p>
            <a:pPr marL="0" indent="0" algn="ctr">
              <a:buNone/>
            </a:pPr>
            <a:r>
              <a:rPr lang="en-US" sz="5400" b="1">
                <a:solidFill>
                  <a:srgbClr val="4C2D7E"/>
                </a:solidFill>
                <a:cs typeface="KG Behind These Hazel Eyes"/>
              </a:rPr>
              <a:t>STOP WASTING TIME WITH MINDLESS READING!</a:t>
            </a:r>
          </a:p>
        </p:txBody>
      </p:sp>
      <p:sp>
        <p:nvSpPr>
          <p:cNvPr id="4" name="TextBox 3"/>
          <p:cNvSpPr txBox="1"/>
          <p:nvPr/>
        </p:nvSpPr>
        <p:spPr>
          <a:xfrm>
            <a:off x="1981200" y="4021018"/>
            <a:ext cx="8229600" cy="1931811"/>
          </a:xfrm>
          <a:prstGeom prst="rect">
            <a:avLst/>
          </a:prstGeom>
          <a:noFill/>
        </p:spPr>
        <p:txBody>
          <a:bodyPr wrap="square" rtlCol="0">
            <a:spAutoFit/>
          </a:bodyPr>
          <a:lstStyle/>
          <a:p>
            <a:pPr algn="ctr">
              <a:lnSpc>
                <a:spcPct val="90000"/>
              </a:lnSpc>
            </a:pPr>
            <a:r>
              <a:rPr lang="en-US" sz="4400"/>
              <a:t>Annotating poems will help you </a:t>
            </a:r>
            <a:r>
              <a:rPr lang="en-US" sz="4400" b="1" u="sng">
                <a:solidFill>
                  <a:srgbClr val="118087"/>
                </a:solidFill>
              </a:rPr>
              <a:t>remember</a:t>
            </a:r>
            <a:r>
              <a:rPr lang="en-US" sz="4400"/>
              <a:t>, </a:t>
            </a:r>
            <a:r>
              <a:rPr lang="en-US" sz="4400" b="1" u="sng">
                <a:solidFill>
                  <a:srgbClr val="118087"/>
                </a:solidFill>
              </a:rPr>
              <a:t>understand</a:t>
            </a:r>
            <a:r>
              <a:rPr lang="en-US" sz="4400"/>
              <a:t>, and </a:t>
            </a:r>
          </a:p>
          <a:p>
            <a:pPr algn="ctr">
              <a:lnSpc>
                <a:spcPct val="90000"/>
              </a:lnSpc>
            </a:pPr>
            <a:r>
              <a:rPr lang="en-US" sz="4400" b="1" u="sng">
                <a:solidFill>
                  <a:srgbClr val="118087"/>
                </a:solidFill>
              </a:rPr>
              <a:t>connect</a:t>
            </a:r>
            <a:r>
              <a:rPr lang="en-US" sz="4400" b="1">
                <a:solidFill>
                  <a:srgbClr val="118087"/>
                </a:solidFill>
              </a:rPr>
              <a:t> </a:t>
            </a:r>
            <a:r>
              <a:rPr lang="en-US" sz="4400"/>
              <a:t>with the poem.</a:t>
            </a:r>
          </a:p>
        </p:txBody>
      </p:sp>
    </p:spTree>
    <p:extLst>
      <p:ext uri="{BB962C8B-B14F-4D97-AF65-F5344CB8AC3E}">
        <p14:creationId xmlns:p14="http://schemas.microsoft.com/office/powerpoint/2010/main" val="3222874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p:cTn id="13"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4">
                                            <p:txEl>
                                              <p:pRg st="0" end="0"/>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p:cTn id="19"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a:t>What is Annotating?</a:t>
            </a:r>
          </a:p>
        </p:txBody>
      </p:sp>
      <p:sp>
        <p:nvSpPr>
          <p:cNvPr id="3" name="Content Placeholder 2"/>
          <p:cNvSpPr>
            <a:spLocks noGrp="1"/>
          </p:cNvSpPr>
          <p:nvPr>
            <p:ph idx="1"/>
          </p:nvPr>
        </p:nvSpPr>
        <p:spPr>
          <a:noFill/>
          <a:ln>
            <a:noFill/>
          </a:ln>
        </p:spPr>
        <p:txBody>
          <a:bodyPr>
            <a:normAutofit/>
          </a:bodyPr>
          <a:lstStyle/>
          <a:p>
            <a:pPr marL="0" indent="0">
              <a:buNone/>
            </a:pPr>
            <a:endParaRPr lang="en-US"/>
          </a:p>
          <a:p>
            <a:pPr marL="0" indent="0">
              <a:buNone/>
            </a:pPr>
            <a:endParaRPr lang="en-US"/>
          </a:p>
          <a:p>
            <a:pPr marL="0" indent="0">
              <a:buNone/>
            </a:pPr>
            <a:endParaRPr lang="en-US"/>
          </a:p>
          <a:p>
            <a:pPr marL="0" indent="0">
              <a:buNone/>
            </a:pPr>
            <a:endParaRPr lang="en-US"/>
          </a:p>
          <a:p>
            <a:pPr marL="0" indent="0">
              <a:buNone/>
            </a:pPr>
            <a:endParaRPr lang="en-US"/>
          </a:p>
          <a:p>
            <a:pPr marL="0" indent="0">
              <a:buNone/>
            </a:pPr>
            <a:endParaRPr lang="en-US"/>
          </a:p>
        </p:txBody>
      </p:sp>
      <p:sp>
        <p:nvSpPr>
          <p:cNvPr id="4" name="TextBox 3"/>
          <p:cNvSpPr txBox="1"/>
          <p:nvPr/>
        </p:nvSpPr>
        <p:spPr>
          <a:xfrm>
            <a:off x="4498589" y="6727848"/>
            <a:ext cx="184666" cy="369332"/>
          </a:xfrm>
          <a:prstGeom prst="rect">
            <a:avLst/>
          </a:prstGeom>
          <a:noFill/>
        </p:spPr>
        <p:txBody>
          <a:bodyPr wrap="none" rtlCol="0">
            <a:spAutoFit/>
          </a:bodyPr>
          <a:lstStyle/>
          <a:p>
            <a:endParaRPr lang="en-US"/>
          </a:p>
        </p:txBody>
      </p:sp>
      <p:sp>
        <p:nvSpPr>
          <p:cNvPr id="5" name="TextBox 4"/>
          <p:cNvSpPr txBox="1"/>
          <p:nvPr/>
        </p:nvSpPr>
        <p:spPr>
          <a:xfrm>
            <a:off x="1981200" y="1600200"/>
            <a:ext cx="8229600" cy="2201436"/>
          </a:xfrm>
          <a:prstGeom prst="rect">
            <a:avLst/>
          </a:prstGeom>
          <a:noFill/>
        </p:spPr>
        <p:txBody>
          <a:bodyPr wrap="square" rtlCol="0">
            <a:spAutoFit/>
          </a:bodyPr>
          <a:lstStyle/>
          <a:p>
            <a:pPr algn="ctr">
              <a:lnSpc>
                <a:spcPct val="90000"/>
              </a:lnSpc>
            </a:pPr>
            <a:r>
              <a:rPr lang="en-US" sz="4400"/>
              <a:t>Annotation is the </a:t>
            </a:r>
            <a:r>
              <a:rPr lang="en-US" sz="5400" b="1" u="sng">
                <a:solidFill>
                  <a:srgbClr val="4C2D7E"/>
                </a:solidFill>
              </a:rPr>
              <a:t>ACT</a:t>
            </a:r>
            <a:r>
              <a:rPr lang="en-US" sz="5400" b="1">
                <a:solidFill>
                  <a:srgbClr val="4C2D7E"/>
                </a:solidFill>
              </a:rPr>
              <a:t> </a:t>
            </a:r>
            <a:r>
              <a:rPr lang="en-US" sz="4400"/>
              <a:t>of making a note in </a:t>
            </a:r>
            <a:r>
              <a:rPr lang="en-US" sz="5400" b="1" u="sng">
                <a:solidFill>
                  <a:srgbClr val="4C2D7E"/>
                </a:solidFill>
              </a:rPr>
              <a:t>ANY</a:t>
            </a:r>
            <a:r>
              <a:rPr lang="en-US" sz="5400">
                <a:solidFill>
                  <a:srgbClr val="4C2D7E"/>
                </a:solidFill>
              </a:rPr>
              <a:t> </a:t>
            </a:r>
            <a:r>
              <a:rPr lang="en-US" sz="4400"/>
              <a:t>form while reading</a:t>
            </a:r>
          </a:p>
        </p:txBody>
      </p:sp>
    </p:spTree>
    <p:extLst>
      <p:ext uri="{BB962C8B-B14F-4D97-AF65-F5344CB8AC3E}">
        <p14:creationId xmlns:p14="http://schemas.microsoft.com/office/powerpoint/2010/main" val="2368104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a:t>Annotation is </a:t>
            </a:r>
            <a:r>
              <a:rPr lang="en-US" sz="5400" b="1">
                <a:ln w="25400">
                  <a:solidFill>
                    <a:schemeClr val="tx1"/>
                  </a:solidFill>
                </a:ln>
                <a:latin typeface="+mn-lt"/>
                <a:cs typeface="KG Second Chances Solid"/>
              </a:rPr>
              <a:t>NOT…</a:t>
            </a:r>
          </a:p>
        </p:txBody>
      </p:sp>
      <p:sp>
        <p:nvSpPr>
          <p:cNvPr id="3" name="Content Placeholder 2"/>
          <p:cNvSpPr>
            <a:spLocks noGrp="1"/>
          </p:cNvSpPr>
          <p:nvPr>
            <p:ph idx="1"/>
          </p:nvPr>
        </p:nvSpPr>
        <p:spPr>
          <a:xfrm>
            <a:off x="1981200" y="1600201"/>
            <a:ext cx="4225452" cy="4525963"/>
          </a:xfrm>
        </p:spPr>
        <p:txBody>
          <a:bodyPr>
            <a:noAutofit/>
          </a:bodyPr>
          <a:lstStyle/>
          <a:p>
            <a:r>
              <a:rPr lang="en-US" sz="3400"/>
              <a:t>Highlighting without a purpose</a:t>
            </a:r>
          </a:p>
          <a:p>
            <a:r>
              <a:rPr lang="en-US" sz="3400" u="sng"/>
              <a:t>Underlining</a:t>
            </a:r>
            <a:r>
              <a:rPr lang="en-US" sz="3400"/>
              <a:t> or </a:t>
            </a:r>
            <a:r>
              <a:rPr lang="en-US" sz="3400">
                <a:effectLst>
                  <a:glow rad="127000">
                    <a:srgbClr val="FFFF00">
                      <a:alpha val="75000"/>
                    </a:srgbClr>
                  </a:glow>
                </a:effectLst>
              </a:rPr>
              <a:t>highlighting</a:t>
            </a:r>
            <a:r>
              <a:rPr lang="en-US" sz="3400"/>
              <a:t> the majority of the text</a:t>
            </a:r>
          </a:p>
          <a:p>
            <a:r>
              <a:rPr lang="en-US" sz="3400"/>
              <a:t>Drawing symbols without writing notes</a:t>
            </a:r>
          </a:p>
        </p:txBody>
      </p:sp>
    </p:spTree>
    <p:extLst>
      <p:ext uri="{BB962C8B-B14F-4D97-AF65-F5344CB8AC3E}">
        <p14:creationId xmlns:p14="http://schemas.microsoft.com/office/powerpoint/2010/main" val="3151881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39</Slides>
  <Notes>39</Notes>
  <HiddenSlides>0</HiddenSlide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    Poetry: Sonnet, with Bird,Elliptical and Fences  Days 1-2  (Lessons 21-23)  </vt:lpstr>
      <vt:lpstr>Standard:</vt:lpstr>
      <vt:lpstr>Bellwork Standard: 9-10.RL.CS.5 Analyze how an author's choices concerning text structure, plot structure,  and/or time manipulation create effects such as mystery, tension, or surprise.  ESL Scaffolds: Sentence Stems, Word Bank, Highlight vocab/unfamiliar terms, Class Buddy, Provide Bilingual Google Translate assistance, Shortened questions, Graphic Organizers, IXL, Quill, and ESL Teacher Assistance</vt:lpstr>
      <vt:lpstr>Bellwork Breakdown Standard: 9-10.RL.CS.5 Analyze how an author's choices concerning text structure, plot structure,  and/or time manipulation create effects such as mystery, tension, or surprise.   ESL Scaffolds: Sentence Stems, Word Bank, Highlight vocab/unfamiliar terms, Class Buddy, Provide Bilingual Google Translate assistance, Shortened questions, Graphic Organizers, IXL, Quill, and ESL Teacher Assistance</vt:lpstr>
      <vt:lpstr>Connection/Hook Standard:9-10.RL.CS.5 Analyze how an author's choices concerning text structure, plot structure,  and/or time manipulation create effects such as mystery, tension, or surprise.  ESL Scaffolds: Sentence Stems, Word Bank, Highlight vocab/unfamiliar terms, Class Buddy, Provide Bilingual Google Translate assistance, Shortened questions, Graphic Organizers, IXL, Quill, and ESL Teacher Assistance</vt:lpstr>
      <vt:lpstr>Raise your hand if…</vt:lpstr>
      <vt:lpstr>It happens…</vt:lpstr>
      <vt:lpstr>What is Annotating?</vt:lpstr>
      <vt:lpstr>Annotation is NOT…</vt:lpstr>
      <vt:lpstr>Why Do We Annotate?</vt:lpstr>
      <vt:lpstr>What Will I Need?</vt:lpstr>
      <vt:lpstr>Annotation Guide</vt:lpstr>
      <vt:lpstr>Annotation Guide</vt:lpstr>
      <vt:lpstr>I Do and CFU Standard:9-10.RI.KID.2 Determine a theme or central idea of a text and analyze its development; provide an objective or critical summary ESL Scaffolds: Sentence Stems, Word Bank, Highlight vocab/unfamiliar terms, Class Buddy, Provide Bilingual Google Translate assistance, Shortened questions, Graphic Organizers, IXL, Quill, and ESL Teacher Assistance</vt:lpstr>
      <vt:lpstr>PowerPoint Presentation</vt:lpstr>
      <vt:lpstr>PowerPoint Presentation</vt:lpstr>
      <vt:lpstr>PowerPoint Presentation</vt:lpstr>
      <vt:lpstr>PowerPoint Presentation</vt:lpstr>
      <vt:lpstr>PowerPoint Presentation</vt:lpstr>
      <vt:lpstr>PowerPoint Presentation</vt:lpstr>
      <vt:lpstr>Steps to Annotate Poetry</vt:lpstr>
      <vt:lpstr>We Do Standard:9-10.RL.CS.5 Analyze how an author's choices concerning text structure, plot structure,  and/or time manipulation create effects such as mystery, tension, or surprise.   ESL Scaffolds: Sentence Stems, Word Bank, Highlight vocab/unfamiliar terms, Class Buddy, Provide Bilingual Google Translate assistance, Shortened questions, Graphic Organizers, IXL, Quill, and ESL Teacher Assistance</vt:lpstr>
      <vt:lpstr>Practice</vt:lpstr>
      <vt:lpstr>Practice</vt:lpstr>
      <vt:lpstr>Practice</vt:lpstr>
      <vt:lpstr>Practice</vt:lpstr>
      <vt:lpstr>Practice</vt:lpstr>
      <vt:lpstr>Practice</vt:lpstr>
      <vt:lpstr>Practice</vt:lpstr>
      <vt:lpstr>Practice</vt:lpstr>
      <vt:lpstr>Practice</vt:lpstr>
      <vt:lpstr>Practice</vt:lpstr>
      <vt:lpstr>    Poetry: Sonnet, with Bird, Elliptical and Fences  Day 2     </vt:lpstr>
      <vt:lpstr>Practice</vt:lpstr>
      <vt:lpstr>Practice</vt:lpstr>
      <vt:lpstr>Practice</vt:lpstr>
      <vt:lpstr>Practice</vt:lpstr>
      <vt:lpstr>Practice</vt:lpstr>
      <vt:lpstr>Check for Understanding Standard: 9-10.RI.KID.2 Determine a theme or central idea of a text and analyze its development; provide an objective or critical summary ESL Scaffolds: Sentence Stems, Word Bank, Highlight vocab/unfamiliar terms, Class Buddy, Provide Bilingual Google Translate assistance, Shortened questions, Graphic Organizers, IXL, Quill, and ESL Teacher Assistance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AMBER  WICKS</dc:creator>
  <cp:revision>2</cp:revision>
  <cp:lastPrinted>2024-11-22T20:15:44Z</cp:lastPrinted>
  <dcterms:created xsi:type="dcterms:W3CDTF">2024-11-22T20:08:34Z</dcterms:created>
  <dcterms:modified xsi:type="dcterms:W3CDTF">2024-12-02T13:00:10Z</dcterms:modified>
</cp:coreProperties>
</file>