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8288000" cy="10287000"/>
  <p:notesSz cx="6858000" cy="9144000"/>
  <p:embeddedFontLst>
    <p:embeddedFont>
      <p:font typeface="Roboto Condensed Bold" charset="1" panose="02000000000000000000"/>
      <p:regular r:id="rId22"/>
    </p:embeddedFont>
    <p:embeddedFont>
      <p:font typeface="Roboto" charset="1" panose="02000000000000000000"/>
      <p:regular r:id="rId23"/>
    </p:embeddedFont>
    <p:embeddedFont>
      <p:font typeface="Canva Sans" charset="1" panose="020B0503030501040103"/>
      <p:regular r:id="rId24"/>
    </p:embeddedFont>
    <p:embeddedFont>
      <p:font typeface="DM Sans Bold" charset="1" panose="0000000000000000000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https://youtu.be/SltE4zP8-9w?si=exX7TKHJWRaQrOI9" TargetMode="External" Type="http://schemas.openxmlformats.org/officeDocument/2006/relationships/hyperlink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10.jpeg" Type="http://schemas.openxmlformats.org/officeDocument/2006/relationships/image"/><Relationship Id="rId7" Target="https://youtu.be/CMiPYHNNg28?si=a4_9UHk1X9cmROiX" TargetMode="External" Type="http://schemas.openxmlformats.org/officeDocument/2006/relationships/video"/><Relationship Id="rId8" Target="../media/image3.png" Type="http://schemas.openxmlformats.org/officeDocument/2006/relationships/image"/><Relationship Id="rId9" Target="../media/image4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Relationship Id="rId3" Target="https://youtu.be/_bPFKDdWlCg?si=xZwpbyIlkDI2Npua" TargetMode="External" Type="http://schemas.openxmlformats.org/officeDocument/2006/relationships/video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FDD7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-1009308"/>
            <a:ext cx="3077315" cy="2847916"/>
          </a:xfrm>
          <a:custGeom>
            <a:avLst/>
            <a:gdLst/>
            <a:ahLst/>
            <a:cxnLst/>
            <a:rect r="r" b="b" t="t" l="l"/>
            <a:pathLst>
              <a:path h="2847916" w="3077315">
                <a:moveTo>
                  <a:pt x="0" y="0"/>
                </a:moveTo>
                <a:lnTo>
                  <a:pt x="3077315" y="0"/>
                </a:lnTo>
                <a:lnTo>
                  <a:pt x="3077315" y="2847916"/>
                </a:lnTo>
                <a:lnTo>
                  <a:pt x="0" y="28479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9154312" y="4161456"/>
            <a:ext cx="13487589" cy="8682639"/>
          </a:xfrm>
          <a:prstGeom prst="line">
            <a:avLst/>
          </a:prstGeom>
          <a:ln cap="flat" w="38100">
            <a:solidFill>
              <a:srgbClr val="323030">
                <a:alpha val="69804"/>
              </a:srgbClr>
            </a:solidFill>
            <a:prstDash val="sysDot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 flipV="true">
            <a:off x="-1295172" y="-356276"/>
            <a:ext cx="15571606" cy="9856153"/>
          </a:xfrm>
          <a:prstGeom prst="line">
            <a:avLst/>
          </a:prstGeom>
          <a:ln cap="flat" w="38100">
            <a:solidFill>
              <a:srgbClr val="323030">
                <a:alpha val="69804"/>
              </a:srgbClr>
            </a:solidFill>
            <a:prstDash val="sysDot"/>
            <a:headEnd type="none" len="sm" w="sm"/>
            <a:tailEnd type="none" len="sm" w="sm"/>
          </a:ln>
        </p:spPr>
      </p:sp>
      <p:sp>
        <p:nvSpPr>
          <p:cNvPr name="AutoShape 5" id="5"/>
          <p:cNvSpPr/>
          <p:nvPr/>
        </p:nvSpPr>
        <p:spPr>
          <a:xfrm flipV="true">
            <a:off x="5923960" y="1712215"/>
            <a:ext cx="13487589" cy="8682639"/>
          </a:xfrm>
          <a:prstGeom prst="line">
            <a:avLst/>
          </a:prstGeom>
          <a:ln cap="flat" w="38100">
            <a:solidFill>
              <a:srgbClr val="323030">
                <a:alpha val="69804"/>
              </a:srgbClr>
            </a:solidFill>
            <a:prstDash val="sysDot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 flipV="true">
            <a:off x="-3811323" y="-2690736"/>
            <a:ext cx="15571606" cy="9856153"/>
          </a:xfrm>
          <a:prstGeom prst="line">
            <a:avLst/>
          </a:prstGeom>
          <a:ln cap="flat" w="38100">
            <a:solidFill>
              <a:srgbClr val="323030">
                <a:alpha val="69804"/>
              </a:srgbClr>
            </a:solidFill>
            <a:prstDash val="sysDot"/>
            <a:headEnd type="none" len="sm" w="sm"/>
            <a:tailEnd type="none" len="sm" w="sm"/>
          </a:ln>
        </p:spPr>
      </p:sp>
      <p:grpSp>
        <p:nvGrpSpPr>
          <p:cNvPr name="Group 7" id="7"/>
          <p:cNvGrpSpPr/>
          <p:nvPr/>
        </p:nvGrpSpPr>
        <p:grpSpPr>
          <a:xfrm rot="0">
            <a:off x="3974480" y="1390570"/>
            <a:ext cx="10339041" cy="7505861"/>
            <a:chOff x="0" y="0"/>
            <a:chExt cx="2723040" cy="197685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723040" cy="1976852"/>
            </a:xfrm>
            <a:custGeom>
              <a:avLst/>
              <a:gdLst/>
              <a:ahLst/>
              <a:cxnLst/>
              <a:rect r="r" b="b" t="t" l="l"/>
              <a:pathLst>
                <a:path h="1976852" w="2723040">
                  <a:moveTo>
                    <a:pt x="28455" y="0"/>
                  </a:moveTo>
                  <a:lnTo>
                    <a:pt x="2694585" y="0"/>
                  </a:lnTo>
                  <a:cubicBezTo>
                    <a:pt x="2710300" y="0"/>
                    <a:pt x="2723040" y="12740"/>
                    <a:pt x="2723040" y="28455"/>
                  </a:cubicBezTo>
                  <a:lnTo>
                    <a:pt x="2723040" y="1948398"/>
                  </a:lnTo>
                  <a:cubicBezTo>
                    <a:pt x="2723040" y="1964113"/>
                    <a:pt x="2710300" y="1976852"/>
                    <a:pt x="2694585" y="1976852"/>
                  </a:cubicBezTo>
                  <a:lnTo>
                    <a:pt x="28455" y="1976852"/>
                  </a:lnTo>
                  <a:cubicBezTo>
                    <a:pt x="12740" y="1976852"/>
                    <a:pt x="0" y="1964113"/>
                    <a:pt x="0" y="1948398"/>
                  </a:cubicBezTo>
                  <a:lnTo>
                    <a:pt x="0" y="28455"/>
                  </a:lnTo>
                  <a:cubicBezTo>
                    <a:pt x="0" y="12740"/>
                    <a:pt x="12740" y="0"/>
                    <a:pt x="28455" y="0"/>
                  </a:cubicBezTo>
                  <a:close/>
                </a:path>
              </a:pathLst>
            </a:custGeom>
            <a:solidFill>
              <a:srgbClr val="F8F6F4"/>
            </a:solidFill>
            <a:ln w="38100" cap="rnd">
              <a:solidFill>
                <a:srgbClr val="323030"/>
              </a:solidFill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9525"/>
              <a:ext cx="2723040" cy="19863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36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3974480" y="6652951"/>
            <a:ext cx="10339041" cy="2243479"/>
            <a:chOff x="0" y="0"/>
            <a:chExt cx="2723040" cy="59087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723040" cy="590875"/>
            </a:xfrm>
            <a:custGeom>
              <a:avLst/>
              <a:gdLst/>
              <a:ahLst/>
              <a:cxnLst/>
              <a:rect r="r" b="b" t="t" l="l"/>
              <a:pathLst>
                <a:path h="590875" w="2723040">
                  <a:moveTo>
                    <a:pt x="0" y="0"/>
                  </a:moveTo>
                  <a:lnTo>
                    <a:pt x="2723040" y="0"/>
                  </a:lnTo>
                  <a:lnTo>
                    <a:pt x="2723040" y="590875"/>
                  </a:lnTo>
                  <a:lnTo>
                    <a:pt x="0" y="590875"/>
                  </a:lnTo>
                  <a:close/>
                </a:path>
              </a:pathLst>
            </a:custGeom>
            <a:solidFill>
              <a:srgbClr val="F8F6F4"/>
            </a:solidFill>
            <a:ln w="38100" cap="sq">
              <a:solidFill>
                <a:srgbClr val="323030"/>
              </a:solidFill>
              <a:prstDash val="solid"/>
              <a:miter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9525"/>
              <a:ext cx="2723040" cy="60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36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-3158846">
            <a:off x="279478" y="2800704"/>
            <a:ext cx="3163794" cy="11083354"/>
          </a:xfrm>
          <a:custGeom>
            <a:avLst/>
            <a:gdLst/>
            <a:ahLst/>
            <a:cxnLst/>
            <a:rect r="r" b="b" t="t" l="l"/>
            <a:pathLst>
              <a:path h="11083354" w="3163794">
                <a:moveTo>
                  <a:pt x="0" y="0"/>
                </a:moveTo>
                <a:lnTo>
                  <a:pt x="3163794" y="0"/>
                </a:lnTo>
                <a:lnTo>
                  <a:pt x="3163794" y="11083354"/>
                </a:lnTo>
                <a:lnTo>
                  <a:pt x="0" y="110833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true" flipV="false" rot="-2491756">
            <a:off x="14281919" y="-2964382"/>
            <a:ext cx="3163794" cy="11083354"/>
          </a:xfrm>
          <a:custGeom>
            <a:avLst/>
            <a:gdLst/>
            <a:ahLst/>
            <a:cxnLst/>
            <a:rect r="r" b="b" t="t" l="l"/>
            <a:pathLst>
              <a:path h="11083354" w="3163794">
                <a:moveTo>
                  <a:pt x="3163794" y="0"/>
                </a:moveTo>
                <a:lnTo>
                  <a:pt x="0" y="0"/>
                </a:lnTo>
                <a:lnTo>
                  <a:pt x="0" y="11083354"/>
                </a:lnTo>
                <a:lnTo>
                  <a:pt x="3163794" y="11083354"/>
                </a:lnTo>
                <a:lnTo>
                  <a:pt x="316379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778533" y="2577295"/>
            <a:ext cx="2475611" cy="2147030"/>
          </a:xfrm>
          <a:custGeom>
            <a:avLst/>
            <a:gdLst/>
            <a:ahLst/>
            <a:cxnLst/>
            <a:rect r="r" b="b" t="t" l="l"/>
            <a:pathLst>
              <a:path h="2147030" w="2475611">
                <a:moveTo>
                  <a:pt x="0" y="0"/>
                </a:moveTo>
                <a:lnTo>
                  <a:pt x="2475611" y="0"/>
                </a:lnTo>
                <a:lnTo>
                  <a:pt x="2475611" y="2147030"/>
                </a:lnTo>
                <a:lnTo>
                  <a:pt x="0" y="21470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5034248" y="6652951"/>
            <a:ext cx="3418798" cy="2846926"/>
          </a:xfrm>
          <a:custGeom>
            <a:avLst/>
            <a:gdLst/>
            <a:ahLst/>
            <a:cxnLst/>
            <a:rect r="r" b="b" t="t" l="l"/>
            <a:pathLst>
              <a:path h="2846926" w="3418798">
                <a:moveTo>
                  <a:pt x="0" y="0"/>
                </a:moveTo>
                <a:lnTo>
                  <a:pt x="3418797" y="0"/>
                </a:lnTo>
                <a:lnTo>
                  <a:pt x="3418797" y="2846926"/>
                </a:lnTo>
                <a:lnTo>
                  <a:pt x="0" y="28469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4328580" y="3651929"/>
            <a:ext cx="9651463" cy="12381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16"/>
              </a:lnSpc>
            </a:pPr>
            <a:r>
              <a:rPr lang="en-US" b="true" sz="9596">
                <a:solidFill>
                  <a:srgbClr val="32303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PHOTOSYNTHESIS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4328580" y="7464176"/>
            <a:ext cx="9651463" cy="582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80"/>
              </a:lnSpc>
              <a:spcBef>
                <a:spcPct val="0"/>
              </a:spcBef>
            </a:pPr>
            <a:r>
              <a:rPr lang="en-US" sz="360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Cellular Energyy and Processes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FDD7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11149" y="2546349"/>
            <a:ext cx="15465703" cy="5453264"/>
            <a:chOff x="0" y="0"/>
            <a:chExt cx="3965887" cy="1398386"/>
          </a:xfrm>
        </p:grpSpPr>
        <p:sp>
          <p:nvSpPr>
            <p:cNvPr name="Freeform 3" id="3">
              <a:hlinkClick r:id="rId2" tooltip="https://youtu.be/SltE4zP8-9w?si=exX7TKHJWRaQrOI9"/>
            </p:cNvPr>
            <p:cNvSpPr/>
            <p:nvPr/>
          </p:nvSpPr>
          <p:spPr>
            <a:xfrm flipH="false" flipV="false" rot="0">
              <a:off x="0" y="0"/>
              <a:ext cx="3965887" cy="1398386"/>
            </a:xfrm>
            <a:custGeom>
              <a:avLst/>
              <a:gdLst/>
              <a:ahLst/>
              <a:cxnLst/>
              <a:rect r="r" b="b" t="t" l="l"/>
              <a:pathLst>
                <a:path h="1398386" w="3965887">
                  <a:moveTo>
                    <a:pt x="15018" y="0"/>
                  </a:moveTo>
                  <a:lnTo>
                    <a:pt x="3950869" y="0"/>
                  </a:lnTo>
                  <a:cubicBezTo>
                    <a:pt x="3959163" y="0"/>
                    <a:pt x="3965887" y="6724"/>
                    <a:pt x="3965887" y="15018"/>
                  </a:cubicBezTo>
                  <a:lnTo>
                    <a:pt x="3965887" y="1383369"/>
                  </a:lnTo>
                  <a:cubicBezTo>
                    <a:pt x="3965887" y="1391663"/>
                    <a:pt x="3959163" y="1398386"/>
                    <a:pt x="3950869" y="1398386"/>
                  </a:cubicBezTo>
                  <a:lnTo>
                    <a:pt x="15018" y="1398386"/>
                  </a:lnTo>
                  <a:cubicBezTo>
                    <a:pt x="6724" y="1398386"/>
                    <a:pt x="0" y="1391663"/>
                    <a:pt x="0" y="1383369"/>
                  </a:cubicBezTo>
                  <a:lnTo>
                    <a:pt x="0" y="15018"/>
                  </a:lnTo>
                  <a:cubicBezTo>
                    <a:pt x="0" y="6724"/>
                    <a:pt x="6724" y="0"/>
                    <a:pt x="15018" y="0"/>
                  </a:cubicBezTo>
                  <a:close/>
                </a:path>
              </a:pathLst>
            </a:custGeom>
            <a:solidFill>
              <a:srgbClr val="8BCED9"/>
            </a:solidFill>
            <a:ln w="38100" cap="rnd">
              <a:solidFill>
                <a:srgbClr val="323030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9525"/>
              <a:ext cx="3965887" cy="14079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36"/>
                </a:lnSpc>
              </a:pPr>
              <a:r>
                <a:rPr lang="en-US" b="true" sz="1613" u="sng">
                  <a:solidFill>
                    <a:srgbClr val="32303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https://youtu.be/SltE4zP8-9w?si=exX7TKHJWRaQrOI9</a:t>
              </a: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411149" y="1238250"/>
            <a:ext cx="15465703" cy="11874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740"/>
              </a:lnSpc>
            </a:pPr>
            <a:r>
              <a:rPr lang="en-US" sz="9200" b="true">
                <a:solidFill>
                  <a:srgbClr val="32303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LIGHT DEPENDENT REACTIONS: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745796" y="2785131"/>
            <a:ext cx="13935115" cy="24075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47770" indent="-373885" lvl="1">
              <a:lnSpc>
                <a:spcPts val="4848"/>
              </a:lnSpc>
              <a:buFont typeface="Arial"/>
              <a:buChar char="•"/>
            </a:pPr>
            <a:r>
              <a:rPr lang="en-US" sz="3463" u="sng">
                <a:solidFill>
                  <a:srgbClr val="323030"/>
                </a:solidFill>
                <a:latin typeface="Canva Sans"/>
                <a:ea typeface="Canva Sans"/>
                <a:cs typeface="Canva Sans"/>
                <a:sym typeface="Canva Sans"/>
              </a:rPr>
              <a:t>uses energy from sunlight to create ATP and NADPH</a:t>
            </a:r>
          </a:p>
          <a:p>
            <a:pPr algn="l" marL="747770" indent="-373885" lvl="1">
              <a:lnSpc>
                <a:spcPts val="4848"/>
              </a:lnSpc>
              <a:buFont typeface="Arial"/>
              <a:buChar char="•"/>
            </a:pPr>
            <a:r>
              <a:rPr lang="en-US" sz="3463">
                <a:solidFill>
                  <a:srgbClr val="323030"/>
                </a:solidFill>
                <a:latin typeface="Canva Sans"/>
                <a:ea typeface="Canva Sans"/>
                <a:cs typeface="Canva Sans"/>
                <a:sym typeface="Canva Sans"/>
              </a:rPr>
              <a:t>Happens in thylakoid membrane</a:t>
            </a:r>
          </a:p>
          <a:p>
            <a:pPr algn="l" marL="747770" indent="-373885" lvl="1">
              <a:lnSpc>
                <a:spcPts val="4848"/>
              </a:lnSpc>
              <a:buFont typeface="Arial"/>
              <a:buChar char="•"/>
            </a:pPr>
            <a:r>
              <a:rPr lang="en-US" sz="3463" u="sng">
                <a:solidFill>
                  <a:srgbClr val="323030"/>
                </a:solidFill>
                <a:latin typeface="Canva Sans"/>
                <a:ea typeface="Canva Sans"/>
                <a:cs typeface="Canva Sans"/>
                <a:sym typeface="Canva Sans"/>
              </a:rPr>
              <a:t>uses an electron transport chain(ETC)</a:t>
            </a:r>
            <a:r>
              <a:rPr lang="en-US" sz="3463">
                <a:solidFill>
                  <a:srgbClr val="323030"/>
                </a:solidFill>
                <a:latin typeface="Canva Sans"/>
                <a:ea typeface="Canva Sans"/>
                <a:cs typeface="Canva Sans"/>
                <a:sym typeface="Canva Sans"/>
              </a:rPr>
              <a:t> made of proteins to </a:t>
            </a:r>
            <a:r>
              <a:rPr lang="en-US" sz="3463" u="sng">
                <a:solidFill>
                  <a:srgbClr val="323030"/>
                </a:solidFill>
                <a:latin typeface="Canva Sans"/>
                <a:ea typeface="Canva Sans"/>
                <a:cs typeface="Canva Sans"/>
                <a:sym typeface="Canva Sans"/>
              </a:rPr>
              <a:t>create a high concentration of hydrogen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FDD7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922826" y="0"/>
            <a:ext cx="10442348" cy="9021184"/>
          </a:xfrm>
          <a:custGeom>
            <a:avLst/>
            <a:gdLst/>
            <a:ahLst/>
            <a:cxnLst/>
            <a:rect r="r" b="b" t="t" l="l"/>
            <a:pathLst>
              <a:path h="9021184" w="10442348">
                <a:moveTo>
                  <a:pt x="0" y="0"/>
                </a:moveTo>
                <a:lnTo>
                  <a:pt x="10442348" y="0"/>
                </a:lnTo>
                <a:lnTo>
                  <a:pt x="10442348" y="9021184"/>
                </a:lnTo>
                <a:lnTo>
                  <a:pt x="0" y="90211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680" r="0" b="-368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FDD7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11149" y="2546349"/>
            <a:ext cx="15465703" cy="5453264"/>
            <a:chOff x="0" y="0"/>
            <a:chExt cx="3965887" cy="139838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965887" cy="1398386"/>
            </a:xfrm>
            <a:custGeom>
              <a:avLst/>
              <a:gdLst/>
              <a:ahLst/>
              <a:cxnLst/>
              <a:rect r="r" b="b" t="t" l="l"/>
              <a:pathLst>
                <a:path h="1398386" w="3965887">
                  <a:moveTo>
                    <a:pt x="15018" y="0"/>
                  </a:moveTo>
                  <a:lnTo>
                    <a:pt x="3950869" y="0"/>
                  </a:lnTo>
                  <a:cubicBezTo>
                    <a:pt x="3959163" y="0"/>
                    <a:pt x="3965887" y="6724"/>
                    <a:pt x="3965887" y="15018"/>
                  </a:cubicBezTo>
                  <a:lnTo>
                    <a:pt x="3965887" y="1383369"/>
                  </a:lnTo>
                  <a:cubicBezTo>
                    <a:pt x="3965887" y="1391663"/>
                    <a:pt x="3959163" y="1398386"/>
                    <a:pt x="3950869" y="1398386"/>
                  </a:cubicBezTo>
                  <a:lnTo>
                    <a:pt x="15018" y="1398386"/>
                  </a:lnTo>
                  <a:cubicBezTo>
                    <a:pt x="6724" y="1398386"/>
                    <a:pt x="0" y="1391663"/>
                    <a:pt x="0" y="1383369"/>
                  </a:cubicBezTo>
                  <a:lnTo>
                    <a:pt x="0" y="15018"/>
                  </a:lnTo>
                  <a:cubicBezTo>
                    <a:pt x="0" y="6724"/>
                    <a:pt x="6724" y="0"/>
                    <a:pt x="15018" y="0"/>
                  </a:cubicBezTo>
                  <a:close/>
                </a:path>
              </a:pathLst>
            </a:custGeom>
            <a:solidFill>
              <a:srgbClr val="8BCED9"/>
            </a:solidFill>
            <a:ln w="38100" cap="rnd">
              <a:solidFill>
                <a:srgbClr val="323030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9525"/>
              <a:ext cx="3965887" cy="14079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36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411149" y="1228725"/>
            <a:ext cx="15465703" cy="1123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265"/>
              </a:lnSpc>
            </a:pPr>
            <a:r>
              <a:rPr lang="en-US" sz="8700" b="true">
                <a:solidFill>
                  <a:srgbClr val="32303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LIGHT INDEPENDENT REACTIONS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745796" y="2785131"/>
            <a:ext cx="13935115" cy="30171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47770" indent="-373885" lvl="1">
              <a:lnSpc>
                <a:spcPts val="4848"/>
              </a:lnSpc>
              <a:buFont typeface="Arial"/>
              <a:buChar char="•"/>
            </a:pPr>
            <a:r>
              <a:rPr lang="en-US" sz="3463">
                <a:solidFill>
                  <a:srgbClr val="323030"/>
                </a:solidFill>
                <a:latin typeface="Canva Sans"/>
                <a:ea typeface="Canva Sans"/>
                <a:cs typeface="Canva Sans"/>
                <a:sym typeface="Canva Sans"/>
              </a:rPr>
              <a:t>also called “Dark Reactions” or Calvin cycle</a:t>
            </a:r>
          </a:p>
          <a:p>
            <a:pPr algn="l" marL="747770" indent="-373885" lvl="1">
              <a:lnSpc>
                <a:spcPts val="4848"/>
              </a:lnSpc>
              <a:buFont typeface="Arial"/>
              <a:buChar char="•"/>
            </a:pPr>
            <a:r>
              <a:rPr lang="en-US" sz="3463" u="sng">
                <a:solidFill>
                  <a:srgbClr val="323030"/>
                </a:solidFill>
                <a:latin typeface="Canva Sans"/>
                <a:ea typeface="Canva Sans"/>
                <a:cs typeface="Canva Sans"/>
                <a:sym typeface="Canva Sans"/>
              </a:rPr>
              <a:t>In the Calvin cycle, ATP and NADPH from the light dependent reactions are used to synthesize high-energy sugars for the plant to use.</a:t>
            </a:r>
          </a:p>
          <a:p>
            <a:pPr algn="l" marL="747770" indent="-373885" lvl="1">
              <a:lnSpc>
                <a:spcPts val="4848"/>
              </a:lnSpc>
              <a:buFont typeface="Arial"/>
              <a:buChar char="•"/>
            </a:pPr>
            <a:r>
              <a:rPr lang="en-US" sz="3463">
                <a:solidFill>
                  <a:srgbClr val="323030"/>
                </a:solidFill>
                <a:latin typeface="Canva Sans"/>
                <a:ea typeface="Canva Sans"/>
                <a:cs typeface="Canva Sans"/>
                <a:sym typeface="Canva Sans"/>
              </a:rPr>
              <a:t>occurs in the stroma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9627130" y="4774054"/>
            <a:ext cx="8000277" cy="4953072"/>
          </a:xfrm>
          <a:custGeom>
            <a:avLst/>
            <a:gdLst/>
            <a:ahLst/>
            <a:cxnLst/>
            <a:rect r="r" b="b" t="t" l="l"/>
            <a:pathLst>
              <a:path h="4953072" w="8000277">
                <a:moveTo>
                  <a:pt x="0" y="0"/>
                </a:moveTo>
                <a:lnTo>
                  <a:pt x="8000277" y="0"/>
                </a:lnTo>
                <a:lnTo>
                  <a:pt x="8000277" y="4953073"/>
                </a:lnTo>
                <a:lnTo>
                  <a:pt x="0" y="49530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860" t="0" r="-786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>
  <p:cSld>
    <p:bg>
      <p:bgPr>
        <a:solidFill>
          <a:srgbClr val="BFDD7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11149" y="2546349"/>
            <a:ext cx="15465703" cy="5453264"/>
            <a:chOff x="0" y="0"/>
            <a:chExt cx="3965887" cy="139838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965887" cy="1398386"/>
            </a:xfrm>
            <a:custGeom>
              <a:avLst/>
              <a:gdLst/>
              <a:ahLst/>
              <a:cxnLst/>
              <a:rect r="r" b="b" t="t" l="l"/>
              <a:pathLst>
                <a:path h="1398386" w="3965887">
                  <a:moveTo>
                    <a:pt x="15018" y="0"/>
                  </a:moveTo>
                  <a:lnTo>
                    <a:pt x="3950869" y="0"/>
                  </a:lnTo>
                  <a:cubicBezTo>
                    <a:pt x="3959163" y="0"/>
                    <a:pt x="3965887" y="6724"/>
                    <a:pt x="3965887" y="15018"/>
                  </a:cubicBezTo>
                  <a:lnTo>
                    <a:pt x="3965887" y="1383369"/>
                  </a:lnTo>
                  <a:cubicBezTo>
                    <a:pt x="3965887" y="1391663"/>
                    <a:pt x="3959163" y="1398386"/>
                    <a:pt x="3950869" y="1398386"/>
                  </a:cubicBezTo>
                  <a:lnTo>
                    <a:pt x="15018" y="1398386"/>
                  </a:lnTo>
                  <a:cubicBezTo>
                    <a:pt x="6724" y="1398386"/>
                    <a:pt x="0" y="1391663"/>
                    <a:pt x="0" y="1383369"/>
                  </a:cubicBezTo>
                  <a:lnTo>
                    <a:pt x="0" y="15018"/>
                  </a:lnTo>
                  <a:cubicBezTo>
                    <a:pt x="0" y="6724"/>
                    <a:pt x="6724" y="0"/>
                    <a:pt x="15018" y="0"/>
                  </a:cubicBezTo>
                  <a:close/>
                </a:path>
              </a:pathLst>
            </a:custGeom>
            <a:solidFill>
              <a:srgbClr val="8BCED9"/>
            </a:solidFill>
            <a:ln w="38100" cap="rnd">
              <a:solidFill>
                <a:srgbClr val="323030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9525"/>
              <a:ext cx="3965887" cy="14079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36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411149" y="1228725"/>
            <a:ext cx="15465703" cy="1123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265"/>
              </a:lnSpc>
            </a:pPr>
            <a:r>
              <a:rPr lang="en-US" sz="8700" b="true">
                <a:solidFill>
                  <a:srgbClr val="32303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LIGHT INDEPENDENT REACTIONS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411149" y="2479674"/>
            <a:ext cx="15150896" cy="5380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323030"/>
                </a:solidFill>
                <a:latin typeface="Canva Sans"/>
                <a:ea typeface="Canva Sans"/>
                <a:cs typeface="Canva Sans"/>
                <a:sym typeface="Canva Sans"/>
              </a:rPr>
              <a:t>Key Idea: The Calvin cycle is like a factory that takes in carbon dioxide, and using energy (ATP and NADPH from light dependent reactions) turns it into sugar.</a:t>
            </a:r>
          </a:p>
          <a:p>
            <a:pPr algn="ctr" marL="1468119" indent="-489373" lvl="2">
              <a:lnSpc>
                <a:spcPts val="4759"/>
              </a:lnSpc>
              <a:buFont typeface="Arial"/>
              <a:buChar char="⚬"/>
            </a:pPr>
            <a:r>
              <a:rPr lang="en-US" sz="3399">
                <a:solidFill>
                  <a:srgbClr val="323030"/>
                </a:solidFill>
                <a:latin typeface="Canva Sans"/>
                <a:ea typeface="Canva Sans"/>
                <a:cs typeface="Canva Sans"/>
                <a:sym typeface="Canva Sans"/>
              </a:rPr>
              <a:t>Step 1: Carbon dioxide combines with a molecule called RuBP to form two 3-carbon molecules</a:t>
            </a:r>
          </a:p>
          <a:p>
            <a:pPr algn="ctr" marL="1468119" indent="-489373" lvl="2">
              <a:lnSpc>
                <a:spcPts val="4759"/>
              </a:lnSpc>
              <a:buFont typeface="Arial"/>
              <a:buChar char="⚬"/>
            </a:pPr>
            <a:r>
              <a:rPr lang="en-US" sz="3399">
                <a:solidFill>
                  <a:srgbClr val="323030"/>
                </a:solidFill>
                <a:latin typeface="Canva Sans"/>
                <a:ea typeface="Canva Sans"/>
                <a:cs typeface="Canva Sans"/>
                <a:sym typeface="Canva Sans"/>
              </a:rPr>
              <a:t>Step 2: The new molecule </a:t>
            </a:r>
            <a:r>
              <a:rPr lang="en-US" sz="3399">
                <a:solidFill>
                  <a:srgbClr val="323030"/>
                </a:solidFill>
                <a:latin typeface="Canva Sans"/>
                <a:ea typeface="Canva Sans"/>
                <a:cs typeface="Canva Sans"/>
                <a:sym typeface="Canva Sans"/>
              </a:rPr>
              <a:t>is reformed using ATP and NADPH (this reaction required energy)</a:t>
            </a:r>
          </a:p>
          <a:p>
            <a:pPr algn="ctr" marL="1468119" indent="-489373" lvl="2">
              <a:lnSpc>
                <a:spcPts val="4759"/>
              </a:lnSpc>
              <a:buFont typeface="Arial"/>
              <a:buChar char="⚬"/>
            </a:pPr>
            <a:r>
              <a:rPr lang="en-US" sz="3399">
                <a:solidFill>
                  <a:srgbClr val="323030"/>
                </a:solidFill>
                <a:latin typeface="Canva Sans"/>
                <a:ea typeface="Canva Sans"/>
                <a:cs typeface="Canva Sans"/>
                <a:sym typeface="Canva Sans"/>
              </a:rPr>
              <a:t>Step 3: Some molecules are used to make energy/ food for the plant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FDD7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930872" y="1300772"/>
            <a:ext cx="9903962" cy="8505028"/>
          </a:xfrm>
          <a:custGeom>
            <a:avLst/>
            <a:gdLst/>
            <a:ahLst/>
            <a:cxnLst/>
            <a:rect r="r" b="b" t="t" l="l"/>
            <a:pathLst>
              <a:path h="8505028" w="9903962">
                <a:moveTo>
                  <a:pt x="0" y="0"/>
                </a:moveTo>
                <a:lnTo>
                  <a:pt x="9903962" y="0"/>
                </a:lnTo>
                <a:lnTo>
                  <a:pt x="9903962" y="8505027"/>
                </a:lnTo>
                <a:lnTo>
                  <a:pt x="0" y="85050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793597" y="770547"/>
            <a:ext cx="15465703" cy="12890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499"/>
              </a:lnSpc>
            </a:pPr>
            <a:r>
              <a:rPr lang="en-US" sz="9999" b="true">
                <a:solidFill>
                  <a:srgbClr val="32303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LIGHT INDEPENDENT RXNS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>
  <p:cSld>
    <p:bg>
      <p:bgPr>
        <a:solidFill>
          <a:srgbClr val="BFDD7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11149" y="2546349"/>
            <a:ext cx="15465703" cy="5453264"/>
            <a:chOff x="0" y="0"/>
            <a:chExt cx="3965887" cy="139838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965887" cy="1398386"/>
            </a:xfrm>
            <a:custGeom>
              <a:avLst/>
              <a:gdLst/>
              <a:ahLst/>
              <a:cxnLst/>
              <a:rect r="r" b="b" t="t" l="l"/>
              <a:pathLst>
                <a:path h="1398386" w="3965887">
                  <a:moveTo>
                    <a:pt x="15018" y="0"/>
                  </a:moveTo>
                  <a:lnTo>
                    <a:pt x="3950869" y="0"/>
                  </a:lnTo>
                  <a:cubicBezTo>
                    <a:pt x="3959163" y="0"/>
                    <a:pt x="3965887" y="6724"/>
                    <a:pt x="3965887" y="15018"/>
                  </a:cubicBezTo>
                  <a:lnTo>
                    <a:pt x="3965887" y="1383369"/>
                  </a:lnTo>
                  <a:cubicBezTo>
                    <a:pt x="3965887" y="1391663"/>
                    <a:pt x="3959163" y="1398386"/>
                    <a:pt x="3950869" y="1398386"/>
                  </a:cubicBezTo>
                  <a:lnTo>
                    <a:pt x="15018" y="1398386"/>
                  </a:lnTo>
                  <a:cubicBezTo>
                    <a:pt x="6724" y="1398386"/>
                    <a:pt x="0" y="1391663"/>
                    <a:pt x="0" y="1383369"/>
                  </a:cubicBezTo>
                  <a:lnTo>
                    <a:pt x="0" y="15018"/>
                  </a:lnTo>
                  <a:cubicBezTo>
                    <a:pt x="0" y="6724"/>
                    <a:pt x="6724" y="0"/>
                    <a:pt x="15018" y="0"/>
                  </a:cubicBezTo>
                  <a:close/>
                </a:path>
              </a:pathLst>
            </a:custGeom>
            <a:solidFill>
              <a:srgbClr val="8BCED9"/>
            </a:solidFill>
            <a:ln w="38100" cap="rnd">
              <a:solidFill>
                <a:srgbClr val="323030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9525"/>
              <a:ext cx="3965887" cy="14079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36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3288687" y="1257300"/>
            <a:ext cx="11710627" cy="12890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499"/>
              </a:lnSpc>
            </a:pPr>
            <a:r>
              <a:rPr lang="en-US" sz="9999" b="true">
                <a:solidFill>
                  <a:srgbClr val="32303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PHOTOSYNTHESIS: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745796" y="2785131"/>
            <a:ext cx="13935115" cy="48459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47770" indent="-373885" lvl="1">
              <a:lnSpc>
                <a:spcPts val="4848"/>
              </a:lnSpc>
              <a:buFont typeface="Arial"/>
              <a:buChar char="•"/>
            </a:pPr>
            <a:r>
              <a:rPr lang="en-US" sz="3463">
                <a:solidFill>
                  <a:srgbClr val="323030"/>
                </a:solidFill>
                <a:latin typeface="Canva Sans"/>
                <a:ea typeface="Canva Sans"/>
                <a:cs typeface="Canva Sans"/>
                <a:sym typeface="Canva Sans"/>
              </a:rPr>
              <a:t>6CO2​+6H2​O+lightenergy→C6​H12​O6​+6O2​</a:t>
            </a:r>
          </a:p>
          <a:p>
            <a:pPr algn="l" marL="1495539" indent="-498513" lvl="2">
              <a:lnSpc>
                <a:spcPts val="4848"/>
              </a:lnSpc>
              <a:buFont typeface="Arial"/>
              <a:buChar char="⚬"/>
            </a:pPr>
            <a:r>
              <a:rPr lang="en-US" sz="3463">
                <a:solidFill>
                  <a:srgbClr val="323030"/>
                </a:solidFill>
                <a:latin typeface="Canva Sans"/>
                <a:ea typeface="Canva Sans"/>
                <a:cs typeface="Canva Sans"/>
                <a:sym typeface="Canva Sans"/>
              </a:rPr>
              <a:t>carbon dioxide(from the air) water (from the soil) and sunlight come together into the thylakoid. </a:t>
            </a:r>
          </a:p>
          <a:p>
            <a:pPr algn="l" marL="1495539" indent="-498513" lvl="2">
              <a:lnSpc>
                <a:spcPts val="4848"/>
              </a:lnSpc>
              <a:buFont typeface="Arial"/>
              <a:buChar char="⚬"/>
            </a:pPr>
            <a:r>
              <a:rPr lang="en-US" sz="3463">
                <a:solidFill>
                  <a:srgbClr val="323030"/>
                </a:solidFill>
                <a:latin typeface="Canva Sans"/>
                <a:ea typeface="Canva Sans"/>
                <a:cs typeface="Canva Sans"/>
                <a:sym typeface="Canva Sans"/>
              </a:rPr>
              <a:t>oxygen is released in the air. NADPH and ATP is released in the stroma</a:t>
            </a:r>
          </a:p>
          <a:p>
            <a:pPr algn="l" marL="1495539" indent="-498513" lvl="2">
              <a:lnSpc>
                <a:spcPts val="4848"/>
              </a:lnSpc>
              <a:buFont typeface="Arial"/>
              <a:buChar char="⚬"/>
            </a:pPr>
            <a:r>
              <a:rPr lang="en-US" sz="3463">
                <a:solidFill>
                  <a:srgbClr val="323030"/>
                </a:solidFill>
                <a:latin typeface="Canva Sans"/>
                <a:ea typeface="Canva Sans"/>
                <a:cs typeface="Canva Sans"/>
                <a:sym typeface="Canva Sans"/>
              </a:rPr>
              <a:t> Carbon dioxide from the air is reformed by enzymes, ATP, and NADPH to make glucose and other sugars for the plant to use.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FDD7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5429250"/>
            <a:ext cx="7900049" cy="649642"/>
            <a:chOff x="0" y="0"/>
            <a:chExt cx="10533399" cy="866189"/>
          </a:xfrm>
        </p:grpSpPr>
        <p:sp>
          <p:nvSpPr>
            <p:cNvPr name="AutoShape 3" id="3"/>
            <p:cNvSpPr/>
            <p:nvPr/>
          </p:nvSpPr>
          <p:spPr>
            <a:xfrm>
              <a:off x="0" y="433094"/>
              <a:ext cx="10100305" cy="0"/>
            </a:xfrm>
            <a:prstGeom prst="line">
              <a:avLst/>
            </a:prstGeom>
            <a:ln cap="flat" w="50800">
              <a:solidFill>
                <a:srgbClr val="323030">
                  <a:alpha val="69804"/>
                </a:srgbClr>
              </a:solidFill>
              <a:prstDash val="sysDot"/>
              <a:headEnd type="none" len="sm" w="sm"/>
              <a:tailEnd type="none" len="sm" w="sm"/>
            </a:ln>
          </p:spPr>
        </p:sp>
        <p:grpSp>
          <p:nvGrpSpPr>
            <p:cNvPr name="Group 4" id="4"/>
            <p:cNvGrpSpPr/>
            <p:nvPr/>
          </p:nvGrpSpPr>
          <p:grpSpPr>
            <a:xfrm rot="1859663">
              <a:off x="9784678" y="117467"/>
              <a:ext cx="631254" cy="631254"/>
              <a:chOff x="0" y="0"/>
              <a:chExt cx="812800" cy="812800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DBBFF"/>
              </a:solidFill>
              <a:ln w="19050" cap="sq">
                <a:solidFill>
                  <a:srgbClr val="323030"/>
                </a:solidFill>
                <a:prstDash val="solid"/>
                <a:miter/>
              </a:ln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36"/>
                  </a:lnSpc>
                </a:pPr>
              </a:p>
            </p:txBody>
          </p:sp>
        </p:grpSp>
      </p:grpSp>
      <p:sp>
        <p:nvSpPr>
          <p:cNvPr name="Freeform 7" id="7"/>
          <p:cNvSpPr/>
          <p:nvPr/>
        </p:nvSpPr>
        <p:spPr>
          <a:xfrm flipH="false" flipV="false" rot="0">
            <a:off x="7335466" y="1469965"/>
            <a:ext cx="2651411" cy="2299497"/>
          </a:xfrm>
          <a:custGeom>
            <a:avLst/>
            <a:gdLst/>
            <a:ahLst/>
            <a:cxnLst/>
            <a:rect r="r" b="b" t="t" l="l"/>
            <a:pathLst>
              <a:path h="2299497" w="2651411">
                <a:moveTo>
                  <a:pt x="0" y="0"/>
                </a:moveTo>
                <a:lnTo>
                  <a:pt x="2651412" y="0"/>
                </a:lnTo>
                <a:lnTo>
                  <a:pt x="2651412" y="2299497"/>
                </a:lnTo>
                <a:lnTo>
                  <a:pt x="0" y="22994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28700" y="2007805"/>
            <a:ext cx="7051745" cy="3742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613"/>
              </a:lnSpc>
            </a:pPr>
            <a:r>
              <a:rPr lang="en-US" sz="10119" b="true">
                <a:solidFill>
                  <a:srgbClr val="32303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VIDEO: GUIDED NOTES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4697398" y="-1001054"/>
            <a:ext cx="3033184" cy="2807074"/>
          </a:xfrm>
          <a:custGeom>
            <a:avLst/>
            <a:gdLst/>
            <a:ahLst/>
            <a:cxnLst/>
            <a:rect r="r" b="b" t="t" l="l"/>
            <a:pathLst>
              <a:path h="2807074" w="3033184">
                <a:moveTo>
                  <a:pt x="0" y="0"/>
                </a:moveTo>
                <a:lnTo>
                  <a:pt x="3033184" y="0"/>
                </a:lnTo>
                <a:lnTo>
                  <a:pt x="3033184" y="2807074"/>
                </a:lnTo>
                <a:lnTo>
                  <a:pt x="0" y="28070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pic>
        <p:nvPicPr>
          <p:cNvPr name="Picture 10" id="10"/>
          <p:cNvPicPr>
            <a:picLocks noChangeAspect="true"/>
          </p:cNvPicPr>
          <p:nvPr>
            <a:videoFile r:link="rId7"/>
          </p:nvPr>
        </p:nvPicPr>
        <p:blipFill>
          <a:blip r:embed="rId6"/>
          <a:stretch>
            <a:fillRect/>
          </a:stretch>
        </p:blipFill>
        <p:spPr>
          <a:xfrm rot="0">
            <a:off x="8187750" y="2950056"/>
            <a:ext cx="9674943" cy="5437907"/>
          </a:xfrm>
          <a:prstGeom prst="rect">
            <a:avLst/>
          </a:prstGeom>
        </p:spPr>
      </p:pic>
      <p:sp>
        <p:nvSpPr>
          <p:cNvPr name="Freeform 11" id="11"/>
          <p:cNvSpPr/>
          <p:nvPr/>
        </p:nvSpPr>
        <p:spPr>
          <a:xfrm flipH="true" flipV="false" rot="3368768">
            <a:off x="15613580" y="4711459"/>
            <a:ext cx="2098950" cy="7353010"/>
          </a:xfrm>
          <a:custGeom>
            <a:avLst/>
            <a:gdLst/>
            <a:ahLst/>
            <a:cxnLst/>
            <a:rect r="r" b="b" t="t" l="l"/>
            <a:pathLst>
              <a:path h="7353010" w="2098950">
                <a:moveTo>
                  <a:pt x="2098950" y="0"/>
                </a:moveTo>
                <a:lnTo>
                  <a:pt x="0" y="0"/>
                </a:lnTo>
                <a:lnTo>
                  <a:pt x="0" y="7353010"/>
                </a:lnTo>
                <a:lnTo>
                  <a:pt x="2098950" y="7353010"/>
                </a:lnTo>
                <a:lnTo>
                  <a:pt x="209895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bg>
      <p:bgPr>
        <a:solidFill>
          <a:srgbClr val="8CCF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1414910" y="-638009"/>
            <a:ext cx="14934665" cy="9349510"/>
          </a:xfrm>
          <a:prstGeom prst="line">
            <a:avLst/>
          </a:prstGeom>
          <a:ln cap="flat" w="28575">
            <a:solidFill>
              <a:srgbClr val="323030">
                <a:alpha val="69804"/>
              </a:srgbClr>
            </a:solidFill>
            <a:prstDash val="sysDot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flipV="true">
            <a:off x="4441538" y="-638009"/>
            <a:ext cx="13846462" cy="9127854"/>
          </a:xfrm>
          <a:prstGeom prst="line">
            <a:avLst/>
          </a:prstGeom>
          <a:ln cap="flat" w="28575">
            <a:solidFill>
              <a:srgbClr val="323030">
                <a:alpha val="69804"/>
              </a:srgbClr>
            </a:solidFill>
            <a:prstDash val="sysDot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8106378" y="2939005"/>
            <a:ext cx="8625784" cy="5550840"/>
            <a:chOff x="0" y="0"/>
            <a:chExt cx="2211919" cy="142340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211919" cy="1423408"/>
            </a:xfrm>
            <a:custGeom>
              <a:avLst/>
              <a:gdLst/>
              <a:ahLst/>
              <a:cxnLst/>
              <a:rect r="r" b="b" t="t" l="l"/>
              <a:pathLst>
                <a:path h="1423408" w="2211919">
                  <a:moveTo>
                    <a:pt x="0" y="0"/>
                  </a:moveTo>
                  <a:lnTo>
                    <a:pt x="2211919" y="0"/>
                  </a:lnTo>
                  <a:lnTo>
                    <a:pt x="2211919" y="1423408"/>
                  </a:lnTo>
                  <a:lnTo>
                    <a:pt x="0" y="1423408"/>
                  </a:lnTo>
                  <a:close/>
                </a:path>
              </a:pathLst>
            </a:custGeom>
            <a:solidFill>
              <a:srgbClr val="FFE27C"/>
            </a:solidFill>
            <a:ln w="38100" cap="sq">
              <a:solidFill>
                <a:srgbClr val="323030"/>
              </a:solidFill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9525"/>
              <a:ext cx="2211919" cy="14329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36"/>
                </a:lnSpc>
              </a:pPr>
            </a:p>
          </p:txBody>
        </p:sp>
      </p:grpSp>
      <p:sp>
        <p:nvSpPr>
          <p:cNvPr name="AutoShape 7" id="7"/>
          <p:cNvSpPr/>
          <p:nvPr/>
        </p:nvSpPr>
        <p:spPr>
          <a:xfrm flipV="true">
            <a:off x="3403277" y="-1746737"/>
            <a:ext cx="12857551" cy="7833141"/>
          </a:xfrm>
          <a:prstGeom prst="line">
            <a:avLst/>
          </a:prstGeom>
          <a:ln cap="flat" w="28575">
            <a:solidFill>
              <a:srgbClr val="323030">
                <a:alpha val="69804"/>
              </a:srgbClr>
            </a:solidFill>
            <a:prstDash val="sysDot"/>
            <a:headEnd type="none" len="sm" w="sm"/>
            <a:tailEnd type="none" len="sm" w="sm"/>
          </a:ln>
        </p:spPr>
      </p:sp>
      <p:grpSp>
        <p:nvGrpSpPr>
          <p:cNvPr name="Group 8" id="8"/>
          <p:cNvGrpSpPr/>
          <p:nvPr/>
        </p:nvGrpSpPr>
        <p:grpSpPr>
          <a:xfrm rot="0">
            <a:off x="1122234" y="8386255"/>
            <a:ext cx="585352" cy="608476"/>
            <a:chOff x="0" y="0"/>
            <a:chExt cx="781911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781911" cy="812800"/>
            </a:xfrm>
            <a:custGeom>
              <a:avLst/>
              <a:gdLst/>
              <a:ahLst/>
              <a:cxnLst/>
              <a:rect r="r" b="b" t="t" l="l"/>
              <a:pathLst>
                <a:path h="812800" w="781911">
                  <a:moveTo>
                    <a:pt x="390955" y="0"/>
                  </a:moveTo>
                  <a:cubicBezTo>
                    <a:pt x="175037" y="0"/>
                    <a:pt x="0" y="181951"/>
                    <a:pt x="0" y="406400"/>
                  </a:cubicBezTo>
                  <a:cubicBezTo>
                    <a:pt x="0" y="630849"/>
                    <a:pt x="175037" y="812800"/>
                    <a:pt x="390955" y="812800"/>
                  </a:cubicBezTo>
                  <a:cubicBezTo>
                    <a:pt x="606874" y="812800"/>
                    <a:pt x="781911" y="630849"/>
                    <a:pt x="781911" y="406400"/>
                  </a:cubicBezTo>
                  <a:cubicBezTo>
                    <a:pt x="781911" y="181951"/>
                    <a:pt x="606874" y="0"/>
                    <a:pt x="390955" y="0"/>
                  </a:cubicBezTo>
                  <a:close/>
                </a:path>
              </a:pathLst>
            </a:custGeom>
            <a:solidFill>
              <a:srgbClr val="CDBBFF"/>
            </a:solidFill>
            <a:ln w="19050" cap="sq">
              <a:solidFill>
                <a:srgbClr val="323030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73304" y="66675"/>
              <a:ext cx="635303" cy="669925"/>
            </a:xfrm>
            <a:prstGeom prst="rect">
              <a:avLst/>
            </a:prstGeom>
          </p:spPr>
          <p:txBody>
            <a:bodyPr anchor="ctr" rtlCol="false" tIns="65289" lIns="65289" bIns="65289" rIns="65289"/>
            <a:lstStyle/>
            <a:p>
              <a:pPr algn="ctr">
                <a:lnSpc>
                  <a:spcPts val="1936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3099039" y="5782165"/>
            <a:ext cx="608476" cy="608476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FDD76"/>
            </a:solidFill>
            <a:ln w="19050" cap="sq">
              <a:solidFill>
                <a:srgbClr val="323030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65289" lIns="65289" bIns="65289" rIns="65289"/>
            <a:lstStyle/>
            <a:p>
              <a:pPr algn="ctr">
                <a:lnSpc>
                  <a:spcPts val="1936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4137300" y="8119292"/>
            <a:ext cx="608476" cy="608476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84C6"/>
            </a:solidFill>
            <a:ln w="19050" cap="sq">
              <a:solidFill>
                <a:srgbClr val="323030"/>
              </a:solidFill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65289" lIns="65289" bIns="65289" rIns="65289"/>
            <a:lstStyle/>
            <a:p>
              <a:pPr algn="ctr">
                <a:lnSpc>
                  <a:spcPts val="1936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1122234" y="1389339"/>
            <a:ext cx="6158271" cy="23145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835"/>
              </a:lnSpc>
            </a:pPr>
            <a:r>
              <a:rPr lang="en-US" sz="9300" b="true">
                <a:solidFill>
                  <a:srgbClr val="32303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ESSENTIAL </a:t>
            </a:r>
          </a:p>
          <a:p>
            <a:pPr algn="l">
              <a:lnSpc>
                <a:spcPts val="8835"/>
              </a:lnSpc>
            </a:pPr>
            <a:r>
              <a:rPr lang="en-US" sz="9300" b="true">
                <a:solidFill>
                  <a:srgbClr val="32303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QUESTIONS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8106378" y="1292269"/>
            <a:ext cx="8625784" cy="1529690"/>
            <a:chOff x="0" y="0"/>
            <a:chExt cx="2211919" cy="39226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2211919" cy="392260"/>
            </a:xfrm>
            <a:custGeom>
              <a:avLst/>
              <a:gdLst/>
              <a:ahLst/>
              <a:cxnLst/>
              <a:rect r="r" b="b" t="t" l="l"/>
              <a:pathLst>
                <a:path h="392260" w="2211919">
                  <a:moveTo>
                    <a:pt x="0" y="0"/>
                  </a:moveTo>
                  <a:lnTo>
                    <a:pt x="2211919" y="0"/>
                  </a:lnTo>
                  <a:lnTo>
                    <a:pt x="2211919" y="392260"/>
                  </a:lnTo>
                  <a:lnTo>
                    <a:pt x="0" y="392260"/>
                  </a:lnTo>
                  <a:close/>
                </a:path>
              </a:pathLst>
            </a:custGeom>
            <a:solidFill>
              <a:srgbClr val="FFE27C"/>
            </a:solidFill>
            <a:ln w="38100" cap="sq">
              <a:solidFill>
                <a:srgbClr val="323030"/>
              </a:solidFill>
              <a:prstDash val="solid"/>
              <a:miter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0" y="-9525"/>
              <a:ext cx="2211919" cy="4017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36"/>
                </a:lnSpc>
              </a:pP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8570279" y="1660239"/>
            <a:ext cx="7697983" cy="8604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9"/>
              </a:lnSpc>
            </a:pPr>
            <a:r>
              <a:rPr lang="en-US" sz="3399" b="true">
                <a:solidFill>
                  <a:srgbClr val="32303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At the end of this lesson, you will be able to answer: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8739696" y="3442878"/>
            <a:ext cx="521945" cy="521945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FDD76"/>
            </a:solidFill>
            <a:ln w="19050" cap="sq">
              <a:solidFill>
                <a:srgbClr val="323030"/>
              </a:solidFill>
              <a:prstDash val="solid"/>
              <a:miter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20"/>
                </a:lnSpc>
              </a:pPr>
              <a:r>
                <a:rPr lang="en-US" b="true" sz="1600">
                  <a:solidFill>
                    <a:srgbClr val="32303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1</a:t>
              </a: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9414315" y="3477473"/>
            <a:ext cx="6684530" cy="424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80"/>
              </a:lnSpc>
            </a:pPr>
            <a:r>
              <a:rPr lang="en-US" sz="260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What is the function of ATP?</a:t>
            </a:r>
          </a:p>
        </p:txBody>
      </p:sp>
      <p:grpSp>
        <p:nvGrpSpPr>
          <p:cNvPr name="Group 26" id="26"/>
          <p:cNvGrpSpPr/>
          <p:nvPr/>
        </p:nvGrpSpPr>
        <p:grpSpPr>
          <a:xfrm rot="0">
            <a:off x="8739696" y="4480505"/>
            <a:ext cx="521945" cy="521945"/>
            <a:chOff x="0" y="0"/>
            <a:chExt cx="812800" cy="8128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FDD76"/>
            </a:solidFill>
            <a:ln w="19050" cap="sq">
              <a:solidFill>
                <a:srgbClr val="323030"/>
              </a:solidFill>
              <a:prstDash val="solid"/>
              <a:miter/>
            </a:ln>
          </p:spPr>
        </p:sp>
        <p:sp>
          <p:nvSpPr>
            <p:cNvPr name="TextBox 28" id="28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20"/>
                </a:lnSpc>
              </a:pPr>
              <a:r>
                <a:rPr lang="en-US" b="true" sz="1600">
                  <a:solidFill>
                    <a:srgbClr val="32303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2</a:t>
              </a:r>
            </a:p>
          </p:txBody>
        </p:sp>
      </p:grpSp>
      <p:sp>
        <p:nvSpPr>
          <p:cNvPr name="TextBox 29" id="29"/>
          <p:cNvSpPr txBox="true"/>
          <p:nvPr/>
        </p:nvSpPr>
        <p:spPr>
          <a:xfrm rot="0">
            <a:off x="9414315" y="4300788"/>
            <a:ext cx="6684530" cy="8528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80"/>
              </a:lnSpc>
            </a:pPr>
            <a:r>
              <a:rPr lang="en-US" sz="260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How is energy transferred from light energy into stored energy in the cell?</a:t>
            </a:r>
          </a:p>
        </p:txBody>
      </p:sp>
      <p:grpSp>
        <p:nvGrpSpPr>
          <p:cNvPr name="Group 30" id="30"/>
          <p:cNvGrpSpPr/>
          <p:nvPr/>
        </p:nvGrpSpPr>
        <p:grpSpPr>
          <a:xfrm rot="0">
            <a:off x="8739696" y="5518132"/>
            <a:ext cx="521945" cy="521945"/>
            <a:chOff x="0" y="0"/>
            <a:chExt cx="812800" cy="81280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FDD76"/>
            </a:solidFill>
            <a:ln w="19050" cap="sq">
              <a:solidFill>
                <a:srgbClr val="323030"/>
              </a:solidFill>
              <a:prstDash val="solid"/>
              <a:miter/>
            </a:ln>
          </p:spPr>
        </p:sp>
        <p:sp>
          <p:nvSpPr>
            <p:cNvPr name="TextBox 32" id="32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20"/>
                </a:lnSpc>
              </a:pPr>
              <a:r>
                <a:rPr lang="en-US" b="true" sz="1600">
                  <a:solidFill>
                    <a:srgbClr val="32303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3</a:t>
              </a:r>
            </a:p>
          </p:txBody>
        </p:sp>
      </p:grpSp>
      <p:sp>
        <p:nvSpPr>
          <p:cNvPr name="TextBox 33" id="33"/>
          <p:cNvSpPr txBox="true"/>
          <p:nvPr/>
        </p:nvSpPr>
        <p:spPr>
          <a:xfrm rot="0">
            <a:off x="9414315" y="5555788"/>
            <a:ext cx="6684530" cy="424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80"/>
              </a:lnSpc>
            </a:pPr>
            <a:r>
              <a:rPr lang="en-US" sz="260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What factors affect photosynthesis?</a:t>
            </a:r>
          </a:p>
        </p:txBody>
      </p:sp>
      <p:grpSp>
        <p:nvGrpSpPr>
          <p:cNvPr name="Group 34" id="34"/>
          <p:cNvGrpSpPr/>
          <p:nvPr/>
        </p:nvGrpSpPr>
        <p:grpSpPr>
          <a:xfrm rot="0">
            <a:off x="8739696" y="6555759"/>
            <a:ext cx="521945" cy="521945"/>
            <a:chOff x="0" y="0"/>
            <a:chExt cx="812800" cy="81280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FDD76"/>
            </a:solidFill>
            <a:ln w="19050" cap="sq">
              <a:solidFill>
                <a:srgbClr val="323030"/>
              </a:solidFill>
              <a:prstDash val="solid"/>
              <a:miter/>
            </a:ln>
          </p:spPr>
        </p:sp>
        <p:sp>
          <p:nvSpPr>
            <p:cNvPr name="TextBox 36" id="36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20"/>
                </a:lnSpc>
              </a:pPr>
              <a:r>
                <a:rPr lang="en-US" b="true" sz="1600">
                  <a:solidFill>
                    <a:srgbClr val="32303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4</a:t>
              </a:r>
            </a:p>
          </p:txBody>
        </p:sp>
      </p:grpSp>
      <p:sp>
        <p:nvSpPr>
          <p:cNvPr name="TextBox 37" id="37"/>
          <p:cNvSpPr txBox="true"/>
          <p:nvPr/>
        </p:nvSpPr>
        <p:spPr>
          <a:xfrm rot="0">
            <a:off x="9414315" y="6498655"/>
            <a:ext cx="6684530" cy="1281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80"/>
              </a:lnSpc>
            </a:pPr>
            <a:r>
              <a:rPr lang="en-US" sz="260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How is it possible for trees to grow and get heavier, given that they are not consuming matter by eating other organisms?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bg>
      <p:bgPr>
        <a:solidFill>
          <a:srgbClr val="BFDD7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184065"/>
            <a:ext cx="11710627" cy="12890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499"/>
              </a:lnSpc>
            </a:pPr>
            <a:r>
              <a:rPr lang="en-US" sz="9999" b="true">
                <a:solidFill>
                  <a:srgbClr val="32303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QUICK RECALL: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028700" y="3805036"/>
            <a:ext cx="16230600" cy="5453264"/>
            <a:chOff x="0" y="0"/>
            <a:chExt cx="4162030" cy="139838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162030" cy="1398386"/>
            </a:xfrm>
            <a:custGeom>
              <a:avLst/>
              <a:gdLst/>
              <a:ahLst/>
              <a:cxnLst/>
              <a:rect r="r" b="b" t="t" l="l"/>
              <a:pathLst>
                <a:path h="1398386" w="4162030">
                  <a:moveTo>
                    <a:pt x="14310" y="0"/>
                  </a:moveTo>
                  <a:lnTo>
                    <a:pt x="4147720" y="0"/>
                  </a:lnTo>
                  <a:cubicBezTo>
                    <a:pt x="4151516" y="0"/>
                    <a:pt x="4155155" y="1508"/>
                    <a:pt x="4157839" y="4191"/>
                  </a:cubicBezTo>
                  <a:cubicBezTo>
                    <a:pt x="4160522" y="6875"/>
                    <a:pt x="4162030" y="10515"/>
                    <a:pt x="4162030" y="14310"/>
                  </a:cubicBezTo>
                  <a:lnTo>
                    <a:pt x="4162030" y="1384076"/>
                  </a:lnTo>
                  <a:cubicBezTo>
                    <a:pt x="4162030" y="1387872"/>
                    <a:pt x="4160522" y="1391511"/>
                    <a:pt x="4157839" y="1394195"/>
                  </a:cubicBezTo>
                  <a:cubicBezTo>
                    <a:pt x="4155155" y="1396879"/>
                    <a:pt x="4151516" y="1398386"/>
                    <a:pt x="4147720" y="1398386"/>
                  </a:cubicBezTo>
                  <a:lnTo>
                    <a:pt x="14310" y="1398386"/>
                  </a:lnTo>
                  <a:cubicBezTo>
                    <a:pt x="10515" y="1398386"/>
                    <a:pt x="6875" y="1396879"/>
                    <a:pt x="4191" y="1394195"/>
                  </a:cubicBezTo>
                  <a:cubicBezTo>
                    <a:pt x="1508" y="1391511"/>
                    <a:pt x="0" y="1387872"/>
                    <a:pt x="0" y="1384076"/>
                  </a:cubicBezTo>
                  <a:lnTo>
                    <a:pt x="0" y="14310"/>
                  </a:lnTo>
                  <a:cubicBezTo>
                    <a:pt x="0" y="10515"/>
                    <a:pt x="1508" y="6875"/>
                    <a:pt x="4191" y="4191"/>
                  </a:cubicBezTo>
                  <a:cubicBezTo>
                    <a:pt x="6875" y="1508"/>
                    <a:pt x="10515" y="0"/>
                    <a:pt x="14310" y="0"/>
                  </a:cubicBezTo>
                  <a:close/>
                </a:path>
              </a:pathLst>
            </a:custGeom>
            <a:solidFill>
              <a:srgbClr val="8BCED9"/>
            </a:solidFill>
            <a:ln w="38100" cap="rnd">
              <a:solidFill>
                <a:srgbClr val="323030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9525"/>
              <a:ext cx="4162030" cy="14079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36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452873" y="4036782"/>
            <a:ext cx="14624313" cy="36267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47770" indent="-373885" lvl="1">
              <a:lnSpc>
                <a:spcPts val="4848"/>
              </a:lnSpc>
              <a:buFont typeface="Arial"/>
              <a:buChar char="•"/>
            </a:pPr>
            <a:r>
              <a:rPr lang="en-US" sz="3463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Energy</a:t>
            </a:r>
            <a:r>
              <a:rPr lang="en-US" sz="3463">
                <a:solidFill>
                  <a:srgbClr val="323030"/>
                </a:solidFill>
                <a:latin typeface="Canva Sans"/>
                <a:ea typeface="Canva Sans"/>
                <a:cs typeface="Canva Sans"/>
                <a:sym typeface="Canva Sans"/>
              </a:rPr>
              <a:t> is the ability to do work ( lights, to run, to grow, computers, etc)</a:t>
            </a:r>
          </a:p>
          <a:p>
            <a:pPr algn="l" marL="747770" indent="-373885" lvl="1">
              <a:lnSpc>
                <a:spcPts val="4848"/>
              </a:lnSpc>
              <a:buFont typeface="Arial"/>
              <a:buChar char="•"/>
            </a:pPr>
            <a:r>
              <a:rPr lang="en-US" sz="3463">
                <a:solidFill>
                  <a:srgbClr val="323030"/>
                </a:solidFill>
                <a:latin typeface="Canva Sans"/>
                <a:ea typeface="Canva Sans"/>
                <a:cs typeface="Canva Sans"/>
                <a:sym typeface="Canva Sans"/>
              </a:rPr>
              <a:t>Different forms: light, heat, and electrical</a:t>
            </a:r>
          </a:p>
          <a:p>
            <a:pPr algn="l" marL="747770" indent="-373885" lvl="1">
              <a:lnSpc>
                <a:spcPts val="4848"/>
              </a:lnSpc>
              <a:buFont typeface="Arial"/>
              <a:buChar char="•"/>
            </a:pPr>
            <a:r>
              <a:rPr lang="en-US" sz="3463" u="sng">
                <a:solidFill>
                  <a:srgbClr val="323030"/>
                </a:solidFill>
                <a:latin typeface="Canva Sans"/>
                <a:ea typeface="Canva Sans"/>
                <a:cs typeface="Canva Sans"/>
                <a:sym typeface="Canva Sans"/>
              </a:rPr>
              <a:t>Energy is stored in bonds for all livinng things.</a:t>
            </a:r>
          </a:p>
          <a:p>
            <a:pPr algn="l" marL="1495539" indent="-498513" lvl="2">
              <a:lnSpc>
                <a:spcPts val="4848"/>
              </a:lnSpc>
              <a:buFont typeface="Arial"/>
              <a:buChar char="⚬"/>
            </a:pPr>
            <a:r>
              <a:rPr lang="en-US" sz="3463">
                <a:solidFill>
                  <a:srgbClr val="323030"/>
                </a:solidFill>
                <a:latin typeface="Canva Sans"/>
                <a:ea typeface="Canva Sans"/>
                <a:cs typeface="Canva Sans"/>
                <a:sym typeface="Canva Sans"/>
              </a:rPr>
              <a:t>Metabolism is when we break down chemical bonds from the food we eat to make energy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6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33339" y="1095375"/>
            <a:ext cx="6930932" cy="3407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849"/>
              </a:lnSpc>
            </a:pPr>
            <a:r>
              <a:rPr lang="en-US" sz="8044" b="true">
                <a:solidFill>
                  <a:srgbClr val="32303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ADENOSINE TRIPHOSPHATE (ATP)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7770186" y="1028700"/>
            <a:ext cx="9489114" cy="4492502"/>
          </a:xfrm>
          <a:custGeom>
            <a:avLst/>
            <a:gdLst/>
            <a:ahLst/>
            <a:cxnLst/>
            <a:rect r="r" b="b" t="t" l="l"/>
            <a:pathLst>
              <a:path h="4492502" w="9489114">
                <a:moveTo>
                  <a:pt x="0" y="0"/>
                </a:moveTo>
                <a:lnTo>
                  <a:pt x="9489114" y="0"/>
                </a:lnTo>
                <a:lnTo>
                  <a:pt x="9489114" y="4492502"/>
                </a:lnTo>
                <a:lnTo>
                  <a:pt x="0" y="44925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0" y="5445002"/>
            <a:ext cx="18288000" cy="2646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20417" indent="-410209" lvl="1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323030"/>
                </a:solidFill>
                <a:latin typeface="Canva Sans"/>
                <a:ea typeface="Canva Sans"/>
                <a:cs typeface="Canva Sans"/>
                <a:sym typeface="Canva Sans"/>
              </a:rPr>
              <a:t>Energy is stored in the bonds between the phosphate groups</a:t>
            </a:r>
          </a:p>
          <a:p>
            <a:pPr algn="l" marL="820417" indent="-410209" lvl="1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323030"/>
                </a:solidFill>
                <a:latin typeface="Canva Sans"/>
                <a:ea typeface="Canva Sans"/>
                <a:cs typeface="Canva Sans"/>
                <a:sym typeface="Canva Sans"/>
              </a:rPr>
              <a:t>It takes energy to add a phosphate and energy is released when a phosphate group is broken off</a:t>
            </a:r>
          </a:p>
          <a:p>
            <a:pPr algn="l" marL="820417" indent="-410209" lvl="1">
              <a:lnSpc>
                <a:spcPts val="5319"/>
              </a:lnSpc>
              <a:buFont typeface="Arial"/>
              <a:buChar char="•"/>
            </a:pPr>
            <a:r>
              <a:rPr lang="en-US" sz="3799" u="sng">
                <a:solidFill>
                  <a:srgbClr val="323030"/>
                </a:solidFill>
                <a:latin typeface="Canva Sans"/>
                <a:ea typeface="Canva Sans"/>
                <a:cs typeface="Canva Sans"/>
                <a:sym typeface="Canva Sans"/>
              </a:rPr>
              <a:t>ATP can release and store energy by breaking and reforming P-groups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CCF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3820337"/>
            <a:ext cx="5112777" cy="2718982"/>
            <a:chOff x="0" y="0"/>
            <a:chExt cx="1311075" cy="69723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11075" cy="697231"/>
            </a:xfrm>
            <a:custGeom>
              <a:avLst/>
              <a:gdLst/>
              <a:ahLst/>
              <a:cxnLst/>
              <a:rect r="r" b="b" t="t" l="l"/>
              <a:pathLst>
                <a:path h="697231" w="1311075">
                  <a:moveTo>
                    <a:pt x="45427" y="0"/>
                  </a:moveTo>
                  <a:lnTo>
                    <a:pt x="1265648" y="0"/>
                  </a:lnTo>
                  <a:cubicBezTo>
                    <a:pt x="1290736" y="0"/>
                    <a:pt x="1311075" y="20338"/>
                    <a:pt x="1311075" y="45427"/>
                  </a:cubicBezTo>
                  <a:lnTo>
                    <a:pt x="1311075" y="651804"/>
                  </a:lnTo>
                  <a:cubicBezTo>
                    <a:pt x="1311075" y="676893"/>
                    <a:pt x="1290736" y="697231"/>
                    <a:pt x="1265648" y="697231"/>
                  </a:cubicBezTo>
                  <a:lnTo>
                    <a:pt x="45427" y="697231"/>
                  </a:lnTo>
                  <a:cubicBezTo>
                    <a:pt x="20338" y="697231"/>
                    <a:pt x="0" y="676893"/>
                    <a:pt x="0" y="651804"/>
                  </a:cubicBezTo>
                  <a:lnTo>
                    <a:pt x="0" y="45427"/>
                  </a:lnTo>
                  <a:cubicBezTo>
                    <a:pt x="0" y="20338"/>
                    <a:pt x="20338" y="0"/>
                    <a:pt x="45427" y="0"/>
                  </a:cubicBezTo>
                  <a:close/>
                </a:path>
              </a:pathLst>
            </a:custGeom>
            <a:solidFill>
              <a:srgbClr val="F8F6F4"/>
            </a:solidFill>
            <a:ln w="38100" cap="rnd">
              <a:solidFill>
                <a:srgbClr val="323030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9525"/>
              <a:ext cx="1311075" cy="7067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36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3140964" y="3421739"/>
            <a:ext cx="888248" cy="888248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FDD76"/>
            </a:solidFill>
            <a:ln w="38100" cap="sq">
              <a:solidFill>
                <a:srgbClr val="323030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79"/>
                </a:lnSpc>
              </a:pPr>
              <a:r>
                <a:rPr lang="en-US" b="true" sz="2899">
                  <a:solidFill>
                    <a:srgbClr val="32303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1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6587612" y="3865863"/>
            <a:ext cx="5112777" cy="2673455"/>
            <a:chOff x="0" y="0"/>
            <a:chExt cx="1311075" cy="68555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311075" cy="685557"/>
            </a:xfrm>
            <a:custGeom>
              <a:avLst/>
              <a:gdLst/>
              <a:ahLst/>
              <a:cxnLst/>
              <a:rect r="r" b="b" t="t" l="l"/>
              <a:pathLst>
                <a:path h="685557" w="1311075">
                  <a:moveTo>
                    <a:pt x="45427" y="0"/>
                  </a:moveTo>
                  <a:lnTo>
                    <a:pt x="1265648" y="0"/>
                  </a:lnTo>
                  <a:cubicBezTo>
                    <a:pt x="1290736" y="0"/>
                    <a:pt x="1311075" y="20338"/>
                    <a:pt x="1311075" y="45427"/>
                  </a:cubicBezTo>
                  <a:lnTo>
                    <a:pt x="1311075" y="640130"/>
                  </a:lnTo>
                  <a:cubicBezTo>
                    <a:pt x="1311075" y="665219"/>
                    <a:pt x="1290736" y="685557"/>
                    <a:pt x="1265648" y="685557"/>
                  </a:cubicBezTo>
                  <a:lnTo>
                    <a:pt x="45427" y="685557"/>
                  </a:lnTo>
                  <a:cubicBezTo>
                    <a:pt x="20338" y="685557"/>
                    <a:pt x="0" y="665219"/>
                    <a:pt x="0" y="640130"/>
                  </a:cubicBezTo>
                  <a:lnTo>
                    <a:pt x="0" y="45427"/>
                  </a:lnTo>
                  <a:cubicBezTo>
                    <a:pt x="0" y="20338"/>
                    <a:pt x="20338" y="0"/>
                    <a:pt x="45427" y="0"/>
                  </a:cubicBezTo>
                  <a:close/>
                </a:path>
              </a:pathLst>
            </a:custGeom>
            <a:solidFill>
              <a:srgbClr val="F8F6F4"/>
            </a:solidFill>
            <a:ln w="38100" cap="rnd">
              <a:solidFill>
                <a:srgbClr val="323030"/>
              </a:solidFill>
              <a:prstDash val="solid"/>
              <a:round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9525"/>
              <a:ext cx="1311075" cy="69508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36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8699876" y="3376213"/>
            <a:ext cx="888248" cy="888248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FDD76"/>
            </a:solidFill>
            <a:ln w="38100" cap="sq">
              <a:solidFill>
                <a:srgbClr val="323030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79"/>
                </a:lnSpc>
              </a:pPr>
              <a:r>
                <a:rPr lang="en-US" b="true" sz="2899">
                  <a:solidFill>
                    <a:srgbClr val="32303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2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2146523" y="3820337"/>
            <a:ext cx="5112777" cy="2718982"/>
            <a:chOff x="0" y="0"/>
            <a:chExt cx="1311075" cy="697231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311075" cy="697231"/>
            </a:xfrm>
            <a:custGeom>
              <a:avLst/>
              <a:gdLst/>
              <a:ahLst/>
              <a:cxnLst/>
              <a:rect r="r" b="b" t="t" l="l"/>
              <a:pathLst>
                <a:path h="697231" w="1311075">
                  <a:moveTo>
                    <a:pt x="45427" y="0"/>
                  </a:moveTo>
                  <a:lnTo>
                    <a:pt x="1265648" y="0"/>
                  </a:lnTo>
                  <a:cubicBezTo>
                    <a:pt x="1290736" y="0"/>
                    <a:pt x="1311075" y="20338"/>
                    <a:pt x="1311075" y="45427"/>
                  </a:cubicBezTo>
                  <a:lnTo>
                    <a:pt x="1311075" y="651804"/>
                  </a:lnTo>
                  <a:cubicBezTo>
                    <a:pt x="1311075" y="676893"/>
                    <a:pt x="1290736" y="697231"/>
                    <a:pt x="1265648" y="697231"/>
                  </a:cubicBezTo>
                  <a:lnTo>
                    <a:pt x="45427" y="697231"/>
                  </a:lnTo>
                  <a:cubicBezTo>
                    <a:pt x="20338" y="697231"/>
                    <a:pt x="0" y="676893"/>
                    <a:pt x="0" y="651804"/>
                  </a:cubicBezTo>
                  <a:lnTo>
                    <a:pt x="0" y="45427"/>
                  </a:lnTo>
                  <a:cubicBezTo>
                    <a:pt x="0" y="20338"/>
                    <a:pt x="20338" y="0"/>
                    <a:pt x="45427" y="0"/>
                  </a:cubicBezTo>
                  <a:close/>
                </a:path>
              </a:pathLst>
            </a:custGeom>
            <a:solidFill>
              <a:srgbClr val="F8F6F4"/>
            </a:solidFill>
            <a:ln w="38100" cap="rnd">
              <a:solidFill>
                <a:srgbClr val="323030"/>
              </a:solidFill>
              <a:prstDash val="solid"/>
              <a:round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9525"/>
              <a:ext cx="1311075" cy="7067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36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4258788" y="3376213"/>
            <a:ext cx="888248" cy="888248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FDD76"/>
            </a:solidFill>
            <a:ln w="38100" cap="sq">
              <a:solidFill>
                <a:srgbClr val="323030"/>
              </a:solidFill>
              <a:prstDash val="solid"/>
              <a:miter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79"/>
                </a:lnSpc>
              </a:pPr>
              <a:r>
                <a:rPr lang="en-US" b="true" sz="2899">
                  <a:solidFill>
                    <a:srgbClr val="32303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3</a:t>
              </a: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1619313" y="1247775"/>
            <a:ext cx="15049373" cy="1238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19"/>
              </a:lnSpc>
            </a:pPr>
            <a:r>
              <a:rPr lang="en-US" b="true" sz="9600">
                <a:solidFill>
                  <a:srgbClr val="32303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HOW IS ATP USED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619313" y="5095875"/>
            <a:ext cx="3874331" cy="469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b="true" sz="2800">
                <a:solidFill>
                  <a:srgbClr val="32303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ACTIVE TRANSPORT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7206834" y="5102661"/>
            <a:ext cx="3874331" cy="926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b="true" sz="2800">
                <a:solidFill>
                  <a:srgbClr val="32303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ALLOW CELLS TO MOVE/ FUNCTION 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2795763" y="4849495"/>
            <a:ext cx="3874331" cy="1383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b="true" sz="2800">
                <a:solidFill>
                  <a:srgbClr val="32303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TO SUPPLY ENERGY TO MOVE MUSCLES, AND BLOOD CIRCULATION</a:t>
            </a:r>
          </a:p>
        </p:txBody>
      </p:sp>
      <p:pic>
        <p:nvPicPr>
          <p:cNvPr name="Picture 24" id="24"/>
          <p:cNvPicPr>
            <a:picLocks noChangeAspect="true"/>
          </p:cNvPicPr>
          <p:nvPr>
            <a:videoFile r:link="rId3"/>
          </p:nvPr>
        </p:nvPicPr>
        <p:blipFill>
          <a:blip r:embed="rId2"/>
          <a:stretch>
            <a:fillRect/>
          </a:stretch>
        </p:blipFill>
        <p:spPr>
          <a:xfrm rot="0">
            <a:off x="1094914" y="6749687"/>
            <a:ext cx="5046562" cy="28364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FDD7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3805036"/>
            <a:ext cx="8512090" cy="5453264"/>
            <a:chOff x="0" y="0"/>
            <a:chExt cx="2182764" cy="139838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182764" cy="1398386"/>
            </a:xfrm>
            <a:custGeom>
              <a:avLst/>
              <a:gdLst/>
              <a:ahLst/>
              <a:cxnLst/>
              <a:rect r="r" b="b" t="t" l="l"/>
              <a:pathLst>
                <a:path h="1398386" w="2182764">
                  <a:moveTo>
                    <a:pt x="27286" y="0"/>
                  </a:moveTo>
                  <a:lnTo>
                    <a:pt x="2155479" y="0"/>
                  </a:lnTo>
                  <a:cubicBezTo>
                    <a:pt x="2170548" y="0"/>
                    <a:pt x="2182764" y="12216"/>
                    <a:pt x="2182764" y="27286"/>
                  </a:cubicBezTo>
                  <a:lnTo>
                    <a:pt x="2182764" y="1371101"/>
                  </a:lnTo>
                  <a:cubicBezTo>
                    <a:pt x="2182764" y="1378337"/>
                    <a:pt x="2179890" y="1385277"/>
                    <a:pt x="2174773" y="1390394"/>
                  </a:cubicBezTo>
                  <a:cubicBezTo>
                    <a:pt x="2169656" y="1395512"/>
                    <a:pt x="2162715" y="1398386"/>
                    <a:pt x="2155479" y="1398386"/>
                  </a:cubicBezTo>
                  <a:lnTo>
                    <a:pt x="27286" y="1398386"/>
                  </a:lnTo>
                  <a:cubicBezTo>
                    <a:pt x="12216" y="1398386"/>
                    <a:pt x="0" y="1386170"/>
                    <a:pt x="0" y="1371101"/>
                  </a:cubicBezTo>
                  <a:lnTo>
                    <a:pt x="0" y="27286"/>
                  </a:lnTo>
                  <a:cubicBezTo>
                    <a:pt x="0" y="12216"/>
                    <a:pt x="12216" y="0"/>
                    <a:pt x="27286" y="0"/>
                  </a:cubicBezTo>
                  <a:close/>
                </a:path>
              </a:pathLst>
            </a:custGeom>
            <a:solidFill>
              <a:srgbClr val="8BCED9"/>
            </a:solidFill>
            <a:ln w="38100" cap="rnd">
              <a:solidFill>
                <a:srgbClr val="323030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9525"/>
              <a:ext cx="2182764" cy="14079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36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1337574" y="1714289"/>
            <a:ext cx="6321092" cy="7720418"/>
          </a:xfrm>
          <a:custGeom>
            <a:avLst/>
            <a:gdLst/>
            <a:ahLst/>
            <a:cxnLst/>
            <a:rect r="r" b="b" t="t" l="l"/>
            <a:pathLst>
              <a:path h="7720418" w="6321092">
                <a:moveTo>
                  <a:pt x="0" y="0"/>
                </a:moveTo>
                <a:lnTo>
                  <a:pt x="6321092" y="0"/>
                </a:lnTo>
                <a:lnTo>
                  <a:pt x="6321092" y="7720418"/>
                </a:lnTo>
                <a:lnTo>
                  <a:pt x="0" y="77204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1184065"/>
            <a:ext cx="11710627" cy="12890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499"/>
              </a:lnSpc>
            </a:pPr>
            <a:r>
              <a:rPr lang="en-US" sz="9999" b="true">
                <a:solidFill>
                  <a:srgbClr val="32303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PHOTOSYNTHESIS: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251156" y="4036782"/>
            <a:ext cx="7669678" cy="42363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47770" indent="-373885" lvl="1">
              <a:lnSpc>
                <a:spcPts val="4848"/>
              </a:lnSpc>
              <a:buFont typeface="Arial"/>
              <a:buChar char="•"/>
            </a:pPr>
            <a:r>
              <a:rPr lang="en-US" sz="3463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Photosynthesis</a:t>
            </a:r>
            <a:r>
              <a:rPr lang="en-US" sz="3463">
                <a:solidFill>
                  <a:srgbClr val="323030"/>
                </a:solidFill>
                <a:latin typeface="Canva Sans"/>
                <a:ea typeface="Canva Sans"/>
                <a:cs typeface="Canva Sans"/>
                <a:sym typeface="Canva Sans"/>
              </a:rPr>
              <a:t>: process of converting the energy of sunlight into chemical energy stored in the bonds of carbohydrates</a:t>
            </a:r>
          </a:p>
          <a:p>
            <a:pPr algn="l" marL="747770" indent="-373885" lvl="1">
              <a:lnSpc>
                <a:spcPts val="4848"/>
              </a:lnSpc>
              <a:buFont typeface="Arial"/>
              <a:buChar char="•"/>
            </a:pPr>
            <a:r>
              <a:rPr lang="en-US" sz="3463" u="sng">
                <a:solidFill>
                  <a:srgbClr val="323030"/>
                </a:solidFill>
                <a:latin typeface="Canva Sans"/>
                <a:ea typeface="Canva Sans"/>
                <a:cs typeface="Canva Sans"/>
                <a:sym typeface="Canva Sans"/>
              </a:rPr>
              <a:t>happens in the chloroplasts</a:t>
            </a:r>
            <a:r>
              <a:rPr lang="en-US" sz="3463">
                <a:solidFill>
                  <a:srgbClr val="323030"/>
                </a:solidFill>
                <a:latin typeface="Canva Sans"/>
                <a:ea typeface="Canva Sans"/>
                <a:cs typeface="Canva Sans"/>
                <a:sym typeface="Canva Sans"/>
              </a:rPr>
              <a:t> of plant cells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FDD7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11149" y="2546349"/>
            <a:ext cx="15465703" cy="5453264"/>
            <a:chOff x="0" y="0"/>
            <a:chExt cx="3965887" cy="139838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965887" cy="1398386"/>
            </a:xfrm>
            <a:custGeom>
              <a:avLst/>
              <a:gdLst/>
              <a:ahLst/>
              <a:cxnLst/>
              <a:rect r="r" b="b" t="t" l="l"/>
              <a:pathLst>
                <a:path h="1398386" w="3965887">
                  <a:moveTo>
                    <a:pt x="15018" y="0"/>
                  </a:moveTo>
                  <a:lnTo>
                    <a:pt x="3950869" y="0"/>
                  </a:lnTo>
                  <a:cubicBezTo>
                    <a:pt x="3959163" y="0"/>
                    <a:pt x="3965887" y="6724"/>
                    <a:pt x="3965887" y="15018"/>
                  </a:cubicBezTo>
                  <a:lnTo>
                    <a:pt x="3965887" y="1383369"/>
                  </a:lnTo>
                  <a:cubicBezTo>
                    <a:pt x="3965887" y="1391663"/>
                    <a:pt x="3959163" y="1398386"/>
                    <a:pt x="3950869" y="1398386"/>
                  </a:cubicBezTo>
                  <a:lnTo>
                    <a:pt x="15018" y="1398386"/>
                  </a:lnTo>
                  <a:cubicBezTo>
                    <a:pt x="6724" y="1398386"/>
                    <a:pt x="0" y="1391663"/>
                    <a:pt x="0" y="1383369"/>
                  </a:cubicBezTo>
                  <a:lnTo>
                    <a:pt x="0" y="15018"/>
                  </a:lnTo>
                  <a:cubicBezTo>
                    <a:pt x="0" y="6724"/>
                    <a:pt x="6724" y="0"/>
                    <a:pt x="15018" y="0"/>
                  </a:cubicBezTo>
                  <a:close/>
                </a:path>
              </a:pathLst>
            </a:custGeom>
            <a:solidFill>
              <a:srgbClr val="8BCED9"/>
            </a:solidFill>
            <a:ln w="38100" cap="rnd">
              <a:solidFill>
                <a:srgbClr val="323030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9525"/>
              <a:ext cx="3965887" cy="14079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36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745796" y="2785131"/>
            <a:ext cx="13935115" cy="42363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47770" indent="-373885" lvl="1">
              <a:lnSpc>
                <a:spcPts val="4848"/>
              </a:lnSpc>
              <a:buFont typeface="Arial"/>
              <a:buChar char="•"/>
            </a:pPr>
            <a:r>
              <a:rPr lang="en-US" sz="3463">
                <a:solidFill>
                  <a:srgbClr val="323030"/>
                </a:solidFill>
                <a:latin typeface="Canva Sans"/>
                <a:ea typeface="Canva Sans"/>
                <a:cs typeface="Canva Sans"/>
                <a:sym typeface="Canva Sans"/>
              </a:rPr>
              <a:t>Plants use pigments to capture the energy in sunlight.</a:t>
            </a:r>
          </a:p>
          <a:p>
            <a:pPr algn="l" marL="747770" indent="-373885" lvl="1">
              <a:lnSpc>
                <a:spcPts val="4848"/>
              </a:lnSpc>
              <a:buFont typeface="Arial"/>
              <a:buChar char="•"/>
            </a:pPr>
            <a:r>
              <a:rPr lang="en-US" sz="3463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Pigment:</a:t>
            </a:r>
            <a:r>
              <a:rPr lang="en-US" sz="3463">
                <a:solidFill>
                  <a:srgbClr val="323030"/>
                </a:solidFill>
                <a:latin typeface="Canva Sans"/>
                <a:ea typeface="Canva Sans"/>
                <a:cs typeface="Canva Sans"/>
                <a:sym typeface="Canva Sans"/>
              </a:rPr>
              <a:t> a molecule that absorbs light</a:t>
            </a:r>
          </a:p>
          <a:p>
            <a:pPr algn="l" marL="747770" indent="-373885" lvl="1">
              <a:lnSpc>
                <a:spcPts val="4848"/>
              </a:lnSpc>
              <a:buFont typeface="Arial"/>
              <a:buChar char="•"/>
            </a:pPr>
            <a:r>
              <a:rPr lang="en-US" sz="3463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Chlorophyll: </a:t>
            </a:r>
            <a:r>
              <a:rPr lang="en-US" sz="3463">
                <a:solidFill>
                  <a:srgbClr val="323030"/>
                </a:solidFill>
                <a:latin typeface="Canva Sans"/>
                <a:ea typeface="Canva Sans"/>
                <a:cs typeface="Canva Sans"/>
                <a:sym typeface="Canva Sans"/>
              </a:rPr>
              <a:t>the main pigment involved in photosynthesis</a:t>
            </a:r>
          </a:p>
          <a:p>
            <a:pPr algn="l" marL="1495539" indent="-498513" lvl="2">
              <a:lnSpc>
                <a:spcPts val="4848"/>
              </a:lnSpc>
              <a:buFont typeface="Arial"/>
              <a:buChar char="⚬"/>
            </a:pPr>
            <a:r>
              <a:rPr lang="en-US" sz="3463">
                <a:solidFill>
                  <a:srgbClr val="323030"/>
                </a:solidFill>
                <a:latin typeface="Canva Sans"/>
                <a:ea typeface="Canva Sans"/>
                <a:cs typeface="Canva Sans"/>
                <a:sym typeface="Canva Sans"/>
              </a:rPr>
              <a:t>it absorbs blue and red light but reflects green, which is why plants are green</a:t>
            </a:r>
          </a:p>
          <a:p>
            <a:pPr algn="l" marL="1495539" indent="-498513" lvl="2">
              <a:lnSpc>
                <a:spcPts val="4848"/>
              </a:lnSpc>
              <a:buFont typeface="Arial"/>
              <a:buChar char="⚬"/>
            </a:pPr>
            <a:r>
              <a:rPr lang="en-US" sz="3463">
                <a:solidFill>
                  <a:srgbClr val="323030"/>
                </a:solidFill>
                <a:latin typeface="Canva Sans"/>
                <a:ea typeface="Canva Sans"/>
                <a:cs typeface="Canva Sans"/>
                <a:sym typeface="Canva Sans"/>
              </a:rPr>
              <a:t>found in thylakoid membrane</a:t>
            </a:r>
          </a:p>
          <a:p>
            <a:pPr algn="l">
              <a:lnSpc>
                <a:spcPts val="4848"/>
              </a:lnSpc>
            </a:pP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8841549" y="5272981"/>
            <a:ext cx="7700655" cy="4784032"/>
          </a:xfrm>
          <a:custGeom>
            <a:avLst/>
            <a:gdLst/>
            <a:ahLst/>
            <a:cxnLst/>
            <a:rect r="r" b="b" t="t" l="l"/>
            <a:pathLst>
              <a:path h="4784032" w="7700655">
                <a:moveTo>
                  <a:pt x="0" y="0"/>
                </a:moveTo>
                <a:lnTo>
                  <a:pt x="7700655" y="0"/>
                </a:lnTo>
                <a:lnTo>
                  <a:pt x="7700655" y="4784032"/>
                </a:lnTo>
                <a:lnTo>
                  <a:pt x="0" y="47840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411149" y="1447788"/>
            <a:ext cx="15131056" cy="10985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75"/>
              </a:lnSpc>
            </a:pPr>
            <a:r>
              <a:rPr lang="en-US" b="true" sz="8500">
                <a:solidFill>
                  <a:srgbClr val="32303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PIGMENTS AND CHLROROPHYLL:</a:t>
            </a:r>
          </a:p>
        </p:txBody>
      </p:sp>
      <p:sp>
        <p:nvSpPr>
          <p:cNvPr name="AutoShape 8" id="8"/>
          <p:cNvSpPr/>
          <p:nvPr/>
        </p:nvSpPr>
        <p:spPr>
          <a:xfrm flipV="true">
            <a:off x="7679553" y="8341609"/>
            <a:ext cx="2977203" cy="494665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9" id="9"/>
          <p:cNvSpPr txBox="true"/>
          <p:nvPr/>
        </p:nvSpPr>
        <p:spPr>
          <a:xfrm rot="0">
            <a:off x="9942142" y="6617565"/>
            <a:ext cx="1429229" cy="22187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263"/>
              </a:lnSpc>
            </a:pPr>
            <a:r>
              <a:rPr lang="en-US" sz="1304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[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506650" y="8512741"/>
            <a:ext cx="2506502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Granum</a:t>
            </a:r>
          </a:p>
        </p:txBody>
      </p:sp>
      <p:sp>
        <p:nvSpPr>
          <p:cNvPr name="AutoShape 11" id="11"/>
          <p:cNvSpPr/>
          <p:nvPr/>
        </p:nvSpPr>
        <p:spPr>
          <a:xfrm flipV="true">
            <a:off x="11766214" y="6884007"/>
            <a:ext cx="2977203" cy="494665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2" id="12"/>
          <p:cNvSpPr txBox="true"/>
          <p:nvPr/>
        </p:nvSpPr>
        <p:spPr>
          <a:xfrm rot="0">
            <a:off x="14427659" y="6560475"/>
            <a:ext cx="2506502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Thylakoid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FDD7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18376" y="2249894"/>
            <a:ext cx="7022487" cy="6653688"/>
            <a:chOff x="0" y="0"/>
            <a:chExt cx="1800784" cy="170621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00784" cy="1706212"/>
            </a:xfrm>
            <a:custGeom>
              <a:avLst/>
              <a:gdLst/>
              <a:ahLst/>
              <a:cxnLst/>
              <a:rect r="r" b="b" t="t" l="l"/>
              <a:pathLst>
                <a:path h="1706212" w="1800784">
                  <a:moveTo>
                    <a:pt x="33073" y="0"/>
                  </a:moveTo>
                  <a:lnTo>
                    <a:pt x="1767710" y="0"/>
                  </a:lnTo>
                  <a:cubicBezTo>
                    <a:pt x="1785976" y="0"/>
                    <a:pt x="1800784" y="14807"/>
                    <a:pt x="1800784" y="33073"/>
                  </a:cubicBezTo>
                  <a:lnTo>
                    <a:pt x="1800784" y="1673139"/>
                  </a:lnTo>
                  <a:cubicBezTo>
                    <a:pt x="1800784" y="1691405"/>
                    <a:pt x="1785976" y="1706212"/>
                    <a:pt x="1767710" y="1706212"/>
                  </a:cubicBezTo>
                  <a:lnTo>
                    <a:pt x="33073" y="1706212"/>
                  </a:lnTo>
                  <a:cubicBezTo>
                    <a:pt x="14807" y="1706212"/>
                    <a:pt x="0" y="1691405"/>
                    <a:pt x="0" y="1673139"/>
                  </a:cubicBezTo>
                  <a:lnTo>
                    <a:pt x="0" y="33073"/>
                  </a:lnTo>
                  <a:cubicBezTo>
                    <a:pt x="0" y="14807"/>
                    <a:pt x="14807" y="0"/>
                    <a:pt x="33073" y="0"/>
                  </a:cubicBezTo>
                  <a:close/>
                </a:path>
              </a:pathLst>
            </a:custGeom>
            <a:solidFill>
              <a:srgbClr val="8BCED9"/>
            </a:solidFill>
            <a:ln w="38100" cap="rnd">
              <a:solidFill>
                <a:srgbClr val="323030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9525"/>
              <a:ext cx="1800784" cy="17157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36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7540862" y="2249894"/>
            <a:ext cx="10747138" cy="6653688"/>
          </a:xfrm>
          <a:custGeom>
            <a:avLst/>
            <a:gdLst/>
            <a:ahLst/>
            <a:cxnLst/>
            <a:rect r="r" b="b" t="t" l="l"/>
            <a:pathLst>
              <a:path h="6653688" w="10747138">
                <a:moveTo>
                  <a:pt x="0" y="0"/>
                </a:moveTo>
                <a:lnTo>
                  <a:pt x="10747138" y="0"/>
                </a:lnTo>
                <a:lnTo>
                  <a:pt x="10747138" y="6653689"/>
                </a:lnTo>
                <a:lnTo>
                  <a:pt x="0" y="66536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860" t="0" r="-786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1257300"/>
            <a:ext cx="17259300" cy="12890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499"/>
              </a:lnSpc>
            </a:pPr>
            <a:r>
              <a:rPr lang="en-US" sz="9999" b="true">
                <a:solidFill>
                  <a:srgbClr val="32303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PHOTOSYNTHESIS OCCURS IN..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18376" y="2785131"/>
            <a:ext cx="6665136" cy="42363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47770" indent="-373885" lvl="1">
              <a:lnSpc>
                <a:spcPts val="4848"/>
              </a:lnSpc>
              <a:buFont typeface="Arial"/>
              <a:buChar char="•"/>
            </a:pPr>
            <a:r>
              <a:rPr lang="en-US" sz="3463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Thylakoid:</a:t>
            </a:r>
            <a:r>
              <a:rPr lang="en-US" sz="3463">
                <a:solidFill>
                  <a:srgbClr val="323030"/>
                </a:solidFill>
                <a:latin typeface="Canva Sans"/>
                <a:ea typeface="Canva Sans"/>
                <a:cs typeface="Canva Sans"/>
                <a:sym typeface="Canva Sans"/>
              </a:rPr>
              <a:t> disc-shaped plates inside the chloroplasts, </a:t>
            </a:r>
            <a:r>
              <a:rPr lang="en-US" sz="3463" u="sng">
                <a:solidFill>
                  <a:srgbClr val="323030"/>
                </a:solidFill>
                <a:latin typeface="Canva Sans"/>
                <a:ea typeface="Canva Sans"/>
                <a:cs typeface="Canva Sans"/>
                <a:sym typeface="Canva Sans"/>
              </a:rPr>
              <a:t>where light dependent reactions occur.</a:t>
            </a:r>
          </a:p>
          <a:p>
            <a:pPr algn="l" marL="747770" indent="-373885" lvl="1">
              <a:lnSpc>
                <a:spcPts val="4848"/>
              </a:lnSpc>
              <a:buFont typeface="Arial"/>
              <a:buChar char="•"/>
            </a:pPr>
            <a:r>
              <a:rPr lang="en-US" sz="3463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Stroma</a:t>
            </a:r>
            <a:r>
              <a:rPr lang="en-US" sz="3463">
                <a:solidFill>
                  <a:srgbClr val="323030"/>
                </a:solidFill>
                <a:latin typeface="Canva Sans"/>
                <a:ea typeface="Canva Sans"/>
                <a:cs typeface="Canva Sans"/>
                <a:sym typeface="Canva Sans"/>
              </a:rPr>
              <a:t>: fluid filled space where light-independent reactions occur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FDD7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11149" y="2546349"/>
            <a:ext cx="6704151" cy="7122131"/>
            <a:chOff x="0" y="0"/>
            <a:chExt cx="1719153" cy="182633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19153" cy="1826336"/>
            </a:xfrm>
            <a:custGeom>
              <a:avLst/>
              <a:gdLst/>
              <a:ahLst/>
              <a:cxnLst/>
              <a:rect r="r" b="b" t="t" l="l"/>
              <a:pathLst>
                <a:path h="1826336" w="1719153">
                  <a:moveTo>
                    <a:pt x="34644" y="0"/>
                  </a:moveTo>
                  <a:lnTo>
                    <a:pt x="1684509" y="0"/>
                  </a:lnTo>
                  <a:cubicBezTo>
                    <a:pt x="1693697" y="0"/>
                    <a:pt x="1702509" y="3650"/>
                    <a:pt x="1709006" y="10147"/>
                  </a:cubicBezTo>
                  <a:cubicBezTo>
                    <a:pt x="1715503" y="16644"/>
                    <a:pt x="1719153" y="25456"/>
                    <a:pt x="1719153" y="34644"/>
                  </a:cubicBezTo>
                  <a:lnTo>
                    <a:pt x="1719153" y="1791692"/>
                  </a:lnTo>
                  <a:cubicBezTo>
                    <a:pt x="1719153" y="1810825"/>
                    <a:pt x="1703642" y="1826336"/>
                    <a:pt x="1684509" y="1826336"/>
                  </a:cubicBezTo>
                  <a:lnTo>
                    <a:pt x="34644" y="1826336"/>
                  </a:lnTo>
                  <a:cubicBezTo>
                    <a:pt x="25456" y="1826336"/>
                    <a:pt x="16644" y="1822686"/>
                    <a:pt x="10147" y="1816189"/>
                  </a:cubicBezTo>
                  <a:cubicBezTo>
                    <a:pt x="3650" y="1809692"/>
                    <a:pt x="0" y="1800880"/>
                    <a:pt x="0" y="1791692"/>
                  </a:cubicBezTo>
                  <a:lnTo>
                    <a:pt x="0" y="34644"/>
                  </a:lnTo>
                  <a:cubicBezTo>
                    <a:pt x="0" y="25456"/>
                    <a:pt x="3650" y="16644"/>
                    <a:pt x="10147" y="10147"/>
                  </a:cubicBezTo>
                  <a:cubicBezTo>
                    <a:pt x="16644" y="3650"/>
                    <a:pt x="25456" y="0"/>
                    <a:pt x="34644" y="0"/>
                  </a:cubicBezTo>
                  <a:close/>
                </a:path>
              </a:pathLst>
            </a:custGeom>
            <a:solidFill>
              <a:srgbClr val="8BCED9"/>
            </a:solidFill>
            <a:ln w="38100" cap="rnd">
              <a:solidFill>
                <a:srgbClr val="323030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9525"/>
              <a:ext cx="1719153" cy="18358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36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8379436" y="3584069"/>
            <a:ext cx="9290314" cy="5736769"/>
          </a:xfrm>
          <a:custGeom>
            <a:avLst/>
            <a:gdLst/>
            <a:ahLst/>
            <a:cxnLst/>
            <a:rect r="r" b="b" t="t" l="l"/>
            <a:pathLst>
              <a:path h="5736769" w="9290314">
                <a:moveTo>
                  <a:pt x="0" y="0"/>
                </a:moveTo>
                <a:lnTo>
                  <a:pt x="9290314" y="0"/>
                </a:lnTo>
                <a:lnTo>
                  <a:pt x="9290314" y="5736769"/>
                </a:lnTo>
                <a:lnTo>
                  <a:pt x="0" y="57367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657705" y="1257300"/>
            <a:ext cx="11710627" cy="12890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499"/>
              </a:lnSpc>
            </a:pPr>
            <a:r>
              <a:rPr lang="en-US" sz="9999" b="true">
                <a:solidFill>
                  <a:srgbClr val="32303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PHOTOSYNTHESIS: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745796" y="2747246"/>
            <a:ext cx="5660316" cy="30171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48"/>
              </a:lnSpc>
            </a:pPr>
          </a:p>
          <a:p>
            <a:pPr algn="l" marL="747770" indent="-373885" lvl="1">
              <a:lnSpc>
                <a:spcPts val="4848"/>
              </a:lnSpc>
              <a:buFont typeface="Arial"/>
              <a:buChar char="•"/>
            </a:pPr>
            <a:r>
              <a:rPr lang="en-US" sz="3463" u="sng">
                <a:solidFill>
                  <a:srgbClr val="323030"/>
                </a:solidFill>
                <a:latin typeface="Canva Sans"/>
                <a:ea typeface="Canva Sans"/>
                <a:cs typeface="Canva Sans"/>
                <a:sym typeface="Canva Sans"/>
              </a:rPr>
              <a:t>happens in 2 stages: Light-dependent and light independent (Calvin Cycle).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DAGRhvuAUiA</dc:identifier>
  <dcterms:modified xsi:type="dcterms:W3CDTF">2011-08-01T06:04:30Z</dcterms:modified>
  <cp:revision>1</cp:revision>
  <dc:title>Genetic Variation</dc:title>
</cp:coreProperties>
</file>