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Lst>
  <p:notesMasterIdLst>
    <p:notesMasterId r:id="rId23"/>
  </p:notesMasterIdLst>
  <p:sldIdLst>
    <p:sldId id="256" r:id="rId7"/>
    <p:sldId id="260" r:id="rId8"/>
    <p:sldId id="261" r:id="rId9"/>
    <p:sldId id="503" r:id="rId10"/>
    <p:sldId id="550" r:id="rId11"/>
    <p:sldId id="496" r:id="rId12"/>
    <p:sldId id="551" r:id="rId13"/>
    <p:sldId id="507" r:id="rId14"/>
    <p:sldId id="553" r:id="rId15"/>
    <p:sldId id="505" r:id="rId16"/>
    <p:sldId id="552" r:id="rId17"/>
    <p:sldId id="510" r:id="rId18"/>
    <p:sldId id="262" r:id="rId19"/>
    <p:sldId id="263" r:id="rId20"/>
    <p:sldId id="548"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F5033-3BFD-A048-A57F-D65871BE547A}" v="9" dt="2024-01-22T01:44:06.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2"/>
    <p:restoredTop sz="94694"/>
  </p:normalViewPr>
  <p:slideViewPr>
    <p:cSldViewPr snapToGrid="0" snapToObjects="1">
      <p:cViewPr varScale="1">
        <p:scale>
          <a:sx n="114" d="100"/>
          <a:sy n="114" d="100"/>
        </p:scale>
        <p:origin x="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DE0A1-CE03-6649-ACDF-133680F83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DE0A1-CE03-6649-ACDF-133680F83C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8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dirty="0"/>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dirty="0"/>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dirty="0"/>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endParaRPr lang="en-US" dirty="0"/>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dirty="0"/>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endParaRPr lang="en-US" dirty="0"/>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dirty="0"/>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dirty="0"/>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dirty="0"/>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dirty="0"/>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dirty="0"/>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dirty="0"/>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dirty="0"/>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60D3-4436-4D9C-90A0-F0BFF1EC3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767BBC-13CF-47C1-9266-48EBD3482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FF1D74-6F12-42DF-93C7-C479ECF98863}"/>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5" name="Footer Placeholder 4">
            <a:extLst>
              <a:ext uri="{FF2B5EF4-FFF2-40B4-BE49-F238E27FC236}">
                <a16:creationId xmlns:a16="http://schemas.microsoft.com/office/drawing/2014/main" id="{18A94858-6FA7-4F50-8317-45AA2629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88846-45F5-44A3-9FC7-04423AD372D4}"/>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898875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27A6-ED5C-47E3-8003-516335300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3292C-B503-4D83-9017-E13FFF96C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0C296-D995-446A-A6F9-2692B8F3C71D}"/>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5" name="Footer Placeholder 4">
            <a:extLst>
              <a:ext uri="{FF2B5EF4-FFF2-40B4-BE49-F238E27FC236}">
                <a16:creationId xmlns:a16="http://schemas.microsoft.com/office/drawing/2014/main" id="{44936D12-B4A3-44C7-9673-8B05AF295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1BCB7-632A-4034-B96D-123713FDD435}"/>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215106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B2A0-CD4C-4200-9C13-6519A5B893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94F0A-3079-4EDA-819B-4520498E9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FE5EE-B077-4B77-965D-C6497C667281}"/>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5" name="Footer Placeholder 4">
            <a:extLst>
              <a:ext uri="{FF2B5EF4-FFF2-40B4-BE49-F238E27FC236}">
                <a16:creationId xmlns:a16="http://schemas.microsoft.com/office/drawing/2014/main" id="{59068663-6041-4B34-AF67-2D20E6EFE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45240-1394-4DE2-9386-68FBDB822019}"/>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397759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BD2F-85E1-4686-95FF-F028C5598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0D34E-0147-4AA3-AB59-18E785120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8348E0-100E-4333-83D6-403C999F20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D1DEDC-6EB3-434B-9DA2-2FADBCAA36D5}"/>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6" name="Footer Placeholder 5">
            <a:extLst>
              <a:ext uri="{FF2B5EF4-FFF2-40B4-BE49-F238E27FC236}">
                <a16:creationId xmlns:a16="http://schemas.microsoft.com/office/drawing/2014/main" id="{AE640A7A-D5BC-40A7-BBF1-2E5A84FE5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3E5B2-AB46-45B5-A67F-A1DAB3F005F6}"/>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020177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07E2-06E3-4E19-BA3D-718B36E49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66FB6-176B-4993-9FB1-6C5D9EA33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DBA12-3D05-4078-867D-3276F9B08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F7681-51BA-42A6-B1A0-5BE04BF8B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12FEC-D2D5-43A4-BEE0-610F1F7BF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9CECA-3CFA-4F17-8226-6652F175E3F7}"/>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8" name="Footer Placeholder 7">
            <a:extLst>
              <a:ext uri="{FF2B5EF4-FFF2-40B4-BE49-F238E27FC236}">
                <a16:creationId xmlns:a16="http://schemas.microsoft.com/office/drawing/2014/main" id="{7D751E0A-AA8F-4762-BA33-7AF35987A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A2672E-9D5C-4656-9D15-91DB8FAD425A}"/>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973464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B351-D657-4E2A-A1C9-7674F3FAF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AAF8-65F7-40B1-9412-0882E6FE90A6}"/>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4" name="Footer Placeholder 3">
            <a:extLst>
              <a:ext uri="{FF2B5EF4-FFF2-40B4-BE49-F238E27FC236}">
                <a16:creationId xmlns:a16="http://schemas.microsoft.com/office/drawing/2014/main" id="{EE46AD48-52C0-4888-B024-33AC33833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E708ED-9AE4-4C6F-A62D-D08A77FF1A42}"/>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03793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864AE-37CD-457F-B486-F944AFE25185}"/>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3" name="Footer Placeholder 2">
            <a:extLst>
              <a:ext uri="{FF2B5EF4-FFF2-40B4-BE49-F238E27FC236}">
                <a16:creationId xmlns:a16="http://schemas.microsoft.com/office/drawing/2014/main" id="{9397B7E1-B11F-49A5-82EE-46FB9B8D1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71F580-8EC4-4AD7-B5A7-213DC83C49E4}"/>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082606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A1F7-DC77-494C-8DAA-A7BF54AF1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532E1D-61BE-4A4E-BA48-54A686B92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06CF7-1831-461B-97D4-F85704E7F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69EFD-52AE-4D91-9040-42048376F5B7}"/>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6" name="Footer Placeholder 5">
            <a:extLst>
              <a:ext uri="{FF2B5EF4-FFF2-40B4-BE49-F238E27FC236}">
                <a16:creationId xmlns:a16="http://schemas.microsoft.com/office/drawing/2014/main" id="{5046C154-B822-4D3A-BB5F-AF92FCBBD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66D3-7E6B-4C4F-87F7-3760FF0E77A6}"/>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269976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FBA5-AA97-4ED1-862F-8B4079D8C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1138-7921-4C9C-85D2-3CC2D48A1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03786-32F9-41FE-A0A7-5649A0718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40ED0-70E9-4A2D-B50A-F5513A94A6A0}"/>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6" name="Footer Placeholder 5">
            <a:extLst>
              <a:ext uri="{FF2B5EF4-FFF2-40B4-BE49-F238E27FC236}">
                <a16:creationId xmlns:a16="http://schemas.microsoft.com/office/drawing/2014/main" id="{722E54FB-A44F-4F3A-901B-F31FEA852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4B8C9-E5C3-4F9E-AE68-90CC29CB6863}"/>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913134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DA5C-019F-4A7B-9CE9-16C0FED6F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00739-EF50-46C8-9158-4B0E6E4B6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B2B42-E0FB-48D2-B993-A94CE7A33309}"/>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5" name="Footer Placeholder 4">
            <a:extLst>
              <a:ext uri="{FF2B5EF4-FFF2-40B4-BE49-F238E27FC236}">
                <a16:creationId xmlns:a16="http://schemas.microsoft.com/office/drawing/2014/main" id="{6F4F76A2-072B-4B53-8664-C48B1365D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FC100-91E4-429D-ABEB-08C7DCA02BDB}"/>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346234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9D668-6368-41B6-B349-35503A7D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88848-3E1A-42A9-9F0E-45EE048A5D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94FB1-6F80-4771-A6A0-51D04B661B2D}"/>
              </a:ext>
            </a:extLst>
          </p:cNvPr>
          <p:cNvSpPr>
            <a:spLocks noGrp="1"/>
          </p:cNvSpPr>
          <p:nvPr>
            <p:ph type="dt" sz="half" idx="10"/>
          </p:nvPr>
        </p:nvSpPr>
        <p:spPr/>
        <p:txBody>
          <a:bodyPr/>
          <a:lstStyle/>
          <a:p>
            <a:fld id="{23B55F0C-672F-40D8-AF7B-703337BF4021}" type="datetimeFigureOut">
              <a:rPr lang="en-US" smtClean="0"/>
              <a:t>1/25/24</a:t>
            </a:fld>
            <a:endParaRPr lang="en-US"/>
          </a:p>
        </p:txBody>
      </p:sp>
      <p:sp>
        <p:nvSpPr>
          <p:cNvPr id="5" name="Footer Placeholder 4">
            <a:extLst>
              <a:ext uri="{FF2B5EF4-FFF2-40B4-BE49-F238E27FC236}">
                <a16:creationId xmlns:a16="http://schemas.microsoft.com/office/drawing/2014/main" id="{71C58C46-BB9F-4AA9-8AA4-2AE52AF54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FF63C-7BE2-47C7-AADC-2A6229FEE16B}"/>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93730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1/25/24</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1/25/24</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1/25/24</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1257D-6D46-4B65-A6B2-0017A42DE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03519-4CB1-4687-9B92-1160F0135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6D373-F00B-4C0E-88D9-66DE65EC6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55F0C-672F-40D8-AF7B-703337BF4021}" type="datetimeFigureOut">
              <a:rPr lang="en-US" smtClean="0"/>
              <a:t>1/25/24</a:t>
            </a:fld>
            <a:endParaRPr lang="en-US"/>
          </a:p>
        </p:txBody>
      </p:sp>
      <p:sp>
        <p:nvSpPr>
          <p:cNvPr id="5" name="Footer Placeholder 4">
            <a:extLst>
              <a:ext uri="{FF2B5EF4-FFF2-40B4-BE49-F238E27FC236}">
                <a16:creationId xmlns:a16="http://schemas.microsoft.com/office/drawing/2014/main" id="{44601016-11B1-425E-8679-AB07C999C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ABBF3-8D5E-4C33-B905-04E954EF0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890C0-5823-4B13-AEE8-925875BA90F7}" type="slidenum">
              <a:rPr lang="en-US" smtClean="0"/>
              <a:t>‹#›</a:t>
            </a:fld>
            <a:endParaRPr lang="en-US"/>
          </a:p>
        </p:txBody>
      </p:sp>
    </p:spTree>
    <p:extLst>
      <p:ext uri="{BB962C8B-B14F-4D97-AF65-F5344CB8AC3E}">
        <p14:creationId xmlns:p14="http://schemas.microsoft.com/office/powerpoint/2010/main" val="7564331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mailto:wisemanlk@scsk12.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088292" y="-163057"/>
            <a:ext cx="11911914" cy="2800767"/>
          </a:xfrm>
          <a:prstGeom prst="rect">
            <a:avLst/>
          </a:prstGeom>
          <a:noFill/>
        </p:spPr>
        <p:txBody>
          <a:bodyPr wrap="square" rtlCol="0">
            <a:spAutoFit/>
          </a:bodyPr>
          <a:lstStyle/>
          <a:p>
            <a:pPr algn="ctr"/>
            <a:r>
              <a:rPr lang="en-US" sz="8800" b="1" dirty="0">
                <a:solidFill>
                  <a:schemeClr val="bg1"/>
                </a:solidFill>
                <a:latin typeface="Century Gothic" panose="020B0502020202020204" pitchFamily="34" charset="0"/>
              </a:rPr>
              <a:t>MSCS Literacy Commitment </a:t>
            </a:r>
          </a:p>
        </p:txBody>
      </p:sp>
      <p:sp>
        <p:nvSpPr>
          <p:cNvPr id="2" name="TextBox 1">
            <a:extLst>
              <a:ext uri="{FF2B5EF4-FFF2-40B4-BE49-F238E27FC236}">
                <a16:creationId xmlns:a16="http://schemas.microsoft.com/office/drawing/2014/main" id="{6362A4F1-CF8F-22F5-C8E6-C0305A9780EA}"/>
              </a:ext>
            </a:extLst>
          </p:cNvPr>
          <p:cNvSpPr txBox="1"/>
          <p:nvPr/>
        </p:nvSpPr>
        <p:spPr>
          <a:xfrm>
            <a:off x="1508166" y="6027003"/>
            <a:ext cx="7189597" cy="830997"/>
          </a:xfrm>
          <a:prstGeom prst="rect">
            <a:avLst/>
          </a:prstGeom>
          <a:noFill/>
        </p:spPr>
        <p:txBody>
          <a:bodyPr wrap="none" rtlCol="0">
            <a:spAutoFit/>
          </a:bodyPr>
          <a:lstStyle/>
          <a:p>
            <a:r>
              <a:rPr lang="en-US" sz="2400" dirty="0" err="1">
                <a:solidFill>
                  <a:schemeClr val="bg1"/>
                </a:solidFill>
                <a:latin typeface="Garamond" panose="02020404030301010803" pitchFamily="18" charset="0"/>
              </a:rPr>
              <a:t>LaTosha</a:t>
            </a:r>
            <a:r>
              <a:rPr lang="en-US" sz="2400" dirty="0">
                <a:solidFill>
                  <a:schemeClr val="bg1"/>
                </a:solidFill>
                <a:latin typeface="Garamond" panose="02020404030301010803" pitchFamily="18" charset="0"/>
              </a:rPr>
              <a:t> K. Wiseman, </a:t>
            </a:r>
          </a:p>
          <a:p>
            <a:r>
              <a:rPr lang="en-US" sz="2400" dirty="0">
                <a:solidFill>
                  <a:schemeClr val="bg1"/>
                </a:solidFill>
                <a:latin typeface="Garamond" panose="02020404030301010803" pitchFamily="18" charset="0"/>
              </a:rPr>
              <a:t>Manager of Strategic Operations and Academic Initiatives </a:t>
            </a:r>
          </a:p>
        </p:txBody>
      </p:sp>
    </p:spTree>
    <p:extLst>
      <p:ext uri="{BB962C8B-B14F-4D97-AF65-F5344CB8AC3E}">
        <p14:creationId xmlns:p14="http://schemas.microsoft.com/office/powerpoint/2010/main" val="313849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354997780"/>
              </p:ext>
            </p:extLst>
          </p:nvPr>
        </p:nvGraphicFramePr>
        <p:xfrm>
          <a:off x="15767" y="1"/>
          <a:ext cx="12160466" cy="689540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Garamond" panose="02020404030301010803" pitchFamily="18" charset="0"/>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dirty="0">
                        <a:solidFill>
                          <a:schemeClr val="dk1"/>
                        </a:solidFill>
                        <a:latin typeface="Garamond" panose="02020404030301010803" pitchFamily="18" charset="0"/>
                        <a:ea typeface="+mn-ea"/>
                        <a:cs typeface="+mn-cs"/>
                      </a:endParaRPr>
                    </a:p>
                    <a:p>
                      <a:r>
                        <a:rPr lang="en-US" sz="1800" b="0" i="0" u="none" strike="noStrike" kern="1200" baseline="0" dirty="0">
                          <a:solidFill>
                            <a:schemeClr val="dk1"/>
                          </a:solidFill>
                          <a:latin typeface="Garamond" panose="02020404030301010803" pitchFamily="18" charset="0"/>
                          <a:ea typeface="+mn-ea"/>
                          <a:cs typeface="+mn-cs"/>
                        </a:rPr>
                        <a:t>The </a:t>
                      </a:r>
                      <a:r>
                        <a:rPr lang="en-US" sz="1800" b="1" i="0" u="none" strike="noStrike" kern="1200" baseline="0" dirty="0">
                          <a:solidFill>
                            <a:schemeClr val="dk1"/>
                          </a:solidFill>
                          <a:latin typeface="Garamond" panose="02020404030301010803" pitchFamily="18" charset="0"/>
                          <a:ea typeface="+mn-ea"/>
                          <a:cs typeface="+mn-cs"/>
                        </a:rPr>
                        <a:t>Commissioner’s designee(s) </a:t>
                      </a:r>
                      <a:r>
                        <a:rPr lang="en-US" sz="1800" b="0" i="0" u="none" strike="noStrike" kern="1200" baseline="0" dirty="0">
                          <a:solidFill>
                            <a:schemeClr val="dk1"/>
                          </a:solidFill>
                          <a:latin typeface="Garamond" panose="02020404030301010803" pitchFamily="18" charset="0"/>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dirty="0">
                        <a:solidFill>
                          <a:schemeClr val="dk1"/>
                        </a:solidFill>
                        <a:latin typeface="Garamond" panose="02020404030301010803" pitchFamily="18" charset="0"/>
                        <a:ea typeface="+mn-ea"/>
                        <a:cs typeface="+mn-cs"/>
                      </a:endParaRPr>
                    </a:p>
                    <a:p>
                      <a:r>
                        <a:rPr lang="en-US" sz="1800" b="1" i="0" u="none" strike="noStrike" kern="1200" baseline="0" dirty="0">
                          <a:solidFill>
                            <a:schemeClr val="dk1"/>
                          </a:solidFill>
                          <a:latin typeface="Garamond" panose="02020404030301010803" pitchFamily="18" charset="0"/>
                          <a:ea typeface="+mn-ea"/>
                          <a:cs typeface="+mn-cs"/>
                        </a:rPr>
                        <a:t>Ground 1: </a:t>
                      </a:r>
                    </a:p>
                    <a:p>
                      <a:endParaRPr lang="en-US" sz="1800" b="0" i="0" u="none" strike="noStrike" kern="1200" baseline="0" dirty="0">
                        <a:solidFill>
                          <a:schemeClr val="dk1"/>
                        </a:solidFill>
                        <a:latin typeface="Garamond" panose="02020404030301010803" pitchFamily="18" charset="0"/>
                        <a:ea typeface="+mn-ea"/>
                        <a:cs typeface="+mn-cs"/>
                      </a:endParaRPr>
                    </a:p>
                    <a:p>
                      <a:pPr marL="285750" indent="-285750">
                        <a:buFont typeface="Arial" panose="020B0604020202020204" pitchFamily="34" charset="0"/>
                        <a:buChar char="•"/>
                      </a:pPr>
                      <a:r>
                        <a:rPr lang="en-US" sz="1800" b="0" i="0" u="none" strike="noStrike" kern="1200" baseline="0" dirty="0">
                          <a:solidFill>
                            <a:schemeClr val="dk1"/>
                          </a:solidFill>
                          <a:latin typeface="Garamond" panose="02020404030301010803" pitchFamily="18" charset="0"/>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dirty="0">
                          <a:solidFill>
                            <a:schemeClr val="dk1"/>
                          </a:solidFill>
                          <a:highlight>
                            <a:srgbClr val="FFFF00"/>
                          </a:highlight>
                          <a:latin typeface="Garamond" panose="02020404030301010803" pitchFamily="18" charset="0"/>
                          <a:ea typeface="+mn-ea"/>
                          <a:cs typeface="+mn-cs"/>
                        </a:rPr>
                        <a:t>(NEW) Beginning this year, students will be administered the </a:t>
                      </a:r>
                      <a:r>
                        <a:rPr lang="en-US" sz="1800" b="0" i="0" u="none" strike="noStrike" kern="1200" baseline="0" dirty="0" err="1">
                          <a:solidFill>
                            <a:schemeClr val="dk1"/>
                          </a:solidFill>
                          <a:highlight>
                            <a:srgbClr val="FFFF00"/>
                          </a:highlight>
                          <a:latin typeface="Garamond" panose="02020404030301010803" pitchFamily="18" charset="0"/>
                          <a:ea typeface="+mn-ea"/>
                          <a:cs typeface="+mn-cs"/>
                        </a:rPr>
                        <a:t>aimsWeb</a:t>
                      </a:r>
                      <a:r>
                        <a:rPr lang="en-US" sz="1800" b="0" i="0" u="none" strike="noStrike" kern="1200" baseline="0" dirty="0">
                          <a:solidFill>
                            <a:schemeClr val="dk1"/>
                          </a:solidFill>
                          <a:highlight>
                            <a:srgbClr val="FFFF00"/>
                          </a:highlight>
                          <a:latin typeface="Garamond" panose="02020404030301010803" pitchFamily="18" charset="0"/>
                          <a:ea typeface="+mn-ea"/>
                          <a:cs typeface="+mn-cs"/>
                        </a:rPr>
                        <a:t> plus universal screening in ELA Spring 2024; if students score within the 50</a:t>
                      </a:r>
                      <a:r>
                        <a:rPr lang="en-US" sz="1800" b="0" i="0" u="none" strike="noStrike" kern="1200" baseline="30000" dirty="0">
                          <a:solidFill>
                            <a:schemeClr val="dk1"/>
                          </a:solidFill>
                          <a:highlight>
                            <a:srgbClr val="FFFF00"/>
                          </a:highlight>
                          <a:latin typeface="Garamond" panose="02020404030301010803" pitchFamily="18" charset="0"/>
                          <a:ea typeface="+mn-ea"/>
                          <a:cs typeface="+mn-cs"/>
                        </a:rPr>
                        <a:t>th</a:t>
                      </a:r>
                      <a:r>
                        <a:rPr lang="en-US" sz="1800" b="0" i="0" u="none" strike="noStrike" kern="1200" baseline="0" dirty="0">
                          <a:solidFill>
                            <a:schemeClr val="dk1"/>
                          </a:solidFill>
                          <a:highlight>
                            <a:srgbClr val="FFFF00"/>
                          </a:highlight>
                          <a:latin typeface="Garamond" panose="02020404030301010803" pitchFamily="18" charset="0"/>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dirty="0">
                          <a:solidFill>
                            <a:schemeClr val="dk1"/>
                          </a:solidFill>
                          <a:highlight>
                            <a:srgbClr val="FFFF00"/>
                          </a:highlight>
                          <a:latin typeface="Garamond" panose="02020404030301010803" pitchFamily="18" charset="0"/>
                          <a:ea typeface="+mn-ea"/>
                          <a:cs typeface="+mn-cs"/>
                        </a:rPr>
                        <a:t>(NEW) Beginning this year, schools can appeal on the parents behalf, if parents consent to do so. </a:t>
                      </a:r>
                    </a:p>
                    <a:p>
                      <a:endParaRPr lang="en-US" sz="1800" b="0" i="0" u="none" strike="noStrike" kern="1200" baseline="0" dirty="0">
                        <a:solidFill>
                          <a:schemeClr val="dk1"/>
                        </a:solidFill>
                        <a:latin typeface="Garamond" panose="02020404030301010803" pitchFamily="18" charset="0"/>
                        <a:ea typeface="+mn-ea"/>
                        <a:cs typeface="+mn-cs"/>
                      </a:endParaRPr>
                    </a:p>
                    <a:p>
                      <a:endParaRPr lang="en-US" sz="1800" b="0" i="0" u="none" strike="noStrike" kern="1200" baseline="0" dirty="0">
                        <a:solidFill>
                          <a:schemeClr val="dk1"/>
                        </a:solidFill>
                        <a:latin typeface="Garamond" panose="02020404030301010803" pitchFamily="18" charset="0"/>
                        <a:ea typeface="+mn-ea"/>
                        <a:cs typeface="+mn-cs"/>
                      </a:endParaRPr>
                    </a:p>
                    <a:p>
                      <a:r>
                        <a:rPr lang="en-US" sz="1800" b="1" i="0" u="none" strike="noStrike" kern="1200" baseline="0" dirty="0">
                          <a:solidFill>
                            <a:schemeClr val="dk1"/>
                          </a:solidFill>
                          <a:latin typeface="Garamond" panose="02020404030301010803" pitchFamily="18" charset="0"/>
                          <a:ea typeface="+mn-ea"/>
                          <a:cs typeface="+mn-cs"/>
                        </a:rPr>
                        <a:t>Ground 2: </a:t>
                      </a:r>
                    </a:p>
                    <a:p>
                      <a:endParaRPr lang="en-US" sz="1800" b="0" i="0" u="none" strike="noStrike" kern="1200" baseline="0" dirty="0">
                        <a:solidFill>
                          <a:schemeClr val="dk1"/>
                        </a:solidFill>
                        <a:latin typeface="Garamond" panose="02020404030301010803" pitchFamily="18" charset="0"/>
                        <a:ea typeface="+mn-ea"/>
                        <a:cs typeface="+mn-cs"/>
                      </a:endParaRPr>
                    </a:p>
                    <a:p>
                      <a:pPr marL="285750" indent="-285750">
                        <a:buFont typeface="Arial" panose="020B0604020202020204" pitchFamily="34" charset="0"/>
                        <a:buChar char="•"/>
                      </a:pPr>
                      <a:r>
                        <a:rPr lang="en-US" sz="1800" b="0" i="0" u="none" strike="noStrike" kern="1200" baseline="0" dirty="0">
                          <a:solidFill>
                            <a:schemeClr val="dk1"/>
                          </a:solidFill>
                          <a:latin typeface="Garamond" panose="02020404030301010803" pitchFamily="18" charset="0"/>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 </a:t>
                      </a:r>
                    </a:p>
                    <a:p>
                      <a:pPr marL="400050" indent="-400050">
                        <a:buAutoNum type="romanLcParenBoth"/>
                      </a:pPr>
                      <a:endParaRPr lang="en-US" sz="1800" b="0" i="0" u="none" strike="noStrike" kern="1200" baseline="0" dirty="0">
                        <a:solidFill>
                          <a:schemeClr val="dk1"/>
                        </a:solidFill>
                        <a:latin typeface="+mn-lt"/>
                        <a:ea typeface="+mn-ea"/>
                        <a:cs typeface="+mn-cs"/>
                      </a:endParaRPr>
                    </a:p>
                    <a:p>
                      <a:endParaRPr lang="en-US" sz="800" dirty="0">
                        <a:latin typeface="Garamond" panose="02020404030301010803" pitchFamily="18" charset="0"/>
                      </a:endParaRPr>
                    </a:p>
                  </a:txBody>
                  <a:tcPr/>
                </a:tc>
                <a:tc>
                  <a:txBody>
                    <a:bodyPr/>
                    <a:lstStyle/>
                    <a:p>
                      <a:endParaRPr lang="en-US" sz="1600" dirty="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endParaRPr lang="en-US"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52217520-0DBA-36DE-46D7-7BE294363591}"/>
              </a:ext>
            </a:extLst>
          </p:cNvPr>
          <p:cNvSpPr txBox="1"/>
          <p:nvPr/>
        </p:nvSpPr>
        <p:spPr>
          <a:xfrm>
            <a:off x="296883" y="2700596"/>
            <a:ext cx="11397735" cy="3539430"/>
          </a:xfrm>
          <a:prstGeom prst="rect">
            <a:avLst/>
          </a:prstGeom>
          <a:noFill/>
        </p:spPr>
        <p:txBody>
          <a:bodyPr wrap="square" rtlCol="0">
            <a:spAutoFit/>
          </a:bodyPr>
          <a:lstStyle/>
          <a:p>
            <a:pPr marL="285750" indent="-285750">
              <a:buFont typeface="Arial" panose="020B0604020202020204" pitchFamily="34" charset="0"/>
              <a:buChar char="•"/>
            </a:pPr>
            <a:r>
              <a:rPr lang="en-US" sz="3200" b="0" i="0" u="none" strike="noStrike" kern="1200" baseline="0" dirty="0">
                <a:solidFill>
                  <a:schemeClr val="dk1"/>
                </a:solidFill>
                <a:latin typeface="Garamond" panose="02020404030301010803" pitchFamily="18" charset="0"/>
                <a:ea typeface="+mn-ea"/>
                <a:cs typeface="+mn-cs"/>
              </a:rPr>
              <a:t>(NEW) Beginning this year, all 3</a:t>
            </a:r>
            <a:r>
              <a:rPr lang="en-US" sz="3200" b="0" i="0" u="none" strike="noStrike" kern="1200" baseline="30000" dirty="0">
                <a:solidFill>
                  <a:schemeClr val="dk1"/>
                </a:solidFill>
                <a:latin typeface="Garamond" panose="02020404030301010803" pitchFamily="18" charset="0"/>
                <a:ea typeface="+mn-ea"/>
                <a:cs typeface="+mn-cs"/>
              </a:rPr>
              <a:t>rd</a:t>
            </a:r>
            <a:r>
              <a:rPr lang="en-US" sz="3200" b="0" i="0" u="none" strike="noStrike" kern="1200" baseline="0" dirty="0">
                <a:solidFill>
                  <a:schemeClr val="dk1"/>
                </a:solidFill>
                <a:latin typeface="Garamond" panose="02020404030301010803" pitchFamily="18" charset="0"/>
                <a:ea typeface="+mn-ea"/>
                <a:cs typeface="+mn-cs"/>
              </a:rPr>
              <a:t> grade students will be administered the </a:t>
            </a:r>
            <a:r>
              <a:rPr lang="en-US" sz="3200" b="0" i="0" u="none" strike="noStrike" kern="1200" baseline="0" dirty="0" err="1">
                <a:solidFill>
                  <a:schemeClr val="dk1"/>
                </a:solidFill>
                <a:highlight>
                  <a:srgbClr val="FFFF00"/>
                </a:highlight>
                <a:latin typeface="Garamond" panose="02020404030301010803" pitchFamily="18" charset="0"/>
                <a:ea typeface="+mn-ea"/>
                <a:cs typeface="+mn-cs"/>
              </a:rPr>
              <a:t>aimsWeb</a:t>
            </a:r>
            <a:r>
              <a:rPr lang="en-US" sz="3200" b="0" i="0" u="none" strike="noStrike" kern="1200" baseline="0" dirty="0">
                <a:solidFill>
                  <a:schemeClr val="dk1"/>
                </a:solidFill>
                <a:highlight>
                  <a:srgbClr val="FFFF00"/>
                </a:highlight>
                <a:latin typeface="Garamond" panose="02020404030301010803" pitchFamily="18" charset="0"/>
                <a:ea typeface="+mn-ea"/>
                <a:cs typeface="+mn-cs"/>
              </a:rPr>
              <a:t> plus </a:t>
            </a:r>
            <a:r>
              <a:rPr lang="en-US" sz="3200" b="0" i="0" u="none" strike="noStrike" kern="1200" baseline="0" dirty="0">
                <a:solidFill>
                  <a:schemeClr val="dk1"/>
                </a:solidFill>
                <a:latin typeface="Garamond" panose="02020404030301010803" pitchFamily="18" charset="0"/>
                <a:ea typeface="+mn-ea"/>
                <a:cs typeface="+mn-cs"/>
              </a:rPr>
              <a:t>universal screening in ELA Spring 2024; </a:t>
            </a:r>
            <a:endParaRPr lang="en-US" sz="3200" dirty="0">
              <a:solidFill>
                <a:schemeClr val="dk1"/>
              </a:solidFill>
              <a:latin typeface="Garamond" panose="02020404030301010803" pitchFamily="18" charset="0"/>
            </a:endParaRPr>
          </a:p>
          <a:p>
            <a:pPr marL="285750" indent="-285750">
              <a:buFont typeface="Arial" panose="020B0604020202020204" pitchFamily="34" charset="0"/>
              <a:buChar char="•"/>
            </a:pPr>
            <a:endParaRPr lang="en-US" sz="3200" b="0" i="0" u="none" strike="noStrike" kern="1200" baseline="0" dirty="0">
              <a:solidFill>
                <a:schemeClr val="dk1"/>
              </a:solidFill>
              <a:latin typeface="Garamond" panose="02020404030301010803" pitchFamily="18" charset="0"/>
              <a:ea typeface="+mn-ea"/>
              <a:cs typeface="+mn-cs"/>
            </a:endParaRPr>
          </a:p>
          <a:p>
            <a:pPr marL="285750" indent="-285750">
              <a:buFont typeface="Arial" panose="020B0604020202020204" pitchFamily="34" charset="0"/>
              <a:buChar char="•"/>
            </a:pPr>
            <a:r>
              <a:rPr lang="en-US" sz="3200" dirty="0">
                <a:solidFill>
                  <a:schemeClr val="dk1"/>
                </a:solidFill>
                <a:latin typeface="Garamond" panose="02020404030301010803" pitchFamily="18" charset="0"/>
              </a:rPr>
              <a:t>If an </a:t>
            </a:r>
            <a:r>
              <a:rPr lang="en-US" sz="3200" dirty="0">
                <a:solidFill>
                  <a:schemeClr val="dk1"/>
                </a:solidFill>
                <a:highlight>
                  <a:srgbClr val="FFFF00"/>
                </a:highlight>
                <a:latin typeface="Garamond" panose="02020404030301010803" pitchFamily="18" charset="0"/>
              </a:rPr>
              <a:t>APPROACHING</a:t>
            </a:r>
            <a:r>
              <a:rPr lang="en-US" sz="3200" dirty="0">
                <a:solidFill>
                  <a:schemeClr val="dk1"/>
                </a:solidFill>
                <a:latin typeface="Garamond" panose="02020404030301010803" pitchFamily="18" charset="0"/>
              </a:rPr>
              <a:t> s</a:t>
            </a:r>
            <a:r>
              <a:rPr lang="en-US" sz="3200" b="0" i="0" u="none" strike="noStrike" kern="1200" baseline="0" dirty="0">
                <a:solidFill>
                  <a:schemeClr val="dk1"/>
                </a:solidFill>
                <a:latin typeface="Garamond" panose="02020404030301010803" pitchFamily="18" charset="0"/>
                <a:ea typeface="+mn-ea"/>
                <a:cs typeface="+mn-cs"/>
              </a:rPr>
              <a:t>tudent scores </a:t>
            </a:r>
            <a:r>
              <a:rPr lang="en-US" sz="3200" b="0" i="0" u="none" strike="noStrike" kern="1200" baseline="0" dirty="0">
                <a:solidFill>
                  <a:schemeClr val="dk1"/>
                </a:solidFill>
                <a:highlight>
                  <a:srgbClr val="FFFF00"/>
                </a:highlight>
                <a:latin typeface="Garamond" panose="02020404030301010803" pitchFamily="18" charset="0"/>
                <a:ea typeface="+mn-ea"/>
                <a:cs typeface="+mn-cs"/>
              </a:rPr>
              <a:t>within the 50</a:t>
            </a:r>
            <a:r>
              <a:rPr lang="en-US" sz="3200" b="0" i="0" u="none" strike="noStrike" kern="1200" baseline="30000" dirty="0">
                <a:solidFill>
                  <a:schemeClr val="dk1"/>
                </a:solidFill>
                <a:highlight>
                  <a:srgbClr val="FFFF00"/>
                </a:highlight>
                <a:latin typeface="Garamond" panose="02020404030301010803" pitchFamily="18" charset="0"/>
                <a:ea typeface="+mn-ea"/>
                <a:cs typeface="+mn-cs"/>
              </a:rPr>
              <a:t>th</a:t>
            </a:r>
            <a:r>
              <a:rPr lang="en-US" sz="3200" b="0" i="0" u="none" strike="noStrike" kern="1200" baseline="0" dirty="0">
                <a:solidFill>
                  <a:schemeClr val="dk1"/>
                </a:solidFill>
                <a:highlight>
                  <a:srgbClr val="FFFF00"/>
                </a:highlight>
                <a:latin typeface="Garamond" panose="02020404030301010803" pitchFamily="18" charset="0"/>
                <a:ea typeface="+mn-ea"/>
                <a:cs typeface="+mn-cs"/>
              </a:rPr>
              <a:t> percentile </a:t>
            </a:r>
            <a:r>
              <a:rPr lang="en-US" sz="3200" b="0" i="0" u="none" strike="noStrike" kern="1200" baseline="0" dirty="0">
                <a:solidFill>
                  <a:schemeClr val="dk1"/>
                </a:solidFill>
                <a:latin typeface="Garamond" panose="02020404030301010803" pitchFamily="18" charset="0"/>
                <a:ea typeface="+mn-ea"/>
                <a:cs typeface="+mn-cs"/>
              </a:rPr>
              <a:t>on this assessment, they </a:t>
            </a:r>
            <a:r>
              <a:rPr lang="en-US" sz="3200" b="0" i="0" u="none" strike="noStrike" kern="1200" baseline="0" dirty="0">
                <a:solidFill>
                  <a:schemeClr val="dk1"/>
                </a:solidFill>
                <a:highlight>
                  <a:srgbClr val="FFFF00"/>
                </a:highlight>
                <a:latin typeface="Garamond" panose="02020404030301010803" pitchFamily="18" charset="0"/>
                <a:ea typeface="+mn-ea"/>
                <a:cs typeface="+mn-cs"/>
              </a:rPr>
              <a:t>are eligible to appeal the process</a:t>
            </a:r>
            <a:r>
              <a:rPr lang="en-US" sz="3200" b="0" i="0" u="none" strike="noStrike" kern="1200" baseline="0" dirty="0">
                <a:solidFill>
                  <a:schemeClr val="dk1"/>
                </a:solidFill>
                <a:latin typeface="Garamond" panose="02020404030301010803" pitchFamily="18" charset="0"/>
                <a:ea typeface="+mn-ea"/>
                <a:cs typeface="+mn-cs"/>
              </a:rPr>
              <a:t>.</a:t>
            </a:r>
          </a:p>
          <a:p>
            <a:r>
              <a:rPr lang="en-US" sz="3200" b="0" i="0" u="none" strike="noStrike" kern="1200" baseline="0" dirty="0">
                <a:solidFill>
                  <a:schemeClr val="dk1"/>
                </a:solidFill>
                <a:latin typeface="Garamond" panose="02020404030301010803" pitchFamily="18" charset="0"/>
                <a:ea typeface="+mn-ea"/>
                <a:cs typeface="+mn-cs"/>
              </a:rPr>
              <a:t>  </a:t>
            </a:r>
          </a:p>
        </p:txBody>
      </p:sp>
      <p:pic>
        <p:nvPicPr>
          <p:cNvPr id="1028" name="Picture 4" descr="1,755 Whats New Images, Stock Photos, 3D objects, &amp; Vectors | Shutterstock">
            <a:extLst>
              <a:ext uri="{FF2B5EF4-FFF2-40B4-BE49-F238E27FC236}">
                <a16:creationId xmlns:a16="http://schemas.microsoft.com/office/drawing/2014/main" id="{43CD9A14-1F76-D26B-D0D0-D1CB33FC1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97"/>
          <a:stretch/>
        </p:blipFill>
        <p:spPr bwMode="auto">
          <a:xfrm>
            <a:off x="0" y="0"/>
            <a:ext cx="6261358" cy="215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0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FB1BE-3206-41E6-B959-E1905D48629E}"/>
              </a:ext>
            </a:extLst>
          </p:cNvPr>
          <p:cNvSpPr>
            <a:spLocks noGrp="1"/>
          </p:cNvSpPr>
          <p:nvPr>
            <p:ph type="body" sz="quarter" idx="10"/>
          </p:nvPr>
        </p:nvSpPr>
        <p:spPr/>
        <p:txBody>
          <a:bodyPr>
            <a:normAutofit/>
          </a:bodyPr>
          <a:lstStyle/>
          <a:p>
            <a:r>
              <a:rPr lang="en-US" dirty="0"/>
              <a:t>Grade 4 ELA TCAP</a:t>
            </a:r>
            <a:br>
              <a:rPr lang="en-US" dirty="0"/>
            </a:br>
            <a:r>
              <a:rPr lang="en-US" dirty="0"/>
              <a:t>Adequate Growth</a:t>
            </a:r>
          </a:p>
        </p:txBody>
      </p:sp>
      <p:sp>
        <p:nvSpPr>
          <p:cNvPr id="5" name="Text Placeholder 4">
            <a:extLst>
              <a:ext uri="{FF2B5EF4-FFF2-40B4-BE49-F238E27FC236}">
                <a16:creationId xmlns:a16="http://schemas.microsoft.com/office/drawing/2014/main" id="{D7E9F6F6-7BA7-C0EC-A554-6C63D6D41B1A}"/>
              </a:ext>
            </a:extLst>
          </p:cNvPr>
          <p:cNvSpPr>
            <a:spLocks noGrp="1"/>
          </p:cNvSpPr>
          <p:nvPr>
            <p:ph type="body" sz="quarter" idx="11"/>
          </p:nvPr>
        </p:nvSpPr>
        <p:spPr/>
        <p:txBody>
          <a:bodyPr>
            <a:normAutofit/>
          </a:bodyPr>
          <a:lstStyle/>
          <a:p>
            <a:pPr marL="457200" indent="-457200">
              <a:buFont typeface="Arial" panose="020B0604020202020204" pitchFamily="34" charset="0"/>
              <a:buChar char="•"/>
            </a:pPr>
            <a:r>
              <a:rPr lang="en-US" sz="2800" dirty="0"/>
              <a:t>Definition of Adequate Growth</a:t>
            </a:r>
          </a:p>
          <a:p>
            <a:pPr marL="457200" indent="-457200">
              <a:buFont typeface="Arial" panose="020B0604020202020204" pitchFamily="34" charset="0"/>
              <a:buChar char="•"/>
            </a:pPr>
            <a:r>
              <a:rPr lang="en-US" sz="2800" dirty="0"/>
              <a:t>What might this look like for our students with required grade 4 ELA tutoring?</a:t>
            </a:r>
          </a:p>
        </p:txBody>
      </p:sp>
    </p:spTree>
    <p:extLst>
      <p:ext uri="{BB962C8B-B14F-4D97-AF65-F5344CB8AC3E}">
        <p14:creationId xmlns:p14="http://schemas.microsoft.com/office/powerpoint/2010/main" val="92444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document&#10;&#10;Description automatically generated">
            <a:extLst>
              <a:ext uri="{FF2B5EF4-FFF2-40B4-BE49-F238E27FC236}">
                <a16:creationId xmlns:a16="http://schemas.microsoft.com/office/drawing/2014/main" id="{C9EF190E-4964-4B1A-D059-89678472BCD0}"/>
              </a:ext>
            </a:extLst>
          </p:cNvPr>
          <p:cNvPicPr>
            <a:picLocks noGrp="1" noChangeAspect="1"/>
          </p:cNvPicPr>
          <p:nvPr>
            <p:ph idx="1"/>
          </p:nvPr>
        </p:nvPicPr>
        <p:blipFill>
          <a:blip r:embed="rId3"/>
          <a:stretch>
            <a:fillRect/>
          </a:stretch>
        </p:blipFill>
        <p:spPr>
          <a:xfrm>
            <a:off x="-440104" y="-428095"/>
            <a:ext cx="12632104" cy="6920970"/>
          </a:xfrm>
        </p:spPr>
      </p:pic>
      <p:sp>
        <p:nvSpPr>
          <p:cNvPr id="4" name="Slide Number Placeholder 3">
            <a:extLst>
              <a:ext uri="{FF2B5EF4-FFF2-40B4-BE49-F238E27FC236}">
                <a16:creationId xmlns:a16="http://schemas.microsoft.com/office/drawing/2014/main" id="{19BF1CED-4E24-838C-F4B5-AE26AA57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7B2B0-0803-1C41-84A9-E5C863C92F9E}" type="slidenum">
              <a:rPr kumimoji="0" lang="en-US" sz="1200" b="0" i="0" u="none" strike="noStrike" kern="1200" cap="none" spc="0" normalizeH="0" baseline="0" noProof="0" smtClean="0">
                <a:ln>
                  <a:noFill/>
                </a:ln>
                <a:solidFill>
                  <a:srgbClr val="000000">
                    <a:tint val="75000"/>
                  </a:srgb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6022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BF1CED-4E24-838C-F4B5-AE26AA579957}"/>
              </a:ext>
            </a:extLst>
          </p:cNvPr>
          <p:cNvSpPr>
            <a:spLocks noGrp="1"/>
          </p:cNvSpPr>
          <p:nvPr>
            <p:ph type="sldNum" sz="quarter" idx="12"/>
          </p:nvPr>
        </p:nvSpPr>
        <p:spPr/>
        <p:txBody>
          <a:bodyPr/>
          <a:lstStyle/>
          <a:p>
            <a:fld id="{5B67B2B0-0803-1C41-84A9-E5C863C92F9E}" type="slidenum">
              <a:rPr lang="en-US" smtClean="0"/>
              <a:t>14</a:t>
            </a:fld>
            <a:endParaRPr lang="en-US"/>
          </a:p>
        </p:txBody>
      </p:sp>
      <p:pic>
        <p:nvPicPr>
          <p:cNvPr id="5" name="Picture 4" descr="A white paper with blue text&#10;&#10;Description automatically generated">
            <a:extLst>
              <a:ext uri="{FF2B5EF4-FFF2-40B4-BE49-F238E27FC236}">
                <a16:creationId xmlns:a16="http://schemas.microsoft.com/office/drawing/2014/main" id="{AA3E1043-5C8D-C839-3922-DEF3E16DFD29}"/>
              </a:ext>
            </a:extLst>
          </p:cNvPr>
          <p:cNvPicPr>
            <a:picLocks noChangeAspect="1"/>
          </p:cNvPicPr>
          <p:nvPr/>
        </p:nvPicPr>
        <p:blipFill>
          <a:blip r:embed="rId2"/>
          <a:stretch>
            <a:fillRect/>
          </a:stretch>
        </p:blipFill>
        <p:spPr>
          <a:xfrm>
            <a:off x="-1" y="-14532"/>
            <a:ext cx="12192551" cy="6796996"/>
          </a:xfrm>
          <a:prstGeom prst="rect">
            <a:avLst/>
          </a:prstGeom>
        </p:spPr>
      </p:pic>
      <p:sp>
        <p:nvSpPr>
          <p:cNvPr id="3" name="Rectangle 2">
            <a:extLst>
              <a:ext uri="{FF2B5EF4-FFF2-40B4-BE49-F238E27FC236}">
                <a16:creationId xmlns:a16="http://schemas.microsoft.com/office/drawing/2014/main" id="{35FD3EF0-6951-F9C2-F39B-0110028114D2}"/>
              </a:ext>
            </a:extLst>
          </p:cNvPr>
          <p:cNvSpPr/>
          <p:nvPr/>
        </p:nvSpPr>
        <p:spPr>
          <a:xfrm>
            <a:off x="-1" y="6081568"/>
            <a:ext cx="12167149" cy="7008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49A453-C7E9-B597-C7ED-A768492B6766}"/>
              </a:ext>
            </a:extLst>
          </p:cNvPr>
          <p:cNvSpPr txBox="1"/>
          <p:nvPr/>
        </p:nvSpPr>
        <p:spPr>
          <a:xfrm>
            <a:off x="550333" y="5305135"/>
            <a:ext cx="4222566" cy="1477328"/>
          </a:xfrm>
          <a:prstGeom prst="rect">
            <a:avLst/>
          </a:prstGeom>
          <a:noFill/>
        </p:spPr>
        <p:txBody>
          <a:bodyPr wrap="none" rtlCol="0">
            <a:spAutoFit/>
          </a:bodyPr>
          <a:lstStyle/>
          <a:p>
            <a:r>
              <a:rPr lang="en-US" dirty="0"/>
              <a:t>Data Required: </a:t>
            </a:r>
          </a:p>
          <a:p>
            <a:pPr marL="285750" indent="-285750">
              <a:buFont typeface="Arial" panose="020B0604020202020204" pitchFamily="34" charset="0"/>
              <a:buChar char="•"/>
            </a:pPr>
            <a:r>
              <a:rPr lang="en-US" dirty="0"/>
              <a:t>Grade 3 ELA TCAP Results</a:t>
            </a:r>
          </a:p>
          <a:p>
            <a:pPr marL="285750" indent="-285750">
              <a:buFont typeface="Arial" panose="020B0604020202020204" pitchFamily="34" charset="0"/>
              <a:buChar char="•"/>
            </a:pPr>
            <a:r>
              <a:rPr lang="en-US" dirty="0"/>
              <a:t>TVAAS Projections for Grade 4 ELA TCAP</a:t>
            </a:r>
          </a:p>
          <a:p>
            <a:pPr marL="285750" indent="-285750">
              <a:buFont typeface="Arial" panose="020B0604020202020204" pitchFamily="34" charset="0"/>
              <a:buChar char="•"/>
            </a:pPr>
            <a:r>
              <a:rPr lang="en-US" dirty="0"/>
              <a:t>Grade 4 ELA TCAP Results</a:t>
            </a:r>
          </a:p>
          <a:p>
            <a:pPr marL="285750" indent="-285750">
              <a:buFont typeface="Arial" panose="020B0604020202020204" pitchFamily="34" charset="0"/>
              <a:buChar char="•"/>
            </a:pPr>
            <a:r>
              <a:rPr lang="en-US" dirty="0"/>
              <a:t>TVAAS Projections for Grade 5 ELA TCAP</a:t>
            </a:r>
          </a:p>
        </p:txBody>
      </p:sp>
    </p:spTree>
    <p:extLst>
      <p:ext uri="{BB962C8B-B14F-4D97-AF65-F5344CB8AC3E}">
        <p14:creationId xmlns:p14="http://schemas.microsoft.com/office/powerpoint/2010/main" val="226549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dirty="0">
                <a:solidFill>
                  <a:schemeClr val="bg1"/>
                </a:solidFill>
                <a:latin typeface="Calibri (Body) "/>
                <a:cs typeface="Arial Black"/>
              </a:rPr>
              <a:t>Electronic Parent Acknowledgement-Signature Page in PowerSchool</a:t>
            </a:r>
            <a:endParaRPr lang="en-US" sz="2600" b="1" dirty="0">
              <a:solidFill>
                <a:schemeClr val="bg1"/>
              </a:solidFill>
              <a:latin typeface="Calibri (Body) "/>
            </a:endParaRPr>
          </a:p>
        </p:txBody>
      </p:sp>
      <p:pic>
        <p:nvPicPr>
          <p:cNvPr id="3" name="Picture 2">
            <a:extLst>
              <a:ext uri="{FF2B5EF4-FFF2-40B4-BE49-F238E27FC236}">
                <a16:creationId xmlns:a16="http://schemas.microsoft.com/office/drawing/2014/main" id="{2D0A0351-D696-B52C-CEAB-E39209789157}"/>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4" name="TextBox 3">
            <a:extLst>
              <a:ext uri="{FF2B5EF4-FFF2-40B4-BE49-F238E27FC236}">
                <a16:creationId xmlns:a16="http://schemas.microsoft.com/office/drawing/2014/main" id="{7A5D2928-1A0B-F2FA-9B2F-FAE4945FB576}"/>
              </a:ext>
            </a:extLst>
          </p:cNvPr>
          <p:cNvSpPr txBox="1"/>
          <p:nvPr/>
        </p:nvSpPr>
        <p:spPr>
          <a:xfrm>
            <a:off x="3762704" y="1471910"/>
            <a:ext cx="8345213"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The purpose of the  Parent Acknowledgment- Signature Page is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Indicate your understanding and support to the MSCS Literacy Commitment and your student's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Acknowledge that you have been informed and understand your child’s current progress towards the MSCS Literacy Commitment.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Acknowledge that you understand that if your child does not master/pass the ELA portion of the 2024 Spring TCAP Assessment, then he/she will not be promoted to the next grade based on the Tennessee Learning Loss Remediation and Student Acceleration Act as outlined by the State Department of Education.</a:t>
            </a:r>
          </a:p>
        </p:txBody>
      </p:sp>
    </p:spTree>
    <p:extLst>
      <p:ext uri="{BB962C8B-B14F-4D97-AF65-F5344CB8AC3E}">
        <p14:creationId xmlns:p14="http://schemas.microsoft.com/office/powerpoint/2010/main" val="14759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Any Questions&quot; Images – Browse 382 Stock Photos, Vectors, and Video | Adobe  Stock">
            <a:extLst>
              <a:ext uri="{FF2B5EF4-FFF2-40B4-BE49-F238E27FC236}">
                <a16:creationId xmlns:a16="http://schemas.microsoft.com/office/drawing/2014/main" id="{38037173-F876-938F-FE29-81A2E12AE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FAB1B8-E269-7DB2-5669-BB90B7DB55D8}"/>
              </a:ext>
            </a:extLst>
          </p:cNvPr>
          <p:cNvSpPr txBox="1"/>
          <p:nvPr/>
        </p:nvSpPr>
        <p:spPr>
          <a:xfrm>
            <a:off x="821347" y="3429000"/>
            <a:ext cx="9457653" cy="1569660"/>
          </a:xfrm>
          <a:prstGeom prst="rect">
            <a:avLst/>
          </a:prstGeom>
          <a:noFill/>
        </p:spPr>
        <p:txBody>
          <a:bodyPr wrap="none" rtlCol="0">
            <a:spAutoFit/>
          </a:bodyPr>
          <a:lstStyle/>
          <a:p>
            <a:pPr algn="ctr"/>
            <a:r>
              <a:rPr lang="en-US" sz="3200" dirty="0">
                <a:latin typeface="Garamond" panose="02020404030301010803" pitchFamily="18" charset="0"/>
              </a:rPr>
              <a:t>Please email </a:t>
            </a:r>
            <a:r>
              <a:rPr lang="en-US" sz="3200" dirty="0" err="1">
                <a:latin typeface="Garamond" panose="02020404030301010803" pitchFamily="18" charset="0"/>
              </a:rPr>
              <a:t>LaTosha</a:t>
            </a:r>
            <a:r>
              <a:rPr lang="en-US" sz="3200" dirty="0">
                <a:latin typeface="Garamond" panose="02020404030301010803" pitchFamily="18" charset="0"/>
              </a:rPr>
              <a:t> Wiseman at </a:t>
            </a:r>
            <a:r>
              <a:rPr lang="en-US" sz="3200" dirty="0">
                <a:latin typeface="Garamond" panose="02020404030301010803" pitchFamily="18" charset="0"/>
                <a:hlinkClick r:id="rId4"/>
              </a:rPr>
              <a:t>wisemanlk@scsk12.org</a:t>
            </a:r>
            <a:r>
              <a:rPr lang="en-US" sz="3200" dirty="0">
                <a:latin typeface="Garamond" panose="02020404030301010803" pitchFamily="18" charset="0"/>
              </a:rPr>
              <a:t> </a:t>
            </a:r>
          </a:p>
          <a:p>
            <a:pPr algn="ctr"/>
            <a:r>
              <a:rPr lang="en-US" sz="3200" dirty="0">
                <a:latin typeface="Garamond" panose="02020404030301010803" pitchFamily="18" charset="0"/>
              </a:rPr>
              <a:t>or </a:t>
            </a:r>
          </a:p>
          <a:p>
            <a:pPr algn="ctr"/>
            <a:r>
              <a:rPr lang="en-US" sz="3200" dirty="0">
                <a:latin typeface="Garamond" panose="02020404030301010803" pitchFamily="18" charset="0"/>
              </a:rPr>
              <a:t>thirdgradecommitment@scsk12.org</a:t>
            </a:r>
          </a:p>
        </p:txBody>
      </p:sp>
    </p:spTree>
    <p:extLst>
      <p:ext uri="{BB962C8B-B14F-4D97-AF65-F5344CB8AC3E}">
        <p14:creationId xmlns:p14="http://schemas.microsoft.com/office/powerpoint/2010/main" val="195259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fontScale="90000"/>
          </a:bodyPr>
          <a:lstStyle/>
          <a:p>
            <a:r>
              <a:rPr lang="en-US" b="1" dirty="0">
                <a:solidFill>
                  <a:schemeClr val="bg1"/>
                </a:solidFill>
                <a:latin typeface="Garamond" panose="02020404030301010803" pitchFamily="18" charset="0"/>
              </a:rPr>
              <a:t>TN Learning Loss Remediation and </a:t>
            </a:r>
            <a:br>
              <a:rPr lang="en-US" b="1" dirty="0">
                <a:solidFill>
                  <a:schemeClr val="bg1"/>
                </a:solidFill>
                <a:latin typeface="Garamond" panose="02020404030301010803" pitchFamily="18" charset="0"/>
              </a:rPr>
            </a:br>
            <a:r>
              <a:rPr lang="en-US" b="1" dirty="0">
                <a:solidFill>
                  <a:schemeClr val="bg1"/>
                </a:solidFill>
                <a:latin typeface="Garamond" panose="02020404030301010803" pitchFamily="18" charset="0"/>
              </a:rPr>
              <a:t>Student Acceleration Act</a:t>
            </a:r>
          </a:p>
        </p:txBody>
      </p:sp>
      <p:sp>
        <p:nvSpPr>
          <p:cNvPr id="3" name="TextBox 2">
            <a:extLst>
              <a:ext uri="{FF2B5EF4-FFF2-40B4-BE49-F238E27FC236}">
                <a16:creationId xmlns:a16="http://schemas.microsoft.com/office/drawing/2014/main" id="{5AF1D9F2-E049-C320-1622-25D66E1D4482}"/>
              </a:ext>
            </a:extLst>
          </p:cNvPr>
          <p:cNvSpPr txBox="1"/>
          <p:nvPr/>
        </p:nvSpPr>
        <p:spPr>
          <a:xfrm>
            <a:off x="763674" y="2104646"/>
            <a:ext cx="10389995" cy="4093428"/>
          </a:xfrm>
          <a:prstGeom prst="rect">
            <a:avLst/>
          </a:prstGeom>
          <a:noFill/>
        </p:spPr>
        <p:txBody>
          <a:bodyPr wrap="square" rtlCol="0">
            <a:spAutoFit/>
          </a:bodyPr>
          <a:lstStyle/>
          <a:p>
            <a:pPr algn="ctr"/>
            <a:r>
              <a:rPr lang="en-US" sz="4000" dirty="0">
                <a:latin typeface="Garamond" panose="02020404030301010803" pitchFamily="18" charset="0"/>
              </a:rPr>
              <a:t>What does the TN law say about 3</a:t>
            </a:r>
            <a:r>
              <a:rPr lang="en-US" sz="4000" baseline="30000" dirty="0">
                <a:latin typeface="Garamond" panose="02020404030301010803" pitchFamily="18" charset="0"/>
              </a:rPr>
              <a:t>rd</a:t>
            </a:r>
            <a:r>
              <a:rPr lang="en-US" sz="4000" dirty="0">
                <a:latin typeface="Garamond" panose="02020404030301010803" pitchFamily="18" charset="0"/>
              </a:rPr>
              <a:t> graders?</a:t>
            </a:r>
          </a:p>
          <a:p>
            <a:pPr marL="0" indent="0" algn="ctr">
              <a:buNone/>
            </a:pPr>
            <a:r>
              <a:rPr lang="en-US" sz="2400" b="1" dirty="0">
                <a:latin typeface="Garamond" panose="02020404030301010803" pitchFamily="18" charset="0"/>
              </a:rPr>
              <a:t>Focus: </a:t>
            </a:r>
            <a:r>
              <a:rPr lang="en-US" sz="2400" dirty="0">
                <a:latin typeface="Garamond" panose="02020404030301010803" pitchFamily="18" charset="0"/>
              </a:rPr>
              <a:t>“Accelerating Student Learning”</a:t>
            </a:r>
          </a:p>
          <a:p>
            <a:pPr marL="0" indent="0" algn="ctr">
              <a:buNone/>
            </a:pPr>
            <a:endParaRPr lang="en-US" sz="2400" dirty="0">
              <a:latin typeface="Garamond" panose="02020404030301010803" pitchFamily="18" charset="0"/>
            </a:endParaRPr>
          </a:p>
          <a:p>
            <a:pPr marL="0" indent="0">
              <a:buNone/>
            </a:pPr>
            <a:r>
              <a:rPr lang="en-US" sz="2400" i="0" dirty="0">
                <a:effectLst/>
                <a:latin typeface="Garamond" panose="02020404030301010803" pitchFamily="18" charset="0"/>
              </a:rPr>
              <a:t>“Beginning with the 2022-2023 school year, a student in the third grade </a:t>
            </a:r>
            <a:r>
              <a:rPr lang="en-US" sz="2400" i="0" dirty="0">
                <a:solidFill>
                  <a:srgbClr val="FF0000"/>
                </a:solidFill>
                <a:effectLst/>
                <a:latin typeface="Garamond" panose="02020404030301010803" pitchFamily="18" charset="0"/>
              </a:rPr>
              <a:t>shall not </a:t>
            </a:r>
            <a:r>
              <a:rPr lang="en-US" sz="2400" i="0" dirty="0">
                <a:effectLst/>
                <a:latin typeface="Garamond" panose="02020404030301010803" pitchFamily="18" charset="0"/>
              </a:rPr>
              <a:t>be promoted to the next grade level unless the student is determined to be </a:t>
            </a:r>
            <a:r>
              <a:rPr lang="en-US" sz="2400" i="0" dirty="0">
                <a:solidFill>
                  <a:srgbClr val="00B050"/>
                </a:solidFill>
                <a:effectLst/>
                <a:latin typeface="Garamond" panose="02020404030301010803" pitchFamily="18" charset="0"/>
              </a:rPr>
              <a:t>proficient</a:t>
            </a:r>
            <a:r>
              <a:rPr lang="en-US" sz="2400" i="0" dirty="0">
                <a:effectLst/>
                <a:latin typeface="Garamond" panose="02020404030301010803" pitchFamily="18" charset="0"/>
              </a:rPr>
              <a:t> in English Language </a:t>
            </a:r>
            <a:r>
              <a:rPr lang="en-US" sz="2400" dirty="0">
                <a:latin typeface="Garamond" panose="02020404030301010803" pitchFamily="18" charset="0"/>
              </a:rPr>
              <a:t>A</a:t>
            </a:r>
            <a:r>
              <a:rPr lang="en-US" sz="2400" i="0" dirty="0">
                <a:effectLst/>
                <a:latin typeface="Garamond" panose="02020404030301010803" pitchFamily="18" charset="0"/>
              </a:rPr>
              <a:t>rts (ELA) based on the student's achieving a performance level rating of ”</a:t>
            </a:r>
            <a:r>
              <a:rPr lang="en-US" sz="2400" dirty="0">
                <a:solidFill>
                  <a:srgbClr val="00B050"/>
                </a:solidFill>
                <a:latin typeface="Garamond" panose="02020404030301010803" pitchFamily="18" charset="0"/>
              </a:rPr>
              <a:t>meets</a:t>
            </a:r>
            <a:r>
              <a:rPr lang="en-US" sz="2400" i="0" dirty="0">
                <a:effectLst/>
                <a:latin typeface="Garamond" panose="02020404030301010803" pitchFamily="18" charset="0"/>
              </a:rPr>
              <a:t>" or ”</a:t>
            </a:r>
            <a:r>
              <a:rPr lang="en-US" sz="2400" dirty="0">
                <a:solidFill>
                  <a:srgbClr val="00B050"/>
                </a:solidFill>
                <a:latin typeface="Garamond" panose="02020404030301010803" pitchFamily="18" charset="0"/>
              </a:rPr>
              <a:t>exceeds</a:t>
            </a:r>
            <a:r>
              <a:rPr lang="en-US" sz="2400" i="0" dirty="0">
                <a:effectLst/>
                <a:latin typeface="Garamond" panose="02020404030301010803" pitchFamily="18" charset="0"/>
              </a:rPr>
              <a:t>" on the ELA portion of the student's most recent Tennessee comprehensive assessment program (TCAP) test.”</a:t>
            </a:r>
            <a:endParaRPr lang="en-US" sz="2400" u="sng" kern="0" dirty="0">
              <a:latin typeface="Garamond" panose="02020404030301010803" pitchFamily="18" charset="0"/>
            </a:endParaRPr>
          </a:p>
          <a:p>
            <a:endParaRPr lang="en-US" sz="2400" dirty="0">
              <a:latin typeface="Garamond" panose="02020404030301010803" pitchFamily="18" charset="0"/>
            </a:endParaRPr>
          </a:p>
          <a:p>
            <a:endParaRPr lang="en-US" sz="2800" dirty="0">
              <a:latin typeface="Garamond" panose="02020404030301010803" pitchFamily="18" charset="0"/>
            </a:endParaRPr>
          </a:p>
        </p:txBody>
      </p:sp>
    </p:spTree>
    <p:extLst>
      <p:ext uri="{BB962C8B-B14F-4D97-AF65-F5344CB8AC3E}">
        <p14:creationId xmlns:p14="http://schemas.microsoft.com/office/powerpoint/2010/main" val="425142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E7DA42-A738-F854-B8FC-759866961AA1}"/>
              </a:ext>
            </a:extLst>
          </p:cNvPr>
          <p:cNvSpPr txBox="1"/>
          <p:nvPr/>
        </p:nvSpPr>
        <p:spPr>
          <a:xfrm>
            <a:off x="666750" y="2818368"/>
            <a:ext cx="10858500" cy="1446550"/>
          </a:xfrm>
          <a:prstGeom prst="rect">
            <a:avLst/>
          </a:prstGeom>
          <a:noFill/>
        </p:spPr>
        <p:txBody>
          <a:bodyPr wrap="square">
            <a:spAutoFit/>
          </a:bodyPr>
          <a:lstStyle/>
          <a:p>
            <a:pPr algn="ctr"/>
            <a:r>
              <a:rPr lang="en-US" sz="4400" dirty="0">
                <a:latin typeface="Garamond" panose="02020404030301010803" pitchFamily="18" charset="0"/>
              </a:rPr>
              <a:t>What does the law say about students who score “approaching” on the TCAP assessment?</a:t>
            </a:r>
          </a:p>
        </p:txBody>
      </p:sp>
      <p:pic>
        <p:nvPicPr>
          <p:cNvPr id="9" name="Picture 6" descr="Do you assess your students or do you just test them? | TeachingEnglish |  British Council">
            <a:extLst>
              <a:ext uri="{FF2B5EF4-FFF2-40B4-BE49-F238E27FC236}">
                <a16:creationId xmlns:a16="http://schemas.microsoft.com/office/drawing/2014/main" id="{4BF42F27-7B31-0B37-95AE-222B10D1B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4422488"/>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202BE7-BFCC-CA1B-322B-3E4954A499AA}"/>
              </a:ext>
            </a:extLst>
          </p:cNvPr>
          <p:cNvSpPr txBox="1"/>
          <p:nvPr/>
        </p:nvSpPr>
        <p:spPr>
          <a:xfrm>
            <a:off x="342900" y="174912"/>
            <a:ext cx="7874000" cy="1107996"/>
          </a:xfrm>
          <a:prstGeom prst="rect">
            <a:avLst/>
          </a:prstGeom>
          <a:noFill/>
        </p:spPr>
        <p:txBody>
          <a:bodyPr wrap="square" rtlCol="0">
            <a:spAutoFit/>
          </a:bodyPr>
          <a:lstStyle/>
          <a:p>
            <a:r>
              <a:rPr lang="en-US" sz="6600" dirty="0">
                <a:solidFill>
                  <a:schemeClr val="bg1"/>
                </a:solidFill>
                <a:latin typeface="Garamond" panose="02020404030301010803" pitchFamily="18" charset="0"/>
              </a:rPr>
              <a:t>Approaching</a:t>
            </a:r>
            <a:r>
              <a:rPr lang="en-US" sz="6600" dirty="0">
                <a:solidFill>
                  <a:schemeClr val="bg1"/>
                </a:solidFill>
              </a:rPr>
              <a:t> </a:t>
            </a:r>
          </a:p>
        </p:txBody>
      </p:sp>
    </p:spTree>
    <p:extLst>
      <p:ext uri="{BB962C8B-B14F-4D97-AF65-F5344CB8AC3E}">
        <p14:creationId xmlns:p14="http://schemas.microsoft.com/office/powerpoint/2010/main" val="256148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555331803"/>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Garamond" panose="02020404030301010803" pitchFamily="18" charset="0"/>
                        </a:rPr>
                        <a:t>A student in grade three (3) who is not proficient in ELA, as determined by the student's achieving a performance level rating of </a:t>
                      </a:r>
                      <a:r>
                        <a:rPr lang="en-US" sz="1800" dirty="0">
                          <a:solidFill>
                            <a:srgbClr val="FF0000"/>
                          </a:solidFill>
                          <a:latin typeface="Garamond" panose="02020404030301010803" pitchFamily="18" charset="0"/>
                        </a:rPr>
                        <a:t>“approaching” </a:t>
                      </a:r>
                      <a:r>
                        <a:rPr lang="en-US" sz="1800" dirty="0">
                          <a:solidFill>
                            <a:schemeClr val="tx1"/>
                          </a:solidFill>
                          <a:latin typeface="Garamond" panose="02020404030301010803" pitchFamily="18" charset="0"/>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dirty="0">
                        <a:latin typeface="Garamond" panose="02020404030301010803" pitchFamily="18" charset="0"/>
                      </a:endParaRPr>
                    </a:p>
                    <a:p>
                      <a:pPr marL="342900" indent="-342900">
                        <a:buFont typeface="Arial" panose="020B0604020202020204" pitchFamily="34" charset="0"/>
                        <a:buChar char="•"/>
                      </a:pPr>
                      <a:endParaRPr lang="en-US" sz="8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The student attends a learning loss bridge camp before the beginning of the upcoming school year, </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Maintains a ninety percent </a:t>
                      </a:r>
                      <a:r>
                        <a:rPr lang="en-US" sz="2000" dirty="0">
                          <a:highlight>
                            <a:srgbClr val="FFFF00"/>
                          </a:highlight>
                          <a:latin typeface="Garamond" panose="02020404030301010803" pitchFamily="18" charset="0"/>
                        </a:rPr>
                        <a:t>(90%) attendance rate</a:t>
                      </a:r>
                      <a:r>
                        <a:rPr lang="en-US" sz="2000" dirty="0">
                          <a:latin typeface="Garamond" panose="02020404030301010803" pitchFamily="18" charset="0"/>
                        </a:rPr>
                        <a:t> at the camp, </a:t>
                      </a:r>
                      <a:r>
                        <a:rPr lang="en-US" sz="2000" b="1" dirty="0">
                          <a:solidFill>
                            <a:srgbClr val="FF0000"/>
                          </a:solidFill>
                          <a:latin typeface="Garamond" panose="02020404030301010803" pitchFamily="18" charset="0"/>
                        </a:rPr>
                        <a:t>AND </a:t>
                      </a:r>
                      <a:r>
                        <a:rPr lang="en-US" sz="2000" dirty="0">
                          <a:latin typeface="Garamond" panose="02020404030301010803" pitchFamily="18" charset="0"/>
                        </a:rPr>
                        <a:t>the </a:t>
                      </a:r>
                      <a:r>
                        <a:rPr lang="en-US" sz="2000" dirty="0">
                          <a:highlight>
                            <a:srgbClr val="FFFF00"/>
                          </a:highlight>
                          <a:latin typeface="Garamond" panose="02020404030301010803" pitchFamily="18" charset="0"/>
                        </a:rPr>
                        <a:t>student's performance on the post-test </a:t>
                      </a:r>
                      <a:r>
                        <a:rPr lang="en-US" sz="2000" dirty="0">
                          <a:latin typeface="Garamond" panose="02020404030301010803" pitchFamily="18" charset="0"/>
                        </a:rPr>
                        <a:t>administered to the student at the end of the learning loss bridge camp, </a:t>
                      </a:r>
                      <a:r>
                        <a:rPr lang="en-US" sz="2000" dirty="0">
                          <a:highlight>
                            <a:srgbClr val="FFFF00"/>
                          </a:highlight>
                          <a:latin typeface="Garamond" panose="02020404030301010803" pitchFamily="18" charset="0"/>
                        </a:rPr>
                        <a:t>demonstrates adequate growth (5 percentage points)</a:t>
                      </a:r>
                      <a:r>
                        <a:rPr lang="en-US" sz="2000" dirty="0">
                          <a:latin typeface="Garamond" panose="02020404030301010803" pitchFamily="18" charset="0"/>
                        </a:rPr>
                        <a:t>, as defined in the State Board’s Promotion and Retention Policy 3.300; </a:t>
                      </a:r>
                      <a:r>
                        <a:rPr lang="en-US" sz="2000" dirty="0">
                          <a:solidFill>
                            <a:srgbClr val="FF0000"/>
                          </a:solidFill>
                          <a:latin typeface="Garamond" panose="02020404030301010803" pitchFamily="18" charset="0"/>
                        </a:rPr>
                        <a:t>OR</a:t>
                      </a:r>
                    </a:p>
                    <a:p>
                      <a:pPr marL="342900" indent="-342900">
                        <a:buFont typeface="Arial" panose="020B0604020202020204" pitchFamily="34" charset="0"/>
                        <a:buChar char="•"/>
                      </a:pPr>
                      <a:endParaRPr lang="en-US" sz="2000" dirty="0">
                        <a:solidFill>
                          <a:srgbClr val="FF0000"/>
                        </a:solidFill>
                        <a:latin typeface="Garamond" panose="02020404030301010803" pitchFamily="18" charset="0"/>
                      </a:endParaRPr>
                    </a:p>
                    <a:p>
                      <a:pPr marL="342900" indent="-342900">
                        <a:buFont typeface="Arial" panose="020B0604020202020204" pitchFamily="34" charset="0"/>
                        <a:buChar char="•"/>
                      </a:pPr>
                      <a:endParaRPr lang="en-US" sz="8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The student receives </a:t>
                      </a:r>
                      <a:r>
                        <a:rPr lang="en-US" sz="2000" dirty="0">
                          <a:highlight>
                            <a:srgbClr val="FFFF00"/>
                          </a:highlight>
                          <a:latin typeface="Garamond" panose="02020404030301010803" pitchFamily="18" charset="0"/>
                        </a:rPr>
                        <a:t>high-dosage, low-ratio tutoring </a:t>
                      </a:r>
                      <a:r>
                        <a:rPr lang="en-US" sz="2000" dirty="0">
                          <a:latin typeface="Garamond" panose="02020404030301010803" pitchFamily="18" charset="0"/>
                        </a:rPr>
                        <a:t>for the entirety of the upcoming school year from a Tennessee accelerating literacy and learning corps (TALLC) tutor. For the purposes of this rule, “high-dosage, low-ratio tutoring” means a </a:t>
                      </a:r>
                      <a:r>
                        <a:rPr lang="en-US" sz="2000" dirty="0">
                          <a:highlight>
                            <a:srgbClr val="FFFF00"/>
                          </a:highlight>
                          <a:latin typeface="Garamond" panose="02020404030301010803" pitchFamily="18" charset="0"/>
                        </a:rPr>
                        <a:t>minimum of two (2) thirty (30) minute sessions per week </a:t>
                      </a:r>
                      <a:r>
                        <a:rPr lang="en-US" sz="2000" dirty="0">
                          <a:latin typeface="Garamond" panose="02020404030301010803" pitchFamily="18" charset="0"/>
                        </a:rPr>
                        <a:t>with a one to three (1:3) teacher to student ratio. TALLC high dosage, low ratio tutoring may be provided through the following options,                                       </a:t>
                      </a:r>
                    </a:p>
                    <a:p>
                      <a:pPr marL="342900" indent="-342900">
                        <a:buFont typeface="Arial" panose="020B0604020202020204" pitchFamily="34" charset="0"/>
                        <a:buChar char="•"/>
                      </a:pPr>
                      <a:r>
                        <a:rPr lang="en-US" sz="2000" dirty="0">
                          <a:latin typeface="Garamond" panose="02020404030301010803" pitchFamily="18" charset="0"/>
                        </a:rPr>
                        <a:t>       (I) A tutor recruited and trained through the Department’s </a:t>
                      </a:r>
                      <a:r>
                        <a:rPr lang="en-US" sz="2000" dirty="0">
                          <a:highlight>
                            <a:srgbClr val="FFFF00"/>
                          </a:highlight>
                          <a:latin typeface="Garamond" panose="02020404030301010803" pitchFamily="18" charset="0"/>
                        </a:rPr>
                        <a:t>TN ALL Corps </a:t>
                      </a:r>
                      <a:r>
                        <a:rPr lang="en-US" sz="2000" dirty="0">
                          <a:latin typeface="Garamond" panose="02020404030301010803" pitchFamily="18" charset="0"/>
                        </a:rPr>
                        <a:t>grant program. </a:t>
                      </a:r>
                    </a:p>
                    <a:p>
                      <a:r>
                        <a:rPr lang="en-US" sz="2000" dirty="0">
                          <a:latin typeface="Garamond" panose="02020404030301010803" pitchFamily="18" charset="0"/>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E7DA42-A738-F854-B8FC-759866961AA1}"/>
              </a:ext>
            </a:extLst>
          </p:cNvPr>
          <p:cNvSpPr txBox="1"/>
          <p:nvPr/>
        </p:nvSpPr>
        <p:spPr>
          <a:xfrm>
            <a:off x="558800" y="2705725"/>
            <a:ext cx="1107440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What does the law say about students who score “below proficient” on the TCAP assessment?</a:t>
            </a:r>
          </a:p>
        </p:txBody>
      </p:sp>
      <p:sp>
        <p:nvSpPr>
          <p:cNvPr id="8" name="Title 7">
            <a:extLst>
              <a:ext uri="{FF2B5EF4-FFF2-40B4-BE49-F238E27FC236}">
                <a16:creationId xmlns:a16="http://schemas.microsoft.com/office/drawing/2014/main" id="{FA2B1B83-E98F-05CB-7756-A4A97DE7E531}"/>
              </a:ext>
            </a:extLst>
          </p:cNvPr>
          <p:cNvSpPr>
            <a:spLocks noGrp="1"/>
          </p:cNvSpPr>
          <p:nvPr>
            <p:ph type="title"/>
          </p:nvPr>
        </p:nvSpPr>
        <p:spPr>
          <a:xfrm>
            <a:off x="114300" y="111125"/>
            <a:ext cx="10515600" cy="1325563"/>
          </a:xfrm>
        </p:spPr>
        <p:txBody>
          <a:bodyPr>
            <a:normAutofit/>
          </a:bodyPr>
          <a:lstStyle/>
          <a:p>
            <a:r>
              <a:rPr lang="en-US" sz="5400" dirty="0">
                <a:solidFill>
                  <a:schemeClr val="bg1"/>
                </a:solidFill>
                <a:latin typeface="Garamond" panose="02020404030301010803" pitchFamily="18" charset="0"/>
              </a:rPr>
              <a:t>Below Proficient</a:t>
            </a:r>
          </a:p>
        </p:txBody>
      </p:sp>
      <p:pic>
        <p:nvPicPr>
          <p:cNvPr id="3078" name="Picture 6" descr="Do you assess your students or do you just test them? | TeachingEnglish |  British Council">
            <a:extLst>
              <a:ext uri="{FF2B5EF4-FFF2-40B4-BE49-F238E27FC236}">
                <a16:creationId xmlns:a16="http://schemas.microsoft.com/office/drawing/2014/main" id="{02382D67-BF0A-5EFE-2ABD-31C95284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4232275"/>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2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dirty="0">
                <a:solidFill>
                  <a:schemeClr val="bg1"/>
                </a:solidFill>
                <a:latin typeface="Calibri (Body) "/>
                <a:cs typeface="Arial Black"/>
              </a:rPr>
              <a:t>Tennessee Learning Loss Remediation and Student Acceleration Act </a:t>
            </a:r>
            <a:endParaRPr lang="en-US" sz="2600" b="1" dirty="0">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162177138"/>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Garamond" panose="02020404030301010803" pitchFamily="18" charset="0"/>
                          <a:ea typeface="+mn-ea"/>
                          <a:cs typeface="+mn-cs"/>
                        </a:rPr>
                        <a:t>A student in grade three (3) who is not proficient in ELA, as determined by the student's achieving a performance level rating of </a:t>
                      </a:r>
                      <a:r>
                        <a:rPr lang="en-US" sz="1800" b="1" kern="1200" dirty="0">
                          <a:solidFill>
                            <a:srgbClr val="FF0000"/>
                          </a:solidFill>
                          <a:effectLst/>
                          <a:latin typeface="Garamond" panose="02020404030301010803" pitchFamily="18" charset="0"/>
                          <a:ea typeface="+mn-ea"/>
                          <a:cs typeface="+mn-cs"/>
                        </a:rPr>
                        <a:t>“below” </a:t>
                      </a:r>
                      <a:r>
                        <a:rPr lang="en-US" sz="1800" b="1" kern="1200" dirty="0">
                          <a:solidFill>
                            <a:schemeClr val="tx1"/>
                          </a:solidFill>
                          <a:effectLst/>
                          <a:latin typeface="Garamond" panose="02020404030301010803" pitchFamily="18" charset="0"/>
                          <a:ea typeface="+mn-ea"/>
                          <a:cs typeface="+mn-cs"/>
                        </a:rPr>
                        <a:t>on the ELA portion of the student's most recent TCAP test may be promoted to the fourth (4th) grade if: </a:t>
                      </a:r>
                      <a:endParaRPr lang="en-US" sz="1600" dirty="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dirty="0">
                          <a:solidFill>
                            <a:schemeClr val="dk1"/>
                          </a:solidFill>
                          <a:effectLst/>
                          <a:latin typeface="Garamond" panose="02020404030301010803" pitchFamily="18" charset="0"/>
                          <a:ea typeface="+mn-ea"/>
                          <a:cs typeface="+mn-cs"/>
                        </a:rPr>
                        <a:t>The student attends a learning loss bridge camp before the beginning of the upcoming school year </a:t>
                      </a:r>
                      <a:r>
                        <a:rPr lang="en-US" sz="2000" b="1" kern="1200" dirty="0">
                          <a:solidFill>
                            <a:srgbClr val="FF0000"/>
                          </a:solidFill>
                          <a:effectLst/>
                          <a:latin typeface="Garamond" panose="02020404030301010803" pitchFamily="18" charset="0"/>
                          <a:ea typeface="+mn-ea"/>
                          <a:cs typeface="+mn-cs"/>
                        </a:rPr>
                        <a:t>AND</a:t>
                      </a:r>
                    </a:p>
                    <a:p>
                      <a:pPr marL="285750" indent="-285750">
                        <a:buFont typeface="Arial" panose="020B0604020202020204" pitchFamily="34" charset="0"/>
                        <a:buChar char="•"/>
                      </a:pPr>
                      <a:endParaRPr lang="en-US" sz="2000" kern="1200" dirty="0">
                        <a:solidFill>
                          <a:schemeClr val="dk1"/>
                        </a:solidFill>
                        <a:effectLst/>
                        <a:latin typeface="Garamond" panose="02020404030301010803" pitchFamily="18" charset="0"/>
                        <a:ea typeface="+mn-ea"/>
                        <a:cs typeface="+mn-cs"/>
                      </a:endParaRPr>
                    </a:p>
                    <a:p>
                      <a:pPr marL="285750" indent="-285750">
                        <a:buFont typeface="Arial" panose="020B0604020202020204" pitchFamily="34" charset="0"/>
                        <a:buChar char="•"/>
                      </a:pPr>
                      <a:r>
                        <a:rPr lang="en-US" sz="2000" kern="1200" dirty="0">
                          <a:solidFill>
                            <a:schemeClr val="dk1"/>
                          </a:solidFill>
                          <a:effectLst/>
                          <a:latin typeface="Garamond" panose="02020404030301010803" pitchFamily="18" charset="0"/>
                          <a:ea typeface="+mn-ea"/>
                          <a:cs typeface="+mn-cs"/>
                        </a:rPr>
                        <a:t>Maintains a ninety percent (</a:t>
                      </a:r>
                      <a:r>
                        <a:rPr lang="en-US" sz="2000" kern="1200" dirty="0">
                          <a:solidFill>
                            <a:schemeClr val="dk1"/>
                          </a:solidFill>
                          <a:effectLst/>
                          <a:highlight>
                            <a:srgbClr val="FFFF00"/>
                          </a:highlight>
                          <a:latin typeface="Garamond" panose="02020404030301010803" pitchFamily="18" charset="0"/>
                          <a:ea typeface="+mn-ea"/>
                          <a:cs typeface="+mn-cs"/>
                        </a:rPr>
                        <a:t>90%) attendance rate </a:t>
                      </a:r>
                      <a:r>
                        <a:rPr lang="en-US" sz="2000" kern="1200" dirty="0">
                          <a:solidFill>
                            <a:schemeClr val="dk1"/>
                          </a:solidFill>
                          <a:effectLst/>
                          <a:latin typeface="Garamond" panose="02020404030301010803" pitchFamily="18" charset="0"/>
                          <a:ea typeface="+mn-ea"/>
                          <a:cs typeface="+mn-cs"/>
                        </a:rPr>
                        <a:t>at the camp, </a:t>
                      </a:r>
                      <a:r>
                        <a:rPr lang="en-US" sz="2000" b="1" kern="1200" dirty="0">
                          <a:solidFill>
                            <a:srgbClr val="FF0000"/>
                          </a:solidFill>
                          <a:effectLst/>
                          <a:latin typeface="Garamond" panose="02020404030301010803" pitchFamily="18" charset="0"/>
                          <a:ea typeface="+mn-ea"/>
                          <a:cs typeface="+mn-cs"/>
                        </a:rPr>
                        <a:t>AND</a:t>
                      </a:r>
                    </a:p>
                    <a:p>
                      <a:pPr marL="285750" indent="-285750">
                        <a:buFont typeface="Arial" panose="020B0604020202020204" pitchFamily="34" charset="0"/>
                        <a:buChar char="•"/>
                      </a:pPr>
                      <a:endParaRPr lang="en-US" sz="2000" kern="1200" dirty="0">
                        <a:solidFill>
                          <a:schemeClr val="dk1"/>
                        </a:solidFill>
                        <a:effectLst/>
                        <a:latin typeface="Garamond" panose="02020404030301010803" pitchFamily="18" charset="0"/>
                        <a:ea typeface="+mn-ea"/>
                        <a:cs typeface="+mn-cs"/>
                      </a:endParaRPr>
                    </a:p>
                    <a:p>
                      <a:pPr marL="285750" indent="-285750">
                        <a:buFont typeface="Arial" panose="020B0604020202020204" pitchFamily="34" charset="0"/>
                        <a:buChar char="•"/>
                      </a:pPr>
                      <a:r>
                        <a:rPr lang="en-US" sz="2000" kern="1200" dirty="0">
                          <a:solidFill>
                            <a:schemeClr val="dk1"/>
                          </a:solidFill>
                          <a:effectLst/>
                          <a:latin typeface="Garamond" panose="02020404030301010803" pitchFamily="18" charset="0"/>
                          <a:ea typeface="+mn-ea"/>
                          <a:cs typeface="+mn-cs"/>
                        </a:rPr>
                        <a:t>Receives </a:t>
                      </a:r>
                      <a:r>
                        <a:rPr lang="en-US" sz="2000" kern="1200" dirty="0">
                          <a:solidFill>
                            <a:schemeClr val="dk1"/>
                          </a:solidFill>
                          <a:effectLst/>
                          <a:highlight>
                            <a:srgbClr val="FFFF00"/>
                          </a:highlight>
                          <a:latin typeface="Garamond" panose="02020404030301010803" pitchFamily="18" charset="0"/>
                          <a:ea typeface="+mn-ea"/>
                          <a:cs typeface="+mn-cs"/>
                        </a:rPr>
                        <a:t>high-dosage, low-ratio tutoring </a:t>
                      </a:r>
                      <a:r>
                        <a:rPr lang="en-US" sz="2000" kern="1200" dirty="0">
                          <a:solidFill>
                            <a:schemeClr val="dk1"/>
                          </a:solidFill>
                          <a:effectLst/>
                          <a:latin typeface="Garamond" panose="02020404030301010803" pitchFamily="18" charset="0"/>
                          <a:ea typeface="+mn-ea"/>
                          <a:cs typeface="+mn-cs"/>
                        </a:rPr>
                        <a:t>for the entirety of the upcoming school year from a Tennessee accelerating literacy and learning corps (TALLC) tutor. For the purposes of this rule, “high-dosage, low-ratio tutoring” means a </a:t>
                      </a:r>
                      <a:r>
                        <a:rPr lang="en-US" sz="2000" kern="1200" dirty="0">
                          <a:solidFill>
                            <a:schemeClr val="dk1"/>
                          </a:solidFill>
                          <a:effectLst/>
                          <a:highlight>
                            <a:srgbClr val="FFFF00"/>
                          </a:highlight>
                          <a:latin typeface="Garamond" panose="02020404030301010803" pitchFamily="18" charset="0"/>
                          <a:ea typeface="+mn-ea"/>
                          <a:cs typeface="+mn-cs"/>
                        </a:rPr>
                        <a:t>minimum of two (2) thirty (30) minute sessions per week </a:t>
                      </a:r>
                      <a:r>
                        <a:rPr lang="en-US" sz="2000" kern="1200" dirty="0">
                          <a:solidFill>
                            <a:schemeClr val="dk1"/>
                          </a:solidFill>
                          <a:effectLst/>
                          <a:latin typeface="Garamond" panose="02020404030301010803" pitchFamily="18" charset="0"/>
                          <a:ea typeface="+mn-ea"/>
                          <a:cs typeface="+mn-cs"/>
                        </a:rPr>
                        <a:t>with a one to three (1:3) teacher to student ratio. TALLC high dosage, low ratio tutoring may be provided through the following options, </a:t>
                      </a:r>
                      <a:endParaRPr lang="en-US" sz="2000" dirty="0">
                        <a:effectLst/>
                        <a:latin typeface="Garamond" panose="02020404030301010803" pitchFamily="18" charset="0"/>
                      </a:endParaRPr>
                    </a:p>
                    <a:p>
                      <a:pPr lvl="1"/>
                      <a:r>
                        <a:rPr lang="en-US" sz="2000" kern="1200" dirty="0">
                          <a:solidFill>
                            <a:schemeClr val="dk1"/>
                          </a:solidFill>
                          <a:effectLst/>
                          <a:latin typeface="Garamond" panose="02020404030301010803" pitchFamily="18" charset="0"/>
                          <a:ea typeface="+mn-ea"/>
                          <a:cs typeface="+mn-cs"/>
                        </a:rPr>
                        <a:t>(I)  A tutor recruited and trained through the department </a:t>
                      </a:r>
                      <a:r>
                        <a:rPr lang="en-US" sz="2000" kern="1200" dirty="0">
                          <a:solidFill>
                            <a:schemeClr val="dk1"/>
                          </a:solidFill>
                          <a:effectLst/>
                          <a:highlight>
                            <a:srgbClr val="FFFF00"/>
                          </a:highlight>
                          <a:latin typeface="Garamond" panose="02020404030301010803" pitchFamily="18" charset="0"/>
                          <a:ea typeface="+mn-ea"/>
                          <a:cs typeface="+mn-cs"/>
                        </a:rPr>
                        <a:t>TN ALL Corps </a:t>
                      </a:r>
                      <a:r>
                        <a:rPr lang="en-US" sz="2000" kern="1200" dirty="0">
                          <a:solidFill>
                            <a:schemeClr val="dk1"/>
                          </a:solidFill>
                          <a:effectLst/>
                          <a:latin typeface="Garamond" panose="02020404030301010803" pitchFamily="18" charset="0"/>
                          <a:ea typeface="+mn-ea"/>
                          <a:cs typeface="+mn-cs"/>
                        </a:rPr>
                        <a:t>grant program. </a:t>
                      </a:r>
                      <a:endParaRPr lang="en-US" sz="2000" dirty="0">
                        <a:effectLst/>
                        <a:latin typeface="Garamond" panose="02020404030301010803" pitchFamily="18" charset="0"/>
                      </a:endParaRPr>
                    </a:p>
                    <a:p>
                      <a:pPr lvl="1"/>
                      <a:r>
                        <a:rPr lang="en-US" sz="2000" kern="1200" dirty="0">
                          <a:solidFill>
                            <a:schemeClr val="dk1"/>
                          </a:solidFill>
                          <a:effectLst/>
                          <a:latin typeface="Garamond" panose="02020404030301010803" pitchFamily="18" charset="0"/>
                          <a:ea typeface="+mn-ea"/>
                          <a:cs typeface="+mn-cs"/>
                        </a:rPr>
                        <a:t>(II)  district recruited tutor who has completed the department’s TN ALL Corps training. </a:t>
                      </a:r>
                      <a:endParaRPr lang="en-US" sz="2000" dirty="0">
                        <a:effectLst/>
                        <a:latin typeface="Garamond" panose="02020404030301010803" pitchFamily="18" charset="0"/>
                      </a:endParaRPr>
                    </a:p>
                  </a:txBody>
                  <a:tcPr/>
                </a:tc>
                <a:tc>
                  <a:txBody>
                    <a:bodyPr/>
                    <a:lstStyle/>
                    <a:p>
                      <a:endParaRPr lang="en-US" sz="1600" dirty="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dirty="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1"/>
                          </a:solidFill>
                          <a:latin typeface="Garamond" panose="02020404030301010803" pitchFamily="18" charset="0"/>
                        </a:rPr>
                        <a:t>Exemptions to 3</a:t>
                      </a:r>
                      <a:r>
                        <a:rPr lang="en-US" sz="4000" baseline="30000" dirty="0">
                          <a:solidFill>
                            <a:schemeClr val="tx1"/>
                          </a:solidFill>
                          <a:latin typeface="Garamond" panose="02020404030301010803" pitchFamily="18" charset="0"/>
                        </a:rPr>
                        <a:t>rd</a:t>
                      </a:r>
                      <a:r>
                        <a:rPr lang="en-US" sz="4000" dirty="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Garamond" panose="02020404030301010803" pitchFamily="18" charset="0"/>
                          <a:ea typeface="+mn-ea"/>
                          <a:cs typeface="+mn-cs"/>
                        </a:rPr>
                        <a:t>Any 3</a:t>
                      </a:r>
                      <a:r>
                        <a:rPr lang="en-US" sz="2400" kern="1200" baseline="30000" dirty="0">
                          <a:solidFill>
                            <a:schemeClr val="dk1"/>
                          </a:solidFill>
                          <a:effectLst/>
                          <a:latin typeface="Garamond" panose="02020404030301010803" pitchFamily="18" charset="0"/>
                          <a:ea typeface="+mn-ea"/>
                          <a:cs typeface="+mn-cs"/>
                        </a:rPr>
                        <a:t>rd</a:t>
                      </a:r>
                      <a:r>
                        <a:rPr lang="en-US" sz="2400" kern="1200" dirty="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dirty="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dirty="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Century Gothic" panose="020B0502020202020204" pitchFamily="34" charset="0"/>
              </a:rPr>
              <a:t>Important Dates &amp; Reminders </a:t>
            </a:r>
          </a:p>
        </p:txBody>
      </p:sp>
      <p:sp>
        <p:nvSpPr>
          <p:cNvPr id="3" name="TextBox 2">
            <a:extLst>
              <a:ext uri="{FF2B5EF4-FFF2-40B4-BE49-F238E27FC236}">
                <a16:creationId xmlns:a16="http://schemas.microsoft.com/office/drawing/2014/main" id="{90825CF9-F9E3-0E79-693C-9B5A7B533C06}"/>
              </a:ext>
            </a:extLst>
          </p:cNvPr>
          <p:cNvSpPr txBox="1"/>
          <p:nvPr/>
        </p:nvSpPr>
        <p:spPr>
          <a:xfrm>
            <a:off x="83064" y="1709365"/>
            <a:ext cx="11397735" cy="4893647"/>
          </a:xfrm>
          <a:prstGeom prst="rect">
            <a:avLst/>
          </a:prstGeom>
          <a:noFill/>
        </p:spPr>
        <p:txBody>
          <a:bodyPr wrap="square" rtlCol="0">
            <a:spAutoFit/>
          </a:bodyPr>
          <a:lstStyle/>
          <a:p>
            <a:endParaRPr lang="en-US" sz="3200" dirty="0">
              <a:latin typeface="Garamond" panose="02020404030301010803" pitchFamily="18" charset="0"/>
            </a:endParaRPr>
          </a:p>
          <a:p>
            <a:pPr marL="571500" indent="-571500">
              <a:buFont typeface="Arial" panose="020B0604020202020204" pitchFamily="34" charset="0"/>
              <a:buChar char="•"/>
            </a:pPr>
            <a:r>
              <a:rPr lang="en-US" sz="3600" dirty="0">
                <a:latin typeface="Garamond" panose="02020404030301010803" pitchFamily="18" charset="0"/>
              </a:rPr>
              <a:t>By February 1 of each year, parents must be informed if their child is “at risk” of being retained.  It is required by the state and letters must be sent home. </a:t>
            </a:r>
          </a:p>
          <a:p>
            <a:pPr marL="571500" indent="-571500">
              <a:buFont typeface="Arial" panose="020B0604020202020204" pitchFamily="34" charset="0"/>
              <a:buChar char="•"/>
            </a:pPr>
            <a:endParaRPr lang="en-US" sz="3600" dirty="0">
              <a:latin typeface="Garamond" panose="02020404030301010803" pitchFamily="18" charset="0"/>
            </a:endParaRPr>
          </a:p>
          <a:p>
            <a:pPr marL="571500" indent="-571500">
              <a:buFont typeface="Arial" panose="020B0604020202020204" pitchFamily="34" charset="0"/>
              <a:buChar char="•"/>
            </a:pPr>
            <a:r>
              <a:rPr lang="en-US" sz="3600" dirty="0">
                <a:latin typeface="Garamond" panose="02020404030301010803" pitchFamily="18" charset="0"/>
              </a:rPr>
              <a:t>“At risk” students are identified if they score below the 65</a:t>
            </a:r>
            <a:r>
              <a:rPr lang="en-US" sz="3600" baseline="30000" dirty="0">
                <a:latin typeface="Garamond" panose="02020404030301010803" pitchFamily="18" charset="0"/>
              </a:rPr>
              <a:t>th</a:t>
            </a:r>
            <a:r>
              <a:rPr lang="en-US" sz="3600" dirty="0">
                <a:latin typeface="Garamond" panose="02020404030301010803" pitchFamily="18" charset="0"/>
              </a:rPr>
              <a:t> percentile on the ELA winter universal screener.</a:t>
            </a:r>
          </a:p>
          <a:p>
            <a:pPr marL="571500" indent="-571500">
              <a:buFont typeface="Arial" panose="020B0604020202020204" pitchFamily="34" charset="0"/>
              <a:buChar char="•"/>
            </a:pPr>
            <a:endParaRPr lang="en-US" sz="3600" dirty="0">
              <a:latin typeface="Garamond" panose="02020404030301010803" pitchFamily="18" charset="0"/>
            </a:endParaRPr>
          </a:p>
          <a:p>
            <a:endParaRPr lang="en-US" sz="2800" dirty="0">
              <a:latin typeface="Garamond" panose="02020404030301010803" pitchFamily="18" charset="0"/>
            </a:endParaRPr>
          </a:p>
        </p:txBody>
      </p:sp>
    </p:spTree>
    <p:extLst>
      <p:ext uri="{BB962C8B-B14F-4D97-AF65-F5344CB8AC3E}">
        <p14:creationId xmlns:p14="http://schemas.microsoft.com/office/powerpoint/2010/main" val="150418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Century Gothic" panose="020B0502020202020204" pitchFamily="34" charset="0"/>
              </a:rPr>
              <a:t>Retake/Retest Opportunities</a:t>
            </a:r>
          </a:p>
        </p:txBody>
      </p:sp>
      <p:sp>
        <p:nvSpPr>
          <p:cNvPr id="3" name="TextBox 2">
            <a:extLst>
              <a:ext uri="{FF2B5EF4-FFF2-40B4-BE49-F238E27FC236}">
                <a16:creationId xmlns:a16="http://schemas.microsoft.com/office/drawing/2014/main" id="{90825CF9-F9E3-0E79-693C-9B5A7B533C06}"/>
              </a:ext>
            </a:extLst>
          </p:cNvPr>
          <p:cNvSpPr txBox="1"/>
          <p:nvPr/>
        </p:nvSpPr>
        <p:spPr>
          <a:xfrm>
            <a:off x="83064" y="1709365"/>
            <a:ext cx="11397735" cy="5324535"/>
          </a:xfrm>
          <a:prstGeom prst="rect">
            <a:avLst/>
          </a:prstGeom>
          <a:noFill/>
        </p:spPr>
        <p:txBody>
          <a:bodyPr wrap="square" rtlCol="0">
            <a:spAutoFit/>
          </a:bodyPr>
          <a:lstStyle/>
          <a:p>
            <a:endParaRPr lang="en-US" sz="3200" dirty="0">
              <a:latin typeface="Garamond" panose="02020404030301010803" pitchFamily="18" charset="0"/>
            </a:endParaRPr>
          </a:p>
          <a:p>
            <a:pPr marL="571500" indent="-571500">
              <a:buFont typeface="Arial" panose="020B0604020202020204" pitchFamily="34" charset="0"/>
              <a:buChar char="•"/>
            </a:pPr>
            <a:r>
              <a:rPr lang="en-US" sz="3600" dirty="0">
                <a:latin typeface="Garamond" panose="02020404030301010803" pitchFamily="18" charset="0"/>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dirty="0">
              <a:latin typeface="Garamond" panose="02020404030301010803" pitchFamily="18" charset="0"/>
            </a:endParaRPr>
          </a:p>
          <a:p>
            <a:pPr marL="571500" indent="-571500">
              <a:buFont typeface="Arial" panose="020B0604020202020204" pitchFamily="34" charset="0"/>
              <a:buChar char="•"/>
            </a:pPr>
            <a:r>
              <a:rPr lang="en-US" sz="3600" dirty="0">
                <a:latin typeface="Garamond" panose="02020404030301010803" pitchFamily="18" charset="0"/>
              </a:rPr>
              <a:t>This retake will be administered on the computer.</a:t>
            </a:r>
          </a:p>
          <a:p>
            <a:endParaRPr lang="en-US" sz="1400" dirty="0">
              <a:latin typeface="Garamond" panose="02020404030301010803" pitchFamily="18" charset="0"/>
            </a:endParaRPr>
          </a:p>
          <a:p>
            <a:pPr marL="571500" indent="-571500">
              <a:buFont typeface="Arial" panose="020B0604020202020204" pitchFamily="34" charset="0"/>
              <a:buChar char="•"/>
            </a:pPr>
            <a:r>
              <a:rPr lang="en-US" sz="3600" dirty="0">
                <a:latin typeface="Garamond" panose="02020404030301010803" pitchFamily="18" charset="0"/>
              </a:rPr>
              <a:t>The retake dates have not been released, as of yet, from the state department.  </a:t>
            </a:r>
          </a:p>
          <a:p>
            <a:endParaRPr lang="en-US" sz="2800" dirty="0">
              <a:latin typeface="Garamond" panose="02020404030301010803" pitchFamily="18" charset="0"/>
            </a:endParaRPr>
          </a:p>
        </p:txBody>
      </p:sp>
    </p:spTree>
    <p:extLst>
      <p:ext uri="{BB962C8B-B14F-4D97-AF65-F5344CB8AC3E}">
        <p14:creationId xmlns:p14="http://schemas.microsoft.com/office/powerpoint/2010/main" val="308004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62c062-e23e-4cee-8b8f-b6fe929f30df">
      <Terms xmlns="http://schemas.microsoft.com/office/infopath/2007/PartnerControls"/>
    </lcf76f155ced4ddcb4097134ff3c332f>
    <TaxCatchAll xmlns="b5147421-ba30-415d-a89c-215bc278fe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800AD3F069AC40983867519B884216" ma:contentTypeVersion="14" ma:contentTypeDescription="Create a new document." ma:contentTypeScope="" ma:versionID="1bab971d7255e0a730c74ae91da4ccb5">
  <xsd:schema xmlns:xsd="http://www.w3.org/2001/XMLSchema" xmlns:xs="http://www.w3.org/2001/XMLSchema" xmlns:p="http://schemas.microsoft.com/office/2006/metadata/properties" xmlns:ns2="2862c062-e23e-4cee-8b8f-b6fe929f30df" xmlns:ns3="b5147421-ba30-415d-a89c-215bc278fee1" targetNamespace="http://schemas.microsoft.com/office/2006/metadata/properties" ma:root="true" ma:fieldsID="f9358fdd9e243be4eeac87c24f08e236" ns2:_="" ns3:_="">
    <xsd:import namespace="2862c062-e23e-4cee-8b8f-b6fe929f30df"/>
    <xsd:import namespace="b5147421-ba30-415d-a89c-215bc278fe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2c062-e23e-4cee-8b8f-b6fe929f3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6eeb93-ab87-4643-9fb0-ebc481b02d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147421-ba30-415d-a89c-215bc278fe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fa377b-095c-4699-a940-e27ecbda1b66}" ma:internalName="TaxCatchAll" ma:showField="CatchAllData" ma:web="b5147421-ba30-415d-a89c-215bc278fee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08B8FB-52B4-47C5-AD7F-9ACD03A473EB}">
  <ds:schemaRefs>
    <ds:schemaRef ds:uri="http://schemas.microsoft.com/sharepoint/v3/contenttype/forms"/>
  </ds:schemaRefs>
</ds:datastoreItem>
</file>

<file path=customXml/itemProps2.xml><?xml version="1.0" encoding="utf-8"?>
<ds:datastoreItem xmlns:ds="http://schemas.openxmlformats.org/officeDocument/2006/customXml" ds:itemID="{BA6EB24A-5271-444B-99A7-2DBB89826059}">
  <ds:schemaRefs>
    <ds:schemaRef ds:uri="http://schemas.microsoft.com/office/2006/metadata/properties"/>
    <ds:schemaRef ds:uri="http://schemas.microsoft.com/office/infopath/2007/PartnerControls"/>
    <ds:schemaRef ds:uri="2862c062-e23e-4cee-8b8f-b6fe929f30df"/>
    <ds:schemaRef ds:uri="b5147421-ba30-415d-a89c-215bc278fee1"/>
  </ds:schemaRefs>
</ds:datastoreItem>
</file>

<file path=customXml/itemProps3.xml><?xml version="1.0" encoding="utf-8"?>
<ds:datastoreItem xmlns:ds="http://schemas.openxmlformats.org/officeDocument/2006/customXml" ds:itemID="{2BBEAB22-9772-4F52-8305-6FB82CA1F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62c062-e23e-4cee-8b8f-b6fe929f30df"/>
    <ds:schemaRef ds:uri="b5147421-ba30-415d-a89c-215bc278f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289</TotalTime>
  <Words>1250</Words>
  <Application>Microsoft Macintosh PowerPoint</Application>
  <PresentationFormat>Widescreen</PresentationFormat>
  <Paragraphs>90</Paragraphs>
  <Slides>16</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(Body)</vt:lpstr>
      <vt:lpstr>Calibri (Body) </vt:lpstr>
      <vt:lpstr>Calibri Light</vt:lpstr>
      <vt:lpstr>Century Gothic</vt:lpstr>
      <vt:lpstr>Garamond</vt:lpstr>
      <vt:lpstr>Office Theme</vt:lpstr>
      <vt:lpstr>1_Office Theme</vt:lpstr>
      <vt:lpstr>2_Office Theme</vt:lpstr>
      <vt:lpstr>PowerPoint Presentation</vt:lpstr>
      <vt:lpstr>TN Learning Loss Remediation and  Student Acceleration Act</vt:lpstr>
      <vt:lpstr>PowerPoint Presentation</vt:lpstr>
      <vt:lpstr>Tennessee Learning Loss Remediation and Student Acceleration Act </vt:lpstr>
      <vt:lpstr>Below Proficient</vt:lpstr>
      <vt:lpstr>Tennessee Learning Loss Remediation and Student Acceleration Act </vt:lpstr>
      <vt:lpstr>Tennessee Learning Loss Remediation and Student Acceleration Act </vt:lpstr>
      <vt:lpstr>Important Dates &amp; Reminders </vt:lpstr>
      <vt:lpstr>Retake/Retest Opportunities</vt:lpstr>
      <vt:lpstr>Tennessee Learning Loss Remediation and Student Acceleration Act </vt:lpstr>
      <vt:lpstr>PowerPoint Presentation</vt:lpstr>
      <vt:lpstr>PowerPoint Presentation</vt:lpstr>
      <vt:lpstr>PowerPoint Presentation</vt:lpstr>
      <vt:lpstr>PowerPoint Presentation</vt:lpstr>
      <vt:lpstr>Electronic Parent Acknowledgement-Signature Page in PowerSchool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WYNN E EARLE</cp:lastModifiedBy>
  <cp:revision>4</cp:revision>
  <dcterms:created xsi:type="dcterms:W3CDTF">2023-11-17T21:28:23Z</dcterms:created>
  <dcterms:modified xsi:type="dcterms:W3CDTF">2024-01-25T14:29:40Z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0x01010005800AD3F069AC40983867519B884216</vt:lpwstr>
  </property>
</Properties>
</file>