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handoutMasterIdLst>
    <p:handoutMasterId r:id="rId21"/>
  </p:handoutMasterIdLst>
  <p:sldIdLst>
    <p:sldId id="256" r:id="rId5"/>
    <p:sldId id="271" r:id="rId6"/>
    <p:sldId id="267" r:id="rId7"/>
    <p:sldId id="270" r:id="rId8"/>
    <p:sldId id="289" r:id="rId9"/>
    <p:sldId id="282" r:id="rId10"/>
    <p:sldId id="283" r:id="rId11"/>
    <p:sldId id="284" r:id="rId12"/>
    <p:sldId id="286" r:id="rId13"/>
    <p:sldId id="292" r:id="rId14"/>
    <p:sldId id="290" r:id="rId15"/>
    <p:sldId id="285" r:id="rId16"/>
    <p:sldId id="291" r:id="rId17"/>
    <p:sldId id="273"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328" autoAdjust="0"/>
  </p:normalViewPr>
  <p:slideViewPr>
    <p:cSldViewPr snapToGrid="0">
      <p:cViewPr varScale="1">
        <p:scale>
          <a:sx n="48" d="100"/>
          <a:sy n="48" d="100"/>
        </p:scale>
        <p:origin x="1064" y="36"/>
      </p:cViewPr>
      <p:guideLst/>
    </p:cSldViewPr>
  </p:slideViewPr>
  <p:notesTextViewPr>
    <p:cViewPr>
      <p:scale>
        <a:sx n="3" d="2"/>
        <a:sy n="3" d="2"/>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11/10/2023</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11/10/2023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sz="1200"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90100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85169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12</a:t>
            </a:fld>
            <a:endParaRPr lang="en-US" dirty="0"/>
          </a:p>
        </p:txBody>
      </p:sp>
    </p:spTree>
    <p:extLst>
      <p:ext uri="{BB962C8B-B14F-4D97-AF65-F5344CB8AC3E}">
        <p14:creationId xmlns:p14="http://schemas.microsoft.com/office/powerpoint/2010/main" val="128368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363907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271589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234442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230255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99739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1076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266578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55867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196120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216996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11/10/2023</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11/10/2023</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11/10/2023</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11/10/2023</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11/10/2023</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11/10/2023</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810001" y="185531"/>
            <a:ext cx="10572000" cy="1192695"/>
          </a:xfrm>
        </p:spPr>
        <p:txBody>
          <a:bodyPr/>
          <a:lstStyle/>
          <a:p>
            <a:r>
              <a:rPr lang="en-US" b="0" dirty="0"/>
              <a:t>Zone 12</a:t>
            </a:r>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810001" y="4850296"/>
            <a:ext cx="10572000" cy="1929987"/>
          </a:xfrm>
        </p:spPr>
        <p:txBody>
          <a:bodyPr>
            <a:noAutofit/>
          </a:bodyPr>
          <a:lstStyle/>
          <a:p>
            <a:r>
              <a:rPr lang="en-US" sz="3600" b="1" dirty="0"/>
              <a:t>Cummings K8 Optional School</a:t>
            </a:r>
          </a:p>
          <a:p>
            <a:r>
              <a:rPr lang="en-US" sz="3600" b="1" dirty="0"/>
              <a:t>Schoolwide Title I Open House</a:t>
            </a:r>
          </a:p>
          <a:p>
            <a:r>
              <a:rPr lang="en-US" sz="2000" b="1" dirty="0"/>
              <a:t>Presented by Jacqueline Lang, PLC Coach</a:t>
            </a:r>
          </a:p>
          <a:p>
            <a:endParaRPr lang="en-US" sz="3600" b="1" dirty="0"/>
          </a:p>
        </p:txBody>
      </p:sp>
      <p:pic>
        <p:nvPicPr>
          <p:cNvPr id="4" name="Picture 3" descr="Logo&#10;&#10;Description automatically generated">
            <a:extLst>
              <a:ext uri="{FF2B5EF4-FFF2-40B4-BE49-F238E27FC236}">
                <a16:creationId xmlns:a16="http://schemas.microsoft.com/office/drawing/2014/main" id="{495312D9-9056-449B-63A5-9F8D45DC83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2940" y="1142179"/>
            <a:ext cx="10361582" cy="3401376"/>
          </a:xfrm>
          <a:prstGeom prst="rect">
            <a:avLst/>
          </a:prstGeom>
          <a:noFill/>
          <a:ln>
            <a:noFill/>
          </a:ln>
        </p:spPr>
      </p:pic>
      <p:pic>
        <p:nvPicPr>
          <p:cNvPr id="7" name="Picture 6" descr="A black and green logo&#10;&#10;Description automatically generated">
            <a:extLst>
              <a:ext uri="{FF2B5EF4-FFF2-40B4-BE49-F238E27FC236}">
                <a16:creationId xmlns:a16="http://schemas.microsoft.com/office/drawing/2014/main" id="{61C797F2-78CC-F5E8-B6C3-0959DF54C31F}"/>
              </a:ext>
            </a:extLst>
          </p:cNvPr>
          <p:cNvPicPr>
            <a:picLocks noChangeAspect="1"/>
          </p:cNvPicPr>
          <p:nvPr/>
        </p:nvPicPr>
        <p:blipFill>
          <a:blip r:embed="rId4"/>
          <a:stretch>
            <a:fillRect/>
          </a:stretch>
        </p:blipFill>
        <p:spPr>
          <a:xfrm>
            <a:off x="105466" y="5910968"/>
            <a:ext cx="1409065" cy="869315"/>
          </a:xfrm>
          <a:prstGeom prst="rect">
            <a:avLst/>
          </a:prstGeom>
        </p:spPr>
      </p:pic>
      <p:pic>
        <p:nvPicPr>
          <p:cNvPr id="8" name="Picture 7" descr="A black and green logo&#10;&#10;Description automatically generated">
            <a:extLst>
              <a:ext uri="{FF2B5EF4-FFF2-40B4-BE49-F238E27FC236}">
                <a16:creationId xmlns:a16="http://schemas.microsoft.com/office/drawing/2014/main" id="{7AB355CE-E4E1-9D1A-B4B3-3CBF8C059606}"/>
              </a:ext>
            </a:extLst>
          </p:cNvPr>
          <p:cNvPicPr>
            <a:picLocks noChangeAspect="1"/>
          </p:cNvPicPr>
          <p:nvPr/>
        </p:nvPicPr>
        <p:blipFill>
          <a:blip r:embed="rId4"/>
          <a:stretch>
            <a:fillRect/>
          </a:stretch>
        </p:blipFill>
        <p:spPr>
          <a:xfrm>
            <a:off x="10677466" y="5882297"/>
            <a:ext cx="1409065" cy="869315"/>
          </a:xfrm>
          <a:prstGeom prst="rect">
            <a:avLst/>
          </a:prstGeom>
        </p:spPr>
      </p:pic>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sp>
        <p:nvSpPr>
          <p:cNvPr id="5" name="TextBox 4">
            <a:extLst>
              <a:ext uri="{FF2B5EF4-FFF2-40B4-BE49-F238E27FC236}">
                <a16:creationId xmlns:a16="http://schemas.microsoft.com/office/drawing/2014/main" id="{93C1AD50-4D33-CAA4-0EFC-B868354329FC}"/>
              </a:ext>
            </a:extLst>
          </p:cNvPr>
          <p:cNvSpPr txBox="1"/>
          <p:nvPr/>
        </p:nvSpPr>
        <p:spPr>
          <a:xfrm>
            <a:off x="3339548" y="401638"/>
            <a:ext cx="5870713" cy="707886"/>
          </a:xfrm>
          <a:prstGeom prst="rect">
            <a:avLst/>
          </a:prstGeom>
          <a:noFill/>
        </p:spPr>
        <p:txBody>
          <a:bodyPr wrap="square" rtlCol="0">
            <a:spAutoFit/>
          </a:bodyPr>
          <a:lstStyle/>
          <a:p>
            <a:pPr algn="ctr"/>
            <a:r>
              <a:rPr lang="en-US" sz="4000" dirty="0">
                <a:solidFill>
                  <a:schemeClr val="bg1"/>
                </a:solidFill>
              </a:rPr>
              <a:t>Data TVAAS</a:t>
            </a:r>
          </a:p>
        </p:txBody>
      </p:sp>
      <p:sp>
        <p:nvSpPr>
          <p:cNvPr id="8" name="TextBox 7">
            <a:extLst>
              <a:ext uri="{FF2B5EF4-FFF2-40B4-BE49-F238E27FC236}">
                <a16:creationId xmlns:a16="http://schemas.microsoft.com/office/drawing/2014/main" id="{D32FE422-BCE8-ACE5-CB89-D589A993E62F}"/>
              </a:ext>
            </a:extLst>
          </p:cNvPr>
          <p:cNvSpPr txBox="1"/>
          <p:nvPr/>
        </p:nvSpPr>
        <p:spPr>
          <a:xfrm>
            <a:off x="1179443" y="2557670"/>
            <a:ext cx="10243931" cy="707886"/>
          </a:xfrm>
          <a:prstGeom prst="rect">
            <a:avLst/>
          </a:prstGeom>
          <a:noFill/>
        </p:spPr>
        <p:txBody>
          <a:bodyPr wrap="square" rtlCol="0">
            <a:spAutoFit/>
          </a:bodyPr>
          <a:lstStyle/>
          <a:p>
            <a:r>
              <a:rPr lang="en-US" dirty="0"/>
              <a:t> </a:t>
            </a:r>
            <a:r>
              <a:rPr lang="en-US" sz="2000" b="1" dirty="0"/>
              <a:t>Composite        Literacy              Numeracy      Science      Social Studies</a:t>
            </a:r>
          </a:p>
          <a:p>
            <a:r>
              <a:rPr lang="en-US" sz="2000" b="1" dirty="0"/>
              <a:t>       3                         3                              4                  2                      3</a:t>
            </a:r>
          </a:p>
        </p:txBody>
      </p:sp>
    </p:spTree>
    <p:extLst>
      <p:ext uri="{BB962C8B-B14F-4D97-AF65-F5344CB8AC3E}">
        <p14:creationId xmlns:p14="http://schemas.microsoft.com/office/powerpoint/2010/main" val="404978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sp>
        <p:nvSpPr>
          <p:cNvPr id="5" name="TextBox 4">
            <a:extLst>
              <a:ext uri="{FF2B5EF4-FFF2-40B4-BE49-F238E27FC236}">
                <a16:creationId xmlns:a16="http://schemas.microsoft.com/office/drawing/2014/main" id="{93C1AD50-4D33-CAA4-0EFC-B868354329FC}"/>
              </a:ext>
            </a:extLst>
          </p:cNvPr>
          <p:cNvSpPr txBox="1"/>
          <p:nvPr/>
        </p:nvSpPr>
        <p:spPr>
          <a:xfrm>
            <a:off x="3339548" y="401638"/>
            <a:ext cx="5870713" cy="707886"/>
          </a:xfrm>
          <a:prstGeom prst="rect">
            <a:avLst/>
          </a:prstGeom>
          <a:noFill/>
        </p:spPr>
        <p:txBody>
          <a:bodyPr wrap="square" rtlCol="0">
            <a:spAutoFit/>
          </a:bodyPr>
          <a:lstStyle/>
          <a:p>
            <a:pPr algn="ctr"/>
            <a:r>
              <a:rPr lang="en-US" sz="4000" dirty="0">
                <a:solidFill>
                  <a:schemeClr val="bg1"/>
                </a:solidFill>
              </a:rPr>
              <a:t>Data TVAAS</a:t>
            </a:r>
          </a:p>
        </p:txBody>
      </p:sp>
      <p:pic>
        <p:nvPicPr>
          <p:cNvPr id="9" name="Picture 8">
            <a:extLst>
              <a:ext uri="{FF2B5EF4-FFF2-40B4-BE49-F238E27FC236}">
                <a16:creationId xmlns:a16="http://schemas.microsoft.com/office/drawing/2014/main" id="{FF7BFF13-0BA4-5229-C1BA-A4AF7DA5A23E}"/>
              </a:ext>
            </a:extLst>
          </p:cNvPr>
          <p:cNvPicPr>
            <a:picLocks noChangeAspect="1"/>
          </p:cNvPicPr>
          <p:nvPr/>
        </p:nvPicPr>
        <p:blipFill>
          <a:blip r:embed="rId5"/>
          <a:stretch>
            <a:fillRect/>
          </a:stretch>
        </p:blipFill>
        <p:spPr>
          <a:xfrm>
            <a:off x="2905125" y="328612"/>
            <a:ext cx="6719954" cy="6529388"/>
          </a:xfrm>
          <a:prstGeom prst="rect">
            <a:avLst/>
          </a:prstGeom>
        </p:spPr>
      </p:pic>
    </p:spTree>
    <p:extLst>
      <p:ext uri="{BB962C8B-B14F-4D97-AF65-F5344CB8AC3E}">
        <p14:creationId xmlns:p14="http://schemas.microsoft.com/office/powerpoint/2010/main" val="94736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sp>
        <p:nvSpPr>
          <p:cNvPr id="9" name="TextBox 8">
            <a:extLst>
              <a:ext uri="{FF2B5EF4-FFF2-40B4-BE49-F238E27FC236}">
                <a16:creationId xmlns:a16="http://schemas.microsoft.com/office/drawing/2014/main" id="{22DEEF52-A480-506E-14EF-8C02004A5171}"/>
              </a:ext>
            </a:extLst>
          </p:cNvPr>
          <p:cNvSpPr txBox="1"/>
          <p:nvPr/>
        </p:nvSpPr>
        <p:spPr>
          <a:xfrm>
            <a:off x="646293" y="2652479"/>
            <a:ext cx="10947539" cy="320857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odoni MT" pitchFamily="18" charset="0"/>
                <a:ea typeface="Geneva"/>
                <a:cs typeface="Geneva"/>
              </a:rPr>
              <a:t>Request to join the School Leadership Team</a:t>
            </a:r>
            <a:endParaRPr lang="en-US" sz="800" dirty="0">
              <a:latin typeface="Bodoni MT" pitchFamily="18" charset="0"/>
              <a:ea typeface="Geneva"/>
            </a:endParaRPr>
          </a:p>
          <a:p>
            <a:pPr marL="342900" lvl="1" indent="-342900">
              <a:buFontTx/>
              <a:buChar char="•"/>
            </a:pPr>
            <a:r>
              <a:rPr lang="en-US" sz="2400" dirty="0">
                <a:latin typeface="Bodoni MT" pitchFamily="18" charset="0"/>
                <a:ea typeface="Geneva"/>
              </a:rPr>
              <a:t>Contact our office at  </a:t>
            </a:r>
            <a:r>
              <a:rPr lang="en-US" sz="2400" u="sng" dirty="0">
                <a:latin typeface="Bodoni MT" pitchFamily="18" charset="0"/>
                <a:ea typeface="Geneva"/>
              </a:rPr>
              <a:t>901-416-7810 </a:t>
            </a:r>
            <a:r>
              <a:rPr lang="en-US" sz="2400" dirty="0">
                <a:latin typeface="Bodoni MT" pitchFamily="18" charset="0"/>
                <a:ea typeface="Geneva"/>
              </a:rPr>
              <a:t> to volunteer</a:t>
            </a:r>
            <a:endParaRPr lang="en-US" sz="800" dirty="0">
              <a:latin typeface="Bodoni MT" pitchFamily="18" charset="0"/>
              <a:ea typeface="Geneva"/>
              <a:cs typeface="Geneva"/>
            </a:endParaRPr>
          </a:p>
          <a:p>
            <a:pPr marL="342900" indent="-342900">
              <a:buFont typeface="Arial" panose="020B0604020202020204" pitchFamily="34" charset="0"/>
              <a:buChar char="•"/>
            </a:pPr>
            <a:r>
              <a:rPr lang="en-US" sz="2400" dirty="0">
                <a:latin typeface="Bodoni MT" pitchFamily="18" charset="0"/>
                <a:ea typeface="Geneva"/>
                <a:cs typeface="Geneva"/>
              </a:rPr>
              <a:t>Join the Cummings K8 Optional School PTSO (Newly created by Ms. Smith)</a:t>
            </a:r>
          </a:p>
          <a:p>
            <a:pPr marL="342900" indent="-342900">
              <a:buFont typeface="Arial" panose="020B0604020202020204" pitchFamily="34" charset="0"/>
              <a:buChar char="•"/>
            </a:pPr>
            <a:r>
              <a:rPr lang="en-US" sz="2400" dirty="0">
                <a:latin typeface="Bodoni MT" pitchFamily="18" charset="0"/>
                <a:ea typeface="Geneva"/>
                <a:cs typeface="Geneva"/>
              </a:rPr>
              <a:t>Volunteer for to be a Proctor for TN Ready Testing</a:t>
            </a:r>
          </a:p>
          <a:p>
            <a:pPr lvl="1"/>
            <a:endParaRPr lang="en-US" sz="1050" dirty="0">
              <a:latin typeface="Bodoni MT" pitchFamily="18" charset="0"/>
              <a:ea typeface="Geneva"/>
              <a:cs typeface="Geneva"/>
            </a:endParaRPr>
          </a:p>
          <a:p>
            <a:pPr marL="342900" indent="-342900">
              <a:buFont typeface="Arial" panose="020B0604020202020204" pitchFamily="34" charset="0"/>
              <a:buChar char="•"/>
            </a:pPr>
            <a:r>
              <a:rPr lang="en-US" sz="2400" dirty="0">
                <a:latin typeface="Bodoni MT" pitchFamily="18" charset="0"/>
                <a:ea typeface="Geneva"/>
                <a:cs typeface="Geneva"/>
              </a:rPr>
              <a:t>Volunteer to contact other parents regarding important school information. </a:t>
            </a:r>
          </a:p>
          <a:p>
            <a:pPr lvl="1">
              <a:buFontTx/>
              <a:buChar char="•"/>
            </a:pPr>
            <a:r>
              <a:rPr lang="en-US" sz="2000" dirty="0">
                <a:latin typeface="Bodoni MT" pitchFamily="18" charset="0"/>
                <a:ea typeface="Geneva"/>
              </a:rPr>
              <a:t>Ex. – 100% Compact completion</a:t>
            </a:r>
          </a:p>
          <a:p>
            <a:pPr lvl="1">
              <a:buFontTx/>
              <a:buChar char="•"/>
            </a:pPr>
            <a:r>
              <a:rPr lang="en-US" sz="2000" dirty="0">
                <a:latin typeface="Bodoni MT" pitchFamily="18" charset="0"/>
                <a:ea typeface="Geneva"/>
              </a:rPr>
              <a:t>Talk to your neighbors and let them know what events and activities are going on here @ Cummings K8</a:t>
            </a:r>
          </a:p>
          <a:p>
            <a:pPr lvl="2">
              <a:buFontTx/>
              <a:buChar char="•"/>
            </a:pPr>
            <a:r>
              <a:rPr lang="en-US" sz="1200" dirty="0">
                <a:latin typeface="Bodoni MT" pitchFamily="18" charset="0"/>
                <a:ea typeface="Geneva"/>
              </a:rPr>
              <a:t>Also: stuff envelopes, cut lamination, donate supplies, etc.</a:t>
            </a:r>
          </a:p>
        </p:txBody>
      </p:sp>
      <p:sp>
        <p:nvSpPr>
          <p:cNvPr id="10" name="TextBox 9">
            <a:extLst>
              <a:ext uri="{FF2B5EF4-FFF2-40B4-BE49-F238E27FC236}">
                <a16:creationId xmlns:a16="http://schemas.microsoft.com/office/drawing/2014/main" id="{737DB302-E971-9E99-AF43-E1980F946C5B}"/>
              </a:ext>
            </a:extLst>
          </p:cNvPr>
          <p:cNvSpPr txBox="1"/>
          <p:nvPr/>
        </p:nvSpPr>
        <p:spPr>
          <a:xfrm>
            <a:off x="3670852" y="401638"/>
            <a:ext cx="5711687" cy="646331"/>
          </a:xfrm>
          <a:prstGeom prst="rect">
            <a:avLst/>
          </a:prstGeom>
          <a:noFill/>
        </p:spPr>
        <p:txBody>
          <a:bodyPr wrap="square" rtlCol="0">
            <a:spAutoFit/>
          </a:bodyPr>
          <a:lstStyle/>
          <a:p>
            <a:r>
              <a:rPr lang="en-US" sz="3600" dirty="0">
                <a:solidFill>
                  <a:schemeClr val="bg1"/>
                </a:solidFill>
              </a:rPr>
              <a:t>Volunteers Needed</a:t>
            </a:r>
          </a:p>
        </p:txBody>
      </p:sp>
    </p:spTree>
    <p:extLst>
      <p:ext uri="{BB962C8B-B14F-4D97-AF65-F5344CB8AC3E}">
        <p14:creationId xmlns:p14="http://schemas.microsoft.com/office/powerpoint/2010/main" val="109474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sp>
        <p:nvSpPr>
          <p:cNvPr id="5" name="TextBox 4">
            <a:extLst>
              <a:ext uri="{FF2B5EF4-FFF2-40B4-BE49-F238E27FC236}">
                <a16:creationId xmlns:a16="http://schemas.microsoft.com/office/drawing/2014/main" id="{93C1AD50-4D33-CAA4-0EFC-B868354329FC}"/>
              </a:ext>
            </a:extLst>
          </p:cNvPr>
          <p:cNvSpPr txBox="1"/>
          <p:nvPr/>
        </p:nvSpPr>
        <p:spPr>
          <a:xfrm>
            <a:off x="3339548" y="401638"/>
            <a:ext cx="5870713" cy="707886"/>
          </a:xfrm>
          <a:prstGeom prst="rect">
            <a:avLst/>
          </a:prstGeom>
          <a:noFill/>
        </p:spPr>
        <p:txBody>
          <a:bodyPr wrap="square" rtlCol="0">
            <a:spAutoFit/>
          </a:bodyPr>
          <a:lstStyle/>
          <a:p>
            <a:pPr algn="ctr"/>
            <a:r>
              <a:rPr lang="en-US" sz="4000" dirty="0">
                <a:solidFill>
                  <a:schemeClr val="bg1"/>
                </a:solidFill>
              </a:rPr>
              <a:t>Data TVAAS</a:t>
            </a:r>
          </a:p>
        </p:txBody>
      </p:sp>
      <p:sp>
        <p:nvSpPr>
          <p:cNvPr id="8" name="TextBox 7">
            <a:extLst>
              <a:ext uri="{FF2B5EF4-FFF2-40B4-BE49-F238E27FC236}">
                <a16:creationId xmlns:a16="http://schemas.microsoft.com/office/drawing/2014/main" id="{D32FE422-BCE8-ACE5-CB89-D589A993E62F}"/>
              </a:ext>
            </a:extLst>
          </p:cNvPr>
          <p:cNvSpPr txBox="1"/>
          <p:nvPr/>
        </p:nvSpPr>
        <p:spPr>
          <a:xfrm>
            <a:off x="1179443" y="2557670"/>
            <a:ext cx="10243931" cy="707886"/>
          </a:xfrm>
          <a:prstGeom prst="rect">
            <a:avLst/>
          </a:prstGeom>
          <a:noFill/>
        </p:spPr>
        <p:txBody>
          <a:bodyPr wrap="square" rtlCol="0">
            <a:spAutoFit/>
          </a:bodyPr>
          <a:lstStyle/>
          <a:p>
            <a:r>
              <a:rPr lang="en-US" dirty="0"/>
              <a:t> </a:t>
            </a:r>
            <a:r>
              <a:rPr lang="en-US" sz="2000" b="1" dirty="0"/>
              <a:t>Composite        Literacy              Numeracy      Science      Social Studies</a:t>
            </a:r>
          </a:p>
          <a:p>
            <a:r>
              <a:rPr lang="en-US" sz="2000" b="1" dirty="0"/>
              <a:t>       3                         3                              4                  2                      3</a:t>
            </a:r>
          </a:p>
        </p:txBody>
      </p:sp>
    </p:spTree>
    <p:extLst>
      <p:ext uri="{BB962C8B-B14F-4D97-AF65-F5344CB8AC3E}">
        <p14:creationId xmlns:p14="http://schemas.microsoft.com/office/powerpoint/2010/main" val="347983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2729949" y="447188"/>
            <a:ext cx="6718852" cy="970450"/>
          </a:xfrm>
        </p:spPr>
        <p:txBody>
          <a:bodyPr/>
          <a:lstStyle/>
          <a:p>
            <a:r>
              <a:rPr lang="en-US" dirty="0"/>
              <a:t> 22-23 Grade Band Results</a:t>
            </a:r>
          </a:p>
        </p:txBody>
      </p:sp>
      <p:pic>
        <p:nvPicPr>
          <p:cNvPr id="5" name="Picture 4" descr="New School Logo">
            <a:extLst>
              <a:ext uri="{FF2B5EF4-FFF2-40B4-BE49-F238E27FC236}">
                <a16:creationId xmlns:a16="http://schemas.microsoft.com/office/drawing/2014/main" id="{14FC4B05-44EE-910E-88CC-6F3D3F35C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82" y="488949"/>
            <a:ext cx="2307122" cy="1016000"/>
          </a:xfrm>
          <a:prstGeom prst="rect">
            <a:avLst/>
          </a:prstGeom>
          <a:noFill/>
        </p:spPr>
      </p:pic>
      <p:pic>
        <p:nvPicPr>
          <p:cNvPr id="8" name="Picture 7" descr="A black and green logo&#10;&#10;Description automatically generated">
            <a:extLst>
              <a:ext uri="{FF2B5EF4-FFF2-40B4-BE49-F238E27FC236}">
                <a16:creationId xmlns:a16="http://schemas.microsoft.com/office/drawing/2014/main" id="{80CD267D-8C87-4B32-29CD-5AD9719D73D2}"/>
              </a:ext>
            </a:extLst>
          </p:cNvPr>
          <p:cNvPicPr>
            <a:picLocks noChangeAspect="1"/>
          </p:cNvPicPr>
          <p:nvPr/>
        </p:nvPicPr>
        <p:blipFill>
          <a:blip r:embed="rId4"/>
          <a:stretch>
            <a:fillRect/>
          </a:stretch>
        </p:blipFill>
        <p:spPr>
          <a:xfrm>
            <a:off x="10024721" y="403532"/>
            <a:ext cx="2034756" cy="1057761"/>
          </a:xfrm>
          <a:prstGeom prst="rect">
            <a:avLst/>
          </a:prstGeom>
        </p:spPr>
      </p:pic>
      <p:pic>
        <p:nvPicPr>
          <p:cNvPr id="9" name="Content Placeholder 8">
            <a:extLst>
              <a:ext uri="{FF2B5EF4-FFF2-40B4-BE49-F238E27FC236}">
                <a16:creationId xmlns:a16="http://schemas.microsoft.com/office/drawing/2014/main" id="{57F03AD0-34AE-8B2B-37C4-75BDC8ACED8D}"/>
              </a:ext>
            </a:extLst>
          </p:cNvPr>
          <p:cNvPicPr>
            <a:picLocks noGrp="1" noChangeAspect="1"/>
          </p:cNvPicPr>
          <p:nvPr>
            <p:ph sz="half" idx="2"/>
          </p:nvPr>
        </p:nvPicPr>
        <p:blipFill>
          <a:blip r:embed="rId5"/>
          <a:stretch>
            <a:fillRect/>
          </a:stretch>
        </p:blipFill>
        <p:spPr>
          <a:xfrm>
            <a:off x="198782" y="1934817"/>
            <a:ext cx="11860695" cy="4923183"/>
          </a:xfrm>
        </p:spPr>
      </p:pic>
    </p:spTree>
    <p:extLst>
      <p:ext uri="{BB962C8B-B14F-4D97-AF65-F5344CB8AC3E}">
        <p14:creationId xmlns:p14="http://schemas.microsoft.com/office/powerpoint/2010/main" val="234575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pic>
        <p:nvPicPr>
          <p:cNvPr id="5" name="Picture 4">
            <a:extLst>
              <a:ext uri="{FF2B5EF4-FFF2-40B4-BE49-F238E27FC236}">
                <a16:creationId xmlns:a16="http://schemas.microsoft.com/office/drawing/2014/main" id="{045F0783-11EC-2F85-E786-C4B048FBC84E}"/>
              </a:ext>
            </a:extLst>
          </p:cNvPr>
          <p:cNvPicPr>
            <a:picLocks noChangeAspect="1"/>
          </p:cNvPicPr>
          <p:nvPr/>
        </p:nvPicPr>
        <p:blipFill>
          <a:blip r:embed="rId5"/>
          <a:stretch>
            <a:fillRect/>
          </a:stretch>
        </p:blipFill>
        <p:spPr>
          <a:xfrm>
            <a:off x="2981739" y="1574222"/>
            <a:ext cx="6482065" cy="5096617"/>
          </a:xfrm>
          <a:prstGeom prst="rect">
            <a:avLst/>
          </a:prstGeom>
        </p:spPr>
      </p:pic>
      <p:sp>
        <p:nvSpPr>
          <p:cNvPr id="8" name="TextBox 7">
            <a:extLst>
              <a:ext uri="{FF2B5EF4-FFF2-40B4-BE49-F238E27FC236}">
                <a16:creationId xmlns:a16="http://schemas.microsoft.com/office/drawing/2014/main" id="{B5D11D33-DF25-B3E4-3B03-9B3CE640589D}"/>
              </a:ext>
            </a:extLst>
          </p:cNvPr>
          <p:cNvSpPr txBox="1"/>
          <p:nvPr/>
        </p:nvSpPr>
        <p:spPr>
          <a:xfrm>
            <a:off x="4068417" y="278296"/>
            <a:ext cx="4625009" cy="646331"/>
          </a:xfrm>
          <a:prstGeom prst="rect">
            <a:avLst/>
          </a:prstGeom>
          <a:noFill/>
        </p:spPr>
        <p:txBody>
          <a:bodyPr wrap="square" rtlCol="0">
            <a:spAutoFit/>
          </a:bodyPr>
          <a:lstStyle/>
          <a:p>
            <a:r>
              <a:rPr lang="en-US" sz="3600" dirty="0">
                <a:solidFill>
                  <a:schemeClr val="bg1"/>
                </a:solidFill>
              </a:rPr>
              <a:t>Look out for Surveys</a:t>
            </a:r>
          </a:p>
        </p:txBody>
      </p:sp>
    </p:spTree>
    <p:extLst>
      <p:ext uri="{BB962C8B-B14F-4D97-AF65-F5344CB8AC3E}">
        <p14:creationId xmlns:p14="http://schemas.microsoft.com/office/powerpoint/2010/main" val="376730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2729949" y="447188"/>
            <a:ext cx="6718852" cy="970450"/>
          </a:xfrm>
        </p:spPr>
        <p:txBody>
          <a:bodyPr/>
          <a:lstStyle/>
          <a:p>
            <a:r>
              <a:rPr lang="en-US" dirty="0"/>
              <a:t>    iZone Vision Statement</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ormAutofit/>
          </a:bodyPr>
          <a:lstStyle/>
          <a:p>
            <a:pPr marL="0" indent="0">
              <a:buNone/>
            </a:pPr>
            <a:r>
              <a:rPr lang="en-US" sz="4000" b="0" i="0" u="none" strike="noStrike" dirty="0">
                <a:solidFill>
                  <a:srgbClr val="000000"/>
                </a:solidFill>
                <a:effectLst/>
                <a:latin typeface="Calibri" panose="020F0502020204030204" pitchFamily="34" charset="0"/>
              </a:rPr>
              <a:t>We are committed to inspiring broad ownership and innovation towards advancing a model of transformation that increases student learning equitably and prepares every student to be globally competitive.</a:t>
            </a:r>
            <a:r>
              <a:rPr lang="en-US" sz="4000" b="0" i="0" dirty="0">
                <a:solidFill>
                  <a:srgbClr val="000000"/>
                </a:solidFill>
                <a:effectLst/>
                <a:latin typeface="Calibri" panose="020F0502020204030204" pitchFamily="34" charset="0"/>
              </a:rPr>
              <a:t>​</a:t>
            </a:r>
            <a:endParaRPr lang="en-US" sz="4000" dirty="0">
              <a:ea typeface="Tahoma" panose="020B0604030504040204" pitchFamily="34" charset="0"/>
              <a:cs typeface="Tahoma" panose="020B0604030504040204" pitchFamily="34" charset="0"/>
            </a:endParaRPr>
          </a:p>
        </p:txBody>
      </p:sp>
      <p:pic>
        <p:nvPicPr>
          <p:cNvPr id="5" name="Picture 4" descr="New School Logo">
            <a:extLst>
              <a:ext uri="{FF2B5EF4-FFF2-40B4-BE49-F238E27FC236}">
                <a16:creationId xmlns:a16="http://schemas.microsoft.com/office/drawing/2014/main" id="{14FC4B05-44EE-910E-88CC-6F3D3F35C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5814" y="5776414"/>
            <a:ext cx="2307122" cy="1016000"/>
          </a:xfrm>
          <a:prstGeom prst="rect">
            <a:avLst/>
          </a:prstGeom>
          <a:noFill/>
        </p:spPr>
      </p:pic>
      <p:pic>
        <p:nvPicPr>
          <p:cNvPr id="8" name="Picture 7" descr="A black and green logo&#10;&#10;Description automatically generated">
            <a:extLst>
              <a:ext uri="{FF2B5EF4-FFF2-40B4-BE49-F238E27FC236}">
                <a16:creationId xmlns:a16="http://schemas.microsoft.com/office/drawing/2014/main" id="{80CD267D-8C87-4B32-29CD-5AD9719D73D2}"/>
              </a:ext>
            </a:extLst>
          </p:cNvPr>
          <p:cNvPicPr>
            <a:picLocks noChangeAspect="1"/>
          </p:cNvPicPr>
          <p:nvPr/>
        </p:nvPicPr>
        <p:blipFill>
          <a:blip r:embed="rId4"/>
          <a:stretch>
            <a:fillRect/>
          </a:stretch>
        </p:blipFill>
        <p:spPr>
          <a:xfrm>
            <a:off x="422827" y="421609"/>
            <a:ext cx="1723331" cy="869315"/>
          </a:xfrm>
          <a:prstGeom prst="rect">
            <a:avLst/>
          </a:prstGeom>
        </p:spPr>
      </p:pic>
      <p:pic>
        <p:nvPicPr>
          <p:cNvPr id="4" name="Picture 3" descr="A black and green logo&#10;&#10;Description automatically generated">
            <a:extLst>
              <a:ext uri="{FF2B5EF4-FFF2-40B4-BE49-F238E27FC236}">
                <a16:creationId xmlns:a16="http://schemas.microsoft.com/office/drawing/2014/main" id="{1ED92E9A-31DE-BFC2-4D52-90CBA5B0A586}"/>
              </a:ext>
            </a:extLst>
          </p:cNvPr>
          <p:cNvPicPr>
            <a:picLocks noChangeAspect="1"/>
          </p:cNvPicPr>
          <p:nvPr/>
        </p:nvPicPr>
        <p:blipFill>
          <a:blip r:embed="rId4"/>
          <a:stretch>
            <a:fillRect/>
          </a:stretch>
        </p:blipFill>
        <p:spPr>
          <a:xfrm>
            <a:off x="10176427" y="421608"/>
            <a:ext cx="1723331" cy="869315"/>
          </a:xfrm>
          <a:prstGeom prst="rect">
            <a:avLst/>
          </a:prstGeom>
        </p:spPr>
      </p:pic>
    </p:spTree>
    <p:extLst>
      <p:ext uri="{BB962C8B-B14F-4D97-AF65-F5344CB8AC3E}">
        <p14:creationId xmlns:p14="http://schemas.microsoft.com/office/powerpoint/2010/main" val="199183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2729949" y="447188"/>
            <a:ext cx="6718852" cy="970450"/>
          </a:xfrm>
        </p:spPr>
        <p:txBody>
          <a:bodyPr/>
          <a:lstStyle/>
          <a:p>
            <a:r>
              <a:rPr lang="en-US" dirty="0"/>
              <a:t>         What Will You Learn</a:t>
            </a:r>
          </a:p>
        </p:txBody>
      </p:sp>
      <p:pic>
        <p:nvPicPr>
          <p:cNvPr id="5" name="Picture 4" descr="New School Logo">
            <a:extLst>
              <a:ext uri="{FF2B5EF4-FFF2-40B4-BE49-F238E27FC236}">
                <a16:creationId xmlns:a16="http://schemas.microsoft.com/office/drawing/2014/main" id="{14FC4B05-44EE-910E-88CC-6F3D3F35C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470" y="488949"/>
            <a:ext cx="2307122" cy="1016000"/>
          </a:xfrm>
          <a:prstGeom prst="rect">
            <a:avLst/>
          </a:prstGeom>
          <a:noFill/>
        </p:spPr>
      </p:pic>
      <p:pic>
        <p:nvPicPr>
          <p:cNvPr id="6" name="Picture 5" descr="New School Logo">
            <a:extLst>
              <a:ext uri="{FF2B5EF4-FFF2-40B4-BE49-F238E27FC236}">
                <a16:creationId xmlns:a16="http://schemas.microsoft.com/office/drawing/2014/main" id="{BE4E728B-18AE-D651-6DA8-4EC01F8C6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8801" y="424413"/>
            <a:ext cx="2307122" cy="1016000"/>
          </a:xfrm>
          <a:prstGeom prst="rect">
            <a:avLst/>
          </a:prstGeom>
          <a:noFill/>
        </p:spPr>
      </p:pic>
      <p:pic>
        <p:nvPicPr>
          <p:cNvPr id="7" name="Picture 6" descr="A black and green logo&#10;&#10;Description automatically generated">
            <a:extLst>
              <a:ext uri="{FF2B5EF4-FFF2-40B4-BE49-F238E27FC236}">
                <a16:creationId xmlns:a16="http://schemas.microsoft.com/office/drawing/2014/main" id="{3C6FD66F-0437-306A-07E0-EE1A9A181853}"/>
              </a:ext>
            </a:extLst>
          </p:cNvPr>
          <p:cNvPicPr>
            <a:picLocks noChangeAspect="1"/>
          </p:cNvPicPr>
          <p:nvPr/>
        </p:nvPicPr>
        <p:blipFill>
          <a:blip r:embed="rId4"/>
          <a:stretch>
            <a:fillRect/>
          </a:stretch>
        </p:blipFill>
        <p:spPr>
          <a:xfrm>
            <a:off x="10363200" y="5882297"/>
            <a:ext cx="1723331" cy="869315"/>
          </a:xfrm>
          <a:prstGeom prst="rect">
            <a:avLst/>
          </a:prstGeom>
        </p:spPr>
      </p:pic>
      <p:pic>
        <p:nvPicPr>
          <p:cNvPr id="8" name="Picture 7" descr="A black and green logo&#10;&#10;Description automatically generated">
            <a:extLst>
              <a:ext uri="{FF2B5EF4-FFF2-40B4-BE49-F238E27FC236}">
                <a16:creationId xmlns:a16="http://schemas.microsoft.com/office/drawing/2014/main" id="{80CD267D-8C87-4B32-29CD-5AD9719D73D2}"/>
              </a:ext>
            </a:extLst>
          </p:cNvPr>
          <p:cNvPicPr>
            <a:picLocks noChangeAspect="1"/>
          </p:cNvPicPr>
          <p:nvPr/>
        </p:nvPicPr>
        <p:blipFill>
          <a:blip r:embed="rId4"/>
          <a:stretch>
            <a:fillRect/>
          </a:stretch>
        </p:blipFill>
        <p:spPr>
          <a:xfrm>
            <a:off x="231913" y="5854081"/>
            <a:ext cx="1723331" cy="869315"/>
          </a:xfrm>
          <a:prstGeom prst="rect">
            <a:avLst/>
          </a:prstGeom>
        </p:spPr>
      </p:pic>
      <p:sp>
        <p:nvSpPr>
          <p:cNvPr id="11" name="TextBox 10">
            <a:extLst>
              <a:ext uri="{FF2B5EF4-FFF2-40B4-BE49-F238E27FC236}">
                <a16:creationId xmlns:a16="http://schemas.microsoft.com/office/drawing/2014/main" id="{9A07B3E5-090C-F058-7673-3B2B6CEE97A5}"/>
              </a:ext>
            </a:extLst>
          </p:cNvPr>
          <p:cNvSpPr txBox="1"/>
          <p:nvPr/>
        </p:nvSpPr>
        <p:spPr>
          <a:xfrm>
            <a:off x="231912" y="2278151"/>
            <a:ext cx="11363739" cy="353943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Bodoni MT" pitchFamily="18" charset="0"/>
                <a:ea typeface="Geneva"/>
                <a:cs typeface="Geneva"/>
              </a:rPr>
              <a:t>What does it mean to be a Title I school?</a:t>
            </a:r>
          </a:p>
          <a:p>
            <a:pPr marL="285750" indent="-285750">
              <a:buFont typeface="Arial" panose="020B0604020202020204" pitchFamily="34" charset="0"/>
              <a:buChar char="•"/>
            </a:pPr>
            <a:r>
              <a:rPr lang="en-US" sz="2800" dirty="0">
                <a:latin typeface="Bodoni MT" pitchFamily="18" charset="0"/>
                <a:ea typeface="Geneva"/>
                <a:cs typeface="Geneva"/>
              </a:rPr>
              <a:t>What is a SIP (School Improvement Plan)?</a:t>
            </a:r>
          </a:p>
          <a:p>
            <a:pPr marL="285750" indent="-285750">
              <a:buFont typeface="Arial" panose="020B0604020202020204" pitchFamily="34" charset="0"/>
              <a:buChar char="•"/>
            </a:pPr>
            <a:r>
              <a:rPr lang="en-US" sz="2800" dirty="0">
                <a:latin typeface="Bodoni MT" pitchFamily="18" charset="0"/>
                <a:ea typeface="Geneva"/>
                <a:cs typeface="Geneva"/>
              </a:rPr>
              <a:t>What is the School-Parent Compact?</a:t>
            </a:r>
          </a:p>
          <a:p>
            <a:pPr marL="285750" indent="-285750">
              <a:buFont typeface="Arial" panose="020B0604020202020204" pitchFamily="34" charset="0"/>
              <a:buChar char="•"/>
            </a:pPr>
            <a:r>
              <a:rPr lang="en-US" sz="2800" dirty="0">
                <a:latin typeface="Bodoni MT" pitchFamily="18" charset="0"/>
                <a:ea typeface="Geneva"/>
                <a:cs typeface="Geneva"/>
              </a:rPr>
              <a:t>Parent’s Right to Know</a:t>
            </a:r>
          </a:p>
          <a:p>
            <a:pPr marL="285750" indent="-285750">
              <a:buFont typeface="Arial" panose="020B0604020202020204" pitchFamily="34" charset="0"/>
              <a:buChar char="•"/>
            </a:pPr>
            <a:r>
              <a:rPr lang="en-US" sz="2800" dirty="0">
                <a:latin typeface="Bodoni MT" pitchFamily="18" charset="0"/>
                <a:ea typeface="Geneva"/>
                <a:cs typeface="Geneva"/>
              </a:rPr>
              <a:t>How do I request the qualifications of my child’s teacher(s)?</a:t>
            </a:r>
          </a:p>
          <a:p>
            <a:pPr marL="285750" indent="-285750">
              <a:buFont typeface="Arial" panose="020B0604020202020204" pitchFamily="34" charset="0"/>
              <a:buChar char="•"/>
            </a:pPr>
            <a:r>
              <a:rPr lang="en-US" sz="2800" dirty="0">
                <a:latin typeface="Bodoni MT" pitchFamily="18" charset="0"/>
                <a:ea typeface="Geneva"/>
                <a:cs typeface="Geneva"/>
              </a:rPr>
              <a:t>How will I be notified if my child is taught by a teacher who is not Highly Qualified?</a:t>
            </a:r>
          </a:p>
          <a:p>
            <a:pPr marL="285750" indent="-285750">
              <a:buFont typeface="Arial" panose="020B0604020202020204" pitchFamily="34" charset="0"/>
              <a:buChar char="•"/>
            </a:pPr>
            <a:r>
              <a:rPr lang="en-US" sz="2800" dirty="0">
                <a:latin typeface="Bodoni MT" pitchFamily="18" charset="0"/>
                <a:ea typeface="Geneva"/>
                <a:cs typeface="Geneva"/>
              </a:rPr>
              <a:t>How can I be involved in all of these things I’m learning about?</a:t>
            </a:r>
          </a:p>
        </p:txBody>
      </p:sp>
    </p:spTree>
    <p:extLst>
      <p:ext uri="{BB962C8B-B14F-4D97-AF65-F5344CB8AC3E}">
        <p14:creationId xmlns:p14="http://schemas.microsoft.com/office/powerpoint/2010/main" val="172946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2994991" y="447188"/>
            <a:ext cx="6453810" cy="970450"/>
          </a:xfrm>
        </p:spPr>
        <p:txBody>
          <a:bodyPr/>
          <a:lstStyle/>
          <a:p>
            <a:r>
              <a:rPr lang="en-US" dirty="0"/>
              <a:t>    What Does It Mean to Be a Title I School?</a:t>
            </a:r>
          </a:p>
        </p:txBody>
      </p:sp>
      <p:pic>
        <p:nvPicPr>
          <p:cNvPr id="5" name="Picture 4" descr="New School Logo">
            <a:extLst>
              <a:ext uri="{FF2B5EF4-FFF2-40B4-BE49-F238E27FC236}">
                <a16:creationId xmlns:a16="http://schemas.microsoft.com/office/drawing/2014/main" id="{14FC4B05-44EE-910E-88CC-6F3D3F35C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470" y="488949"/>
            <a:ext cx="2307122" cy="1016000"/>
          </a:xfrm>
          <a:prstGeom prst="rect">
            <a:avLst/>
          </a:prstGeom>
          <a:noFill/>
        </p:spPr>
      </p:pic>
      <p:pic>
        <p:nvPicPr>
          <p:cNvPr id="6" name="Picture 5" descr="New School Logo">
            <a:extLst>
              <a:ext uri="{FF2B5EF4-FFF2-40B4-BE49-F238E27FC236}">
                <a16:creationId xmlns:a16="http://schemas.microsoft.com/office/drawing/2014/main" id="{BE4E728B-18AE-D651-6DA8-4EC01F8C6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8801" y="424413"/>
            <a:ext cx="2307122" cy="1016000"/>
          </a:xfrm>
          <a:prstGeom prst="rect">
            <a:avLst/>
          </a:prstGeom>
          <a:noFill/>
        </p:spPr>
      </p:pic>
      <p:pic>
        <p:nvPicPr>
          <p:cNvPr id="8" name="Picture 7" descr="A black and green logo&#10;&#10;Description automatically generated">
            <a:extLst>
              <a:ext uri="{FF2B5EF4-FFF2-40B4-BE49-F238E27FC236}">
                <a16:creationId xmlns:a16="http://schemas.microsoft.com/office/drawing/2014/main" id="{80CD267D-8C87-4B32-29CD-5AD9719D73D2}"/>
              </a:ext>
            </a:extLst>
          </p:cNvPr>
          <p:cNvPicPr>
            <a:picLocks noChangeAspect="1"/>
          </p:cNvPicPr>
          <p:nvPr/>
        </p:nvPicPr>
        <p:blipFill>
          <a:blip r:embed="rId4"/>
          <a:stretch>
            <a:fillRect/>
          </a:stretch>
        </p:blipFill>
        <p:spPr>
          <a:xfrm>
            <a:off x="4909931" y="5861051"/>
            <a:ext cx="1723331" cy="869315"/>
          </a:xfrm>
          <a:prstGeom prst="rect">
            <a:avLst/>
          </a:prstGeom>
        </p:spPr>
      </p:pic>
      <p:sp>
        <p:nvSpPr>
          <p:cNvPr id="7" name="TextBox 6">
            <a:extLst>
              <a:ext uri="{FF2B5EF4-FFF2-40B4-BE49-F238E27FC236}">
                <a16:creationId xmlns:a16="http://schemas.microsoft.com/office/drawing/2014/main" id="{A9BE2D41-B46C-E445-7321-1D1D7AA0F26B}"/>
              </a:ext>
            </a:extLst>
          </p:cNvPr>
          <p:cNvSpPr txBox="1"/>
          <p:nvPr/>
        </p:nvSpPr>
        <p:spPr>
          <a:xfrm>
            <a:off x="1019173" y="2504365"/>
            <a:ext cx="9741592"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odoni MT" pitchFamily="18" charset="0"/>
                <a:ea typeface="Geneva"/>
                <a:cs typeface="Geneva"/>
              </a:rPr>
              <a:t>Being a Title I school means receiving federal funding (Title I dollars) to </a:t>
            </a:r>
            <a:r>
              <a:rPr lang="en-US" sz="2400" u="sng" dirty="0">
                <a:latin typeface="Bodoni MT" pitchFamily="18" charset="0"/>
                <a:ea typeface="Geneva"/>
                <a:cs typeface="Geneva"/>
              </a:rPr>
              <a:t>supplement</a:t>
            </a:r>
            <a:r>
              <a:rPr lang="en-US" sz="2400" dirty="0">
                <a:latin typeface="Bodoni MT" pitchFamily="18" charset="0"/>
                <a:ea typeface="Geneva"/>
                <a:cs typeface="Geneva"/>
              </a:rPr>
              <a:t> the school’s existing programs.  These dollars are used for…</a:t>
            </a:r>
          </a:p>
          <a:p>
            <a:pPr marL="800100" lvl="1" indent="-342900">
              <a:buFont typeface="Arial" panose="020B0604020202020204" pitchFamily="34" charset="0"/>
              <a:buChar char="•"/>
            </a:pPr>
            <a:r>
              <a:rPr lang="en-US" sz="2400" dirty="0">
                <a:latin typeface="Bodoni MT" pitchFamily="18" charset="0"/>
                <a:ea typeface="Geneva"/>
              </a:rPr>
              <a:t>Identifying students experiencing academic difficulties and providing timely assistance to help these student’s meet the State’s challenging content standards.</a:t>
            </a:r>
          </a:p>
          <a:p>
            <a:pPr marL="800100" lvl="1" indent="-342900">
              <a:buFont typeface="Arial" panose="020B0604020202020204" pitchFamily="34" charset="0"/>
              <a:buChar char="•"/>
            </a:pPr>
            <a:r>
              <a:rPr lang="en-US" sz="2400" dirty="0">
                <a:latin typeface="Bodoni MT" pitchFamily="18" charset="0"/>
                <a:ea typeface="Geneva"/>
              </a:rPr>
              <a:t>Purchasing supplemental staff/programs/materials/supplies</a:t>
            </a:r>
          </a:p>
          <a:p>
            <a:pPr marL="800100" lvl="1" indent="-342900">
              <a:buFont typeface="Arial" panose="020B0604020202020204" pitchFamily="34" charset="0"/>
              <a:buChar char="•"/>
            </a:pPr>
            <a:r>
              <a:rPr lang="en-US" sz="2400" dirty="0">
                <a:latin typeface="Bodoni MT" pitchFamily="18" charset="0"/>
                <a:ea typeface="Geneva"/>
              </a:rPr>
              <a:t>Conducting Parental Involvement meetings/trainings/activities</a:t>
            </a:r>
          </a:p>
          <a:p>
            <a:pPr marL="800100" lvl="1" indent="-342900">
              <a:buFont typeface="Arial" panose="020B0604020202020204" pitchFamily="34" charset="0"/>
              <a:buChar char="•"/>
            </a:pPr>
            <a:r>
              <a:rPr lang="en-US" sz="2400" dirty="0">
                <a:latin typeface="Bodoni MT" pitchFamily="18" charset="0"/>
                <a:ea typeface="Geneva"/>
              </a:rPr>
              <a:t>Recruiting/Hiring/Retaining Highly Qualified Teachers</a:t>
            </a:r>
          </a:p>
          <a:p>
            <a:pPr marL="628650" lvl="1" indent="-171450">
              <a:buFont typeface="Arial" panose="020B0604020202020204" pitchFamily="34" charset="0"/>
              <a:buChar char="•"/>
            </a:pPr>
            <a:endParaRPr lang="en-US" sz="2400" dirty="0">
              <a:latin typeface="Bodoni MT" pitchFamily="18" charset="0"/>
              <a:ea typeface="Geneva"/>
            </a:endParaRPr>
          </a:p>
          <a:p>
            <a:pPr marL="342900" indent="-342900">
              <a:buFont typeface="Arial" panose="020B0604020202020204" pitchFamily="34" charset="0"/>
              <a:buChar char="•"/>
            </a:pPr>
            <a:r>
              <a:rPr lang="en-US" sz="2400" dirty="0">
                <a:latin typeface="Bodoni MT" pitchFamily="18" charset="0"/>
                <a:ea typeface="Geneva"/>
                <a:cs typeface="Geneva"/>
              </a:rPr>
              <a:t>Being a Title I school also means parental involvement and parents’ rights.   </a:t>
            </a:r>
          </a:p>
        </p:txBody>
      </p:sp>
    </p:spTree>
    <p:extLst>
      <p:ext uri="{BB962C8B-B14F-4D97-AF65-F5344CB8AC3E}">
        <p14:creationId xmlns:p14="http://schemas.microsoft.com/office/powerpoint/2010/main" val="146704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pic>
        <p:nvPicPr>
          <p:cNvPr id="8" name="Picture 7">
            <a:extLst>
              <a:ext uri="{FF2B5EF4-FFF2-40B4-BE49-F238E27FC236}">
                <a16:creationId xmlns:a16="http://schemas.microsoft.com/office/drawing/2014/main" id="{ED6F4B15-C5EE-9B3F-F6EF-52C1BA480674}"/>
              </a:ext>
            </a:extLst>
          </p:cNvPr>
          <p:cNvPicPr>
            <a:picLocks noChangeAspect="1"/>
          </p:cNvPicPr>
          <p:nvPr/>
        </p:nvPicPr>
        <p:blipFill>
          <a:blip r:embed="rId5"/>
          <a:stretch>
            <a:fillRect/>
          </a:stretch>
        </p:blipFill>
        <p:spPr>
          <a:xfrm>
            <a:off x="199611" y="1568711"/>
            <a:ext cx="6320459" cy="4887651"/>
          </a:xfrm>
          <a:prstGeom prst="rect">
            <a:avLst/>
          </a:prstGeom>
        </p:spPr>
      </p:pic>
      <p:pic>
        <p:nvPicPr>
          <p:cNvPr id="10" name="Picture 9">
            <a:extLst>
              <a:ext uri="{FF2B5EF4-FFF2-40B4-BE49-F238E27FC236}">
                <a16:creationId xmlns:a16="http://schemas.microsoft.com/office/drawing/2014/main" id="{FDEC5985-477D-D624-587F-5D1CA52D8D54}"/>
              </a:ext>
            </a:extLst>
          </p:cNvPr>
          <p:cNvPicPr>
            <a:picLocks noChangeAspect="1"/>
          </p:cNvPicPr>
          <p:nvPr/>
        </p:nvPicPr>
        <p:blipFill>
          <a:blip r:embed="rId6"/>
          <a:stretch>
            <a:fillRect/>
          </a:stretch>
        </p:blipFill>
        <p:spPr>
          <a:xfrm>
            <a:off x="6433932" y="1568711"/>
            <a:ext cx="5758068" cy="4787970"/>
          </a:xfrm>
          <a:prstGeom prst="rect">
            <a:avLst/>
          </a:prstGeom>
        </p:spPr>
      </p:pic>
    </p:spTree>
    <p:extLst>
      <p:ext uri="{BB962C8B-B14F-4D97-AF65-F5344CB8AC3E}">
        <p14:creationId xmlns:p14="http://schemas.microsoft.com/office/powerpoint/2010/main" val="370859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0" y="2410069"/>
            <a:ext cx="12364278" cy="4233862"/>
          </a:xfrm>
        </p:spPr>
        <p:txBody>
          <a:bodyPr>
            <a:normAutofit fontScale="25000" lnSpcReduction="20000"/>
          </a:bodyPr>
          <a:lstStyle/>
          <a:p>
            <a:r>
              <a:rPr lang="en-US" sz="7200" dirty="0">
                <a:latin typeface="Bodoni MT" pitchFamily="18" charset="0"/>
                <a:ea typeface="Geneva"/>
                <a:cs typeface="Geneva"/>
              </a:rPr>
              <a:t>Parental Involvement/Parent Engagement has a budget.   </a:t>
            </a:r>
            <a:r>
              <a:rPr lang="en-US" sz="7200" dirty="0">
                <a:highlight>
                  <a:srgbClr val="FFFF00"/>
                </a:highlight>
                <a:latin typeface="Bodoni MT" pitchFamily="18" charset="0"/>
                <a:ea typeface="Geneva"/>
                <a:cs typeface="Geneva"/>
              </a:rPr>
              <a:t>$2,,604.88</a:t>
            </a:r>
            <a:endParaRPr lang="en-US" sz="7200" b="1" u="sng" dirty="0">
              <a:highlight>
                <a:srgbClr val="FFFF00"/>
              </a:highlight>
              <a:latin typeface="Bodoni MT" pitchFamily="18" charset="0"/>
              <a:ea typeface="Geneva"/>
              <a:cs typeface="Geneva"/>
            </a:endParaRPr>
          </a:p>
          <a:p>
            <a:pPr lvl="1"/>
            <a:r>
              <a:rPr lang="en-US" sz="7200" dirty="0">
                <a:latin typeface="Bodoni MT" pitchFamily="18" charset="0"/>
                <a:ea typeface="Geneva"/>
              </a:rPr>
              <a:t>Parent Involvement Meetings:</a:t>
            </a:r>
          </a:p>
          <a:p>
            <a:pPr lvl="2"/>
            <a:r>
              <a:rPr lang="en-US" sz="7200" b="1" dirty="0">
                <a:latin typeface="Bodoni MT" pitchFamily="18" charset="0"/>
                <a:ea typeface="Geneva"/>
              </a:rPr>
              <a:t>September 19</a:t>
            </a:r>
            <a:r>
              <a:rPr lang="en-US" sz="7200" b="1" baseline="30000" dirty="0">
                <a:latin typeface="Bodoni MT" pitchFamily="18" charset="0"/>
                <a:ea typeface="Geneva"/>
              </a:rPr>
              <a:t>th</a:t>
            </a:r>
            <a:r>
              <a:rPr lang="en-US" sz="7200" b="1" dirty="0">
                <a:latin typeface="Bodoni MT" pitchFamily="18" charset="0"/>
                <a:ea typeface="Geneva"/>
              </a:rPr>
              <a:t>, 2023– </a:t>
            </a:r>
            <a:r>
              <a:rPr lang="en-US" sz="7200" b="1" i="1" dirty="0">
                <a:latin typeface="Bodoni MT" pitchFamily="18" charset="0"/>
                <a:ea typeface="Geneva"/>
              </a:rPr>
              <a:t>Annual Title 1 Meeting </a:t>
            </a:r>
          </a:p>
          <a:p>
            <a:pPr lvl="2"/>
            <a:r>
              <a:rPr lang="en-US" sz="7200" dirty="0">
                <a:latin typeface="Bodoni MT" pitchFamily="18" charset="0"/>
                <a:ea typeface="Geneva"/>
              </a:rPr>
              <a:t>November 15</a:t>
            </a:r>
            <a:r>
              <a:rPr lang="en-US" sz="7200" baseline="30000" dirty="0">
                <a:latin typeface="Bodoni MT" pitchFamily="18" charset="0"/>
                <a:ea typeface="Geneva"/>
              </a:rPr>
              <a:t>th</a:t>
            </a:r>
            <a:r>
              <a:rPr lang="en-US" sz="7200" dirty="0">
                <a:latin typeface="Bodoni MT" pitchFamily="18" charset="0"/>
                <a:ea typeface="Geneva"/>
              </a:rPr>
              <a:t>, 2023 – </a:t>
            </a:r>
            <a:r>
              <a:rPr lang="en-US" sz="7200" i="1" dirty="0">
                <a:latin typeface="Bodoni MT" pitchFamily="18" charset="0"/>
                <a:ea typeface="Geneva"/>
              </a:rPr>
              <a:t>Family Literacy Night </a:t>
            </a:r>
          </a:p>
          <a:p>
            <a:pPr lvl="2"/>
            <a:r>
              <a:rPr lang="en-US" sz="7200" dirty="0">
                <a:latin typeface="Bodoni MT" pitchFamily="18" charset="0"/>
                <a:ea typeface="Geneva"/>
              </a:rPr>
              <a:t>March 7</a:t>
            </a:r>
            <a:r>
              <a:rPr lang="en-US" sz="7200" baseline="30000" dirty="0">
                <a:latin typeface="Bodoni MT" pitchFamily="18" charset="0"/>
                <a:ea typeface="Geneva"/>
              </a:rPr>
              <a:t>th</a:t>
            </a:r>
            <a:r>
              <a:rPr lang="en-US" sz="7200" dirty="0">
                <a:latin typeface="Bodoni MT" pitchFamily="18" charset="0"/>
                <a:ea typeface="Geneva"/>
              </a:rPr>
              <a:t>, 2024– </a:t>
            </a:r>
            <a:r>
              <a:rPr lang="en-US" sz="7200" i="1" dirty="0">
                <a:latin typeface="Bodoni MT" pitchFamily="18" charset="0"/>
                <a:ea typeface="Geneva"/>
              </a:rPr>
              <a:t>Math March Madness Night</a:t>
            </a:r>
          </a:p>
          <a:p>
            <a:pPr lvl="2"/>
            <a:r>
              <a:rPr lang="en-US" sz="7200" dirty="0">
                <a:latin typeface="Bodoni MT" pitchFamily="18" charset="0"/>
                <a:ea typeface="Geneva"/>
              </a:rPr>
              <a:t>April 4</a:t>
            </a:r>
            <a:r>
              <a:rPr lang="en-US" sz="7200" baseline="30000" dirty="0">
                <a:latin typeface="Bodoni MT" pitchFamily="18" charset="0"/>
                <a:ea typeface="Geneva"/>
              </a:rPr>
              <a:t>th</a:t>
            </a:r>
            <a:r>
              <a:rPr lang="en-US" sz="7200" dirty="0">
                <a:latin typeface="Bodoni MT" pitchFamily="18" charset="0"/>
                <a:ea typeface="Geneva"/>
              </a:rPr>
              <a:t>, 2024 – </a:t>
            </a:r>
            <a:r>
              <a:rPr lang="en-US" sz="7200" i="1" dirty="0">
                <a:latin typeface="Bodoni MT" pitchFamily="18" charset="0"/>
                <a:ea typeface="Geneva"/>
              </a:rPr>
              <a:t>TN Ready Parent Night</a:t>
            </a:r>
          </a:p>
          <a:p>
            <a:pPr lvl="2"/>
            <a:r>
              <a:rPr lang="en-US" sz="7200" dirty="0">
                <a:latin typeface="Bodoni MT" pitchFamily="18" charset="0"/>
                <a:ea typeface="Geneva"/>
              </a:rPr>
              <a:t>May 29</a:t>
            </a:r>
            <a:r>
              <a:rPr lang="en-US" sz="7200" baseline="30000" dirty="0">
                <a:latin typeface="Bodoni MT" pitchFamily="18" charset="0"/>
                <a:ea typeface="Geneva"/>
              </a:rPr>
              <a:t>th</a:t>
            </a:r>
            <a:r>
              <a:rPr lang="en-US" sz="7200" dirty="0">
                <a:latin typeface="Bodoni MT" pitchFamily="18" charset="0"/>
                <a:ea typeface="Geneva"/>
              </a:rPr>
              <a:t>, 2024 – </a:t>
            </a:r>
            <a:r>
              <a:rPr lang="en-US" sz="7200" i="1" dirty="0">
                <a:latin typeface="Bodoni MT" pitchFamily="18" charset="0"/>
                <a:ea typeface="Geneva"/>
              </a:rPr>
              <a:t>Summer Reading Night</a:t>
            </a:r>
            <a:endParaRPr lang="en-US" sz="7200" dirty="0">
              <a:latin typeface="Bodoni MT" pitchFamily="18" charset="0"/>
              <a:ea typeface="Geneva"/>
            </a:endParaRPr>
          </a:p>
          <a:p>
            <a:pPr lvl="1"/>
            <a:r>
              <a:rPr lang="en-US" sz="7200" dirty="0">
                <a:latin typeface="Bodoni MT" pitchFamily="18" charset="0"/>
                <a:ea typeface="Geneva"/>
              </a:rPr>
              <a:t>Materials/Supplies:</a:t>
            </a:r>
          </a:p>
          <a:p>
            <a:pPr lvl="2"/>
            <a:r>
              <a:rPr lang="en-US" sz="7200" dirty="0">
                <a:latin typeface="Bodoni MT" pitchFamily="18" charset="0"/>
                <a:ea typeface="Geneva"/>
              </a:rPr>
              <a:t>Light refreshments will be provided at many of the events if In-Person; virtually we will give away prizes for your presence</a:t>
            </a:r>
          </a:p>
          <a:p>
            <a:pPr lvl="2"/>
            <a:r>
              <a:rPr lang="en-US" sz="7200" dirty="0">
                <a:latin typeface="Bodoni MT" pitchFamily="18" charset="0"/>
                <a:ea typeface="Geneva"/>
              </a:rPr>
              <a:t>We will provide the following materials for you to take home &amp; use with your child @ these meetings: </a:t>
            </a:r>
          </a:p>
          <a:p>
            <a:pPr lvl="3"/>
            <a:r>
              <a:rPr lang="en-US" sz="7200" dirty="0">
                <a:latin typeface="Bodoni MT" pitchFamily="18" charset="0"/>
                <a:ea typeface="Geneva"/>
              </a:rPr>
              <a:t>Books/Reading Resources</a:t>
            </a:r>
          </a:p>
          <a:p>
            <a:pPr lvl="3"/>
            <a:r>
              <a:rPr lang="en-US" sz="7200" dirty="0">
                <a:latin typeface="Bodoni MT" pitchFamily="18" charset="0"/>
                <a:ea typeface="Geneva"/>
              </a:rPr>
              <a:t>Math Games/Take Home Activities</a:t>
            </a:r>
          </a:p>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573453" y="6132741"/>
            <a:ext cx="2425147" cy="653753"/>
          </a:xfrm>
          <a:prstGeom prst="rect">
            <a:avLst/>
          </a:prstGeom>
        </p:spPr>
      </p:pic>
      <p:sp>
        <p:nvSpPr>
          <p:cNvPr id="8" name="TextBox 7">
            <a:extLst>
              <a:ext uri="{FF2B5EF4-FFF2-40B4-BE49-F238E27FC236}">
                <a16:creationId xmlns:a16="http://schemas.microsoft.com/office/drawing/2014/main" id="{FC3EEF12-40C8-A4BA-8CA4-1FC1A279A3C4}"/>
              </a:ext>
            </a:extLst>
          </p:cNvPr>
          <p:cNvSpPr txBox="1"/>
          <p:nvPr/>
        </p:nvSpPr>
        <p:spPr>
          <a:xfrm>
            <a:off x="3564835" y="488949"/>
            <a:ext cx="5764695" cy="954107"/>
          </a:xfrm>
          <a:prstGeom prst="rect">
            <a:avLst/>
          </a:prstGeom>
          <a:noFill/>
        </p:spPr>
        <p:txBody>
          <a:bodyPr wrap="square" rtlCol="0">
            <a:spAutoFit/>
          </a:bodyPr>
          <a:lstStyle/>
          <a:p>
            <a:r>
              <a:rPr lang="en-US" sz="2800" dirty="0">
                <a:solidFill>
                  <a:schemeClr val="bg1"/>
                </a:solidFill>
              </a:rPr>
              <a:t>How is Our School Using This Funding</a:t>
            </a:r>
          </a:p>
        </p:txBody>
      </p:sp>
    </p:spTree>
    <p:extLst>
      <p:ext uri="{BB962C8B-B14F-4D97-AF65-F5344CB8AC3E}">
        <p14:creationId xmlns:p14="http://schemas.microsoft.com/office/powerpoint/2010/main" val="53488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287" y="401637"/>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00591" y="401637"/>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238008" y="6003235"/>
            <a:ext cx="2769705" cy="662678"/>
          </a:xfrm>
          <a:prstGeom prst="rect">
            <a:avLst/>
          </a:prstGeom>
        </p:spPr>
      </p:pic>
      <p:sp>
        <p:nvSpPr>
          <p:cNvPr id="8" name="TextBox 7">
            <a:extLst>
              <a:ext uri="{FF2B5EF4-FFF2-40B4-BE49-F238E27FC236}">
                <a16:creationId xmlns:a16="http://schemas.microsoft.com/office/drawing/2014/main" id="{A42DB319-5C59-0DC0-BCC5-494597F8E7BA}"/>
              </a:ext>
            </a:extLst>
          </p:cNvPr>
          <p:cNvSpPr txBox="1"/>
          <p:nvPr/>
        </p:nvSpPr>
        <p:spPr>
          <a:xfrm>
            <a:off x="2623931" y="488949"/>
            <a:ext cx="6949522" cy="461665"/>
          </a:xfrm>
          <a:prstGeom prst="rect">
            <a:avLst/>
          </a:prstGeom>
          <a:noFill/>
        </p:spPr>
        <p:txBody>
          <a:bodyPr wrap="square" rtlCol="0">
            <a:spAutoFit/>
          </a:bodyPr>
          <a:lstStyle/>
          <a:p>
            <a:r>
              <a:rPr lang="en-US" sz="2400" dirty="0">
                <a:solidFill>
                  <a:schemeClr val="bg1"/>
                </a:solidFill>
              </a:rPr>
              <a:t>What does This Mean for Parents</a:t>
            </a:r>
          </a:p>
        </p:txBody>
      </p:sp>
      <p:sp>
        <p:nvSpPr>
          <p:cNvPr id="10" name="TextBox 9">
            <a:extLst>
              <a:ext uri="{FF2B5EF4-FFF2-40B4-BE49-F238E27FC236}">
                <a16:creationId xmlns:a16="http://schemas.microsoft.com/office/drawing/2014/main" id="{6CC16696-6C97-296F-95B7-2CE4841BB1E8}"/>
              </a:ext>
            </a:extLst>
          </p:cNvPr>
          <p:cNvSpPr txBox="1"/>
          <p:nvPr/>
        </p:nvSpPr>
        <p:spPr>
          <a:xfrm>
            <a:off x="292791" y="3107085"/>
            <a:ext cx="11714922" cy="3046988"/>
          </a:xfrm>
          <a:prstGeom prst="rect">
            <a:avLst/>
          </a:prstGeom>
          <a:noFill/>
        </p:spPr>
        <p:txBody>
          <a:bodyPr wrap="square">
            <a:spAutoFit/>
          </a:bodyPr>
          <a:lstStyle/>
          <a:p>
            <a:pPr marL="914400" lvl="1" indent="-457200">
              <a:buFont typeface="Arial" panose="020B0604020202020204" pitchFamily="34" charset="0"/>
              <a:buChar char="•"/>
            </a:pPr>
            <a:r>
              <a:rPr lang="en-US" sz="3200" dirty="0">
                <a:latin typeface="Bodoni MT" pitchFamily="18" charset="0"/>
              </a:rPr>
              <a:t>Development of our…</a:t>
            </a:r>
          </a:p>
          <a:p>
            <a:pPr marL="1371600" lvl="2" indent="-457200">
              <a:buFont typeface="Arial" panose="020B0604020202020204" pitchFamily="34" charset="0"/>
              <a:buChar char="•"/>
            </a:pPr>
            <a:r>
              <a:rPr lang="en-US" sz="3200" dirty="0">
                <a:latin typeface="Bodoni MT" pitchFamily="18" charset="0"/>
              </a:rPr>
              <a:t>School Improvement Plan</a:t>
            </a:r>
          </a:p>
          <a:p>
            <a:pPr marL="1371600" lvl="2" indent="-457200">
              <a:buFont typeface="Arial" panose="020B0604020202020204" pitchFamily="34" charset="0"/>
              <a:buChar char="•"/>
            </a:pPr>
            <a:r>
              <a:rPr lang="en-US" sz="3200" dirty="0">
                <a:latin typeface="Bodoni MT" pitchFamily="18" charset="0"/>
              </a:rPr>
              <a:t>90 Day Plan</a:t>
            </a:r>
          </a:p>
          <a:p>
            <a:pPr marL="1371600" lvl="2" indent="-457200">
              <a:buFont typeface="Arial" panose="020B0604020202020204" pitchFamily="34" charset="0"/>
              <a:buChar char="•"/>
            </a:pPr>
            <a:r>
              <a:rPr lang="en-US" sz="3200" dirty="0">
                <a:latin typeface="Bodoni MT" pitchFamily="18" charset="0"/>
              </a:rPr>
              <a:t>Parental Involvement Policy/Plan</a:t>
            </a:r>
          </a:p>
          <a:p>
            <a:pPr marL="1371600" lvl="2" indent="-457200">
              <a:buFont typeface="Arial" panose="020B0604020202020204" pitchFamily="34" charset="0"/>
              <a:buChar char="•"/>
            </a:pPr>
            <a:r>
              <a:rPr lang="en-US" sz="3200" dirty="0">
                <a:latin typeface="Bodoni MT" pitchFamily="18" charset="0"/>
              </a:rPr>
              <a:t>School/Parent Compact</a:t>
            </a:r>
          </a:p>
          <a:p>
            <a:pPr marL="914400" lvl="1" indent="-457200">
              <a:buFont typeface="Arial" panose="020B0604020202020204" pitchFamily="34" charset="0"/>
              <a:buChar char="•"/>
            </a:pPr>
            <a:r>
              <a:rPr lang="en-US" sz="3200" dirty="0">
                <a:latin typeface="Bodoni MT" pitchFamily="18" charset="0"/>
              </a:rPr>
              <a:t>Title 1 funding allocations for parent involvement</a:t>
            </a:r>
          </a:p>
        </p:txBody>
      </p:sp>
    </p:spTree>
    <p:extLst>
      <p:ext uri="{BB962C8B-B14F-4D97-AF65-F5344CB8AC3E}">
        <p14:creationId xmlns:p14="http://schemas.microsoft.com/office/powerpoint/2010/main" val="331938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sp>
        <p:nvSpPr>
          <p:cNvPr id="8" name="Content Placeholder 13">
            <a:extLst>
              <a:ext uri="{FF2B5EF4-FFF2-40B4-BE49-F238E27FC236}">
                <a16:creationId xmlns:a16="http://schemas.microsoft.com/office/drawing/2014/main" id="{FE76DFE4-FDC1-486A-1B61-C5A86F0F9868}"/>
              </a:ext>
            </a:extLst>
          </p:cNvPr>
          <p:cNvSpPr txBox="1">
            <a:spLocks/>
          </p:cNvSpPr>
          <p:nvPr/>
        </p:nvSpPr>
        <p:spPr>
          <a:xfrm>
            <a:off x="212035" y="1485900"/>
            <a:ext cx="11794435" cy="5372100"/>
          </a:xfrm>
          <a:prstGeom prst="rect">
            <a:avLst/>
          </a:prstGeom>
          <a:effectLst/>
        </p:spPr>
        <p:txBody>
          <a:bodyPr vert="horz" lIns="91440" tIns="45720" rIns="91440" bIns="45720" rtlCol="0" anchor="ctr">
            <a:normAutofit fontScale="25000" lnSpcReduction="20000"/>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6400" b="1" u="sng" dirty="0">
                <a:latin typeface="Bodoni MT" pitchFamily="18" charset="0"/>
                <a:ea typeface="Geneva"/>
                <a:cs typeface="Geneva"/>
              </a:rPr>
              <a:t>School-Parent Compact</a:t>
            </a:r>
          </a:p>
          <a:p>
            <a:pPr lvl="1"/>
            <a:r>
              <a:rPr lang="en-US" sz="6400" dirty="0">
                <a:latin typeface="Bodoni MT" pitchFamily="18" charset="0"/>
                <a:ea typeface="Geneva"/>
              </a:rPr>
              <a:t>The compact is a commitment from the school, the parent, and the student to share in the responsibility for improved academic achievement</a:t>
            </a:r>
          </a:p>
          <a:p>
            <a:r>
              <a:rPr lang="en-US" sz="6400" b="1" u="sng" dirty="0">
                <a:latin typeface="Bodoni MT" pitchFamily="18" charset="0"/>
                <a:ea typeface="Geneva"/>
                <a:cs typeface="Geneva"/>
              </a:rPr>
              <a:t>School Improvement Plan</a:t>
            </a:r>
          </a:p>
          <a:p>
            <a:pPr lvl="1"/>
            <a:r>
              <a:rPr lang="en-US" sz="6400" dirty="0">
                <a:latin typeface="Bodoni MT" pitchFamily="18" charset="0"/>
                <a:ea typeface="Geneva"/>
              </a:rPr>
              <a:t>A Needs Assessment and Summary of Data</a:t>
            </a:r>
          </a:p>
          <a:p>
            <a:pPr lvl="1"/>
            <a:r>
              <a:rPr lang="en-US" sz="6400" dirty="0">
                <a:latin typeface="Bodoni MT" pitchFamily="18" charset="0"/>
                <a:ea typeface="Geneva"/>
              </a:rPr>
              <a:t>Goals and Strategies to Address Academic Needs of Students</a:t>
            </a:r>
          </a:p>
          <a:p>
            <a:pPr lvl="1"/>
            <a:r>
              <a:rPr lang="en-US" sz="6400" dirty="0">
                <a:latin typeface="Bodoni MT" pitchFamily="18" charset="0"/>
                <a:ea typeface="Geneva"/>
              </a:rPr>
              <a:t>Professional Development Needs</a:t>
            </a:r>
          </a:p>
          <a:p>
            <a:pPr lvl="1"/>
            <a:r>
              <a:rPr lang="en-US" sz="6400" dirty="0">
                <a:latin typeface="Bodoni MT" pitchFamily="18" charset="0"/>
                <a:ea typeface="Geneva"/>
              </a:rPr>
              <a:t>Coordination of Resources/Comprehensive Budget</a:t>
            </a:r>
          </a:p>
          <a:p>
            <a:pPr lvl="1"/>
            <a:r>
              <a:rPr lang="en-US" sz="6400" dirty="0">
                <a:latin typeface="Bodoni MT" pitchFamily="18" charset="0"/>
                <a:ea typeface="Geneva"/>
              </a:rPr>
              <a:t>The School’s Parental Engagement Plan</a:t>
            </a:r>
          </a:p>
          <a:p>
            <a:r>
              <a:rPr lang="en-US" sz="6400" b="1" u="sng" dirty="0">
                <a:latin typeface="Bodoni MT" pitchFamily="18" charset="0"/>
                <a:ea typeface="Geneva"/>
                <a:cs typeface="Geneva"/>
              </a:rPr>
              <a:t>Parental Involvement Plan</a:t>
            </a:r>
            <a:r>
              <a:rPr lang="en-US" sz="6400" dirty="0">
                <a:latin typeface="Albertus Medium" pitchFamily="34" charset="0"/>
                <a:ea typeface="Geneva"/>
                <a:cs typeface="Geneva"/>
              </a:rPr>
              <a:t> </a:t>
            </a:r>
            <a:r>
              <a:rPr lang="en-US" sz="6400" dirty="0">
                <a:latin typeface="Bodoni MT" pitchFamily="18" charset="0"/>
                <a:ea typeface="Geneva"/>
                <a:cs typeface="Geneva"/>
              </a:rPr>
              <a:t>This plan addresses how the school will implement the parental involvement requirements of the </a:t>
            </a:r>
            <a:r>
              <a:rPr lang="en-US" sz="6400" i="1" dirty="0">
                <a:latin typeface="Bodoni MT" pitchFamily="18" charset="0"/>
                <a:ea typeface="Geneva"/>
                <a:cs typeface="Geneva"/>
              </a:rPr>
              <a:t>Elementary and Secondary Education Act (ESEA).  </a:t>
            </a:r>
            <a:r>
              <a:rPr lang="en-US" sz="6400" dirty="0">
                <a:latin typeface="Bodoni MT" pitchFamily="18" charset="0"/>
                <a:ea typeface="Geneva"/>
                <a:cs typeface="Geneva"/>
              </a:rPr>
              <a:t>Components include:</a:t>
            </a:r>
            <a:endParaRPr lang="en-US" sz="6400" b="1" i="1" u="sng" dirty="0">
              <a:latin typeface="Bodoni MT" pitchFamily="18" charset="0"/>
              <a:ea typeface="Geneva"/>
              <a:cs typeface="Geneva"/>
            </a:endParaRPr>
          </a:p>
          <a:p>
            <a:pPr lvl="1"/>
            <a:r>
              <a:rPr lang="en-US" sz="6400" dirty="0">
                <a:latin typeface="Bodoni MT" pitchFamily="18" charset="0"/>
                <a:ea typeface="Geneva"/>
              </a:rPr>
              <a:t>How parents can be involved in decision-making and activities </a:t>
            </a:r>
          </a:p>
          <a:p>
            <a:pPr lvl="1"/>
            <a:r>
              <a:rPr lang="en-US" sz="6400" dirty="0">
                <a:latin typeface="Bodoni MT" pitchFamily="18" charset="0"/>
                <a:ea typeface="Geneva"/>
              </a:rPr>
              <a:t>How parental involvement funds are being used</a:t>
            </a:r>
          </a:p>
          <a:p>
            <a:pPr lvl="1"/>
            <a:r>
              <a:rPr lang="en-US" sz="6400" dirty="0">
                <a:latin typeface="Bodoni MT" pitchFamily="18" charset="0"/>
                <a:ea typeface="Geneva"/>
              </a:rPr>
              <a:t>How information and training will be provided to parents</a:t>
            </a:r>
          </a:p>
          <a:p>
            <a:pPr lvl="1"/>
            <a:r>
              <a:rPr lang="en-US" sz="6400" dirty="0">
                <a:latin typeface="Bodoni MT" pitchFamily="18" charset="0"/>
                <a:ea typeface="Geneva"/>
              </a:rPr>
              <a:t>How the school will build capacity in parents and staff for strong parental involvement</a:t>
            </a:r>
          </a:p>
          <a:p>
            <a:pPr lvl="1"/>
            <a:endParaRPr lang="en-US" sz="2400" dirty="0">
              <a:latin typeface="Bodoni MT" pitchFamily="18" charset="0"/>
              <a:ea typeface="Geneva"/>
            </a:endParaRPr>
          </a:p>
        </p:txBody>
      </p:sp>
      <p:sp>
        <p:nvSpPr>
          <p:cNvPr id="9" name="TextBox 8">
            <a:extLst>
              <a:ext uri="{FF2B5EF4-FFF2-40B4-BE49-F238E27FC236}">
                <a16:creationId xmlns:a16="http://schemas.microsoft.com/office/drawing/2014/main" id="{8062EBB4-AC53-F8E7-4676-91DB242804DB}"/>
              </a:ext>
            </a:extLst>
          </p:cNvPr>
          <p:cNvSpPr txBox="1"/>
          <p:nvPr/>
        </p:nvSpPr>
        <p:spPr>
          <a:xfrm>
            <a:off x="3829878" y="401638"/>
            <a:ext cx="4810539" cy="646331"/>
          </a:xfrm>
          <a:prstGeom prst="rect">
            <a:avLst/>
          </a:prstGeom>
          <a:noFill/>
        </p:spPr>
        <p:txBody>
          <a:bodyPr wrap="square" rtlCol="0">
            <a:spAutoFit/>
          </a:bodyPr>
          <a:lstStyle/>
          <a:p>
            <a:r>
              <a:rPr lang="en-US" sz="3600" dirty="0">
                <a:solidFill>
                  <a:schemeClr val="bg1"/>
                </a:solidFill>
              </a:rPr>
              <a:t>School Plans </a:t>
            </a:r>
          </a:p>
        </p:txBody>
      </p:sp>
    </p:spTree>
    <p:extLst>
      <p:ext uri="{BB962C8B-B14F-4D97-AF65-F5344CB8AC3E}">
        <p14:creationId xmlns:p14="http://schemas.microsoft.com/office/powerpoint/2010/main" val="244913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2743201" y="4041775"/>
            <a:ext cx="6467060" cy="970450"/>
          </a:xfrm>
        </p:spPr>
        <p:txBody>
          <a:bodyPr/>
          <a:lstStyle/>
          <a:p>
            <a:r>
              <a:rPr lang="en-US" dirty="0"/>
              <a:t>            </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1860884" y="2222500"/>
            <a:ext cx="8518358" cy="3638550"/>
          </a:xfrm>
        </p:spPr>
        <p:txBody>
          <a:bodyPr/>
          <a:lstStyle/>
          <a:p>
            <a:pPr marL="0" indent="0">
              <a:buNone/>
            </a:pPr>
            <a:endParaRPr lang="en-US" dirty="0"/>
          </a:p>
          <a:p>
            <a:pPr marL="0" indent="0" algn="ctr">
              <a:buNone/>
            </a:pPr>
            <a:endParaRPr lang="en-US" dirty="0"/>
          </a:p>
        </p:txBody>
      </p:sp>
      <p:pic>
        <p:nvPicPr>
          <p:cNvPr id="6" name="Picture 5" descr="New School Logo">
            <a:extLst>
              <a:ext uri="{FF2B5EF4-FFF2-40B4-BE49-F238E27FC236}">
                <a16:creationId xmlns:a16="http://schemas.microsoft.com/office/drawing/2014/main" id="{98097832-F1EC-21F5-2326-6F146065B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48" y="401638"/>
            <a:ext cx="2307122" cy="1016000"/>
          </a:xfrm>
          <a:prstGeom prst="rect">
            <a:avLst/>
          </a:prstGeom>
          <a:noFill/>
        </p:spPr>
      </p:pic>
      <p:pic>
        <p:nvPicPr>
          <p:cNvPr id="7" name="Picture 6" descr="New School Logo">
            <a:extLst>
              <a:ext uri="{FF2B5EF4-FFF2-40B4-BE49-F238E27FC236}">
                <a16:creationId xmlns:a16="http://schemas.microsoft.com/office/drawing/2014/main" id="{1EDA2CE4-2D10-222F-50F0-6E895CD53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3453" y="488949"/>
            <a:ext cx="2307122" cy="1016000"/>
          </a:xfrm>
          <a:prstGeom prst="rect">
            <a:avLst/>
          </a:prstGeom>
          <a:noFill/>
        </p:spPr>
      </p:pic>
      <p:pic>
        <p:nvPicPr>
          <p:cNvPr id="4" name="Picture 3" descr="A black and green logo&#10;&#10;Description automatically generated">
            <a:extLst>
              <a:ext uri="{FF2B5EF4-FFF2-40B4-BE49-F238E27FC236}">
                <a16:creationId xmlns:a16="http://schemas.microsoft.com/office/drawing/2014/main" id="{4FA0675A-D2B1-C9F2-96BB-3CA1619D3C29}"/>
              </a:ext>
            </a:extLst>
          </p:cNvPr>
          <p:cNvPicPr>
            <a:picLocks noChangeAspect="1"/>
          </p:cNvPicPr>
          <p:nvPr/>
        </p:nvPicPr>
        <p:blipFill>
          <a:blip r:embed="rId4"/>
          <a:stretch>
            <a:fillRect/>
          </a:stretch>
        </p:blipFill>
        <p:spPr>
          <a:xfrm>
            <a:off x="9978888" y="6237548"/>
            <a:ext cx="2067339" cy="620452"/>
          </a:xfrm>
          <a:prstGeom prst="rect">
            <a:avLst/>
          </a:prstGeom>
        </p:spPr>
      </p:pic>
      <p:sp>
        <p:nvSpPr>
          <p:cNvPr id="5" name="TextBox 4">
            <a:extLst>
              <a:ext uri="{FF2B5EF4-FFF2-40B4-BE49-F238E27FC236}">
                <a16:creationId xmlns:a16="http://schemas.microsoft.com/office/drawing/2014/main" id="{93C1AD50-4D33-CAA4-0EFC-B868354329FC}"/>
              </a:ext>
            </a:extLst>
          </p:cNvPr>
          <p:cNvSpPr txBox="1"/>
          <p:nvPr/>
        </p:nvSpPr>
        <p:spPr>
          <a:xfrm>
            <a:off x="3339548" y="401638"/>
            <a:ext cx="5870713" cy="1323439"/>
          </a:xfrm>
          <a:prstGeom prst="rect">
            <a:avLst/>
          </a:prstGeom>
          <a:noFill/>
        </p:spPr>
        <p:txBody>
          <a:bodyPr wrap="square" rtlCol="0">
            <a:spAutoFit/>
          </a:bodyPr>
          <a:lstStyle/>
          <a:p>
            <a:pPr algn="ctr"/>
            <a:r>
              <a:rPr lang="en-US" sz="4000" dirty="0">
                <a:solidFill>
                  <a:schemeClr val="bg1"/>
                </a:solidFill>
              </a:rPr>
              <a:t>Parent Notification of School Status</a:t>
            </a:r>
          </a:p>
        </p:txBody>
      </p:sp>
      <p:pic>
        <p:nvPicPr>
          <p:cNvPr id="10" name="Picture 9">
            <a:extLst>
              <a:ext uri="{FF2B5EF4-FFF2-40B4-BE49-F238E27FC236}">
                <a16:creationId xmlns:a16="http://schemas.microsoft.com/office/drawing/2014/main" id="{4E0BCF83-88B0-EB94-B642-67AB259C6005}"/>
              </a:ext>
            </a:extLst>
          </p:cNvPr>
          <p:cNvPicPr>
            <a:picLocks noChangeAspect="1"/>
          </p:cNvPicPr>
          <p:nvPr/>
        </p:nvPicPr>
        <p:blipFill>
          <a:blip r:embed="rId5"/>
          <a:stretch>
            <a:fillRect/>
          </a:stretch>
        </p:blipFill>
        <p:spPr>
          <a:xfrm>
            <a:off x="3193773" y="2041524"/>
            <a:ext cx="5552661" cy="4414838"/>
          </a:xfrm>
          <a:prstGeom prst="rect">
            <a:avLst/>
          </a:prstGeom>
        </p:spPr>
      </p:pic>
    </p:spTree>
    <p:extLst>
      <p:ext uri="{BB962C8B-B14F-4D97-AF65-F5344CB8AC3E}">
        <p14:creationId xmlns:p14="http://schemas.microsoft.com/office/powerpoint/2010/main" val="4189485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win32_fixed" id="{54D1AA8E-AE41-4F75-AFF4-1E55BF728136}" vid="{9097BC2D-75F4-410C-8544-556C30F4E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de477274-acb4-47df-b64a-dd084998da40" xsi:nil="true"/>
    <_activity xmlns="de477274-acb4-47df-b64a-dd084998da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324CE361E0D347A2437BBFC7B4E12C" ma:contentTypeVersion="16" ma:contentTypeDescription="Create a new document." ma:contentTypeScope="" ma:versionID="8ce2091961ec0ce74b222a326cb85612">
  <xsd:schema xmlns:xsd="http://www.w3.org/2001/XMLSchema" xmlns:xs="http://www.w3.org/2001/XMLSchema" xmlns:p="http://schemas.microsoft.com/office/2006/metadata/properties" xmlns:ns1="http://schemas.microsoft.com/sharepoint/v3" xmlns:ns3="de477274-acb4-47df-b64a-dd084998da40" xmlns:ns4="d0b5d9e5-4f58-4d3b-8337-90566abd4f9d" targetNamespace="http://schemas.microsoft.com/office/2006/metadata/properties" ma:root="true" ma:fieldsID="458c068c334b8601f4bc4610fc3338f0" ns1:_="" ns3:_="" ns4:_="">
    <xsd:import namespace="http://schemas.microsoft.com/sharepoint/v3"/>
    <xsd:import namespace="de477274-acb4-47df-b64a-dd084998da40"/>
    <xsd:import namespace="d0b5d9e5-4f58-4d3b-8337-90566abd4f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477274-acb4-47df-b64a-dd084998da4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b5d9e5-4f58-4d3b-8337-90566abd4f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413E5-0484-489B-B293-D8720B6027F2}">
  <ds:schemaRefs>
    <ds:schemaRef ds:uri="de477274-acb4-47df-b64a-dd084998da40"/>
    <ds:schemaRef ds:uri="d0b5d9e5-4f58-4d3b-8337-90566abd4f9d"/>
    <ds:schemaRef ds:uri="http://schemas.microsoft.com/office/infopath/2007/PartnerControl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purl.org/dc/elements/1.1/"/>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19B3EA6-E2E1-4B68-B700-9432F9FC79DA}">
  <ds:schemaRefs>
    <ds:schemaRef ds:uri="http://schemas.microsoft.com/sharepoint/v3/contenttype/forms"/>
  </ds:schemaRefs>
</ds:datastoreItem>
</file>

<file path=customXml/itemProps3.xml><?xml version="1.0" encoding="utf-8"?>
<ds:datastoreItem xmlns:ds="http://schemas.openxmlformats.org/officeDocument/2006/customXml" ds:itemID="{1362E7E6-1B98-48E8-AFFB-B8D637FED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477274-acb4-47df-b64a-dd084998da40"/>
    <ds:schemaRef ds:uri="d0b5d9e5-4f58-4d3b-8337-90566abd4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Persuasive speech outline </Template>
  <TotalTime>29041</TotalTime>
  <Words>1499</Words>
  <Application>Microsoft Office PowerPoint</Application>
  <PresentationFormat>Widescreen</PresentationFormat>
  <Paragraphs>127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Albertus Medium</vt:lpstr>
      <vt:lpstr>Arial</vt:lpstr>
      <vt:lpstr>Bodoni MT</vt:lpstr>
      <vt:lpstr>Calibri</vt:lpstr>
      <vt:lpstr>Century Gothic</vt:lpstr>
      <vt:lpstr>Tahoma</vt:lpstr>
      <vt:lpstr>Wingdings 2</vt:lpstr>
      <vt:lpstr>Quotable</vt:lpstr>
      <vt:lpstr>Zone 12</vt:lpstr>
      <vt:lpstr>    iZone Vision Statement</vt:lpstr>
      <vt:lpstr>         What Will You Learn</vt:lpstr>
      <vt:lpstr>    What Does It Mean to Be a Title I School?</vt:lpstr>
      <vt:lpstr>            </vt:lpstr>
      <vt:lpstr>            </vt:lpstr>
      <vt:lpstr>            </vt:lpstr>
      <vt:lpstr>            </vt:lpstr>
      <vt:lpstr>            </vt:lpstr>
      <vt:lpstr>            </vt:lpstr>
      <vt:lpstr>            </vt:lpstr>
      <vt:lpstr>            </vt:lpstr>
      <vt:lpstr>            </vt:lpstr>
      <vt:lpstr> 22-23 Grade Band Results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 12</dc:title>
  <dc:creator>JACQUELINE M LANG</dc:creator>
  <cp:lastModifiedBy>JACQUELINE M LANG</cp:lastModifiedBy>
  <cp:revision>10</cp:revision>
  <dcterms:created xsi:type="dcterms:W3CDTF">2023-08-01T02:05:17Z</dcterms:created>
  <dcterms:modified xsi:type="dcterms:W3CDTF">2023-11-10T20:21:14Z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0x01010033324CE361E0D347A2437BBFC7B4E12C</vt:lpwstr>
  </property>
</Properties>
</file>