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75" r:id="rId3"/>
    <p:sldId id="301" r:id="rId4"/>
    <p:sldId id="300" r:id="rId5"/>
    <p:sldId id="277" r:id="rId6"/>
    <p:sldId id="278" r:id="rId7"/>
    <p:sldId id="308" r:id="rId8"/>
    <p:sldId id="316" r:id="rId9"/>
    <p:sldId id="279" r:id="rId10"/>
    <p:sldId id="281" r:id="rId11"/>
    <p:sldId id="309" r:id="rId12"/>
    <p:sldId id="317" r:id="rId13"/>
    <p:sldId id="282" r:id="rId14"/>
    <p:sldId id="284" r:id="rId15"/>
    <p:sldId id="310" r:id="rId16"/>
    <p:sldId id="285" r:id="rId17"/>
    <p:sldId id="286" r:id="rId18"/>
    <p:sldId id="315" r:id="rId19"/>
    <p:sldId id="287" r:id="rId20"/>
    <p:sldId id="291" r:id="rId21"/>
    <p:sldId id="311" r:id="rId22"/>
    <p:sldId id="318" r:id="rId23"/>
    <p:sldId id="292" r:id="rId24"/>
    <p:sldId id="312" r:id="rId25"/>
    <p:sldId id="294" r:id="rId26"/>
    <p:sldId id="319" r:id="rId27"/>
    <p:sldId id="295" r:id="rId28"/>
    <p:sldId id="313" r:id="rId29"/>
    <p:sldId id="297" r:id="rId30"/>
    <p:sldId id="298" r:id="rId31"/>
    <p:sldId id="302" r:id="rId32"/>
    <p:sldId id="303" r:id="rId33"/>
    <p:sldId id="304" r:id="rId34"/>
    <p:sldId id="305"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5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9D2D2-BB16-4C68-BAF6-A0839C7AD7C7}" type="datetimeFigureOut">
              <a:rPr lang="en-US" smtClean="0"/>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BE96D-789D-4BF7-8503-6EE1F20F1B44}" type="slidenum">
              <a:rPr lang="en-US" smtClean="0"/>
              <a:t>‹#›</a:t>
            </a:fld>
            <a:endParaRPr lang="en-US"/>
          </a:p>
        </p:txBody>
      </p:sp>
    </p:spTree>
    <p:extLst>
      <p:ext uri="{BB962C8B-B14F-4D97-AF65-F5344CB8AC3E}">
        <p14:creationId xmlns:p14="http://schemas.microsoft.com/office/powerpoint/2010/main" val="244020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212397C-3E65-4466-9B35-219B859D3C7F}" type="datetimeFigureOut">
              <a:rPr lang="en-US" smtClean="0"/>
              <a:t>9/15/2018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016B96-341F-4395-973A-9234ABD243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16B96-341F-4395-973A-9234ABD243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16B96-341F-4395-973A-9234ABD243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16B96-341F-4395-973A-9234ABD243C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16B96-341F-4395-973A-9234ABD243C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016B96-341F-4395-973A-9234ABD243C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016B96-341F-4395-973A-9234ABD243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016B96-341F-4395-973A-9234ABD243C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12397C-3E65-4466-9B35-219B859D3C7F}" type="datetimeFigureOut">
              <a:rPr lang="en-US" smtClean="0"/>
              <a:t>9/15/2018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E016B96-341F-4395-973A-9234ABD243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12397C-3E65-4466-9B35-219B859D3C7F}" type="datetimeFigureOut">
              <a:rPr lang="en-US" smtClean="0"/>
              <a:t>9/15/2018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016B96-341F-4395-973A-9234ABD243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212397C-3E65-4466-9B35-219B859D3C7F}" type="datetimeFigureOut">
              <a:rPr lang="en-US" smtClean="0"/>
              <a:t>9/15/2018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016B96-341F-4395-973A-9234ABD243C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12397C-3E65-4466-9B35-219B859D3C7F}" type="datetimeFigureOut">
              <a:rPr lang="en-US" smtClean="0"/>
              <a:t>9/15/2018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E016B96-341F-4395-973A-9234ABD243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Nutrition Education</a:t>
            </a:r>
            <a:endParaRPr lang="en-US" b="1" dirty="0"/>
          </a:p>
        </p:txBody>
      </p:sp>
      <p:sp>
        <p:nvSpPr>
          <p:cNvPr id="3" name="Subtitle 2"/>
          <p:cNvSpPr>
            <a:spLocks noGrp="1"/>
          </p:cNvSpPr>
          <p:nvPr>
            <p:ph type="subTitle" idx="1"/>
          </p:nvPr>
        </p:nvSpPr>
        <p:spPr/>
        <p:txBody>
          <a:bodyPr>
            <a:normAutofit/>
          </a:bodyPr>
          <a:lstStyle/>
          <a:p>
            <a:r>
              <a:rPr lang="en-US" dirty="0" smtClean="0"/>
              <a:t>Lisa Burleson-Longino, </a:t>
            </a:r>
            <a:r>
              <a:rPr lang="en-US" smtClean="0"/>
              <a:t>M.Ed.</a:t>
            </a:r>
          </a:p>
          <a:p>
            <a:r>
              <a:rPr lang="en-US" smtClean="0"/>
              <a:t> </a:t>
            </a:r>
            <a:r>
              <a:rPr lang="en-US" dirty="0" smtClean="0"/>
              <a:t>PEP Grant Manager</a:t>
            </a:r>
            <a:endParaRPr lang="en-US" dirty="0"/>
          </a:p>
        </p:txBody>
      </p:sp>
    </p:spTree>
    <p:extLst>
      <p:ext uri="{BB962C8B-B14F-4D97-AF65-F5344CB8AC3E}">
        <p14:creationId xmlns:p14="http://schemas.microsoft.com/office/powerpoint/2010/main" val="179324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endParaRPr lang="en-US" dirty="0"/>
          </a:p>
          <a:p>
            <a:pPr eaLnBrk="1" hangingPunct="1">
              <a:defRPr/>
            </a:pPr>
            <a:endParaRPr lang="en-US" dirty="0" smtClean="0"/>
          </a:p>
          <a:p>
            <a:pPr>
              <a:defRPr/>
            </a:pPr>
            <a:r>
              <a:rPr lang="en-US" sz="3600" dirty="0"/>
              <a:t>What are some examples of foods in this food group?</a:t>
            </a:r>
          </a:p>
          <a:p>
            <a:pPr eaLnBrk="1" hangingPunct="1">
              <a:defRPr/>
            </a:pPr>
            <a:endParaRPr lang="en-US" dirty="0" smtClean="0"/>
          </a:p>
        </p:txBody>
      </p:sp>
      <p:sp>
        <p:nvSpPr>
          <p:cNvPr id="2" name="Title 1"/>
          <p:cNvSpPr>
            <a:spLocks noGrp="1"/>
          </p:cNvSpPr>
          <p:nvPr>
            <p:ph type="title"/>
          </p:nvPr>
        </p:nvSpPr>
        <p:spPr/>
        <p:txBody>
          <a:bodyPr/>
          <a:lstStyle/>
          <a:p>
            <a:pPr eaLnBrk="1" hangingPunct="1">
              <a:defRPr/>
            </a:pPr>
            <a:r>
              <a:rPr lang="en-US" b="1" dirty="0" smtClean="0"/>
              <a:t>Vegetables</a:t>
            </a:r>
            <a:r>
              <a:rPr lang="en-US" dirty="0" smtClean="0"/>
              <a:t>       </a:t>
            </a:r>
            <a:endParaRPr lang="en-US" dirty="0"/>
          </a:p>
        </p:txBody>
      </p:sp>
      <p:pic>
        <p:nvPicPr>
          <p:cNvPr id="49156" name="Picture 4" descr="C:\Users\nancy.midlin\Pictures\veggie 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6200"/>
            <a:ext cx="23447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nancy.midlin\Pictures\myplate_green_veget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3201"/>
            <a:ext cx="1911096"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4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r>
              <a:rPr lang="en-US" dirty="0" smtClean="0"/>
              <a:t>Any vegetable of 100% vegetable juice counts as a member of the Vegetable Group.</a:t>
            </a:r>
          </a:p>
          <a:p>
            <a:pPr eaLnBrk="1" hangingPunct="1">
              <a:defRPr/>
            </a:pPr>
            <a:endParaRPr lang="en-US" dirty="0" smtClean="0"/>
          </a:p>
          <a:p>
            <a:pPr eaLnBrk="1" hangingPunct="1">
              <a:defRPr/>
            </a:pPr>
            <a:r>
              <a:rPr lang="en-US" dirty="0" smtClean="0"/>
              <a:t>Vegetables may be raw or cooked; fresh, frozen, canned, or dried/dehydrated; and may be whole, cut-up, or mashed.</a:t>
            </a:r>
          </a:p>
          <a:p>
            <a:pPr marL="0" indent="0" eaLnBrk="1" hangingPunct="1">
              <a:buFont typeface="Wingdings 2" pitchFamily="18" charset="2"/>
              <a:buNone/>
              <a:defRPr/>
            </a:pPr>
            <a:endParaRPr lang="en-US" dirty="0" smtClean="0"/>
          </a:p>
          <a:p>
            <a:pPr eaLnBrk="1" hangingPunct="1">
              <a:defRPr/>
            </a:pPr>
            <a:r>
              <a:rPr lang="en-US" dirty="0" smtClean="0"/>
              <a:t>Key Consumer Message:  </a:t>
            </a:r>
            <a:r>
              <a:rPr lang="en-US" b="1" u="sng" dirty="0" smtClean="0"/>
              <a:t>Make half of your plate fruits and vegetables!</a:t>
            </a:r>
            <a:endParaRPr lang="en-US" b="1" u="sng" dirty="0"/>
          </a:p>
        </p:txBody>
      </p:sp>
      <p:sp>
        <p:nvSpPr>
          <p:cNvPr id="2" name="Title 1"/>
          <p:cNvSpPr>
            <a:spLocks noGrp="1"/>
          </p:cNvSpPr>
          <p:nvPr>
            <p:ph type="title"/>
          </p:nvPr>
        </p:nvSpPr>
        <p:spPr/>
        <p:txBody>
          <a:bodyPr/>
          <a:lstStyle/>
          <a:p>
            <a:pPr eaLnBrk="1" hangingPunct="1">
              <a:defRPr/>
            </a:pPr>
            <a:r>
              <a:rPr lang="en-US" b="1" dirty="0" smtClean="0"/>
              <a:t>Vegetables</a:t>
            </a:r>
            <a:r>
              <a:rPr lang="en-US" dirty="0" smtClean="0"/>
              <a:t>       </a:t>
            </a:r>
            <a:endParaRPr lang="en-US" dirty="0"/>
          </a:p>
        </p:txBody>
      </p:sp>
      <p:pic>
        <p:nvPicPr>
          <p:cNvPr id="49156" name="Picture 4" descr="C:\Users\nancy.midlin\Pictures\veggie 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6200"/>
            <a:ext cx="213191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nancy.midlin\Pictures\myplate_green_veget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3201"/>
            <a:ext cx="1911096"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90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normAutofit lnSpcReduction="10000"/>
          </a:bodyPr>
          <a:lstStyle/>
          <a:p>
            <a:pPr eaLnBrk="1" hangingPunct="1"/>
            <a:r>
              <a:rPr lang="en-US" dirty="0" smtClean="0"/>
              <a:t>Most vegetables are naturally low in fat and calories.</a:t>
            </a:r>
          </a:p>
          <a:p>
            <a:pPr eaLnBrk="1" hangingPunct="1"/>
            <a:endParaRPr lang="en-US" dirty="0" smtClean="0"/>
          </a:p>
          <a:p>
            <a:pPr eaLnBrk="1" hangingPunct="1"/>
            <a:r>
              <a:rPr lang="en-US" dirty="0" smtClean="0"/>
              <a:t>None have cholesterol.</a:t>
            </a:r>
          </a:p>
          <a:p>
            <a:pPr eaLnBrk="1" hangingPunct="1"/>
            <a:endParaRPr lang="en-US" dirty="0" smtClean="0"/>
          </a:p>
          <a:p>
            <a:pPr eaLnBrk="1" hangingPunct="1"/>
            <a:r>
              <a:rPr lang="en-US" dirty="0" smtClean="0"/>
              <a:t>BUT SAUCES OR SEASONINGS MAY ADD FAT, CALORIES OR CHOLESTEROL!!!!</a:t>
            </a:r>
          </a:p>
          <a:p>
            <a:pPr eaLnBrk="1" hangingPunct="1"/>
            <a:endParaRPr lang="en-US" dirty="0" smtClean="0"/>
          </a:p>
          <a:p>
            <a:pPr eaLnBrk="1" hangingPunct="1"/>
            <a:r>
              <a:rPr lang="en-US" dirty="0" smtClean="0"/>
              <a:t>Vegetables may provide dietary fiber, potassium, Vitamin A, Vitamin C and potassium.</a:t>
            </a:r>
          </a:p>
        </p:txBody>
      </p:sp>
      <p:sp>
        <p:nvSpPr>
          <p:cNvPr id="2" name="Title 1"/>
          <p:cNvSpPr>
            <a:spLocks noGrp="1"/>
          </p:cNvSpPr>
          <p:nvPr>
            <p:ph type="title"/>
          </p:nvPr>
        </p:nvSpPr>
        <p:spPr/>
        <p:txBody>
          <a:bodyPr/>
          <a:lstStyle/>
          <a:p>
            <a:pPr eaLnBrk="1" hangingPunct="1">
              <a:defRPr/>
            </a:pPr>
            <a:r>
              <a:rPr lang="en-US" b="1" dirty="0" smtClean="0"/>
              <a:t>Nutrients in Vegetables</a:t>
            </a:r>
            <a:endParaRPr lang="en-US" b="1" dirty="0"/>
          </a:p>
        </p:txBody>
      </p:sp>
      <p:pic>
        <p:nvPicPr>
          <p:cNvPr id="51204" name="Picture 4" descr="C:\Users\nancy.midlin\Pictures\veggie 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2782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24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lstStyle/>
          <a:p>
            <a:pPr eaLnBrk="1" hangingPunct="1"/>
            <a:r>
              <a:rPr lang="en-US" u="sng" dirty="0" smtClean="0"/>
              <a:t>As part of an overall healthy diet</a:t>
            </a:r>
            <a:r>
              <a:rPr lang="en-US" dirty="0" smtClean="0"/>
              <a:t>, vegetables </a:t>
            </a:r>
            <a:r>
              <a:rPr lang="en-US" u="sng" dirty="0" smtClean="0"/>
              <a:t>may</a:t>
            </a:r>
            <a:r>
              <a:rPr lang="en-US" dirty="0" smtClean="0"/>
              <a:t> reduce the risk for heart disease, protect against certain types of cancers and may reduce the risk of obesity and the risk of type 2 diabetes.</a:t>
            </a:r>
          </a:p>
          <a:p>
            <a:pPr eaLnBrk="1" hangingPunct="1"/>
            <a:endParaRPr lang="en-US" dirty="0"/>
          </a:p>
          <a:p>
            <a:pPr eaLnBrk="1" hangingPunct="1"/>
            <a:r>
              <a:rPr lang="en-US" b="1" u="sng" dirty="0" smtClean="0"/>
              <a:t>Student version </a:t>
            </a:r>
            <a:r>
              <a:rPr lang="en-US" dirty="0" smtClean="0"/>
              <a:t>= Vegetables help our eyes see.</a:t>
            </a:r>
          </a:p>
          <a:p>
            <a:pPr eaLnBrk="1" hangingPunct="1"/>
            <a:endParaRPr lang="en-US" dirty="0" smtClean="0"/>
          </a:p>
          <a:p>
            <a:pPr eaLnBrk="1" hangingPunct="1"/>
            <a:endParaRPr lang="en-US" dirty="0" smtClean="0"/>
          </a:p>
        </p:txBody>
      </p:sp>
      <p:sp>
        <p:nvSpPr>
          <p:cNvPr id="2" name="Title 1"/>
          <p:cNvSpPr>
            <a:spLocks noGrp="1"/>
          </p:cNvSpPr>
          <p:nvPr>
            <p:ph type="title"/>
          </p:nvPr>
        </p:nvSpPr>
        <p:spPr/>
        <p:txBody>
          <a:bodyPr>
            <a:normAutofit/>
          </a:bodyPr>
          <a:lstStyle/>
          <a:p>
            <a:pPr eaLnBrk="1" hangingPunct="1">
              <a:defRPr/>
            </a:pPr>
            <a:r>
              <a:rPr lang="en-US" b="1" dirty="0" smtClean="0"/>
              <a:t>Health Benefits of Vegetables</a:t>
            </a:r>
            <a:endParaRPr lang="en-US" b="1" dirty="0"/>
          </a:p>
        </p:txBody>
      </p:sp>
      <p:pic>
        <p:nvPicPr>
          <p:cNvPr id="50180" name="Picture 4" descr="C:\Users\nancy.midlin\Pictures\veggie 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953000"/>
            <a:ext cx="1918724"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617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p:txBody>
          <a:bodyPr>
            <a:normAutofit/>
          </a:bodyPr>
          <a:lstStyle/>
          <a:p>
            <a:pPr eaLnBrk="1" hangingPunct="1"/>
            <a:endParaRPr lang="en-US" dirty="0" smtClean="0"/>
          </a:p>
          <a:p>
            <a:pPr eaLnBrk="1" hangingPunct="1"/>
            <a:endParaRPr lang="en-US" dirty="0" smtClean="0"/>
          </a:p>
          <a:p>
            <a:pPr eaLnBrk="1" hangingPunct="1"/>
            <a:endParaRPr lang="en-US" dirty="0"/>
          </a:p>
          <a:p>
            <a:r>
              <a:rPr lang="en-US" sz="3600" dirty="0"/>
              <a:t>What are some examples of foods in this food group?</a:t>
            </a:r>
          </a:p>
          <a:p>
            <a:pPr eaLnBrk="1" hangingPunct="1"/>
            <a:endParaRPr lang="en-US" dirty="0" smtClean="0"/>
          </a:p>
        </p:txBody>
      </p:sp>
      <p:sp>
        <p:nvSpPr>
          <p:cNvPr id="2" name="Title 1"/>
          <p:cNvSpPr>
            <a:spLocks noGrp="1"/>
          </p:cNvSpPr>
          <p:nvPr>
            <p:ph type="title"/>
          </p:nvPr>
        </p:nvSpPr>
        <p:spPr/>
        <p:txBody>
          <a:bodyPr/>
          <a:lstStyle/>
          <a:p>
            <a:pPr eaLnBrk="1" hangingPunct="1">
              <a:defRPr/>
            </a:pPr>
            <a:r>
              <a:rPr lang="en-US" b="1" dirty="0" smtClean="0"/>
              <a:t>Grains</a:t>
            </a:r>
            <a:r>
              <a:rPr lang="en-US" dirty="0" smtClean="0"/>
              <a:t>   </a:t>
            </a:r>
            <a:endParaRPr lang="en-US" dirty="0"/>
          </a:p>
        </p:txBody>
      </p:sp>
      <p:pic>
        <p:nvPicPr>
          <p:cNvPr id="52228" name="Picture 4" descr="C:\Users\nancy.midlin\Pictures\image_gra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19456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nancy.midlin\Pictures\myplate_green_gra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52400"/>
            <a:ext cx="1810512"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3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p:txBody>
          <a:bodyPr>
            <a:normAutofit lnSpcReduction="10000"/>
          </a:bodyPr>
          <a:lstStyle/>
          <a:p>
            <a:pPr eaLnBrk="1" hangingPunct="1"/>
            <a:endParaRPr lang="en-US" dirty="0" smtClean="0"/>
          </a:p>
          <a:p>
            <a:pPr eaLnBrk="1" hangingPunct="1"/>
            <a:r>
              <a:rPr lang="en-US" dirty="0" smtClean="0"/>
              <a:t>Any food made from wheat, rice, oats, cornmeal, barley or other cereal grains</a:t>
            </a:r>
          </a:p>
          <a:p>
            <a:pPr eaLnBrk="1" hangingPunct="1"/>
            <a:endParaRPr lang="en-US" dirty="0" smtClean="0"/>
          </a:p>
          <a:p>
            <a:pPr eaLnBrk="1" hangingPunct="1"/>
            <a:r>
              <a:rPr lang="en-US" dirty="0" smtClean="0"/>
              <a:t>Bread, pasta, oatmeal, breakfast cereals, tortillas, and grits </a:t>
            </a:r>
          </a:p>
          <a:p>
            <a:pPr eaLnBrk="1" hangingPunct="1"/>
            <a:endParaRPr lang="en-US" dirty="0" smtClean="0"/>
          </a:p>
          <a:p>
            <a:pPr eaLnBrk="1" hangingPunct="1"/>
            <a:r>
              <a:rPr lang="en-US" dirty="0" smtClean="0"/>
              <a:t>2 groups:  Whole Grains and Refined Grains.</a:t>
            </a:r>
          </a:p>
          <a:p>
            <a:pPr eaLnBrk="1" hangingPunct="1"/>
            <a:endParaRPr lang="en-US" dirty="0" smtClean="0"/>
          </a:p>
          <a:p>
            <a:pPr eaLnBrk="1" hangingPunct="1"/>
            <a:r>
              <a:rPr lang="en-US" dirty="0" smtClean="0"/>
              <a:t>Key Consumer Message:  </a:t>
            </a:r>
            <a:r>
              <a:rPr lang="en-US" b="1" u="sng" dirty="0" smtClean="0"/>
              <a:t>Make at least half of your grains whole grains!</a:t>
            </a:r>
          </a:p>
        </p:txBody>
      </p:sp>
      <p:sp>
        <p:nvSpPr>
          <p:cNvPr id="2" name="Title 1"/>
          <p:cNvSpPr>
            <a:spLocks noGrp="1"/>
          </p:cNvSpPr>
          <p:nvPr>
            <p:ph type="title"/>
          </p:nvPr>
        </p:nvSpPr>
        <p:spPr/>
        <p:txBody>
          <a:bodyPr/>
          <a:lstStyle/>
          <a:p>
            <a:pPr eaLnBrk="1" hangingPunct="1">
              <a:defRPr/>
            </a:pPr>
            <a:r>
              <a:rPr lang="en-US" b="1" dirty="0" smtClean="0"/>
              <a:t>Grains</a:t>
            </a:r>
            <a:r>
              <a:rPr lang="en-US" dirty="0" smtClean="0"/>
              <a:t>   </a:t>
            </a:r>
            <a:endParaRPr lang="en-US" dirty="0"/>
          </a:p>
        </p:txBody>
      </p:sp>
      <p:pic>
        <p:nvPicPr>
          <p:cNvPr id="52228" name="Picture 4" descr="C:\Users\nancy.midlin\Pictures\image_gra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19456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nancy.midlin\Pictures\myplate_green_gra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52400"/>
            <a:ext cx="1810512"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9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endParaRPr lang="en-US" dirty="0" smtClean="0"/>
          </a:p>
          <a:p>
            <a:pPr eaLnBrk="1" hangingPunct="1">
              <a:defRPr/>
            </a:pPr>
            <a:r>
              <a:rPr lang="en-US" dirty="0" smtClean="0"/>
              <a:t>Contain the entire grain kernel – the bran, germ, and endosperm.</a:t>
            </a:r>
          </a:p>
          <a:p>
            <a:pPr marL="0" indent="0" eaLnBrk="1" hangingPunct="1">
              <a:buFont typeface="Wingdings 2" pitchFamily="18" charset="2"/>
              <a:buNone/>
              <a:defRPr/>
            </a:pPr>
            <a:endParaRPr lang="en-US" dirty="0" smtClean="0"/>
          </a:p>
          <a:p>
            <a:pPr eaLnBrk="1" hangingPunct="1">
              <a:defRPr/>
            </a:pPr>
            <a:r>
              <a:rPr lang="en-US" dirty="0" smtClean="0"/>
              <a:t>Examples include:  whole-wheat flour; bulgur (cracked wheat); oatmeal; whole cornmeal; brown rice.</a:t>
            </a:r>
            <a:endParaRPr lang="en-US" dirty="0"/>
          </a:p>
        </p:txBody>
      </p:sp>
      <p:sp>
        <p:nvSpPr>
          <p:cNvPr id="2" name="Title 1"/>
          <p:cNvSpPr>
            <a:spLocks noGrp="1"/>
          </p:cNvSpPr>
          <p:nvPr>
            <p:ph type="title"/>
          </p:nvPr>
        </p:nvSpPr>
        <p:spPr/>
        <p:txBody>
          <a:bodyPr/>
          <a:lstStyle/>
          <a:p>
            <a:pPr eaLnBrk="1" hangingPunct="1">
              <a:defRPr/>
            </a:pPr>
            <a:r>
              <a:rPr lang="en-US" b="1" dirty="0" smtClean="0"/>
              <a:t>Whole Grains  </a:t>
            </a:r>
            <a:endParaRPr lang="en-US" b="1" dirty="0"/>
          </a:p>
        </p:txBody>
      </p:sp>
      <p:pic>
        <p:nvPicPr>
          <p:cNvPr id="53252" name="Picture 4" descr="C:\Users\nancy.midlin\Pictures\Whole Grain Kernel-whole-gra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1856297"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4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pPr eaLnBrk="1" hangingPunct="1"/>
            <a:r>
              <a:rPr lang="en-US" dirty="0" smtClean="0"/>
              <a:t>Refined grains</a:t>
            </a:r>
          </a:p>
          <a:p>
            <a:pPr lvl="1"/>
            <a:r>
              <a:rPr lang="en-US" dirty="0" smtClean="0"/>
              <a:t>Milled – remove bran and germ</a:t>
            </a:r>
          </a:p>
          <a:p>
            <a:pPr lvl="1"/>
            <a:r>
              <a:rPr lang="en-US" dirty="0" smtClean="0"/>
              <a:t>Gives grains finer texture</a:t>
            </a:r>
          </a:p>
          <a:p>
            <a:pPr lvl="1"/>
            <a:r>
              <a:rPr lang="en-US" dirty="0" smtClean="0"/>
              <a:t>Improves shelf life</a:t>
            </a:r>
          </a:p>
          <a:p>
            <a:pPr lvl="1"/>
            <a:r>
              <a:rPr lang="en-US" dirty="0" smtClean="0"/>
              <a:t>Removes dietary fiber, iron and many B vitamins</a:t>
            </a:r>
          </a:p>
          <a:p>
            <a:pPr lvl="1"/>
            <a:r>
              <a:rPr lang="en-US" dirty="0" smtClean="0"/>
              <a:t>Examples:  white flour; de-</a:t>
            </a:r>
            <a:r>
              <a:rPr lang="en-US" dirty="0" err="1" smtClean="0"/>
              <a:t>germed</a:t>
            </a:r>
            <a:r>
              <a:rPr lang="en-US" dirty="0" smtClean="0"/>
              <a:t> cornmeal; white bread; white rice.</a:t>
            </a:r>
          </a:p>
          <a:p>
            <a:pPr lvl="1"/>
            <a:r>
              <a:rPr lang="en-US" dirty="0" smtClean="0"/>
              <a:t>Most are enriched – vitamins and minerals added back in, but NOT dietary fiber.</a:t>
            </a:r>
          </a:p>
        </p:txBody>
      </p:sp>
      <p:sp>
        <p:nvSpPr>
          <p:cNvPr id="2" name="Title 1"/>
          <p:cNvSpPr>
            <a:spLocks noGrp="1"/>
          </p:cNvSpPr>
          <p:nvPr>
            <p:ph type="title"/>
          </p:nvPr>
        </p:nvSpPr>
        <p:spPr/>
        <p:txBody>
          <a:bodyPr/>
          <a:lstStyle/>
          <a:p>
            <a:pPr eaLnBrk="1" hangingPunct="1">
              <a:defRPr/>
            </a:pPr>
            <a:r>
              <a:rPr lang="en-US" b="1" dirty="0" smtClean="0"/>
              <a:t>Refined Grains</a:t>
            </a:r>
            <a:endParaRPr lang="en-US" b="1" dirty="0"/>
          </a:p>
        </p:txBody>
      </p:sp>
      <p:pic>
        <p:nvPicPr>
          <p:cNvPr id="54276" name="Picture 4" descr="C:\Users\nancy.midlin\Pictures\image_gra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17065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47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endParaRPr lang="en-US" dirty="0" smtClean="0"/>
          </a:p>
          <a:p>
            <a:pPr eaLnBrk="1" hangingPunct="1">
              <a:defRPr/>
            </a:pPr>
            <a:r>
              <a:rPr lang="en-US" dirty="0" smtClean="0"/>
              <a:t>Dietary fiber (especially in whole grains)</a:t>
            </a:r>
          </a:p>
          <a:p>
            <a:pPr marL="0" indent="0" eaLnBrk="1" hangingPunct="1">
              <a:buFont typeface="Wingdings 2" pitchFamily="18" charset="2"/>
              <a:buNone/>
              <a:defRPr/>
            </a:pPr>
            <a:endParaRPr lang="en-US" dirty="0" smtClean="0"/>
          </a:p>
          <a:p>
            <a:pPr eaLnBrk="1" hangingPunct="1">
              <a:defRPr/>
            </a:pPr>
            <a:r>
              <a:rPr lang="en-US" dirty="0" smtClean="0"/>
              <a:t>B vitamins</a:t>
            </a:r>
          </a:p>
          <a:p>
            <a:pPr eaLnBrk="1" hangingPunct="1">
              <a:defRPr/>
            </a:pPr>
            <a:endParaRPr lang="en-US" dirty="0" smtClean="0"/>
          </a:p>
          <a:p>
            <a:pPr eaLnBrk="1" hangingPunct="1">
              <a:defRPr/>
            </a:pPr>
            <a:r>
              <a:rPr lang="en-US" dirty="0" smtClean="0"/>
              <a:t>Minerals – iron, magnesium and selenium</a:t>
            </a:r>
            <a:endParaRPr lang="en-US" dirty="0"/>
          </a:p>
        </p:txBody>
      </p:sp>
      <p:sp>
        <p:nvSpPr>
          <p:cNvPr id="2" name="Title 1"/>
          <p:cNvSpPr>
            <a:spLocks noGrp="1"/>
          </p:cNvSpPr>
          <p:nvPr>
            <p:ph type="title"/>
          </p:nvPr>
        </p:nvSpPr>
        <p:spPr/>
        <p:txBody>
          <a:bodyPr/>
          <a:lstStyle/>
          <a:p>
            <a:pPr eaLnBrk="1" hangingPunct="1">
              <a:defRPr/>
            </a:pPr>
            <a:r>
              <a:rPr lang="en-US" b="1" dirty="0" smtClean="0"/>
              <a:t>Nutrients in Grains</a:t>
            </a:r>
            <a:endParaRPr lang="en-US" b="1" dirty="0"/>
          </a:p>
        </p:txBody>
      </p:sp>
      <p:pic>
        <p:nvPicPr>
          <p:cNvPr id="56324" name="Picture 4" descr="C:\Users\nancy.midlin\Pictures\image_gra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59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pPr eaLnBrk="1" hangingPunct="1"/>
            <a:endParaRPr lang="en-US" dirty="0" smtClean="0"/>
          </a:p>
          <a:p>
            <a:pPr eaLnBrk="1" hangingPunct="1"/>
            <a:r>
              <a:rPr lang="en-US" dirty="0" smtClean="0"/>
              <a:t>Eating grains, especially </a:t>
            </a:r>
            <a:r>
              <a:rPr lang="en-US" u="sng" dirty="0" smtClean="0"/>
              <a:t>whole</a:t>
            </a:r>
            <a:r>
              <a:rPr lang="en-US" dirty="0" smtClean="0"/>
              <a:t> grains </a:t>
            </a:r>
            <a:r>
              <a:rPr lang="en-US" u="sng" dirty="0" smtClean="0"/>
              <a:t>as part of a healthy diet </a:t>
            </a:r>
            <a:r>
              <a:rPr lang="en-US" dirty="0" smtClean="0"/>
              <a:t>may reduce the risk of some chronic diseases:  heart disease, obesity; neural tube defects during fetal development.</a:t>
            </a:r>
          </a:p>
          <a:p>
            <a:pPr eaLnBrk="1" hangingPunct="1"/>
            <a:endParaRPr lang="en-US" dirty="0" smtClean="0"/>
          </a:p>
          <a:p>
            <a:pPr eaLnBrk="1" hangingPunct="1"/>
            <a:r>
              <a:rPr lang="en-US" b="1" u="sng" dirty="0" smtClean="0"/>
              <a:t>Student version </a:t>
            </a:r>
            <a:r>
              <a:rPr lang="en-US" dirty="0" smtClean="0"/>
              <a:t>= Grains give us energy and keep our digestive system healthy.</a:t>
            </a:r>
          </a:p>
        </p:txBody>
      </p:sp>
      <p:sp>
        <p:nvSpPr>
          <p:cNvPr id="2" name="Title 1"/>
          <p:cNvSpPr>
            <a:spLocks noGrp="1"/>
          </p:cNvSpPr>
          <p:nvPr>
            <p:ph type="title"/>
          </p:nvPr>
        </p:nvSpPr>
        <p:spPr/>
        <p:txBody>
          <a:bodyPr/>
          <a:lstStyle/>
          <a:p>
            <a:pPr eaLnBrk="1" hangingPunct="1">
              <a:defRPr/>
            </a:pPr>
            <a:r>
              <a:rPr lang="en-US" b="1" dirty="0" smtClean="0"/>
              <a:t>Health Benefits of Grains</a:t>
            </a:r>
            <a:endParaRPr lang="en-US" b="1" dirty="0"/>
          </a:p>
        </p:txBody>
      </p:sp>
      <p:pic>
        <p:nvPicPr>
          <p:cNvPr id="55300" name="Picture 4" descr="C:\Users\nancy.midlin\Pictures\image_gra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76225"/>
            <a:ext cx="182823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2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US" dirty="0"/>
          </a:p>
        </p:txBody>
      </p:sp>
      <p:sp>
        <p:nvSpPr>
          <p:cNvPr id="2" name="Title 1"/>
          <p:cNvSpPr>
            <a:spLocks noGrp="1"/>
          </p:cNvSpPr>
          <p:nvPr>
            <p:ph type="title"/>
          </p:nvPr>
        </p:nvSpPr>
        <p:spPr/>
        <p:txBody>
          <a:bodyPr/>
          <a:lstStyle/>
          <a:p>
            <a:r>
              <a:rPr lang="en-US" b="1" dirty="0" smtClean="0"/>
              <a:t>My Pyramid -- Outdated Logo</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1847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044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endParaRPr lang="en-US" dirty="0"/>
          </a:p>
          <a:p>
            <a:pPr>
              <a:defRPr/>
            </a:pPr>
            <a:r>
              <a:rPr lang="en-US" sz="3600" dirty="0"/>
              <a:t>What are some examples of foods in this food group?</a:t>
            </a:r>
          </a:p>
          <a:p>
            <a:pPr eaLnBrk="1" hangingPunct="1">
              <a:defRPr/>
            </a:pPr>
            <a:endParaRPr lang="en-US" dirty="0" smtClean="0"/>
          </a:p>
          <a:p>
            <a:pPr marL="0" indent="0" eaLnBrk="1" hangingPunct="1">
              <a:buFont typeface="Wingdings 2" pitchFamily="18" charset="2"/>
              <a:buNone/>
              <a:defRPr/>
            </a:pPr>
            <a:endParaRPr lang="en-US" dirty="0"/>
          </a:p>
        </p:txBody>
      </p:sp>
      <p:sp>
        <p:nvSpPr>
          <p:cNvPr id="2" name="Title 1"/>
          <p:cNvSpPr>
            <a:spLocks noGrp="1"/>
          </p:cNvSpPr>
          <p:nvPr>
            <p:ph type="title"/>
          </p:nvPr>
        </p:nvSpPr>
        <p:spPr/>
        <p:txBody>
          <a:bodyPr/>
          <a:lstStyle/>
          <a:p>
            <a:pPr eaLnBrk="1" hangingPunct="1">
              <a:defRPr/>
            </a:pPr>
            <a:r>
              <a:rPr lang="en-US" b="1" dirty="0" smtClean="0"/>
              <a:t>Proteins</a:t>
            </a:r>
            <a:r>
              <a:rPr lang="en-US" dirty="0" smtClean="0"/>
              <a:t> </a:t>
            </a:r>
            <a:endParaRPr lang="en-US" dirty="0"/>
          </a:p>
        </p:txBody>
      </p:sp>
      <p:pic>
        <p:nvPicPr>
          <p:cNvPr id="57348" name="Picture 4" descr="C:\Users\nancy.midlin\Pictures\what-foods-are-high-in-prot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
            <a:ext cx="1748685"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nancy.midlin\Pictures\myplate_green_pro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3345"/>
            <a:ext cx="1408176"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141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defRPr/>
            </a:pPr>
            <a:r>
              <a:rPr lang="en-US" dirty="0" smtClean="0"/>
              <a:t>All foods made from meat, poultry, seafood, beans and peas, eggs, processed soy products, nuts and seeds are part of the Protein Foods Group.  (Beans and peas are also part of the Vegetable Group.)</a:t>
            </a:r>
          </a:p>
          <a:p>
            <a:pPr marL="0" indent="0" eaLnBrk="1" hangingPunct="1">
              <a:buFont typeface="Wingdings 2" pitchFamily="18" charset="2"/>
              <a:buNone/>
              <a:defRPr/>
            </a:pPr>
            <a:endParaRPr lang="en-US" dirty="0" smtClean="0"/>
          </a:p>
          <a:p>
            <a:pPr eaLnBrk="1" hangingPunct="1">
              <a:defRPr/>
            </a:pPr>
            <a:r>
              <a:rPr lang="en-US" dirty="0" smtClean="0"/>
              <a:t>Select a variety of protein foods including at least 8 ounces * of cooked seafood per week.</a:t>
            </a:r>
          </a:p>
          <a:p>
            <a:pPr eaLnBrk="1" hangingPunct="1">
              <a:defRPr/>
            </a:pPr>
            <a:endParaRPr lang="en-US" dirty="0" smtClean="0"/>
          </a:p>
          <a:p>
            <a:pPr eaLnBrk="1" hangingPunct="1">
              <a:defRPr/>
            </a:pPr>
            <a:r>
              <a:rPr lang="en-US" dirty="0" smtClean="0"/>
              <a:t>Key Consumer Message:  </a:t>
            </a:r>
            <a:r>
              <a:rPr lang="en-US" b="1" u="sng" dirty="0" smtClean="0"/>
              <a:t>Meat and poultry choices should be lean or low-fat.</a:t>
            </a:r>
          </a:p>
          <a:p>
            <a:pPr eaLnBrk="1" hangingPunct="1">
              <a:defRPr/>
            </a:pPr>
            <a:endParaRPr lang="en-US" dirty="0" smtClean="0"/>
          </a:p>
          <a:p>
            <a:pPr marL="0" indent="0" eaLnBrk="1" hangingPunct="1">
              <a:buFont typeface="Wingdings 2" pitchFamily="18" charset="2"/>
              <a:buNone/>
              <a:defRPr/>
            </a:pPr>
            <a:endParaRPr lang="en-US" dirty="0"/>
          </a:p>
        </p:txBody>
      </p:sp>
      <p:sp>
        <p:nvSpPr>
          <p:cNvPr id="2" name="Title 1"/>
          <p:cNvSpPr>
            <a:spLocks noGrp="1"/>
          </p:cNvSpPr>
          <p:nvPr>
            <p:ph type="title"/>
          </p:nvPr>
        </p:nvSpPr>
        <p:spPr/>
        <p:txBody>
          <a:bodyPr/>
          <a:lstStyle/>
          <a:p>
            <a:pPr eaLnBrk="1" hangingPunct="1">
              <a:defRPr/>
            </a:pPr>
            <a:r>
              <a:rPr lang="en-US" b="1" dirty="0" smtClean="0"/>
              <a:t>Proteins</a:t>
            </a:r>
            <a:r>
              <a:rPr lang="en-US" dirty="0" smtClean="0"/>
              <a:t> </a:t>
            </a:r>
            <a:endParaRPr lang="en-US" dirty="0"/>
          </a:p>
        </p:txBody>
      </p:sp>
      <p:pic>
        <p:nvPicPr>
          <p:cNvPr id="57348" name="Picture 4" descr="C:\Users\nancy.midlin\Pictures\what-foods-are-high-in-prot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
            <a:ext cx="1748685"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nancy.midlin\Pictures\myplate_green_pro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3345"/>
            <a:ext cx="1408176"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66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lstStyle/>
          <a:p>
            <a:r>
              <a:rPr lang="en-US" dirty="0" smtClean="0"/>
              <a:t>Meats, poultry, fish, dry beans and peas, eggs, nuts and seeds supply many nutrients:  protein, B vitamins, vitamin E, iron, zinc, and magnesium.</a:t>
            </a:r>
          </a:p>
          <a:p>
            <a:endParaRPr lang="en-US" dirty="0" smtClean="0"/>
          </a:p>
          <a:p>
            <a:r>
              <a:rPr lang="en-US" smtClean="0"/>
              <a:t>Omega-3 </a:t>
            </a:r>
            <a:r>
              <a:rPr lang="en-US" dirty="0" smtClean="0"/>
              <a:t>fatty acids which are found in seafood may help reduce the risk for heart disease.</a:t>
            </a:r>
          </a:p>
          <a:p>
            <a:endParaRPr lang="en-US" dirty="0" smtClean="0"/>
          </a:p>
          <a:p>
            <a:endParaRPr lang="en-US" dirty="0" smtClean="0"/>
          </a:p>
        </p:txBody>
      </p:sp>
      <p:sp>
        <p:nvSpPr>
          <p:cNvPr id="2" name="Title 1"/>
          <p:cNvSpPr>
            <a:spLocks noGrp="1"/>
          </p:cNvSpPr>
          <p:nvPr>
            <p:ph type="title"/>
          </p:nvPr>
        </p:nvSpPr>
        <p:spPr/>
        <p:txBody>
          <a:bodyPr/>
          <a:lstStyle/>
          <a:p>
            <a:pPr>
              <a:defRPr/>
            </a:pPr>
            <a:r>
              <a:rPr lang="en-US" b="1" dirty="0" smtClean="0"/>
              <a:t>Nutrients in Proteins</a:t>
            </a:r>
            <a:endParaRPr lang="en-US" b="1" dirty="0"/>
          </a:p>
        </p:txBody>
      </p:sp>
      <p:pic>
        <p:nvPicPr>
          <p:cNvPr id="59396" name="Picture 4" descr="C:\Users\nancy.midlin\Pictures\what-foods-are-high-in-prot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8600"/>
            <a:ext cx="1480507"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79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dirty="0" smtClean="0"/>
              <a:t>Proteins serve as the “building blocks” for:  bones, muscles, cartilage, skin, blood, enzymes, hormones and vitamins.</a:t>
            </a:r>
          </a:p>
          <a:p>
            <a:pPr>
              <a:defRPr/>
            </a:pPr>
            <a:endParaRPr lang="en-US" dirty="0"/>
          </a:p>
          <a:p>
            <a:pPr>
              <a:defRPr/>
            </a:pPr>
            <a:r>
              <a:rPr lang="en-US" dirty="0" smtClean="0"/>
              <a:t>Proteins provide calories (energy).</a:t>
            </a:r>
          </a:p>
          <a:p>
            <a:pPr>
              <a:defRPr/>
            </a:pPr>
            <a:endParaRPr lang="en-US" dirty="0"/>
          </a:p>
          <a:p>
            <a:pPr>
              <a:defRPr/>
            </a:pPr>
            <a:r>
              <a:rPr lang="en-US" dirty="0" smtClean="0"/>
              <a:t>The nutrients in proteins serve a variety of functions in the body:  they help release energy; carry oxygen in the blood; help build tissues; and many more.</a:t>
            </a:r>
          </a:p>
          <a:p>
            <a:pPr marL="0" indent="0">
              <a:buFont typeface="Wingdings 2" pitchFamily="18" charset="2"/>
              <a:buNone/>
              <a:defRPr/>
            </a:pPr>
            <a:endParaRPr lang="en-US" dirty="0"/>
          </a:p>
        </p:txBody>
      </p:sp>
      <p:sp>
        <p:nvSpPr>
          <p:cNvPr id="2" name="Title 1"/>
          <p:cNvSpPr>
            <a:spLocks noGrp="1"/>
          </p:cNvSpPr>
          <p:nvPr>
            <p:ph type="title"/>
          </p:nvPr>
        </p:nvSpPr>
        <p:spPr/>
        <p:txBody>
          <a:bodyPr/>
          <a:lstStyle/>
          <a:p>
            <a:pPr>
              <a:defRPr/>
            </a:pPr>
            <a:r>
              <a:rPr lang="en-US" b="1" dirty="0" smtClean="0"/>
              <a:t>Health Benefits of Proteins</a:t>
            </a:r>
            <a:endParaRPr lang="en-US" b="1" dirty="0"/>
          </a:p>
        </p:txBody>
      </p:sp>
      <p:pic>
        <p:nvPicPr>
          <p:cNvPr id="58372" name="Picture 4" descr="C:\Users\nancy.midlin\Pictures\what-foods-are-high-in-pro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88" y="5562600"/>
            <a:ext cx="1479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176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endParaRPr lang="en-US" dirty="0" smtClean="0"/>
          </a:p>
          <a:p>
            <a:pPr marL="109728" indent="0">
              <a:buNone/>
              <a:defRPr/>
            </a:pPr>
            <a:endParaRPr lang="en-US" dirty="0" smtClean="0"/>
          </a:p>
          <a:p>
            <a:pPr>
              <a:defRPr/>
            </a:pPr>
            <a:r>
              <a:rPr lang="en-US" sz="3200" b="1" u="sng" dirty="0" smtClean="0"/>
              <a:t>Student version </a:t>
            </a:r>
            <a:r>
              <a:rPr lang="en-US" sz="3200" dirty="0" smtClean="0"/>
              <a:t>= Proteins help build muscles in our body.</a:t>
            </a:r>
          </a:p>
        </p:txBody>
      </p:sp>
      <p:sp>
        <p:nvSpPr>
          <p:cNvPr id="2" name="Title 1"/>
          <p:cNvSpPr>
            <a:spLocks noGrp="1"/>
          </p:cNvSpPr>
          <p:nvPr>
            <p:ph type="title"/>
          </p:nvPr>
        </p:nvSpPr>
        <p:spPr/>
        <p:txBody>
          <a:bodyPr/>
          <a:lstStyle/>
          <a:p>
            <a:pPr>
              <a:defRPr/>
            </a:pPr>
            <a:r>
              <a:rPr lang="en-US" b="1" dirty="0" smtClean="0"/>
              <a:t>Health Benefits of Proteins</a:t>
            </a:r>
            <a:endParaRPr lang="en-US" b="1" dirty="0"/>
          </a:p>
        </p:txBody>
      </p:sp>
      <p:pic>
        <p:nvPicPr>
          <p:cNvPr id="58372" name="Picture 4" descr="C:\Users\nancy.midlin\Pictures\what-foods-are-high-in-pro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241955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3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a:defRPr/>
            </a:pPr>
            <a:endParaRPr lang="en-US" dirty="0" smtClean="0"/>
          </a:p>
          <a:p>
            <a:pPr>
              <a:defRPr/>
            </a:pPr>
            <a:r>
              <a:rPr lang="en-US" dirty="0" smtClean="0"/>
              <a:t>All fluid milk products and many foods made from milk are part of this good group.</a:t>
            </a:r>
          </a:p>
          <a:p>
            <a:pPr>
              <a:defRPr/>
            </a:pPr>
            <a:endParaRPr lang="en-US" dirty="0"/>
          </a:p>
          <a:p>
            <a:pPr>
              <a:defRPr/>
            </a:pPr>
            <a:r>
              <a:rPr lang="en-US" dirty="0" smtClean="0"/>
              <a:t>Key Consumer message:  </a:t>
            </a:r>
            <a:r>
              <a:rPr lang="en-US" b="1" u="sng" dirty="0" smtClean="0"/>
              <a:t>Switch to fat-free or low-fat (1%) milk</a:t>
            </a:r>
            <a:r>
              <a:rPr lang="en-US" dirty="0" smtClean="0"/>
              <a:t>.</a:t>
            </a:r>
          </a:p>
          <a:p>
            <a:pPr>
              <a:defRPr/>
            </a:pPr>
            <a:endParaRPr lang="en-US" dirty="0"/>
          </a:p>
          <a:p>
            <a:pPr>
              <a:defRPr/>
            </a:pPr>
            <a:endParaRPr lang="en-US" dirty="0" smtClean="0"/>
          </a:p>
          <a:p>
            <a:pPr marL="0" indent="0">
              <a:buFont typeface="Wingdings 2" pitchFamily="18" charset="2"/>
              <a:buNone/>
              <a:defRPr/>
            </a:pPr>
            <a:endParaRPr lang="en-US" dirty="0"/>
          </a:p>
        </p:txBody>
      </p:sp>
      <p:sp>
        <p:nvSpPr>
          <p:cNvPr id="2" name="Title 1"/>
          <p:cNvSpPr>
            <a:spLocks noGrp="1"/>
          </p:cNvSpPr>
          <p:nvPr>
            <p:ph type="title"/>
          </p:nvPr>
        </p:nvSpPr>
        <p:spPr/>
        <p:txBody>
          <a:bodyPr/>
          <a:lstStyle/>
          <a:p>
            <a:pPr>
              <a:defRPr/>
            </a:pPr>
            <a:r>
              <a:rPr lang="en-US" b="1" dirty="0" smtClean="0"/>
              <a:t>Dairy</a:t>
            </a:r>
            <a:r>
              <a:rPr lang="en-US" dirty="0" smtClean="0"/>
              <a:t> </a:t>
            </a:r>
            <a:endParaRPr lang="en-US" dirty="0"/>
          </a:p>
        </p:txBody>
      </p:sp>
      <p:pic>
        <p:nvPicPr>
          <p:cNvPr id="60420" name="Picture 4" descr="C:\Users\nancy.midlin\Pictures\Dairy_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538"/>
            <a:ext cx="15541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nancy.midlin\Pictures\myplate_green_dai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0659"/>
            <a:ext cx="1810512"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755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normAutofit lnSpcReduction="10000"/>
          </a:bodyPr>
          <a:lstStyle/>
          <a:p>
            <a:endParaRPr lang="en-US" dirty="0" smtClean="0"/>
          </a:p>
          <a:p>
            <a:r>
              <a:rPr lang="en-US" dirty="0" smtClean="0"/>
              <a:t>Calcium (bones, teeth);</a:t>
            </a:r>
          </a:p>
          <a:p>
            <a:endParaRPr lang="en-US" dirty="0" smtClean="0"/>
          </a:p>
          <a:p>
            <a:r>
              <a:rPr lang="en-US" dirty="0" smtClean="0"/>
              <a:t>Potassium (maintaining healthy blood pressure);</a:t>
            </a:r>
          </a:p>
          <a:p>
            <a:endParaRPr lang="en-US" dirty="0" smtClean="0"/>
          </a:p>
          <a:p>
            <a:r>
              <a:rPr lang="en-US" dirty="0" smtClean="0"/>
              <a:t>Vitamin D (helps to maintain proper levels of calcium and phosphorous.</a:t>
            </a:r>
          </a:p>
          <a:p>
            <a:endParaRPr lang="en-US" dirty="0" smtClean="0"/>
          </a:p>
          <a:p>
            <a:r>
              <a:rPr lang="en-US" dirty="0" smtClean="0"/>
              <a:t>In low-fat or non-fat form, provide little or no fat.</a:t>
            </a:r>
          </a:p>
        </p:txBody>
      </p:sp>
      <p:sp>
        <p:nvSpPr>
          <p:cNvPr id="2" name="Title 1"/>
          <p:cNvSpPr>
            <a:spLocks noGrp="1"/>
          </p:cNvSpPr>
          <p:nvPr>
            <p:ph type="title"/>
          </p:nvPr>
        </p:nvSpPr>
        <p:spPr/>
        <p:txBody>
          <a:bodyPr/>
          <a:lstStyle/>
          <a:p>
            <a:pPr>
              <a:defRPr/>
            </a:pPr>
            <a:r>
              <a:rPr lang="en-US" b="1" dirty="0" smtClean="0"/>
              <a:t>Nutrients in Dairy Products</a:t>
            </a:r>
            <a:endParaRPr lang="en-US" b="1" dirty="0"/>
          </a:p>
        </p:txBody>
      </p:sp>
      <p:pic>
        <p:nvPicPr>
          <p:cNvPr id="62468" name="Picture 4" descr="C:\Users\nancy.midlin\Pictures\Dairy_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294" y="228600"/>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02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p:txBody>
          <a:bodyPr>
            <a:normAutofit/>
          </a:bodyPr>
          <a:lstStyle/>
          <a:p>
            <a:r>
              <a:rPr lang="en-US" dirty="0" smtClean="0"/>
              <a:t>Eating/drinking dairy products is linked to improved bone health – </a:t>
            </a:r>
            <a:r>
              <a:rPr lang="en-US" u="sng" dirty="0" smtClean="0"/>
              <a:t>especially during childhood and adolescence.</a:t>
            </a:r>
          </a:p>
          <a:p>
            <a:endParaRPr lang="en-US" dirty="0" smtClean="0"/>
          </a:p>
          <a:p>
            <a:r>
              <a:rPr lang="en-US" dirty="0" smtClean="0"/>
              <a:t>Eating/drinking dairy products may also reduce the risk of some diseases (osteoporosis; heart disease; type 2 diabetes).</a:t>
            </a:r>
          </a:p>
        </p:txBody>
      </p:sp>
      <p:sp>
        <p:nvSpPr>
          <p:cNvPr id="2" name="Title 1"/>
          <p:cNvSpPr>
            <a:spLocks noGrp="1"/>
          </p:cNvSpPr>
          <p:nvPr>
            <p:ph type="title"/>
          </p:nvPr>
        </p:nvSpPr>
        <p:spPr/>
        <p:txBody>
          <a:bodyPr>
            <a:normAutofit fontScale="90000"/>
          </a:bodyPr>
          <a:lstStyle/>
          <a:p>
            <a:pPr>
              <a:defRPr/>
            </a:pPr>
            <a:r>
              <a:rPr lang="en-US" b="1" dirty="0" smtClean="0"/>
              <a:t>Health Benefits of Dairy Products</a:t>
            </a:r>
            <a:endParaRPr lang="en-US" b="1" dirty="0"/>
          </a:p>
        </p:txBody>
      </p:sp>
      <p:pic>
        <p:nvPicPr>
          <p:cNvPr id="61444" name="Picture 4" descr="C:\Users\nancy.midlin\Pictures\Dairy_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64820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405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p:txBody>
          <a:bodyPr>
            <a:normAutofit/>
          </a:bodyPr>
          <a:lstStyle/>
          <a:p>
            <a:endParaRPr lang="en-US" dirty="0" smtClean="0"/>
          </a:p>
          <a:p>
            <a:endParaRPr lang="en-US" dirty="0"/>
          </a:p>
          <a:p>
            <a:r>
              <a:rPr lang="en-US" sz="3200" b="1" u="sng" dirty="0" smtClean="0"/>
              <a:t>Student version </a:t>
            </a:r>
            <a:r>
              <a:rPr lang="en-US" sz="3200" dirty="0" smtClean="0"/>
              <a:t>= Dairy foods help build strong teeth and bones.</a:t>
            </a:r>
          </a:p>
        </p:txBody>
      </p:sp>
      <p:sp>
        <p:nvSpPr>
          <p:cNvPr id="2" name="Title 1"/>
          <p:cNvSpPr>
            <a:spLocks noGrp="1"/>
          </p:cNvSpPr>
          <p:nvPr>
            <p:ph type="title"/>
          </p:nvPr>
        </p:nvSpPr>
        <p:spPr/>
        <p:txBody>
          <a:bodyPr>
            <a:normAutofit fontScale="90000"/>
          </a:bodyPr>
          <a:lstStyle/>
          <a:p>
            <a:pPr>
              <a:defRPr/>
            </a:pPr>
            <a:r>
              <a:rPr lang="en-US" b="1" dirty="0" smtClean="0"/>
              <a:t>Health Benefits of Dairy Products</a:t>
            </a:r>
            <a:endParaRPr lang="en-US" b="1" dirty="0"/>
          </a:p>
        </p:txBody>
      </p:sp>
      <p:pic>
        <p:nvPicPr>
          <p:cNvPr id="61444" name="Picture 4" descr="C:\Users\nancy.midlin\Pictures\Dairy_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785" y="388620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826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p:txBody>
          <a:bodyPr>
            <a:normAutofit lnSpcReduction="10000"/>
          </a:bodyPr>
          <a:lstStyle/>
          <a:p>
            <a:r>
              <a:rPr lang="en-US" dirty="0" smtClean="0"/>
              <a:t>Oils are fats that are liquid at room temperature.  Although oils are NOT a food group, they do provide </a:t>
            </a:r>
            <a:r>
              <a:rPr lang="en-US" b="1" u="sng" dirty="0" smtClean="0"/>
              <a:t>essential</a:t>
            </a:r>
            <a:r>
              <a:rPr lang="en-US" dirty="0" smtClean="0"/>
              <a:t> nutrients.</a:t>
            </a:r>
          </a:p>
          <a:p>
            <a:endParaRPr lang="en-US" dirty="0" smtClean="0"/>
          </a:p>
          <a:p>
            <a:r>
              <a:rPr lang="en-US" dirty="0" smtClean="0"/>
              <a:t>Examples:  canola oil; corn oil; cottonseed oil; olive oil; safflower oil.</a:t>
            </a:r>
          </a:p>
          <a:p>
            <a:endParaRPr lang="en-US" dirty="0" smtClean="0"/>
          </a:p>
          <a:p>
            <a:r>
              <a:rPr lang="en-US" dirty="0" smtClean="0"/>
              <a:t>Some foods are naturally high in oils:  nuts; olives; some fish; avocados.</a:t>
            </a:r>
          </a:p>
          <a:p>
            <a:endParaRPr lang="en-US" dirty="0" smtClean="0"/>
          </a:p>
          <a:p>
            <a:r>
              <a:rPr lang="en-US" dirty="0" smtClean="0"/>
              <a:t>Only </a:t>
            </a:r>
            <a:r>
              <a:rPr lang="en-US" b="1" u="sng" dirty="0" smtClean="0"/>
              <a:t>small</a:t>
            </a:r>
            <a:r>
              <a:rPr lang="en-US" dirty="0" smtClean="0"/>
              <a:t> amounts of oils are recommended.</a:t>
            </a:r>
          </a:p>
        </p:txBody>
      </p:sp>
      <p:sp>
        <p:nvSpPr>
          <p:cNvPr id="2" name="Title 1"/>
          <p:cNvSpPr>
            <a:spLocks noGrp="1"/>
          </p:cNvSpPr>
          <p:nvPr>
            <p:ph type="title"/>
          </p:nvPr>
        </p:nvSpPr>
        <p:spPr/>
        <p:txBody>
          <a:bodyPr/>
          <a:lstStyle/>
          <a:p>
            <a:pPr>
              <a:defRPr/>
            </a:pPr>
            <a:r>
              <a:rPr lang="en-US" b="1" dirty="0" smtClean="0"/>
              <a:t>Oils</a:t>
            </a:r>
            <a:r>
              <a:rPr lang="en-US" dirty="0" smtClean="0"/>
              <a:t> </a:t>
            </a:r>
            <a:endParaRPr lang="en-US" dirty="0"/>
          </a:p>
        </p:txBody>
      </p:sp>
      <p:pic>
        <p:nvPicPr>
          <p:cNvPr id="63492" name="Picture 4" descr="C:\Users\nancy.midlin\Pictures\oils_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76200"/>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882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MyPlate</a:t>
            </a:r>
            <a:r>
              <a:rPr lang="en-US" dirty="0" smtClean="0"/>
              <a:t> – Current Logo</a:t>
            </a:r>
            <a:endParaRPr lang="en-US" dirty="0"/>
          </a:p>
        </p:txBody>
      </p:sp>
      <p:pic>
        <p:nvPicPr>
          <p:cNvPr id="9218" name="Picture 2" descr="C:\Users\nancy.midlin\Pictures\myplate_green.tif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3293" y="1481138"/>
            <a:ext cx="4937413"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p:txBody>
          <a:bodyPr/>
          <a:lstStyle/>
          <a:p>
            <a:endParaRPr lang="en-US" dirty="0" smtClean="0"/>
          </a:p>
          <a:p>
            <a:r>
              <a:rPr lang="en-US" dirty="0" smtClean="0"/>
              <a:t>Increasing energy and stamina;</a:t>
            </a:r>
          </a:p>
          <a:p>
            <a:endParaRPr lang="en-US" dirty="0" smtClean="0"/>
          </a:p>
          <a:p>
            <a:r>
              <a:rPr lang="en-US" dirty="0" smtClean="0"/>
              <a:t>Improving brain function;</a:t>
            </a:r>
          </a:p>
          <a:p>
            <a:endParaRPr lang="en-US" dirty="0" smtClean="0"/>
          </a:p>
          <a:p>
            <a:r>
              <a:rPr lang="en-US" dirty="0" smtClean="0"/>
              <a:t>Speeding up recovery and healing processes.</a:t>
            </a:r>
          </a:p>
          <a:p>
            <a:endParaRPr lang="en-US" dirty="0" smtClean="0"/>
          </a:p>
          <a:p>
            <a:r>
              <a:rPr lang="en-US" dirty="0" smtClean="0"/>
              <a:t>Assisting in many body processes.</a:t>
            </a:r>
          </a:p>
          <a:p>
            <a:endParaRPr lang="en-US" dirty="0" smtClean="0"/>
          </a:p>
        </p:txBody>
      </p:sp>
      <p:sp>
        <p:nvSpPr>
          <p:cNvPr id="2" name="Title 1"/>
          <p:cNvSpPr>
            <a:spLocks noGrp="1"/>
          </p:cNvSpPr>
          <p:nvPr>
            <p:ph type="title"/>
          </p:nvPr>
        </p:nvSpPr>
        <p:spPr/>
        <p:txBody>
          <a:bodyPr/>
          <a:lstStyle/>
          <a:p>
            <a:pPr>
              <a:defRPr/>
            </a:pPr>
            <a:r>
              <a:rPr lang="en-US" b="1" dirty="0" smtClean="0"/>
              <a:t>Health Benefits of Oils</a:t>
            </a:r>
            <a:endParaRPr lang="en-US" b="1" dirty="0"/>
          </a:p>
        </p:txBody>
      </p:sp>
      <p:pic>
        <p:nvPicPr>
          <p:cNvPr id="64516" name="Picture 4" descr="C:\Users\nancy.midlin\Pictures\oils_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8600"/>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32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dirty="0" smtClean="0"/>
              <a:t>A Healthful Diet</a:t>
            </a:r>
          </a:p>
        </p:txBody>
      </p:sp>
      <p:sp>
        <p:nvSpPr>
          <p:cNvPr id="23555"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A healthful diet is...</a:t>
            </a:r>
          </a:p>
          <a:p>
            <a:pPr marL="0" indent="0" eaLnBrk="1" fontAlgn="auto" hangingPunct="1">
              <a:spcAft>
                <a:spcPts val="0"/>
              </a:spcAft>
              <a:buFont typeface="Wingdings 2"/>
              <a:buNone/>
              <a:defRPr/>
            </a:pPr>
            <a:endParaRPr lang="en-US" dirty="0" smtClean="0"/>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Adequate</a:t>
            </a:r>
          </a:p>
          <a:p>
            <a:pPr marL="292608" lvl="1" indent="0" eaLnBrk="1" fontAlgn="auto" hangingPunct="1">
              <a:spcAft>
                <a:spcPts val="0"/>
              </a:spcAft>
              <a:buClr>
                <a:schemeClr val="accent4"/>
              </a:buClr>
              <a:buFont typeface="Wingdings 2"/>
              <a:buNone/>
              <a:defRPr/>
            </a:pPr>
            <a:endParaRPr lang="en-US" dirty="0" smtClean="0">
              <a:solidFill>
                <a:schemeClr val="tx1">
                  <a:tint val="85000"/>
                </a:schemeClr>
              </a:solidFill>
            </a:endParaRP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Varied</a:t>
            </a:r>
          </a:p>
          <a:p>
            <a:pPr marL="292608" lvl="1" indent="0" eaLnBrk="1" fontAlgn="auto" hangingPunct="1">
              <a:spcAft>
                <a:spcPts val="0"/>
              </a:spcAft>
              <a:buClr>
                <a:schemeClr val="accent4"/>
              </a:buClr>
              <a:buFont typeface="Wingdings 2"/>
              <a:buNone/>
              <a:defRPr/>
            </a:pPr>
            <a:endParaRPr lang="en-US" dirty="0" smtClean="0">
              <a:solidFill>
                <a:schemeClr val="tx1">
                  <a:tint val="85000"/>
                </a:schemeClr>
              </a:solidFill>
            </a:endParaRP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Balanced</a:t>
            </a:r>
          </a:p>
          <a:p>
            <a:pPr marL="292608" lvl="1" indent="0" eaLnBrk="1" fontAlgn="auto" hangingPunct="1">
              <a:spcAft>
                <a:spcPts val="0"/>
              </a:spcAft>
              <a:buClr>
                <a:schemeClr val="accent4"/>
              </a:buClr>
              <a:buFont typeface="Wingdings 2"/>
              <a:buNone/>
              <a:defRPr/>
            </a:pPr>
            <a:endParaRPr lang="en-US" dirty="0" smtClean="0">
              <a:solidFill>
                <a:schemeClr val="tx1">
                  <a:tint val="85000"/>
                </a:schemeClr>
              </a:solidFill>
            </a:endParaRP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Moderate</a:t>
            </a:r>
          </a:p>
        </p:txBody>
      </p:sp>
      <p:pic>
        <p:nvPicPr>
          <p:cNvPr id="66564" name="Picture 4" descr="C:\Users\nancy.midlin\Pictures\balance-sc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268" y="3810000"/>
            <a:ext cx="1096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C:\Users\nancy.midlin\Pictures\adequate-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481" y="2057400"/>
            <a:ext cx="154305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C:\Users\nancy.midlin\Pictures\food-varie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3048000"/>
            <a:ext cx="1133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C:\Users\nancy.midlin\Pictures\YourGrand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562" y="4800600"/>
            <a:ext cx="147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137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A Healthful Diet is </a:t>
            </a:r>
            <a:r>
              <a:rPr lang="en-US" u="sng" dirty="0" smtClean="0"/>
              <a:t>Adequate</a:t>
            </a:r>
          </a:p>
        </p:txBody>
      </p:sp>
      <p:sp>
        <p:nvSpPr>
          <p:cNvPr id="39939" name="Rectangle 3"/>
          <p:cNvSpPr>
            <a:spLocks noGrp="1" noChangeArrowheads="1"/>
          </p:cNvSpPr>
          <p:nvPr>
            <p:ph idx="1"/>
          </p:nvPr>
        </p:nvSpPr>
        <p:spPr/>
        <p:txBody>
          <a:bodyPr>
            <a:normAutofit/>
          </a:bodyPr>
          <a:lstStyle/>
          <a:p>
            <a:pPr marL="274320" indent="-274320" eaLnBrk="1" fontAlgn="auto" hangingPunct="1">
              <a:lnSpc>
                <a:spcPct val="90000"/>
              </a:lnSpc>
              <a:spcAft>
                <a:spcPts val="0"/>
              </a:spcAft>
              <a:buFont typeface="Wingdings 2"/>
              <a:buChar char=""/>
              <a:defRPr/>
            </a:pPr>
            <a:endParaRPr lang="en-US" dirty="0" smtClean="0"/>
          </a:p>
          <a:p>
            <a:pPr marL="274320" indent="-274320" eaLnBrk="1" fontAlgn="auto" hangingPunct="1">
              <a:lnSpc>
                <a:spcPct val="90000"/>
              </a:lnSpc>
              <a:spcAft>
                <a:spcPts val="0"/>
              </a:spcAft>
              <a:buFont typeface="Wingdings 2"/>
              <a:buChar char=""/>
              <a:defRPr/>
            </a:pPr>
            <a:r>
              <a:rPr lang="en-US" dirty="0" smtClean="0"/>
              <a:t>An </a:t>
            </a:r>
            <a:r>
              <a:rPr lang="en-US" dirty="0" smtClean="0">
                <a:solidFill>
                  <a:srgbClr val="0000CC"/>
                </a:solidFill>
              </a:rPr>
              <a:t>adequate diet</a:t>
            </a:r>
            <a:r>
              <a:rPr lang="en-US" dirty="0" smtClean="0"/>
              <a:t> provides enough energy, nutrients, fiber, and vitamins to support a person’s health.</a:t>
            </a:r>
          </a:p>
        </p:txBody>
      </p:sp>
      <p:pic>
        <p:nvPicPr>
          <p:cNvPr id="67588" name="Picture 4" descr="C:\Users\nancy.midlin\Pictures\adequate-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0"/>
            <a:ext cx="3256692"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1649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dirty="0" smtClean="0"/>
              <a:t>A Healthful Diet is </a:t>
            </a:r>
            <a:r>
              <a:rPr lang="en-US" u="sng" dirty="0" smtClean="0"/>
              <a:t>Varied</a:t>
            </a:r>
          </a:p>
        </p:txBody>
      </p:sp>
      <p:sp>
        <p:nvSpPr>
          <p:cNvPr id="43011"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endParaRPr lang="en-US" dirty="0" smtClean="0">
              <a:solidFill>
                <a:srgbClr val="0000CC"/>
              </a:solidFill>
            </a:endParaRPr>
          </a:p>
          <a:p>
            <a:pPr marL="274320" indent="-274320" eaLnBrk="1" fontAlgn="auto" hangingPunct="1">
              <a:spcAft>
                <a:spcPts val="0"/>
              </a:spcAft>
              <a:buFont typeface="Wingdings 2"/>
              <a:buChar char=""/>
              <a:defRPr/>
            </a:pPr>
            <a:r>
              <a:rPr lang="en-US" dirty="0" smtClean="0">
                <a:solidFill>
                  <a:srgbClr val="0000CC"/>
                </a:solidFill>
              </a:rPr>
              <a:t>Variety</a:t>
            </a:r>
            <a:r>
              <a:rPr lang="en-US" dirty="0" smtClean="0"/>
              <a:t> refers to eating many different types of foods each day -- a healthful diet is not based on only one or a few types of foods.</a:t>
            </a:r>
            <a:endParaRPr lang="en-US" dirty="0" smtClean="0">
              <a:solidFill>
                <a:srgbClr val="0000CC"/>
              </a:solidFill>
            </a:endParaRPr>
          </a:p>
        </p:txBody>
      </p:sp>
      <p:pic>
        <p:nvPicPr>
          <p:cNvPr id="68612" name="Picture 4" descr="C:\Users\nancy.midlin\Pictures\food-var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57600"/>
            <a:ext cx="23812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9998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0040"/>
            <a:ext cx="7239000" cy="1143000"/>
          </a:xfrm>
        </p:spPr>
        <p:txBody>
          <a:bodyPr>
            <a:normAutofit/>
          </a:bodyPr>
          <a:lstStyle/>
          <a:p>
            <a:pPr eaLnBrk="1" fontAlgn="auto" hangingPunct="1">
              <a:spcAft>
                <a:spcPts val="0"/>
              </a:spcAft>
              <a:defRPr/>
            </a:pPr>
            <a:r>
              <a:rPr lang="en-US" dirty="0" smtClean="0"/>
              <a:t>A Healthful Diet is </a:t>
            </a:r>
            <a:r>
              <a:rPr lang="en-US" u="sng" dirty="0" smtClean="0"/>
              <a:t>Balanced</a:t>
            </a:r>
          </a:p>
        </p:txBody>
      </p:sp>
      <p:sp>
        <p:nvSpPr>
          <p:cNvPr id="69635" name="Rectangle 3"/>
          <p:cNvSpPr>
            <a:spLocks noGrp="1" noChangeArrowheads="1"/>
          </p:cNvSpPr>
          <p:nvPr>
            <p:ph idx="1"/>
          </p:nvPr>
        </p:nvSpPr>
        <p:spPr/>
        <p:txBody>
          <a:bodyPr/>
          <a:lstStyle/>
          <a:p>
            <a:pPr eaLnBrk="1" hangingPunct="1"/>
            <a:endParaRPr lang="en-US" smtClean="0"/>
          </a:p>
          <a:p>
            <a:pPr eaLnBrk="1" hangingPunct="1"/>
            <a:r>
              <a:rPr lang="en-US" smtClean="0"/>
              <a:t>A </a:t>
            </a:r>
            <a:r>
              <a:rPr lang="en-US" smtClean="0">
                <a:solidFill>
                  <a:srgbClr val="0000CC"/>
                </a:solidFill>
              </a:rPr>
              <a:t>balanced diet</a:t>
            </a:r>
            <a:r>
              <a:rPr lang="en-US" smtClean="0"/>
              <a:t> contains the right combinations of foods to provide the proper balance of nutrients.</a:t>
            </a:r>
          </a:p>
          <a:p>
            <a:pPr eaLnBrk="1" hangingPunct="1"/>
            <a:endParaRPr lang="en-US" smtClean="0"/>
          </a:p>
          <a:p>
            <a:pPr eaLnBrk="1" hangingPunct="1"/>
            <a:endParaRPr lang="en-US" smtClean="0"/>
          </a:p>
        </p:txBody>
      </p:sp>
      <p:pic>
        <p:nvPicPr>
          <p:cNvPr id="69636" name="Picture 4" descr="C:\Users\nancy.midlin\Pictures\balance-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90925"/>
            <a:ext cx="29257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1652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A Healthful Diet is </a:t>
            </a:r>
            <a:r>
              <a:rPr lang="en-US" u="sng" dirty="0" smtClean="0"/>
              <a:t>Moderate</a:t>
            </a:r>
          </a:p>
        </p:txBody>
      </p:sp>
      <p:sp>
        <p:nvSpPr>
          <p:cNvPr id="25603"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endParaRPr lang="en-US" dirty="0" smtClean="0"/>
          </a:p>
          <a:p>
            <a:pPr marL="274320" indent="-274320">
              <a:buFont typeface="Wingdings 2"/>
              <a:buChar char=""/>
              <a:defRPr/>
            </a:pPr>
            <a:r>
              <a:rPr lang="en-US" dirty="0" smtClean="0"/>
              <a:t>A healthful diet is </a:t>
            </a:r>
            <a:r>
              <a:rPr lang="en-US" dirty="0" smtClean="0">
                <a:solidFill>
                  <a:srgbClr val="0000CC"/>
                </a:solidFill>
              </a:rPr>
              <a:t>moderate</a:t>
            </a:r>
            <a:r>
              <a:rPr lang="en-US" dirty="0"/>
              <a:t> </a:t>
            </a:r>
            <a:r>
              <a:rPr lang="en-US" dirty="0" smtClean="0"/>
              <a:t>and contains the right amounts of foods for maintaining proper weight – neither too much nor too little food.</a:t>
            </a:r>
          </a:p>
        </p:txBody>
      </p:sp>
      <p:pic>
        <p:nvPicPr>
          <p:cNvPr id="70660" name="Picture 4" descr="C:\Users\nancy.midlin\Pictures\YourGrand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91731"/>
            <a:ext cx="29479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7696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Compare/Contrast</a:t>
            </a:r>
            <a:endParaRPr lang="en-US" b="1" dirty="0"/>
          </a:p>
        </p:txBody>
      </p:sp>
      <p:sp>
        <p:nvSpPr>
          <p:cNvPr id="4" name="Text Placeholder 3"/>
          <p:cNvSpPr>
            <a:spLocks noGrp="1"/>
          </p:cNvSpPr>
          <p:nvPr>
            <p:ph type="body" idx="1"/>
          </p:nvPr>
        </p:nvSpPr>
        <p:spPr/>
        <p:txBody>
          <a:bodyPr/>
          <a:lstStyle/>
          <a:p>
            <a:pPr algn="ctr"/>
            <a:r>
              <a:rPr lang="en-US" dirty="0" smtClean="0"/>
              <a:t>Food Pyramid	</a:t>
            </a:r>
            <a:endParaRPr lang="en-US" dirty="0"/>
          </a:p>
        </p:txBody>
      </p:sp>
      <p:sp>
        <p:nvSpPr>
          <p:cNvPr id="6" name="Text Placeholder 5"/>
          <p:cNvSpPr>
            <a:spLocks noGrp="1"/>
          </p:cNvSpPr>
          <p:nvPr>
            <p:ph type="body" sz="half" idx="3"/>
          </p:nvPr>
        </p:nvSpPr>
        <p:spPr/>
        <p:txBody>
          <a:bodyPr/>
          <a:lstStyle/>
          <a:p>
            <a:pPr algn="ctr"/>
            <a:r>
              <a:rPr lang="en-US" dirty="0" err="1" smtClean="0"/>
              <a:t>MyPlate</a:t>
            </a:r>
            <a:endParaRPr lang="en-US" dirty="0"/>
          </a:p>
        </p:txBody>
      </p:sp>
      <p:pic>
        <p:nvPicPr>
          <p:cNvPr id="8" name="Content Placeholder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57200" y="1486203"/>
            <a:ext cx="4040188" cy="385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nancy.midlin\Pictures\myplate_green.tif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495800" y="1447800"/>
            <a:ext cx="4089862"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3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1524000"/>
            <a:ext cx="7239000" cy="4846638"/>
          </a:xfrm>
        </p:spPr>
        <p:txBody>
          <a:bodyPr/>
          <a:lstStyle/>
          <a:p>
            <a:pPr eaLnBrk="1" hangingPunct="1"/>
            <a:endParaRPr lang="en-US" smtClean="0"/>
          </a:p>
          <a:p>
            <a:pPr eaLnBrk="1" hangingPunct="1"/>
            <a:r>
              <a:rPr lang="en-US" smtClean="0"/>
              <a:t>Fruits</a:t>
            </a:r>
          </a:p>
          <a:p>
            <a:pPr eaLnBrk="1" hangingPunct="1"/>
            <a:r>
              <a:rPr lang="en-US" smtClean="0"/>
              <a:t>Vegetables</a:t>
            </a:r>
          </a:p>
          <a:p>
            <a:pPr eaLnBrk="1" hangingPunct="1"/>
            <a:r>
              <a:rPr lang="en-US" smtClean="0"/>
              <a:t>Grains</a:t>
            </a:r>
          </a:p>
          <a:p>
            <a:pPr eaLnBrk="1" hangingPunct="1"/>
            <a:r>
              <a:rPr lang="en-US" smtClean="0"/>
              <a:t>Proteins</a:t>
            </a:r>
          </a:p>
          <a:p>
            <a:pPr eaLnBrk="1" hangingPunct="1"/>
            <a:r>
              <a:rPr lang="en-US" smtClean="0"/>
              <a:t>Dairy</a:t>
            </a:r>
          </a:p>
        </p:txBody>
      </p:sp>
      <p:sp>
        <p:nvSpPr>
          <p:cNvPr id="2" name="Title 1"/>
          <p:cNvSpPr>
            <a:spLocks noGrp="1"/>
          </p:cNvSpPr>
          <p:nvPr>
            <p:ph type="title"/>
          </p:nvPr>
        </p:nvSpPr>
        <p:spPr/>
        <p:txBody>
          <a:bodyPr/>
          <a:lstStyle/>
          <a:p>
            <a:pPr eaLnBrk="1" hangingPunct="1">
              <a:defRPr/>
            </a:pPr>
            <a:r>
              <a:rPr lang="en-US" b="1" dirty="0" smtClean="0"/>
              <a:t>Food Groups</a:t>
            </a:r>
            <a:endParaRPr lang="en-US" b="1" dirty="0"/>
          </a:p>
        </p:txBody>
      </p:sp>
      <p:pic>
        <p:nvPicPr>
          <p:cNvPr id="45060" name="Picture 5" descr="http://alldietsreview.com/wp-content/uploads/2011/08/balanced_di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09800"/>
            <a:ext cx="3810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nancy.midlin\Pictures\myplate_green.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075" y="152400"/>
            <a:ext cx="19950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8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sz="3600" dirty="0" smtClean="0"/>
              <a:t>What are some examples of foods in this food group?</a:t>
            </a:r>
          </a:p>
        </p:txBody>
      </p:sp>
      <p:sp>
        <p:nvSpPr>
          <p:cNvPr id="2" name="Title 1"/>
          <p:cNvSpPr>
            <a:spLocks noGrp="1"/>
          </p:cNvSpPr>
          <p:nvPr>
            <p:ph type="title"/>
          </p:nvPr>
        </p:nvSpPr>
        <p:spPr/>
        <p:txBody>
          <a:bodyPr/>
          <a:lstStyle/>
          <a:p>
            <a:pPr eaLnBrk="1" hangingPunct="1">
              <a:defRPr/>
            </a:pPr>
            <a:r>
              <a:rPr lang="en-US" b="1" dirty="0" smtClean="0"/>
              <a:t>Fruits</a:t>
            </a:r>
            <a:r>
              <a:rPr lang="en-US" dirty="0" smtClean="0"/>
              <a:t>  </a:t>
            </a:r>
            <a:endParaRPr lang="en-US" dirty="0"/>
          </a:p>
        </p:txBody>
      </p:sp>
      <p:pic>
        <p:nvPicPr>
          <p:cNvPr id="46084" name="Picture 4" descr="C:\Users\nancy.midlin\Pictures\Fresh_Fruits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826" y="0"/>
            <a:ext cx="2435069"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nancy.midlin\Pictures\myplate_green_fru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775" y="110490"/>
            <a:ext cx="1810512"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6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r>
              <a:rPr lang="en-US" dirty="0" smtClean="0"/>
              <a:t>Any fruit or 100% fruit juice counts as part of the Fruit Group</a:t>
            </a:r>
          </a:p>
          <a:p>
            <a:pPr eaLnBrk="1" hangingPunct="1">
              <a:defRPr/>
            </a:pPr>
            <a:endParaRPr lang="en-US" dirty="0" smtClean="0"/>
          </a:p>
          <a:p>
            <a:pPr eaLnBrk="1" hangingPunct="1">
              <a:defRPr/>
            </a:pPr>
            <a:r>
              <a:rPr lang="en-US" dirty="0" smtClean="0"/>
              <a:t>Fruits may be fresh, canned, frozen, dried, whole, cut-up or pureed.</a:t>
            </a:r>
          </a:p>
          <a:p>
            <a:pPr marL="0" indent="0" eaLnBrk="1" hangingPunct="1">
              <a:buFont typeface="Wingdings 2" pitchFamily="18" charset="2"/>
              <a:buNone/>
              <a:defRPr/>
            </a:pPr>
            <a:endParaRPr lang="en-US" dirty="0" smtClean="0"/>
          </a:p>
          <a:p>
            <a:pPr eaLnBrk="1" hangingPunct="1">
              <a:defRPr/>
            </a:pPr>
            <a:r>
              <a:rPr lang="en-US" dirty="0" smtClean="0"/>
              <a:t>Key Consumer Message:  </a:t>
            </a:r>
            <a:r>
              <a:rPr lang="en-US" b="1" u="sng" dirty="0" smtClean="0"/>
              <a:t>Make half your plate fruits and vegetables!</a:t>
            </a:r>
            <a:endParaRPr lang="en-US" b="1" u="sng" dirty="0"/>
          </a:p>
        </p:txBody>
      </p:sp>
      <p:sp>
        <p:nvSpPr>
          <p:cNvPr id="2" name="Title 1"/>
          <p:cNvSpPr>
            <a:spLocks noGrp="1"/>
          </p:cNvSpPr>
          <p:nvPr>
            <p:ph type="title"/>
          </p:nvPr>
        </p:nvSpPr>
        <p:spPr/>
        <p:txBody>
          <a:bodyPr/>
          <a:lstStyle/>
          <a:p>
            <a:pPr eaLnBrk="1" hangingPunct="1">
              <a:defRPr/>
            </a:pPr>
            <a:r>
              <a:rPr lang="en-US" b="1" dirty="0" smtClean="0"/>
              <a:t>Fruits</a:t>
            </a:r>
            <a:r>
              <a:rPr lang="en-US" dirty="0" smtClean="0"/>
              <a:t>  </a:t>
            </a:r>
            <a:endParaRPr lang="en-US" dirty="0"/>
          </a:p>
        </p:txBody>
      </p:sp>
      <p:pic>
        <p:nvPicPr>
          <p:cNvPr id="46084" name="Picture 4" descr="C:\Users\nancy.midlin\Pictures\Fresh_Fruits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826" y="0"/>
            <a:ext cx="2435069"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nancy.midlin\Pictures\myplate_green_fru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775" y="110490"/>
            <a:ext cx="1810512"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9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r>
              <a:rPr lang="en-US" dirty="0" smtClean="0"/>
              <a:t>Most fruits are naturally low in fat, sodium and calories.</a:t>
            </a:r>
          </a:p>
          <a:p>
            <a:pPr eaLnBrk="1" hangingPunct="1">
              <a:defRPr/>
            </a:pPr>
            <a:endParaRPr lang="en-US" dirty="0" smtClean="0"/>
          </a:p>
          <a:p>
            <a:pPr eaLnBrk="1" hangingPunct="1">
              <a:defRPr/>
            </a:pPr>
            <a:r>
              <a:rPr lang="en-US" dirty="0" smtClean="0"/>
              <a:t>None have cholesterol.</a:t>
            </a:r>
          </a:p>
          <a:p>
            <a:pPr marL="0" indent="0" eaLnBrk="1" hangingPunct="1">
              <a:buFont typeface="Wingdings 2" pitchFamily="18" charset="2"/>
              <a:buNone/>
              <a:defRPr/>
            </a:pPr>
            <a:endParaRPr lang="en-US" dirty="0" smtClean="0"/>
          </a:p>
          <a:p>
            <a:pPr eaLnBrk="1" hangingPunct="1">
              <a:defRPr/>
            </a:pPr>
            <a:r>
              <a:rPr lang="en-US" dirty="0" smtClean="0"/>
              <a:t>Fruits are sources of many essential nutrients including:  potassium; dietary fiber, vitamin C, and </a:t>
            </a:r>
            <a:r>
              <a:rPr lang="en-US" dirty="0" err="1" smtClean="0"/>
              <a:t>folate</a:t>
            </a:r>
            <a:r>
              <a:rPr lang="en-US" dirty="0" smtClean="0"/>
              <a:t>.</a:t>
            </a:r>
            <a:endParaRPr lang="en-US" dirty="0"/>
          </a:p>
        </p:txBody>
      </p:sp>
      <p:sp>
        <p:nvSpPr>
          <p:cNvPr id="2" name="Title 1"/>
          <p:cNvSpPr>
            <a:spLocks noGrp="1"/>
          </p:cNvSpPr>
          <p:nvPr>
            <p:ph type="title"/>
          </p:nvPr>
        </p:nvSpPr>
        <p:spPr/>
        <p:txBody>
          <a:bodyPr/>
          <a:lstStyle/>
          <a:p>
            <a:pPr eaLnBrk="1" hangingPunct="1">
              <a:defRPr/>
            </a:pPr>
            <a:r>
              <a:rPr lang="en-US" b="1" dirty="0" smtClean="0"/>
              <a:t>Nutrients In Fruit</a:t>
            </a:r>
            <a:endParaRPr lang="en-US" b="1" dirty="0"/>
          </a:p>
        </p:txBody>
      </p:sp>
      <p:pic>
        <p:nvPicPr>
          <p:cNvPr id="48132" name="Picture 4" descr="C:\Users\nancy.midlin\Pictures\Fresh_Fruit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22030"/>
            <a:ext cx="20510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46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eaLnBrk="1" hangingPunct="1"/>
            <a:endParaRPr lang="en-US" dirty="0" smtClean="0"/>
          </a:p>
          <a:p>
            <a:pPr eaLnBrk="1" hangingPunct="1"/>
            <a:r>
              <a:rPr lang="en-US" u="sng" dirty="0" smtClean="0"/>
              <a:t>As part of a healthy diet </a:t>
            </a:r>
            <a:r>
              <a:rPr lang="en-US" dirty="0" smtClean="0"/>
              <a:t>fruit </a:t>
            </a:r>
            <a:r>
              <a:rPr lang="en-US" u="sng" dirty="0" smtClean="0"/>
              <a:t>may</a:t>
            </a:r>
            <a:r>
              <a:rPr lang="en-US" dirty="0" smtClean="0"/>
              <a:t> reduce risk for heart disease, protect against certain types of cancers, reduce the risk of obesity and reduce the risk of type 2 diabetes.</a:t>
            </a:r>
          </a:p>
          <a:p>
            <a:pPr eaLnBrk="1" hangingPunct="1"/>
            <a:endParaRPr lang="en-US" dirty="0"/>
          </a:p>
          <a:p>
            <a:pPr eaLnBrk="1" hangingPunct="1"/>
            <a:r>
              <a:rPr lang="en-US" b="1" u="sng" dirty="0" smtClean="0"/>
              <a:t>Student version </a:t>
            </a:r>
            <a:r>
              <a:rPr lang="en-US" dirty="0" smtClean="0"/>
              <a:t>= Fruits help heal our bodies.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 name="Title 1"/>
          <p:cNvSpPr>
            <a:spLocks noGrp="1"/>
          </p:cNvSpPr>
          <p:nvPr>
            <p:ph type="title"/>
          </p:nvPr>
        </p:nvSpPr>
        <p:spPr/>
        <p:txBody>
          <a:bodyPr/>
          <a:lstStyle/>
          <a:p>
            <a:pPr eaLnBrk="1" hangingPunct="1">
              <a:defRPr/>
            </a:pPr>
            <a:r>
              <a:rPr lang="en-US" b="1" dirty="0" smtClean="0"/>
              <a:t>Health Benefits of Fruit</a:t>
            </a:r>
            <a:endParaRPr lang="en-US" b="1" dirty="0"/>
          </a:p>
        </p:txBody>
      </p:sp>
      <p:pic>
        <p:nvPicPr>
          <p:cNvPr id="47108" name="Picture 4" descr="C:\Users\nancy.midlin\Pictures\Fresh_Fruits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600"/>
            <a:ext cx="217874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69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369</TotalTime>
  <Words>1139</Words>
  <Application>Microsoft Office PowerPoint</Application>
  <PresentationFormat>On-screen Show (4:3)</PresentationFormat>
  <Paragraphs>191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Lucida Sans Unicode</vt:lpstr>
      <vt:lpstr>Verdana</vt:lpstr>
      <vt:lpstr>Wingdings 2</vt:lpstr>
      <vt:lpstr>Wingdings 3</vt:lpstr>
      <vt:lpstr>Concourse</vt:lpstr>
      <vt:lpstr>Nutrition Education</vt:lpstr>
      <vt:lpstr>My Pyramid -- Outdated Logo</vt:lpstr>
      <vt:lpstr>MyPlate – Current Logo</vt:lpstr>
      <vt:lpstr>Compare/Contrast</vt:lpstr>
      <vt:lpstr>Food Groups</vt:lpstr>
      <vt:lpstr>Fruits  </vt:lpstr>
      <vt:lpstr>Fruits  </vt:lpstr>
      <vt:lpstr>Nutrients In Fruit</vt:lpstr>
      <vt:lpstr>Health Benefits of Fruit</vt:lpstr>
      <vt:lpstr>Vegetables       </vt:lpstr>
      <vt:lpstr>Vegetables       </vt:lpstr>
      <vt:lpstr>Nutrients in Vegetables</vt:lpstr>
      <vt:lpstr>Health Benefits of Vegetables</vt:lpstr>
      <vt:lpstr>Grains   </vt:lpstr>
      <vt:lpstr>Grains   </vt:lpstr>
      <vt:lpstr>Whole Grains  </vt:lpstr>
      <vt:lpstr>Refined Grains</vt:lpstr>
      <vt:lpstr>Nutrients in Grains</vt:lpstr>
      <vt:lpstr>Health Benefits of Grains</vt:lpstr>
      <vt:lpstr>Proteins </vt:lpstr>
      <vt:lpstr>Proteins </vt:lpstr>
      <vt:lpstr>Nutrients in Proteins</vt:lpstr>
      <vt:lpstr>Health Benefits of Proteins</vt:lpstr>
      <vt:lpstr>Health Benefits of Proteins</vt:lpstr>
      <vt:lpstr>Dairy </vt:lpstr>
      <vt:lpstr>Nutrients in Dairy Products</vt:lpstr>
      <vt:lpstr>Health Benefits of Dairy Products</vt:lpstr>
      <vt:lpstr>Health Benefits of Dairy Products</vt:lpstr>
      <vt:lpstr>Oils </vt:lpstr>
      <vt:lpstr>Health Benefits of Oils</vt:lpstr>
      <vt:lpstr>A Healthful Diet</vt:lpstr>
      <vt:lpstr>A Healthful Diet is Adequate</vt:lpstr>
      <vt:lpstr>A Healthful Diet is Varied</vt:lpstr>
      <vt:lpstr>A Healthful Diet is Balanced</vt:lpstr>
      <vt:lpstr>A Healthful Diet is Moderate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Longino</dc:creator>
  <cp:lastModifiedBy>Burleson-Longino, Lisa</cp:lastModifiedBy>
  <cp:revision>24</cp:revision>
  <dcterms:created xsi:type="dcterms:W3CDTF">2012-03-09T20:13:47Z</dcterms:created>
  <dcterms:modified xsi:type="dcterms:W3CDTF">2018-09-16T02:40:42Z</dcterms:modified>
</cp:coreProperties>
</file>