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notesSlides/notesSlide8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notesSlides/notesSlide9.xml" ContentType="application/vnd.openxmlformats-officedocument.presentationml.notesSlide+xml"/>
  <Override PartName="/ppt/charts/chart3.xml" ContentType="application/vnd.openxmlformats-officedocument.drawingml.chart+xml"/>
  <Override PartName="/ppt/notesSlides/notesSlide10.xml" ContentType="application/vnd.openxmlformats-officedocument.presentationml.notesSlide+xml"/>
  <Override PartName="/ppt/charts/chart4.xml" ContentType="application/vnd.openxmlformats-officedocument.drawingml.chart+xml"/>
  <Override PartName="/ppt/notesSlides/notesSlide11.xml" ContentType="application/vnd.openxmlformats-officedocument.presentationml.notesSlide+xml"/>
  <Override PartName="/ppt/charts/chart5.xml" ContentType="application/vnd.openxmlformats-officedocument.drawingml.chart+xml"/>
  <Override PartName="/ppt/notesSlides/notesSlide12.xml" ContentType="application/vnd.openxmlformats-officedocument.presentationml.notesSlide+xml"/>
  <Override PartName="/ppt/charts/chart6.xml" ContentType="application/vnd.openxmlformats-officedocument.drawingml.chart+xml"/>
  <Override PartName="/ppt/theme/themeOverride1.xml" ContentType="application/vnd.openxmlformats-officedocument.themeOverride+xml"/>
  <Override PartName="/ppt/notesSlides/notesSlide13.xml" ContentType="application/vnd.openxmlformats-officedocument.presentationml.notesSlide+xml"/>
  <Override PartName="/ppt/charts/chart7.xml" ContentType="application/vnd.openxmlformats-officedocument.drawingml.chart+xml"/>
  <Override PartName="/ppt/drawings/drawing2.xml" ContentType="application/vnd.openxmlformats-officedocument.drawingml.chartshapes+xml"/>
  <Override PartName="/ppt/notesSlides/notesSlide14.xml" ContentType="application/vnd.openxmlformats-officedocument.presentationml.notesSlide+xml"/>
  <Override PartName="/ppt/charts/chart8.xml" ContentType="application/vnd.openxmlformats-officedocument.drawingml.chart+xml"/>
  <Override PartName="/ppt/drawings/drawing3.xml" ContentType="application/vnd.openxmlformats-officedocument.drawingml.chartshapes+xml"/>
  <Override PartName="/ppt/notesSlides/notesSlide15.xml" ContentType="application/vnd.openxmlformats-officedocument.presentationml.notesSlide+xml"/>
  <Override PartName="/ppt/charts/chart9.xml" ContentType="application/vnd.openxmlformats-officedocument.drawingml.chart+xml"/>
  <Override PartName="/ppt/drawings/drawing4.xml" ContentType="application/vnd.openxmlformats-officedocument.drawingml.chartshapes+xml"/>
  <Override PartName="/ppt/notesSlides/notesSlide16.xml" ContentType="application/vnd.openxmlformats-officedocument.presentationml.notesSlide+xml"/>
  <Override PartName="/ppt/charts/chart10.xml" ContentType="application/vnd.openxmlformats-officedocument.drawingml.chart+xml"/>
  <Override PartName="/ppt/theme/themeOverride2.xml" ContentType="application/vnd.openxmlformats-officedocument.themeOverride+xml"/>
  <Override PartName="/ppt/drawings/drawing5.xml" ContentType="application/vnd.openxmlformats-officedocument.drawingml.chartshapes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charts/chart11.xml" ContentType="application/vnd.openxmlformats-officedocument.drawingml.chart+xml"/>
  <Override PartName="/ppt/notesSlides/notesSlide19.xml" ContentType="application/vnd.openxmlformats-officedocument.presentationml.notesSlide+xml"/>
  <Override PartName="/ppt/charts/chart12.xml" ContentType="application/vnd.openxmlformats-officedocument.drawingml.chart+xml"/>
  <Override PartName="/ppt/drawings/drawing6.xml" ContentType="application/vnd.openxmlformats-officedocument.drawingml.chartshapes+xml"/>
  <Override PartName="/ppt/notesSlides/notesSlide20.xml" ContentType="application/vnd.openxmlformats-officedocument.presentationml.notesSlide+xml"/>
  <Override PartName="/ppt/charts/chart13.xml" ContentType="application/vnd.openxmlformats-officedocument.drawingml.chart+xml"/>
  <Override PartName="/ppt/drawings/drawing7.xml" ContentType="application/vnd.openxmlformats-officedocument.drawingml.chartshapes+xml"/>
  <Override PartName="/ppt/notesSlides/notesSlide21.xml" ContentType="application/vnd.openxmlformats-officedocument.presentationml.notesSlide+xml"/>
  <Override PartName="/ppt/charts/chart14.xml" ContentType="application/vnd.openxmlformats-officedocument.drawingml.chart+xml"/>
  <Override PartName="/ppt/drawings/drawing8.xml" ContentType="application/vnd.openxmlformats-officedocument.drawingml.chartshapes+xml"/>
  <Override PartName="/ppt/notesSlides/notesSlide22.xml" ContentType="application/vnd.openxmlformats-officedocument.presentationml.notesSlide+xml"/>
  <Override PartName="/ppt/charts/chart15.xml" ContentType="application/vnd.openxmlformats-officedocument.drawingml.chart+xml"/>
  <Override PartName="/ppt/drawings/drawing9.xml" ContentType="application/vnd.openxmlformats-officedocument.drawingml.chartshapes+xml"/>
  <Override PartName="/ppt/notesSlides/notesSlide23.xml" ContentType="application/vnd.openxmlformats-officedocument.presentationml.notesSlide+xml"/>
  <Override PartName="/ppt/charts/chart16.xml" ContentType="application/vnd.openxmlformats-officedocument.drawingml.chart+xml"/>
  <Override PartName="/ppt/theme/themeOverride3.xml" ContentType="application/vnd.openxmlformats-officedocument.themeOverride+xml"/>
  <Override PartName="/ppt/drawings/drawing10.xml" ContentType="application/vnd.openxmlformats-officedocument.drawingml.chartshapes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8"/>
  </p:notesMasterIdLst>
  <p:handoutMasterIdLst>
    <p:handoutMasterId r:id="rId29"/>
  </p:handoutMasterIdLst>
  <p:sldIdLst>
    <p:sldId id="256" r:id="rId2"/>
    <p:sldId id="285" r:id="rId3"/>
    <p:sldId id="286" r:id="rId4"/>
    <p:sldId id="315" r:id="rId5"/>
    <p:sldId id="316" r:id="rId6"/>
    <p:sldId id="287" r:id="rId7"/>
    <p:sldId id="258" r:id="rId8"/>
    <p:sldId id="259" r:id="rId9"/>
    <p:sldId id="260" r:id="rId10"/>
    <p:sldId id="307" r:id="rId11"/>
    <p:sldId id="263" r:id="rId12"/>
    <p:sldId id="292" r:id="rId13"/>
    <p:sldId id="264" r:id="rId14"/>
    <p:sldId id="265" r:id="rId15"/>
    <p:sldId id="266" r:id="rId16"/>
    <p:sldId id="312" r:id="rId17"/>
    <p:sldId id="288" r:id="rId18"/>
    <p:sldId id="267" r:id="rId19"/>
    <p:sldId id="268" r:id="rId20"/>
    <p:sldId id="269" r:id="rId21"/>
    <p:sldId id="271" r:id="rId22"/>
    <p:sldId id="270" r:id="rId23"/>
    <p:sldId id="317" r:id="rId24"/>
    <p:sldId id="289" r:id="rId25"/>
    <p:sldId id="296" r:id="rId26"/>
    <p:sldId id="279" r:id="rId27"/>
  </p:sldIdLst>
  <p:sldSz cx="9144000" cy="6858000" type="screen4x3"/>
  <p:notesSz cx="7019925" cy="9305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72" autoAdjust="0"/>
    <p:restoredTop sz="82249" autoAdjust="0"/>
  </p:normalViewPr>
  <p:slideViewPr>
    <p:cSldViewPr>
      <p:cViewPr>
        <p:scale>
          <a:sx n="77" d="100"/>
          <a:sy n="77" d="100"/>
        </p:scale>
        <p:origin x="-1974" y="-4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4" d="100"/>
          <a:sy n="84" d="100"/>
        </p:scale>
        <p:origin x="-3126" y="-78"/>
      </p:cViewPr>
      <p:guideLst>
        <p:guide orient="horz" pos="2931"/>
        <p:guide pos="221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5.xml"/><Relationship Id="rId2" Type="http://schemas.openxmlformats.org/officeDocument/2006/relationships/package" Target="../embeddings/Microsoft_Excel_Worksheet10.xlsx"/><Relationship Id="rId1" Type="http://schemas.openxmlformats.org/officeDocument/2006/relationships/themeOverride" Target="../theme/themeOverride2.xm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package" Target="../embeddings/Microsoft_Excel_Worksheet12.xlsx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package" Target="../embeddings/Microsoft_Excel_Worksheet13.xlsx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8.xml"/><Relationship Id="rId1" Type="http://schemas.openxmlformats.org/officeDocument/2006/relationships/package" Target="../embeddings/Microsoft_Excel_Worksheet14.xlsx"/></Relationships>
</file>

<file path=ppt/charts/_rels/chart1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9.xml"/><Relationship Id="rId1" Type="http://schemas.openxmlformats.org/officeDocument/2006/relationships/package" Target="../embeddings/Microsoft_Excel_Worksheet15.xlsx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0.xml"/><Relationship Id="rId2" Type="http://schemas.openxmlformats.org/officeDocument/2006/relationships/package" Target="../embeddings/Microsoft_Excel_Worksheet16.xlsx"/><Relationship Id="rId1" Type="http://schemas.openxmlformats.org/officeDocument/2006/relationships/themeOverride" Target="../theme/themeOverride3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6.xlsx"/><Relationship Id="rId1" Type="http://schemas.openxmlformats.org/officeDocument/2006/relationships/themeOverride" Target="../theme/themeOverride1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000" baseline="0"/>
            </a:pPr>
            <a:r>
              <a:rPr lang="en-US" sz="2000" baseline="0" dirty="0"/>
              <a:t>Where the Money </a:t>
            </a:r>
            <a:r>
              <a:rPr lang="en-US" sz="2000" baseline="0" dirty="0" smtClean="0"/>
              <a:t>Comes </a:t>
            </a:r>
            <a:r>
              <a:rPr lang="en-US" sz="2000" baseline="0" dirty="0"/>
              <a:t>From</a:t>
            </a:r>
          </a:p>
        </c:rich>
      </c:tx>
      <c:layout/>
      <c:overlay val="0"/>
    </c:title>
    <c:autoTitleDeleted val="0"/>
    <c:view3D>
      <c:rotX val="30"/>
      <c:rotY val="13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Column2</c:v>
                </c:pt>
              </c:strCache>
            </c:strRef>
          </c:tx>
          <c:explosion val="5"/>
          <c:dLbls>
            <c:dLbl>
              <c:idx val="0"/>
              <c:layout>
                <c:manualLayout>
                  <c:x val="6.1228295821448432E-2"/>
                  <c:y val="-1.3888888888888899E-2"/>
                </c:manualLayout>
              </c:layout>
              <c:numFmt formatCode="0.0%" sourceLinked="0"/>
              <c:spPr/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8.3628891853685175E-2"/>
                  <c:y val="3.3333333333333326E-2"/>
                </c:manualLayout>
              </c:layout>
              <c:numFmt formatCode="0.0%" sourceLinked="0"/>
              <c:spPr/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0"/>
                  <c:y val="-0.11666666666666661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 sz="1600" dirty="0"/>
                      <a:t>State of Ohio Reimbursements, </a:t>
                    </a:r>
                    <a:r>
                      <a:rPr lang="en-US" sz="1600" dirty="0" smtClean="0"/>
                      <a:t>4.5%</a:t>
                    </a:r>
                    <a:endParaRPr lang="en-US" sz="1600" dirty="0"/>
                  </a:p>
                </c:rich>
              </c:tx>
              <c:numFmt formatCode="0.0%" sourceLinked="0"/>
              <c:spPr/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1.3440357619342262E-2"/>
                  <c:y val="-3.0555555555555555E-2"/>
                </c:manualLayout>
              </c:layout>
              <c:numFmt formatCode="0.0%" sourceLinked="0"/>
              <c:spPr/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4"/>
              <c:numFmt formatCode="0.0%" sourceLinked="0"/>
              <c:spPr/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Pos val="outEnd"/>
            <c:showLegendKey val="0"/>
            <c:showVal val="0"/>
            <c:showCatName val="1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Local Taxes</c:v>
                </c:pt>
                <c:pt idx="1">
                  <c:v>State</c:v>
                </c:pt>
                <c:pt idx="2">
                  <c:v>State of Ohio Reimbursements</c:v>
                </c:pt>
                <c:pt idx="3">
                  <c:v>Other</c:v>
                </c:pt>
              </c:strCache>
            </c:strRef>
          </c:cat>
          <c:val>
            <c:numRef>
              <c:f>Sheet1!$B$2:$B$5</c:f>
              <c:numCache>
                <c:formatCode>_("$"* #,##0_);_("$"* \(#,##0\);_("$"* "-"??_);_(@_)</c:formatCode>
                <c:ptCount val="4"/>
                <c:pt idx="0">
                  <c:v>172014469</c:v>
                </c:pt>
                <c:pt idx="1">
                  <c:v>419536025</c:v>
                </c:pt>
                <c:pt idx="2">
                  <c:v>29079630</c:v>
                </c:pt>
                <c:pt idx="3">
                  <c:v>30528531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Where the Money Come From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Local Taxes</c:v>
                </c:pt>
                <c:pt idx="1">
                  <c:v>State</c:v>
                </c:pt>
                <c:pt idx="2">
                  <c:v>State of Ohio Reimbursements</c:v>
                </c:pt>
                <c:pt idx="3">
                  <c:v>Other</c:v>
                </c:pt>
              </c:strCache>
            </c:strRef>
          </c:cat>
          <c:val>
            <c:numRef>
              <c:f>Sheet1!$C$2:$C$5</c:f>
              <c:numCache>
                <c:formatCode>0.0%</c:formatCode>
                <c:ptCount val="4"/>
                <c:pt idx="0">
                  <c:v>0.26416675518196098</c:v>
                </c:pt>
                <c:pt idx="1">
                  <c:v>0.64429155902104995</c:v>
                </c:pt>
                <c:pt idx="2">
                  <c:v>4.4658286850230072E-2</c:v>
                </c:pt>
                <c:pt idx="3">
                  <c:v>4.688339894675899E-2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0153702189426025"/>
          <c:y val="4.2291776027996497E-2"/>
          <c:w val="0.88203587434876585"/>
          <c:h val="0.67316535433070868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 Revenue May 2013</c:v>
                </c:pt>
              </c:strCache>
            </c:strRef>
          </c:tx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Sheet1!$A$2:$A$9</c:f>
              <c:strCach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2013*</c:v>
                </c:pt>
                <c:pt idx="4">
                  <c:v>2014*</c:v>
                </c:pt>
                <c:pt idx="5">
                  <c:v>2015*</c:v>
                </c:pt>
                <c:pt idx="6">
                  <c:v>2016*</c:v>
                </c:pt>
                <c:pt idx="7">
                  <c:v>2017*</c:v>
                </c:pt>
              </c:strCache>
            </c:strRef>
          </c:cat>
          <c:val>
            <c:numRef>
              <c:f>Sheet1!$B$2:$B$9</c:f>
              <c:numCache>
                <c:formatCode>0.0</c:formatCode>
                <c:ptCount val="8"/>
                <c:pt idx="0">
                  <c:v>662.7</c:v>
                </c:pt>
                <c:pt idx="1">
                  <c:v>668.2</c:v>
                </c:pt>
                <c:pt idx="2">
                  <c:v>654.20000000000005</c:v>
                </c:pt>
                <c:pt idx="3">
                  <c:v>651.20000000000005</c:v>
                </c:pt>
                <c:pt idx="4">
                  <c:v>655.9</c:v>
                </c:pt>
                <c:pt idx="5">
                  <c:v>659</c:v>
                </c:pt>
                <c:pt idx="6">
                  <c:v>657.4</c:v>
                </c:pt>
                <c:pt idx="7">
                  <c:v>634.79999999999995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Total Revenue Oct 2012</c:v>
                </c:pt>
              </c:strCache>
            </c:strRef>
          </c:tx>
          <c:spPr>
            <a:ln>
              <a:solidFill>
                <a:sysClr val="windowText" lastClr="000000"/>
              </a:solidFill>
              <a:prstDash val="sysDash"/>
            </a:ln>
          </c:spPr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Sheet1!$A$2:$A$9</c:f>
              <c:strCach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2013*</c:v>
                </c:pt>
                <c:pt idx="4">
                  <c:v>2014*</c:v>
                </c:pt>
                <c:pt idx="5">
                  <c:v>2015*</c:v>
                </c:pt>
                <c:pt idx="6">
                  <c:v>2016*</c:v>
                </c:pt>
                <c:pt idx="7">
                  <c:v>2017*</c:v>
                </c:pt>
              </c:strCache>
            </c:strRef>
          </c:cat>
          <c:val>
            <c:numRef>
              <c:f>Sheet1!$C$2:$C$9</c:f>
              <c:numCache>
                <c:formatCode>General</c:formatCode>
                <c:ptCount val="8"/>
                <c:pt idx="2" formatCode="0.0">
                  <c:v>654.20000000000005</c:v>
                </c:pt>
                <c:pt idx="3" formatCode="0.0">
                  <c:v>611.20000000000005</c:v>
                </c:pt>
                <c:pt idx="4" formatCode="0.0">
                  <c:v>607.20000000000005</c:v>
                </c:pt>
                <c:pt idx="5" formatCode="0.0">
                  <c:v>604.20000000000005</c:v>
                </c:pt>
                <c:pt idx="6" formatCode="0.0">
                  <c:v>601.9</c:v>
                </c:pt>
                <c:pt idx="7" formatCode="0.0">
                  <c:v>600.1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54770560"/>
        <c:axId val="254821504"/>
      </c:lineChart>
      <c:catAx>
        <c:axId val="2547705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54821504"/>
        <c:crosses val="autoZero"/>
        <c:auto val="1"/>
        <c:lblAlgn val="ctr"/>
        <c:lblOffset val="100"/>
        <c:noMultiLvlLbl val="0"/>
      </c:catAx>
      <c:valAx>
        <c:axId val="254821504"/>
        <c:scaling>
          <c:orientation val="minMax"/>
          <c:max val="700"/>
          <c:min val="550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crossAx val="25477056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1.5224409288639383E-2"/>
          <c:y val="0.81810542432195976"/>
          <c:w val="0.96805769076547477"/>
          <c:h val="0.18189457567804024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  <c:userShapes r:id="rId3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/>
              <a:t>FY </a:t>
            </a:r>
            <a:r>
              <a:rPr lang="en-US" dirty="0" smtClean="0"/>
              <a:t>2012-2013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0420373935912892E-2"/>
          <c:y val="0.16651027996500434"/>
          <c:w val="0.84214599826580583"/>
          <c:h val="0.73236832895888015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explosion val="26"/>
          <c:dPt>
            <c:idx val="0"/>
            <c:bubble3D val="0"/>
            <c:explosion val="0"/>
          </c:dPt>
          <c:dPt>
            <c:idx val="1"/>
            <c:bubble3D val="0"/>
            <c:explosion val="22"/>
          </c:dPt>
          <c:dPt>
            <c:idx val="2"/>
            <c:bubble3D val="0"/>
            <c:explosion val="22"/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Salaries, $284,310,264, 44.9%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/>
                      <a:t>Benefits, $</a:t>
                    </a:r>
                    <a:r>
                      <a:rPr lang="en-US" dirty="0" smtClean="0"/>
                      <a:t>112,797,530, 17.8%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dirty="0"/>
                      <a:t>Charter School Pass-Through, $129,000,000, </a:t>
                    </a:r>
                    <a:r>
                      <a:rPr lang="en-US" dirty="0" smtClean="0"/>
                      <a:t>20.4%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dirty="0"/>
                      <a:t>All Other, </a:t>
                    </a:r>
                    <a:r>
                      <a:rPr lang="en-US" dirty="0" smtClean="0"/>
                      <a:t>$107,232,885, 16.9%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</c:dLbl>
            <c:numFmt formatCode="0.0%" sourceLinked="0"/>
            <c:dLblPos val="outEnd"/>
            <c:showLegendKey val="0"/>
            <c:showVal val="1"/>
            <c:showCatName val="1"/>
            <c:showSerName val="0"/>
            <c:showPercent val="1"/>
            <c:showBubbleSize val="0"/>
            <c:showLeaderLines val="1"/>
          </c:dLbls>
          <c:cat>
            <c:strRef>
              <c:f>Sheet1!$A$2:$A$5</c:f>
              <c:strCache>
                <c:ptCount val="4"/>
                <c:pt idx="0">
                  <c:v>Salaries &amp; Benefits</c:v>
                </c:pt>
                <c:pt idx="1">
                  <c:v>Benefits</c:v>
                </c:pt>
                <c:pt idx="2">
                  <c:v>Charter School Pass-Through</c:v>
                </c:pt>
                <c:pt idx="3">
                  <c:v>All Other</c:v>
                </c:pt>
              </c:strCache>
            </c:strRef>
          </c:cat>
          <c:val>
            <c:numRef>
              <c:f>Sheet1!$B$2:$B$5</c:f>
              <c:numCache>
                <c:formatCode>"$"#,##0</c:formatCode>
                <c:ptCount val="4"/>
                <c:pt idx="0">
                  <c:v>284310264</c:v>
                </c:pt>
                <c:pt idx="1">
                  <c:v>112797529.98999999</c:v>
                </c:pt>
                <c:pt idx="2">
                  <c:v>129000000</c:v>
                </c:pt>
                <c:pt idx="3">
                  <c:v>107232885.00999999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FY 2012-2013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Salaries &amp; Benefits</c:v>
                </c:pt>
                <c:pt idx="1">
                  <c:v>Benefits</c:v>
                </c:pt>
                <c:pt idx="2">
                  <c:v>Charter School Pass-Through</c:v>
                </c:pt>
                <c:pt idx="3">
                  <c:v>All Other</c:v>
                </c:pt>
              </c:strCache>
            </c:strRef>
          </c:cat>
          <c:val>
            <c:numRef>
              <c:f>Sheet1!$C$2:$C$5</c:f>
              <c:numCache>
                <c:formatCode>0.0%</c:formatCode>
                <c:ptCount val="4"/>
                <c:pt idx="0">
                  <c:v>0.44890573656014915</c:v>
                </c:pt>
                <c:pt idx="1">
                  <c:v>0.178099297471464</c:v>
                </c:pt>
                <c:pt idx="2">
                  <c:v>0.20368184813848031</c:v>
                </c:pt>
                <c:pt idx="3">
                  <c:v>0.16931311782990649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1138317154341169"/>
          <c:y val="3.5986001749781275E-2"/>
          <c:w val="0.87218972469961464"/>
          <c:h val="0.73444860017498348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Salaries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cat>
          <c:val>
            <c:numRef>
              <c:f>Sheet1!$B$2:$B$9</c:f>
              <c:numCache>
                <c:formatCode>0.0</c:formatCode>
                <c:ptCount val="8"/>
                <c:pt idx="0">
                  <c:v>359.3</c:v>
                </c:pt>
                <c:pt idx="1">
                  <c:v>312.65499999999997</c:v>
                </c:pt>
                <c:pt idx="2">
                  <c:v>309.3</c:v>
                </c:pt>
                <c:pt idx="3">
                  <c:v>284.3</c:v>
                </c:pt>
                <c:pt idx="4">
                  <c:v>297.3</c:v>
                </c:pt>
                <c:pt idx="5">
                  <c:v>296.60000000000002</c:v>
                </c:pt>
                <c:pt idx="6">
                  <c:v>295.3</c:v>
                </c:pt>
                <c:pt idx="7">
                  <c:v>293.7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6"/>
        <c:shape val="box"/>
        <c:axId val="252754176"/>
        <c:axId val="252755968"/>
        <c:axId val="0"/>
      </c:bar3DChart>
      <c:catAx>
        <c:axId val="2527541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en-US"/>
          </a:p>
        </c:txPr>
        <c:crossAx val="252755968"/>
        <c:crosses val="autoZero"/>
        <c:auto val="1"/>
        <c:lblAlgn val="ctr"/>
        <c:lblOffset val="100"/>
        <c:noMultiLvlLbl val="0"/>
      </c:catAx>
      <c:valAx>
        <c:axId val="252755968"/>
        <c:scaling>
          <c:orientation val="minMax"/>
          <c:min val="250"/>
        </c:scaling>
        <c:delete val="0"/>
        <c:axPos val="l"/>
        <c:majorGridlines/>
        <c:numFmt formatCode="&quot;$&quot;#,##0" sourceLinked="0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en-US"/>
          </a:p>
        </c:txPr>
        <c:crossAx val="252754176"/>
        <c:crosses val="autoZero"/>
        <c:crossBetween val="between"/>
      </c:valAx>
    </c:plotArea>
    <c:legend>
      <c:legendPos val="b"/>
      <c:layout/>
      <c:overlay val="0"/>
      <c:spPr>
        <a:ln>
          <a:solidFill>
            <a:prstClr val="black"/>
          </a:solidFill>
        </a:ln>
      </c:spPr>
      <c:txPr>
        <a:bodyPr/>
        <a:lstStyle/>
        <a:p>
          <a:pPr>
            <a:defRPr sz="1200" baseline="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1082631977137956E-2"/>
          <c:y val="3.5986001749781275E-2"/>
          <c:w val="0.90249026426588763"/>
          <c:h val="0.73444860017498348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STRS/SERS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cat>
          <c:val>
            <c:numRef>
              <c:f>Sheet1!$B$2:$B$9</c:f>
              <c:numCache>
                <c:formatCode>0.0</c:formatCode>
                <c:ptCount val="8"/>
                <c:pt idx="0">
                  <c:v>50.18</c:v>
                </c:pt>
                <c:pt idx="1">
                  <c:v>47.887056860000001</c:v>
                </c:pt>
                <c:pt idx="2">
                  <c:v>44.7</c:v>
                </c:pt>
                <c:pt idx="3">
                  <c:v>41.3</c:v>
                </c:pt>
                <c:pt idx="4">
                  <c:v>44.8</c:v>
                </c:pt>
                <c:pt idx="5">
                  <c:v>44.7</c:v>
                </c:pt>
                <c:pt idx="6">
                  <c:v>44.5</c:v>
                </c:pt>
                <c:pt idx="7">
                  <c:v>44.2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Employee Insurance Benefits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cat>
          <c:val>
            <c:numRef>
              <c:f>Sheet1!$C$2:$C$9</c:f>
              <c:numCache>
                <c:formatCode>0.0</c:formatCode>
                <c:ptCount val="8"/>
                <c:pt idx="0">
                  <c:v>60.68</c:v>
                </c:pt>
                <c:pt idx="1">
                  <c:v>54.9</c:v>
                </c:pt>
                <c:pt idx="2">
                  <c:v>57.7</c:v>
                </c:pt>
                <c:pt idx="3">
                  <c:v>56.4</c:v>
                </c:pt>
                <c:pt idx="4">
                  <c:v>60.4</c:v>
                </c:pt>
                <c:pt idx="5">
                  <c:v>66.3</c:v>
                </c:pt>
                <c:pt idx="6">
                  <c:v>72.5</c:v>
                </c:pt>
                <c:pt idx="7">
                  <c:v>79.100000000000009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Medicare</c:v>
                </c:pt>
              </c:strCache>
            </c:strRef>
          </c:tx>
          <c:invertIfNegative val="0"/>
          <c:dLbls>
            <c:dLbl>
              <c:idx val="3"/>
              <c:layout>
                <c:manualLayout>
                  <c:x val="-4.4801192064474211E-3"/>
                  <c:y val="1.38888888888888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cat>
          <c:val>
            <c:numRef>
              <c:f>Sheet1!$D$2:$D$9</c:f>
              <c:numCache>
                <c:formatCode>0.0</c:formatCode>
                <c:ptCount val="8"/>
                <c:pt idx="0">
                  <c:v>4.3499999999999996</c:v>
                </c:pt>
                <c:pt idx="1">
                  <c:v>3.9</c:v>
                </c:pt>
                <c:pt idx="2">
                  <c:v>4</c:v>
                </c:pt>
                <c:pt idx="3">
                  <c:v>3.4</c:v>
                </c:pt>
                <c:pt idx="4">
                  <c:v>4.0999999999999996</c:v>
                </c:pt>
                <c:pt idx="5">
                  <c:v>4.0999999999999996</c:v>
                </c:pt>
                <c:pt idx="6">
                  <c:v>4.0999999999999996</c:v>
                </c:pt>
                <c:pt idx="7">
                  <c:v>4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Workers Compensation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cat>
          <c:val>
            <c:numRef>
              <c:f>Sheet1!$E$2:$E$9</c:f>
              <c:numCache>
                <c:formatCode>0.0</c:formatCode>
                <c:ptCount val="8"/>
                <c:pt idx="0">
                  <c:v>6.61</c:v>
                </c:pt>
                <c:pt idx="1">
                  <c:v>5.1702295899999999</c:v>
                </c:pt>
                <c:pt idx="2">
                  <c:v>4.5</c:v>
                </c:pt>
                <c:pt idx="3">
                  <c:v>3.5</c:v>
                </c:pt>
                <c:pt idx="4">
                  <c:v>4.4000000000000004</c:v>
                </c:pt>
                <c:pt idx="5">
                  <c:v>4.4000000000000004</c:v>
                </c:pt>
                <c:pt idx="6">
                  <c:v>4.4000000000000004</c:v>
                </c:pt>
                <c:pt idx="7">
                  <c:v>4.4000000000000004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Other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cat>
          <c:val>
            <c:numRef>
              <c:f>Sheet1!$F$2:$F$9</c:f>
              <c:numCache>
                <c:formatCode>0.0</c:formatCode>
                <c:ptCount val="8"/>
                <c:pt idx="0">
                  <c:v>3.5</c:v>
                </c:pt>
                <c:pt idx="1">
                  <c:v>7.84292751</c:v>
                </c:pt>
                <c:pt idx="2">
                  <c:v>8.4</c:v>
                </c:pt>
                <c:pt idx="3">
                  <c:v>8.1999999999999993</c:v>
                </c:pt>
                <c:pt idx="4">
                  <c:v>7.3</c:v>
                </c:pt>
                <c:pt idx="5">
                  <c:v>6.2</c:v>
                </c:pt>
                <c:pt idx="6">
                  <c:v>4.5</c:v>
                </c:pt>
                <c:pt idx="7">
                  <c:v>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7"/>
        <c:shape val="box"/>
        <c:axId val="255293312"/>
        <c:axId val="255294848"/>
        <c:axId val="0"/>
      </c:bar3DChart>
      <c:catAx>
        <c:axId val="2552933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en-US"/>
          </a:p>
        </c:txPr>
        <c:crossAx val="255294848"/>
        <c:crosses val="autoZero"/>
        <c:auto val="1"/>
        <c:lblAlgn val="ctr"/>
        <c:lblOffset val="100"/>
        <c:noMultiLvlLbl val="0"/>
      </c:catAx>
      <c:valAx>
        <c:axId val="255294848"/>
        <c:scaling>
          <c:orientation val="minMax"/>
        </c:scaling>
        <c:delete val="0"/>
        <c:axPos val="l"/>
        <c:majorGridlines/>
        <c:numFmt formatCode="&quot;$&quot;#,##0" sourceLinked="0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en-US"/>
          </a:p>
        </c:txPr>
        <c:crossAx val="255293312"/>
        <c:crosses val="autoZero"/>
        <c:crossBetween val="between"/>
      </c:valAx>
    </c:plotArea>
    <c:legend>
      <c:legendPos val="b"/>
      <c:layout/>
      <c:overlay val="0"/>
      <c:spPr>
        <a:ln>
          <a:solidFill>
            <a:prstClr val="black"/>
          </a:solidFill>
        </a:ln>
      </c:spPr>
      <c:txPr>
        <a:bodyPr/>
        <a:lstStyle/>
        <a:p>
          <a:pPr>
            <a:defRPr sz="1200" baseline="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4801130918490508E-2"/>
          <c:y val="3.5986001749781275E-2"/>
          <c:w val="0.89877176532453584"/>
          <c:h val="0.70111526684164449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Utilities</c:v>
                </c:pt>
              </c:strCache>
            </c:strRef>
          </c:tx>
          <c:invertIfNegative val="0"/>
          <c:dLbls>
            <c:numFmt formatCode="#,##0.0" sourceLinked="0"/>
            <c:txPr>
              <a:bodyPr/>
              <a:lstStyle/>
              <a:p>
                <a:pPr>
                  <a:defRPr sz="12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cat>
          <c:val>
            <c:numRef>
              <c:f>Sheet1!$B$2:$B$9</c:f>
              <c:numCache>
                <c:formatCode>0.0</c:formatCode>
                <c:ptCount val="8"/>
                <c:pt idx="0">
                  <c:v>15.14</c:v>
                </c:pt>
                <c:pt idx="1">
                  <c:v>14.173923440000001</c:v>
                </c:pt>
                <c:pt idx="2">
                  <c:v>12</c:v>
                </c:pt>
                <c:pt idx="3">
                  <c:v>12.8</c:v>
                </c:pt>
                <c:pt idx="4">
                  <c:v>13</c:v>
                </c:pt>
                <c:pt idx="5">
                  <c:v>13.2</c:v>
                </c:pt>
                <c:pt idx="6">
                  <c:v>13.4</c:v>
                </c:pt>
                <c:pt idx="7">
                  <c:v>13.6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Student Transportation (Contract)</c:v>
                </c:pt>
              </c:strCache>
            </c:strRef>
          </c:tx>
          <c:invertIfNegative val="0"/>
          <c:dLbls>
            <c:numFmt formatCode="#,##0.0" sourceLinked="0"/>
            <c:txPr>
              <a:bodyPr/>
              <a:lstStyle/>
              <a:p>
                <a:pPr>
                  <a:defRPr sz="12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cat>
          <c:val>
            <c:numRef>
              <c:f>Sheet1!$C$2:$C$9</c:f>
              <c:numCache>
                <c:formatCode>0.0</c:formatCode>
                <c:ptCount val="8"/>
                <c:pt idx="0">
                  <c:v>9.27</c:v>
                </c:pt>
                <c:pt idx="1">
                  <c:v>7.79397495</c:v>
                </c:pt>
                <c:pt idx="2">
                  <c:v>10.3</c:v>
                </c:pt>
                <c:pt idx="3">
                  <c:v>10.8</c:v>
                </c:pt>
                <c:pt idx="4">
                  <c:v>11</c:v>
                </c:pt>
                <c:pt idx="5">
                  <c:v>11.2</c:v>
                </c:pt>
                <c:pt idx="6">
                  <c:v>11.4</c:v>
                </c:pt>
                <c:pt idx="7">
                  <c:v>11.6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Other Purchased Services</c:v>
                </c:pt>
              </c:strCache>
            </c:strRef>
          </c:tx>
          <c:invertIfNegative val="0"/>
          <c:dLbls>
            <c:numFmt formatCode="#,##0.0" sourceLinked="0"/>
            <c:txPr>
              <a:bodyPr/>
              <a:lstStyle/>
              <a:p>
                <a:pPr>
                  <a:defRPr sz="12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cat>
          <c:val>
            <c:numRef>
              <c:f>Sheet1!$D$2:$D$9</c:f>
              <c:numCache>
                <c:formatCode>0.0</c:formatCode>
                <c:ptCount val="8"/>
                <c:pt idx="0">
                  <c:v>63.39</c:v>
                </c:pt>
                <c:pt idx="1">
                  <c:v>56.46329314999997</c:v>
                </c:pt>
                <c:pt idx="2">
                  <c:v>57.699999999999989</c:v>
                </c:pt>
                <c:pt idx="3">
                  <c:v>59.699999999999989</c:v>
                </c:pt>
                <c:pt idx="4">
                  <c:v>68.199999999999989</c:v>
                </c:pt>
                <c:pt idx="5">
                  <c:v>72.900000000000034</c:v>
                </c:pt>
                <c:pt idx="6">
                  <c:v>77.600000000000023</c:v>
                </c:pt>
                <c:pt idx="7">
                  <c:v>78.699999999999989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Charter School Pass-Through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cat>
          <c:val>
            <c:numRef>
              <c:f>Sheet1!$E$2:$E$9</c:f>
              <c:numCache>
                <c:formatCode>0.0</c:formatCode>
                <c:ptCount val="8"/>
                <c:pt idx="0">
                  <c:v>98.3</c:v>
                </c:pt>
                <c:pt idx="1">
                  <c:v>105.99472856</c:v>
                </c:pt>
                <c:pt idx="2">
                  <c:v>117</c:v>
                </c:pt>
                <c:pt idx="3">
                  <c:v>129</c:v>
                </c:pt>
                <c:pt idx="4">
                  <c:v>142.9</c:v>
                </c:pt>
                <c:pt idx="5">
                  <c:v>151.69999999999999</c:v>
                </c:pt>
                <c:pt idx="6">
                  <c:v>157.69999999999999</c:v>
                </c:pt>
                <c:pt idx="7">
                  <c:v>162.80000000000001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6"/>
        <c:shape val="box"/>
        <c:axId val="256188800"/>
        <c:axId val="256190336"/>
        <c:axId val="0"/>
      </c:bar3DChart>
      <c:catAx>
        <c:axId val="2561888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en-US"/>
          </a:p>
        </c:txPr>
        <c:crossAx val="256190336"/>
        <c:crosses val="autoZero"/>
        <c:auto val="1"/>
        <c:lblAlgn val="ctr"/>
        <c:lblOffset val="100"/>
        <c:noMultiLvlLbl val="0"/>
      </c:catAx>
      <c:valAx>
        <c:axId val="256190336"/>
        <c:scaling>
          <c:orientation val="minMax"/>
        </c:scaling>
        <c:delete val="0"/>
        <c:axPos val="l"/>
        <c:majorGridlines/>
        <c:numFmt formatCode="&quot;$&quot;#,##0" sourceLinked="0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en-US"/>
          </a:p>
        </c:txPr>
        <c:crossAx val="256188800"/>
        <c:crosses val="autoZero"/>
        <c:crossBetween val="between"/>
      </c:valAx>
    </c:plotArea>
    <c:legend>
      <c:legendPos val="b"/>
      <c:layout/>
      <c:overlay val="0"/>
      <c:spPr>
        <a:ln>
          <a:solidFill>
            <a:prstClr val="black"/>
          </a:solidFill>
        </a:ln>
      </c:spPr>
      <c:txPr>
        <a:bodyPr/>
        <a:lstStyle/>
        <a:p>
          <a:pPr>
            <a:defRPr sz="1200" baseline="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6546451310511316E-2"/>
          <c:y val="3.5986001749781275E-2"/>
          <c:w val="0.88702644493251459"/>
          <c:h val="0.70111526684164449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Supplies and Textbooks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cat>
          <c:val>
            <c:numRef>
              <c:f>Sheet1!$B$2:$B$9</c:f>
              <c:numCache>
                <c:formatCode>0.0</c:formatCode>
                <c:ptCount val="8"/>
                <c:pt idx="0">
                  <c:v>12.63</c:v>
                </c:pt>
                <c:pt idx="1">
                  <c:v>9.0109999999999992</c:v>
                </c:pt>
                <c:pt idx="2">
                  <c:v>10</c:v>
                </c:pt>
                <c:pt idx="3">
                  <c:v>11.7</c:v>
                </c:pt>
                <c:pt idx="4">
                  <c:v>10.5</c:v>
                </c:pt>
                <c:pt idx="5">
                  <c:v>10.5</c:v>
                </c:pt>
                <c:pt idx="6">
                  <c:v>10.5</c:v>
                </c:pt>
                <c:pt idx="7">
                  <c:v>10.5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Equipment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cat>
          <c:val>
            <c:numRef>
              <c:f>Sheet1!$C$2:$C$9</c:f>
              <c:numCache>
                <c:formatCode>0.0</c:formatCode>
                <c:ptCount val="8"/>
                <c:pt idx="0">
                  <c:v>1.31</c:v>
                </c:pt>
                <c:pt idx="1">
                  <c:v>0.78605647000000012</c:v>
                </c:pt>
                <c:pt idx="2">
                  <c:v>1</c:v>
                </c:pt>
                <c:pt idx="3">
                  <c:v>1.1000000000000001</c:v>
                </c:pt>
                <c:pt idx="4">
                  <c:v>0.7</c:v>
                </c:pt>
                <c:pt idx="5">
                  <c:v>0.7</c:v>
                </c:pt>
                <c:pt idx="6">
                  <c:v>0.7</c:v>
                </c:pt>
                <c:pt idx="7">
                  <c:v>0.7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Other Expense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cat>
          <c:val>
            <c:numRef>
              <c:f>Sheet1!$D$2:$D$9</c:f>
              <c:numCache>
                <c:formatCode>0.0</c:formatCode>
                <c:ptCount val="8"/>
                <c:pt idx="0">
                  <c:v>7.8</c:v>
                </c:pt>
                <c:pt idx="1">
                  <c:v>8.2729999999999997</c:v>
                </c:pt>
                <c:pt idx="2">
                  <c:v>6.5</c:v>
                </c:pt>
                <c:pt idx="3">
                  <c:v>8.6</c:v>
                </c:pt>
                <c:pt idx="4">
                  <c:v>8.3000000000000007</c:v>
                </c:pt>
                <c:pt idx="5">
                  <c:v>8.3000000000000007</c:v>
                </c:pt>
                <c:pt idx="6">
                  <c:v>8.3000000000000007</c:v>
                </c:pt>
                <c:pt idx="7">
                  <c:v>7.6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Transfers/Advances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cat>
          <c:val>
            <c:numRef>
              <c:f>Sheet1!$E$2:$E$9</c:f>
              <c:numCache>
                <c:formatCode>0.0</c:formatCode>
                <c:ptCount val="8"/>
                <c:pt idx="0">
                  <c:v>7.7</c:v>
                </c:pt>
                <c:pt idx="1">
                  <c:v>11.5</c:v>
                </c:pt>
                <c:pt idx="2">
                  <c:v>4.2</c:v>
                </c:pt>
                <c:pt idx="3">
                  <c:v>2.5</c:v>
                </c:pt>
                <c:pt idx="4">
                  <c:v>3.5</c:v>
                </c:pt>
                <c:pt idx="5">
                  <c:v>3.5</c:v>
                </c:pt>
                <c:pt idx="6">
                  <c:v>3.5</c:v>
                </c:pt>
                <c:pt idx="7">
                  <c:v>3.5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9"/>
        <c:shape val="box"/>
        <c:axId val="255963904"/>
        <c:axId val="255965440"/>
        <c:axId val="0"/>
      </c:bar3DChart>
      <c:catAx>
        <c:axId val="2559639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en-US"/>
          </a:p>
        </c:txPr>
        <c:crossAx val="255965440"/>
        <c:crosses val="autoZero"/>
        <c:auto val="1"/>
        <c:lblAlgn val="ctr"/>
        <c:lblOffset val="100"/>
        <c:noMultiLvlLbl val="0"/>
      </c:catAx>
      <c:valAx>
        <c:axId val="255965440"/>
        <c:scaling>
          <c:orientation val="minMax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en-US"/>
          </a:p>
        </c:txPr>
        <c:crossAx val="255963904"/>
        <c:crosses val="autoZero"/>
        <c:crossBetween val="between"/>
      </c:valAx>
    </c:plotArea>
    <c:legend>
      <c:legendPos val="b"/>
      <c:layout/>
      <c:overlay val="0"/>
      <c:spPr>
        <a:ln>
          <a:solidFill>
            <a:schemeClr val="tx1"/>
          </a:solidFill>
        </a:ln>
      </c:spPr>
      <c:txPr>
        <a:bodyPr/>
        <a:lstStyle/>
        <a:p>
          <a:pPr>
            <a:defRPr sz="1200" baseline="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 Expenditures</c:v>
                </c:pt>
              </c:strCache>
            </c:strRef>
          </c:tx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Sheet1!$A$2:$A$9</c:f>
              <c:strCach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2013*</c:v>
                </c:pt>
                <c:pt idx="4">
                  <c:v>2014*</c:v>
                </c:pt>
                <c:pt idx="5">
                  <c:v>2015*</c:v>
                </c:pt>
                <c:pt idx="6">
                  <c:v>2016*</c:v>
                </c:pt>
                <c:pt idx="7">
                  <c:v>2017*</c:v>
                </c:pt>
              </c:strCache>
            </c:strRef>
          </c:cat>
          <c:val>
            <c:numRef>
              <c:f>Sheet1!$B$2:$B$9</c:f>
              <c:numCache>
                <c:formatCode>0.0</c:formatCode>
                <c:ptCount val="8"/>
                <c:pt idx="0">
                  <c:v>700.1</c:v>
                </c:pt>
                <c:pt idx="1">
                  <c:v>646.4</c:v>
                </c:pt>
                <c:pt idx="2">
                  <c:v>647.29999999999995</c:v>
                </c:pt>
                <c:pt idx="3">
                  <c:v>633.29999999999995</c:v>
                </c:pt>
                <c:pt idx="4">
                  <c:v>676.3</c:v>
                </c:pt>
                <c:pt idx="5">
                  <c:v>694.2</c:v>
                </c:pt>
                <c:pt idx="6">
                  <c:v>708.3</c:v>
                </c:pt>
                <c:pt idx="7">
                  <c:v>718.4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Total Expenditures Excluding Charter</c:v>
                </c:pt>
              </c:strCache>
            </c:strRef>
          </c:tx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Sheet1!$A$2:$A$9</c:f>
              <c:strCach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2013*</c:v>
                </c:pt>
                <c:pt idx="4">
                  <c:v>2014*</c:v>
                </c:pt>
                <c:pt idx="5">
                  <c:v>2015*</c:v>
                </c:pt>
                <c:pt idx="6">
                  <c:v>2016*</c:v>
                </c:pt>
                <c:pt idx="7">
                  <c:v>2017*</c:v>
                </c:pt>
              </c:strCache>
            </c:strRef>
          </c:cat>
          <c:val>
            <c:numRef>
              <c:f>Sheet1!$C$2:$C$9</c:f>
              <c:numCache>
                <c:formatCode>0.0</c:formatCode>
                <c:ptCount val="8"/>
                <c:pt idx="0">
                  <c:v>601.80000000000007</c:v>
                </c:pt>
                <c:pt idx="1">
                  <c:v>540.4</c:v>
                </c:pt>
                <c:pt idx="2">
                  <c:v>530.29999999999995</c:v>
                </c:pt>
                <c:pt idx="3">
                  <c:v>504.29999999999995</c:v>
                </c:pt>
                <c:pt idx="4">
                  <c:v>533.4</c:v>
                </c:pt>
                <c:pt idx="5">
                  <c:v>542.5</c:v>
                </c:pt>
                <c:pt idx="6">
                  <c:v>550.59999999999991</c:v>
                </c:pt>
                <c:pt idx="7">
                  <c:v>555.59999999999991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56662528"/>
        <c:axId val="256676608"/>
      </c:lineChart>
      <c:catAx>
        <c:axId val="2566625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56676608"/>
        <c:crosses val="autoZero"/>
        <c:auto val="1"/>
        <c:lblAlgn val="ctr"/>
        <c:lblOffset val="100"/>
        <c:noMultiLvlLbl val="0"/>
      </c:catAx>
      <c:valAx>
        <c:axId val="256676608"/>
        <c:scaling>
          <c:orientation val="minMax"/>
          <c:max val="750"/>
          <c:min val="450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crossAx val="256662528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  <c:userShapes r:id="rId3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0"/>
      <c:rotY val="0"/>
      <c:depthPercent val="10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0740586046627607"/>
          <c:y val="4.2291557305336833E-2"/>
          <c:w val="0.87766040884556662"/>
          <c:h val="0.74333398950131158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Real Estate</c:v>
                </c:pt>
              </c:strCache>
            </c:strRef>
          </c:tx>
          <c:spPr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c:spPr>
          <c:invertIfNegative val="0"/>
          <c:dLbls>
            <c:txPr>
              <a:bodyPr/>
              <a:lstStyle/>
              <a:p>
                <a:pPr>
                  <a:defRPr sz="14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cat>
          <c:val>
            <c:numRef>
              <c:f>Sheet1!$B$2:$B$9</c:f>
              <c:numCache>
                <c:formatCode>0.0</c:formatCode>
                <c:ptCount val="8"/>
                <c:pt idx="0">
                  <c:v>147.113</c:v>
                </c:pt>
                <c:pt idx="1">
                  <c:v>148.05699999999999</c:v>
                </c:pt>
                <c:pt idx="2">
                  <c:v>144.1</c:v>
                </c:pt>
                <c:pt idx="3">
                  <c:v>171</c:v>
                </c:pt>
                <c:pt idx="4">
                  <c:v>186.9</c:v>
                </c:pt>
                <c:pt idx="5">
                  <c:v>189.5</c:v>
                </c:pt>
                <c:pt idx="6">
                  <c:v>189.5</c:v>
                </c:pt>
                <c:pt idx="7">
                  <c:v>170.9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Personal Tangible</c:v>
                </c:pt>
              </c:strCache>
            </c:strRef>
          </c:tx>
          <c:spPr>
            <a:solidFill>
              <a:schemeClr val="bg1"/>
            </a:solidFill>
          </c:spPr>
          <c:invertIfNegative val="0"/>
          <c:dLbls>
            <c:spPr>
              <a:ln>
                <a:solidFill>
                  <a:srgbClr val="00B0F0"/>
                </a:solidFill>
              </a:ln>
            </c:spPr>
            <c:txPr>
              <a:bodyPr/>
              <a:lstStyle/>
              <a:p>
                <a:pPr>
                  <a:defRPr sz="14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cat>
          <c:val>
            <c:numRef>
              <c:f>Sheet1!$C$2:$C$9</c:f>
              <c:numCache>
                <c:formatCode>0.0</c:formatCode>
                <c:ptCount val="8"/>
                <c:pt idx="0">
                  <c:v>4.28</c:v>
                </c:pt>
                <c:pt idx="1">
                  <c:v>0.99399999999999999</c:v>
                </c:pt>
                <c:pt idx="2">
                  <c:v>0.3</c:v>
                </c:pt>
                <c:pt idx="3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3"/>
        <c:gapDepth val="76"/>
        <c:shape val="box"/>
        <c:axId val="248515584"/>
        <c:axId val="248525568"/>
        <c:axId val="0"/>
      </c:bar3DChart>
      <c:catAx>
        <c:axId val="2485155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48525568"/>
        <c:crosses val="autoZero"/>
        <c:auto val="1"/>
        <c:lblAlgn val="ctr"/>
        <c:lblOffset val="100"/>
        <c:noMultiLvlLbl val="0"/>
      </c:catAx>
      <c:valAx>
        <c:axId val="248525568"/>
        <c:scaling>
          <c:orientation val="minMax"/>
          <c:max val="200"/>
          <c:min val="0"/>
        </c:scaling>
        <c:delete val="0"/>
        <c:axPos val="l"/>
        <c:majorGridlines/>
        <c:numFmt formatCode="#,##0.0" sourceLinked="0"/>
        <c:majorTickMark val="out"/>
        <c:minorTickMark val="none"/>
        <c:tickLblPos val="nextTo"/>
        <c:crossAx val="248515584"/>
        <c:crosses val="autoZero"/>
        <c:crossBetween val="between"/>
        <c:majorUnit val="25"/>
        <c:minorUnit val="5"/>
      </c:valAx>
    </c:plotArea>
    <c:legend>
      <c:legendPos val="b"/>
      <c:layout>
        <c:manualLayout>
          <c:xMode val="edge"/>
          <c:yMode val="edge"/>
          <c:x val="0.28540769907897923"/>
          <c:y val="0.93056080489938753"/>
          <c:w val="0.42918460184205276"/>
          <c:h val="6.6661417322834704E-2"/>
        </c:manualLayout>
      </c:layout>
      <c:overlay val="0"/>
      <c:txPr>
        <a:bodyPr/>
        <a:lstStyle/>
        <a:p>
          <a:pPr>
            <a:defRPr sz="1600" baseline="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Current Collection Rate</c:v>
                </c:pt>
              </c:strCache>
            </c:strRef>
          </c:tx>
          <c:spPr>
            <a:effectLst/>
            <a:scene3d>
              <a:camera prst="orthographicFront"/>
              <a:lightRig rig="threePt" dir="t"/>
            </a:scene3d>
            <a:sp3d/>
          </c:spPr>
          <c:invertIfNegative val="0"/>
          <c:dLbls>
            <c:dLbl>
              <c:idx val="0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3.2854207513947777E-2"/>
                  <c:y val="-0.11388888888888887"/>
                </c:manualLayout>
              </c:layout>
              <c:tx>
                <c:rich>
                  <a:bodyPr/>
                  <a:lstStyle/>
                  <a:p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4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0"/>
            <c:showCatName val="0"/>
            <c:showSerName val="0"/>
            <c:showPercent val="0"/>
            <c:showBubbleSize val="0"/>
          </c:dLbls>
          <c:cat>
            <c:numRef>
              <c:f>Sheet1!$A$2:$A$26</c:f>
              <c:numCache>
                <c:formatCode>General</c:formatCode>
                <c:ptCount val="25"/>
                <c:pt idx="0">
                  <c:v>1988</c:v>
                </c:pt>
                <c:pt idx="1">
                  <c:v>1989</c:v>
                </c:pt>
                <c:pt idx="2">
                  <c:v>1990</c:v>
                </c:pt>
                <c:pt idx="3">
                  <c:v>1991</c:v>
                </c:pt>
                <c:pt idx="4">
                  <c:v>1992</c:v>
                </c:pt>
                <c:pt idx="5">
                  <c:v>1993</c:v>
                </c:pt>
                <c:pt idx="6">
                  <c:v>1994</c:v>
                </c:pt>
                <c:pt idx="7">
                  <c:v>1995</c:v>
                </c:pt>
                <c:pt idx="8">
                  <c:v>1996</c:v>
                </c:pt>
                <c:pt idx="9">
                  <c:v>1997</c:v>
                </c:pt>
                <c:pt idx="10">
                  <c:v>1998</c:v>
                </c:pt>
                <c:pt idx="11">
                  <c:v>1999</c:v>
                </c:pt>
                <c:pt idx="12">
                  <c:v>2000</c:v>
                </c:pt>
                <c:pt idx="13">
                  <c:v>2001</c:v>
                </c:pt>
                <c:pt idx="14">
                  <c:v>2002</c:v>
                </c:pt>
                <c:pt idx="15">
                  <c:v>2003</c:v>
                </c:pt>
                <c:pt idx="16">
                  <c:v>2004</c:v>
                </c:pt>
                <c:pt idx="17">
                  <c:v>2005</c:v>
                </c:pt>
                <c:pt idx="18">
                  <c:v>2006</c:v>
                </c:pt>
                <c:pt idx="19">
                  <c:v>2007</c:v>
                </c:pt>
                <c:pt idx="20">
                  <c:v>2008</c:v>
                </c:pt>
                <c:pt idx="21">
                  <c:v>2009</c:v>
                </c:pt>
                <c:pt idx="22">
                  <c:v>2010</c:v>
                </c:pt>
                <c:pt idx="23">
                  <c:v>2011</c:v>
                </c:pt>
                <c:pt idx="24">
                  <c:v>2012</c:v>
                </c:pt>
              </c:numCache>
            </c:numRef>
          </c:cat>
          <c:val>
            <c:numRef>
              <c:f>Sheet1!$B$2:$B$26</c:f>
              <c:numCache>
                <c:formatCode>0.0</c:formatCode>
                <c:ptCount val="25"/>
                <c:pt idx="0">
                  <c:v>95.6</c:v>
                </c:pt>
                <c:pt idx="1">
                  <c:v>95.9</c:v>
                </c:pt>
                <c:pt idx="2">
                  <c:v>96</c:v>
                </c:pt>
                <c:pt idx="3">
                  <c:v>95.9</c:v>
                </c:pt>
                <c:pt idx="4">
                  <c:v>92.8</c:v>
                </c:pt>
                <c:pt idx="5">
                  <c:v>96.4</c:v>
                </c:pt>
                <c:pt idx="6">
                  <c:v>92.4</c:v>
                </c:pt>
                <c:pt idx="7">
                  <c:v>92.8</c:v>
                </c:pt>
                <c:pt idx="8">
                  <c:v>92.6</c:v>
                </c:pt>
                <c:pt idx="9">
                  <c:v>92.1</c:v>
                </c:pt>
                <c:pt idx="10">
                  <c:v>92.1</c:v>
                </c:pt>
                <c:pt idx="11">
                  <c:v>91.6</c:v>
                </c:pt>
                <c:pt idx="12">
                  <c:v>89.8</c:v>
                </c:pt>
                <c:pt idx="13">
                  <c:v>87.2</c:v>
                </c:pt>
                <c:pt idx="14">
                  <c:v>86.2</c:v>
                </c:pt>
                <c:pt idx="15">
                  <c:v>88.4</c:v>
                </c:pt>
                <c:pt idx="16">
                  <c:v>89.1</c:v>
                </c:pt>
                <c:pt idx="17">
                  <c:v>88</c:v>
                </c:pt>
                <c:pt idx="18">
                  <c:v>88.1</c:v>
                </c:pt>
                <c:pt idx="19">
                  <c:v>86.8</c:v>
                </c:pt>
                <c:pt idx="20">
                  <c:v>84.28</c:v>
                </c:pt>
                <c:pt idx="21">
                  <c:v>84.04</c:v>
                </c:pt>
                <c:pt idx="22">
                  <c:v>80.900000000000006</c:v>
                </c:pt>
                <c:pt idx="23">
                  <c:v>78.87</c:v>
                </c:pt>
                <c:pt idx="24">
                  <c:v>76.099999999999994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8"/>
        <c:gapDepth val="256"/>
        <c:shape val="box"/>
        <c:axId val="250337536"/>
        <c:axId val="250355712"/>
        <c:axId val="0"/>
      </c:bar3DChart>
      <c:catAx>
        <c:axId val="2503375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 baseline="0"/>
            </a:pPr>
            <a:endParaRPr lang="en-US"/>
          </a:p>
        </c:txPr>
        <c:crossAx val="250355712"/>
        <c:crosses val="autoZero"/>
        <c:auto val="1"/>
        <c:lblAlgn val="ctr"/>
        <c:lblOffset val="100"/>
        <c:noMultiLvlLbl val="0"/>
      </c:catAx>
      <c:valAx>
        <c:axId val="250355712"/>
        <c:scaling>
          <c:orientation val="minMax"/>
          <c:min val="75"/>
        </c:scaling>
        <c:delete val="0"/>
        <c:axPos val="l"/>
        <c:majorGridlines/>
        <c:minorGridlines/>
        <c:numFmt formatCode="#,##0.0" sourceLinked="0"/>
        <c:majorTickMark val="out"/>
        <c:minorTickMark val="none"/>
        <c:tickLblPos val="nextTo"/>
        <c:txPr>
          <a:bodyPr/>
          <a:lstStyle/>
          <a:p>
            <a:pPr>
              <a:defRPr sz="1200" baseline="0"/>
            </a:pPr>
            <a:endParaRPr lang="en-US"/>
          </a:p>
        </c:txPr>
        <c:crossAx val="250337536"/>
        <c:crosses val="autoZero"/>
        <c:crossBetween val="between"/>
        <c:majorUnit val="1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Current Collection Rate</c:v>
                </c:pt>
              </c:strCache>
            </c:strRef>
          </c:tx>
          <c:spPr>
            <a:effectLst/>
            <a:scene3d>
              <a:camera prst="orthographicFront"/>
              <a:lightRig rig="threePt" dir="t"/>
            </a:scene3d>
            <a:sp3d/>
          </c:spPr>
          <c:invertIfNegative val="0"/>
          <c:dLbls>
            <c:dLbl>
              <c:idx val="0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4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0"/>
            <c:showCatName val="0"/>
            <c:showSerName val="0"/>
            <c:showPercent val="0"/>
            <c:showBubbleSize val="0"/>
          </c:dLbls>
          <c:cat>
            <c:numRef>
              <c:f>Sheet1!$A$2:$A$26</c:f>
              <c:numCache>
                <c:formatCode>General</c:formatCode>
                <c:ptCount val="25"/>
                <c:pt idx="0">
                  <c:v>1988</c:v>
                </c:pt>
                <c:pt idx="1">
                  <c:v>1989</c:v>
                </c:pt>
                <c:pt idx="2">
                  <c:v>1990</c:v>
                </c:pt>
                <c:pt idx="3">
                  <c:v>1991</c:v>
                </c:pt>
                <c:pt idx="4">
                  <c:v>1992</c:v>
                </c:pt>
                <c:pt idx="5">
                  <c:v>1993</c:v>
                </c:pt>
                <c:pt idx="6">
                  <c:v>1994</c:v>
                </c:pt>
                <c:pt idx="7">
                  <c:v>1995</c:v>
                </c:pt>
                <c:pt idx="8">
                  <c:v>1996</c:v>
                </c:pt>
                <c:pt idx="9">
                  <c:v>1997</c:v>
                </c:pt>
                <c:pt idx="10">
                  <c:v>1998</c:v>
                </c:pt>
                <c:pt idx="11">
                  <c:v>1999</c:v>
                </c:pt>
                <c:pt idx="12">
                  <c:v>2000</c:v>
                </c:pt>
                <c:pt idx="13">
                  <c:v>2001</c:v>
                </c:pt>
                <c:pt idx="14">
                  <c:v>2002</c:v>
                </c:pt>
                <c:pt idx="15">
                  <c:v>2003</c:v>
                </c:pt>
                <c:pt idx="16">
                  <c:v>2004</c:v>
                </c:pt>
                <c:pt idx="17">
                  <c:v>2005</c:v>
                </c:pt>
                <c:pt idx="18">
                  <c:v>2006</c:v>
                </c:pt>
                <c:pt idx="19">
                  <c:v>2007</c:v>
                </c:pt>
                <c:pt idx="20">
                  <c:v>2008</c:v>
                </c:pt>
                <c:pt idx="21">
                  <c:v>2009</c:v>
                </c:pt>
                <c:pt idx="22">
                  <c:v>2010</c:v>
                </c:pt>
                <c:pt idx="23">
                  <c:v>2011</c:v>
                </c:pt>
                <c:pt idx="24">
                  <c:v>2012</c:v>
                </c:pt>
              </c:numCache>
            </c:numRef>
          </c:cat>
          <c:val>
            <c:numRef>
              <c:f>Sheet1!$B$2:$B$26</c:f>
              <c:numCache>
                <c:formatCode>General</c:formatCode>
                <c:ptCount val="25"/>
                <c:pt idx="0">
                  <c:v>95.6</c:v>
                </c:pt>
                <c:pt idx="1">
                  <c:v>95.9</c:v>
                </c:pt>
                <c:pt idx="2">
                  <c:v>96</c:v>
                </c:pt>
                <c:pt idx="3">
                  <c:v>95.9</c:v>
                </c:pt>
                <c:pt idx="4">
                  <c:v>92.8</c:v>
                </c:pt>
                <c:pt idx="5">
                  <c:v>96.4</c:v>
                </c:pt>
                <c:pt idx="6">
                  <c:v>92.4</c:v>
                </c:pt>
                <c:pt idx="7">
                  <c:v>92.8</c:v>
                </c:pt>
                <c:pt idx="8">
                  <c:v>92.6</c:v>
                </c:pt>
                <c:pt idx="9">
                  <c:v>92.1</c:v>
                </c:pt>
                <c:pt idx="10">
                  <c:v>92.1</c:v>
                </c:pt>
                <c:pt idx="11">
                  <c:v>91.6</c:v>
                </c:pt>
                <c:pt idx="12">
                  <c:v>89.8</c:v>
                </c:pt>
                <c:pt idx="13">
                  <c:v>87.2</c:v>
                </c:pt>
                <c:pt idx="14">
                  <c:v>86.2</c:v>
                </c:pt>
                <c:pt idx="15">
                  <c:v>88.4</c:v>
                </c:pt>
                <c:pt idx="16">
                  <c:v>89.1</c:v>
                </c:pt>
                <c:pt idx="17">
                  <c:v>88</c:v>
                </c:pt>
                <c:pt idx="18">
                  <c:v>88.1</c:v>
                </c:pt>
                <c:pt idx="19">
                  <c:v>86.8</c:v>
                </c:pt>
                <c:pt idx="20">
                  <c:v>84.28</c:v>
                </c:pt>
                <c:pt idx="21">
                  <c:v>84.04</c:v>
                </c:pt>
                <c:pt idx="22">
                  <c:v>80.900000000000006</c:v>
                </c:pt>
                <c:pt idx="23">
                  <c:v>78.900000000000006</c:v>
                </c:pt>
                <c:pt idx="24">
                  <c:v>76.099999999999994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Delinquencies</c:v>
                </c:pt>
              </c:strCache>
            </c:strRef>
          </c:tx>
          <c:invertIfNegative val="0"/>
          <c:dLbls>
            <c:dLbl>
              <c:idx val="0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4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0"/>
            <c:showCatName val="0"/>
            <c:showSerName val="0"/>
            <c:showPercent val="0"/>
            <c:showBubbleSize val="0"/>
          </c:dLbls>
          <c:cat>
            <c:numRef>
              <c:f>Sheet1!$A$2:$A$26</c:f>
              <c:numCache>
                <c:formatCode>General</c:formatCode>
                <c:ptCount val="25"/>
                <c:pt idx="0">
                  <c:v>1988</c:v>
                </c:pt>
                <c:pt idx="1">
                  <c:v>1989</c:v>
                </c:pt>
                <c:pt idx="2">
                  <c:v>1990</c:v>
                </c:pt>
                <c:pt idx="3">
                  <c:v>1991</c:v>
                </c:pt>
                <c:pt idx="4">
                  <c:v>1992</c:v>
                </c:pt>
                <c:pt idx="5">
                  <c:v>1993</c:v>
                </c:pt>
                <c:pt idx="6">
                  <c:v>1994</c:v>
                </c:pt>
                <c:pt idx="7">
                  <c:v>1995</c:v>
                </c:pt>
                <c:pt idx="8">
                  <c:v>1996</c:v>
                </c:pt>
                <c:pt idx="9">
                  <c:v>1997</c:v>
                </c:pt>
                <c:pt idx="10">
                  <c:v>1998</c:v>
                </c:pt>
                <c:pt idx="11">
                  <c:v>1999</c:v>
                </c:pt>
                <c:pt idx="12">
                  <c:v>2000</c:v>
                </c:pt>
                <c:pt idx="13">
                  <c:v>2001</c:v>
                </c:pt>
                <c:pt idx="14">
                  <c:v>2002</c:v>
                </c:pt>
                <c:pt idx="15">
                  <c:v>2003</c:v>
                </c:pt>
                <c:pt idx="16">
                  <c:v>2004</c:v>
                </c:pt>
                <c:pt idx="17">
                  <c:v>2005</c:v>
                </c:pt>
                <c:pt idx="18">
                  <c:v>2006</c:v>
                </c:pt>
                <c:pt idx="19">
                  <c:v>2007</c:v>
                </c:pt>
                <c:pt idx="20">
                  <c:v>2008</c:v>
                </c:pt>
                <c:pt idx="21">
                  <c:v>2009</c:v>
                </c:pt>
                <c:pt idx="22">
                  <c:v>2010</c:v>
                </c:pt>
                <c:pt idx="23">
                  <c:v>2011</c:v>
                </c:pt>
                <c:pt idx="24">
                  <c:v>2012</c:v>
                </c:pt>
              </c:numCache>
            </c:numRef>
          </c:cat>
          <c:val>
            <c:numRef>
              <c:f>Sheet1!$C$2:$C$26</c:f>
              <c:numCache>
                <c:formatCode>General</c:formatCode>
                <c:ptCount val="25"/>
                <c:pt idx="0">
                  <c:v>4.5</c:v>
                </c:pt>
                <c:pt idx="1">
                  <c:v>9.9</c:v>
                </c:pt>
                <c:pt idx="2">
                  <c:v>4.5</c:v>
                </c:pt>
                <c:pt idx="3">
                  <c:v>4.8</c:v>
                </c:pt>
                <c:pt idx="4">
                  <c:v>4.7</c:v>
                </c:pt>
                <c:pt idx="5">
                  <c:v>3</c:v>
                </c:pt>
                <c:pt idx="6">
                  <c:v>3.9</c:v>
                </c:pt>
                <c:pt idx="7">
                  <c:v>3.5</c:v>
                </c:pt>
                <c:pt idx="8">
                  <c:v>4.3</c:v>
                </c:pt>
                <c:pt idx="9">
                  <c:v>5.3</c:v>
                </c:pt>
                <c:pt idx="10">
                  <c:v>6</c:v>
                </c:pt>
                <c:pt idx="11">
                  <c:v>5.7</c:v>
                </c:pt>
                <c:pt idx="12">
                  <c:v>5.6</c:v>
                </c:pt>
                <c:pt idx="13">
                  <c:v>5.8</c:v>
                </c:pt>
                <c:pt idx="14">
                  <c:v>7.6</c:v>
                </c:pt>
                <c:pt idx="15">
                  <c:v>6.5</c:v>
                </c:pt>
                <c:pt idx="16">
                  <c:v>9.1</c:v>
                </c:pt>
                <c:pt idx="17">
                  <c:v>6.6</c:v>
                </c:pt>
                <c:pt idx="18">
                  <c:v>7.2</c:v>
                </c:pt>
                <c:pt idx="19">
                  <c:v>6.6</c:v>
                </c:pt>
                <c:pt idx="20">
                  <c:v>8.02</c:v>
                </c:pt>
                <c:pt idx="21">
                  <c:v>7.06</c:v>
                </c:pt>
                <c:pt idx="22">
                  <c:v>9.1</c:v>
                </c:pt>
                <c:pt idx="23">
                  <c:v>6.5</c:v>
                </c:pt>
                <c:pt idx="24">
                  <c:v>8.86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8"/>
        <c:gapDepth val="256"/>
        <c:shape val="box"/>
        <c:axId val="249071488"/>
        <c:axId val="249073024"/>
        <c:axId val="0"/>
      </c:bar3DChart>
      <c:catAx>
        <c:axId val="2490714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 baseline="0"/>
            </a:pPr>
            <a:endParaRPr lang="en-US"/>
          </a:p>
        </c:txPr>
        <c:crossAx val="249073024"/>
        <c:crosses val="autoZero"/>
        <c:auto val="1"/>
        <c:lblAlgn val="ctr"/>
        <c:lblOffset val="100"/>
        <c:noMultiLvlLbl val="0"/>
      </c:catAx>
      <c:valAx>
        <c:axId val="249073024"/>
        <c:scaling>
          <c:orientation val="minMax"/>
          <c:min val="75"/>
        </c:scaling>
        <c:delete val="0"/>
        <c:axPos val="l"/>
        <c:majorGridlines/>
        <c:numFmt formatCode="#,##0.00" sourceLinked="0"/>
        <c:majorTickMark val="out"/>
        <c:minorTickMark val="none"/>
        <c:tickLblPos val="nextTo"/>
        <c:txPr>
          <a:bodyPr/>
          <a:lstStyle/>
          <a:p>
            <a:pPr>
              <a:defRPr sz="1200" baseline="0"/>
            </a:pPr>
            <a:endParaRPr lang="en-US"/>
          </a:p>
        </c:txPr>
        <c:crossAx val="249071488"/>
        <c:crosses val="autoZero"/>
        <c:crossBetween val="between"/>
        <c:majorUnit val="2"/>
      </c:valAx>
    </c:plotArea>
    <c:legend>
      <c:legendPos val="b"/>
      <c:layout/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6633673704804589E-2"/>
          <c:y val="1.893744531933526E-2"/>
          <c:w val="0.90843259560703116"/>
          <c:h val="0.78135192475940507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State Foundation</c:v>
                </c:pt>
              </c:strCache>
            </c:strRef>
          </c:tx>
          <c:spPr>
            <a:ln w="12700"/>
          </c:spPr>
          <c:invertIfNegative val="0"/>
          <c:dLbls>
            <c:txPr>
              <a:bodyPr/>
              <a:lstStyle/>
              <a:p>
                <a:pPr>
                  <a:defRPr sz="16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cat>
          <c:val>
            <c:numRef>
              <c:f>Sheet1!$B$2:$B$9</c:f>
              <c:numCache>
                <c:formatCode>0.0</c:formatCode>
                <c:ptCount val="8"/>
                <c:pt idx="0">
                  <c:v>411.3</c:v>
                </c:pt>
                <c:pt idx="1">
                  <c:v>404.45241663999997</c:v>
                </c:pt>
                <c:pt idx="2">
                  <c:v>421.4</c:v>
                </c:pt>
                <c:pt idx="3">
                  <c:v>419.5</c:v>
                </c:pt>
                <c:pt idx="4">
                  <c:v>410.5</c:v>
                </c:pt>
                <c:pt idx="5">
                  <c:v>410.5</c:v>
                </c:pt>
                <c:pt idx="6">
                  <c:v>408.8</c:v>
                </c:pt>
                <c:pt idx="7">
                  <c:v>407.6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Fiscal Stabilization Fund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cat>
          <c:val>
            <c:numRef>
              <c:f>Sheet1!$C$2:$C$9</c:f>
              <c:numCache>
                <c:formatCode>General</c:formatCode>
                <c:ptCount val="8"/>
                <c:pt idx="0">
                  <c:v>27.3</c:v>
                </c:pt>
                <c:pt idx="1">
                  <c:v>34.1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5"/>
        <c:shape val="box"/>
        <c:axId val="249151872"/>
        <c:axId val="249153408"/>
        <c:axId val="0"/>
      </c:bar3DChart>
      <c:catAx>
        <c:axId val="2491518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en-US"/>
          </a:p>
        </c:txPr>
        <c:crossAx val="249153408"/>
        <c:crosses val="autoZero"/>
        <c:auto val="1"/>
        <c:lblAlgn val="ctr"/>
        <c:lblOffset val="100"/>
        <c:noMultiLvlLbl val="0"/>
      </c:catAx>
      <c:valAx>
        <c:axId val="249153408"/>
        <c:scaling>
          <c:orientation val="minMax"/>
          <c:min val="400"/>
        </c:scaling>
        <c:delete val="0"/>
        <c:axPos val="l"/>
        <c:majorGridlines/>
        <c:numFmt formatCode="&quot;$&quot;#,##0" sourceLinked="0"/>
        <c:majorTickMark val="out"/>
        <c:minorTickMark val="none"/>
        <c:tickLblPos val="nextTo"/>
        <c:txPr>
          <a:bodyPr/>
          <a:lstStyle/>
          <a:p>
            <a:pPr>
              <a:defRPr sz="1200" baseline="0"/>
            </a:pPr>
            <a:endParaRPr lang="en-US"/>
          </a:p>
        </c:txPr>
        <c:crossAx val="24915187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25098439154689905"/>
          <c:y val="0.92987357830271211"/>
          <c:w val="0.51743213207344352"/>
          <c:h val="6.0419072615923032E-2"/>
        </c:manualLayout>
      </c:layout>
      <c:overlay val="0"/>
      <c:spPr>
        <a:ln>
          <a:solidFill>
            <a:schemeClr val="tx1"/>
          </a:solidFill>
        </a:ln>
      </c:spPr>
      <c:txPr>
        <a:bodyPr/>
        <a:lstStyle/>
        <a:p>
          <a:pPr>
            <a:defRPr sz="1400" baseline="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6633673704804589E-2"/>
          <c:y val="1.8937445319335264E-2"/>
          <c:w val="0.90843259560703105"/>
          <c:h val="0.78135192475940507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State Foundation</c:v>
                </c:pt>
              </c:strCache>
            </c:strRef>
          </c:tx>
          <c:spPr>
            <a:ln w="12700"/>
          </c:spPr>
          <c:invertIfNegative val="0"/>
          <c:dLbls>
            <c:txPr>
              <a:bodyPr/>
              <a:lstStyle/>
              <a:p>
                <a:pPr>
                  <a:defRPr sz="16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cat>
          <c:val>
            <c:numRef>
              <c:f>Sheet1!$B$2:$B$9</c:f>
              <c:numCache>
                <c:formatCode>0.0</c:formatCode>
                <c:ptCount val="8"/>
                <c:pt idx="0">
                  <c:v>313</c:v>
                </c:pt>
                <c:pt idx="1">
                  <c:v>298.5</c:v>
                </c:pt>
                <c:pt idx="2">
                  <c:v>304.39999999999998</c:v>
                </c:pt>
                <c:pt idx="3">
                  <c:v>290.5</c:v>
                </c:pt>
                <c:pt idx="4">
                  <c:v>267.60000000000002</c:v>
                </c:pt>
                <c:pt idx="5">
                  <c:v>258.8</c:v>
                </c:pt>
                <c:pt idx="6">
                  <c:v>251.10000000000002</c:v>
                </c:pt>
                <c:pt idx="7">
                  <c:v>244.8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Fiscal Stabilization Fund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cat>
          <c:val>
            <c:numRef>
              <c:f>Sheet1!$C$2:$C$9</c:f>
              <c:numCache>
                <c:formatCode>General</c:formatCode>
                <c:ptCount val="8"/>
                <c:pt idx="0">
                  <c:v>27.3</c:v>
                </c:pt>
                <c:pt idx="1">
                  <c:v>34.1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5"/>
        <c:shape val="box"/>
        <c:axId val="248980224"/>
        <c:axId val="249004416"/>
        <c:axId val="0"/>
      </c:bar3DChart>
      <c:catAx>
        <c:axId val="2489802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en-US"/>
          </a:p>
        </c:txPr>
        <c:crossAx val="249004416"/>
        <c:crosses val="autoZero"/>
        <c:auto val="1"/>
        <c:lblAlgn val="ctr"/>
        <c:lblOffset val="100"/>
        <c:noMultiLvlLbl val="0"/>
      </c:catAx>
      <c:valAx>
        <c:axId val="249004416"/>
        <c:scaling>
          <c:orientation val="minMax"/>
          <c:max val="340"/>
          <c:min val="240"/>
        </c:scaling>
        <c:delete val="0"/>
        <c:axPos val="l"/>
        <c:majorGridlines/>
        <c:numFmt formatCode="&quot;$&quot;#,##0" sourceLinked="0"/>
        <c:majorTickMark val="out"/>
        <c:minorTickMark val="none"/>
        <c:tickLblPos val="nextTo"/>
        <c:txPr>
          <a:bodyPr/>
          <a:lstStyle/>
          <a:p>
            <a:pPr>
              <a:defRPr sz="1200" baseline="0"/>
            </a:pPr>
            <a:endParaRPr lang="en-US"/>
          </a:p>
        </c:txPr>
        <c:crossAx val="24898022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25098439154689911"/>
          <c:y val="0.92987357830271211"/>
          <c:w val="0.51743213207344352"/>
          <c:h val="6.0419072615923032E-2"/>
        </c:manualLayout>
      </c:layout>
      <c:overlay val="0"/>
      <c:spPr>
        <a:ln>
          <a:solidFill>
            <a:schemeClr val="tx1"/>
          </a:solidFill>
        </a:ln>
      </c:spPr>
      <c:txPr>
        <a:bodyPr/>
        <a:lstStyle/>
        <a:p>
          <a:pPr>
            <a:defRPr sz="1400" baseline="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1673955973480517"/>
          <c:y val="0.14379155730533691"/>
          <c:w val="0.8683267095770365"/>
          <c:h val="0.57170231846019792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Education Jobs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cat>
          <c:val>
            <c:numRef>
              <c:f>Sheet1!$B$2:$B$9</c:f>
              <c:numCache>
                <c:formatCode>General</c:formatCode>
                <c:ptCount val="8"/>
                <c:pt idx="2">
                  <c:v>17.7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"/>
        <c:shape val="box"/>
        <c:axId val="250401152"/>
        <c:axId val="250402688"/>
        <c:axId val="0"/>
      </c:bar3DChart>
      <c:catAx>
        <c:axId val="2504011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50402688"/>
        <c:crosses val="autoZero"/>
        <c:auto val="1"/>
        <c:lblAlgn val="ctr"/>
        <c:lblOffset val="100"/>
        <c:noMultiLvlLbl val="0"/>
      </c:catAx>
      <c:valAx>
        <c:axId val="250402688"/>
        <c:scaling>
          <c:orientation val="minMax"/>
        </c:scaling>
        <c:delete val="0"/>
        <c:axPos val="l"/>
        <c:majorGridlines/>
        <c:numFmt formatCode="&quot;$&quot;#,##0" sourceLinked="0"/>
        <c:majorTickMark val="out"/>
        <c:minorTickMark val="none"/>
        <c:tickLblPos val="nextTo"/>
        <c:crossAx val="250401152"/>
        <c:crosses val="autoZero"/>
        <c:crossBetween val="between"/>
      </c:valAx>
    </c:plotArea>
    <c:legend>
      <c:legendPos val="b"/>
      <c:layout/>
      <c:overlay val="0"/>
      <c:spPr>
        <a:ln>
          <a:solidFill>
            <a:prstClr val="black"/>
          </a:solidFill>
        </a:ln>
      </c:spPr>
      <c:txPr>
        <a:bodyPr/>
        <a:lstStyle/>
        <a:p>
          <a:pPr>
            <a:defRPr sz="1200" baseline="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2122393564244089E-2"/>
          <c:y val="3.5986001749781275E-2"/>
          <c:w val="0.91145050267878724"/>
          <c:h val="0.66778193350832082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Property Tax Reimbursements</c:v>
                </c:pt>
              </c:strCache>
            </c:strRef>
          </c:tx>
          <c:invertIfNegative val="0"/>
          <c:dLbls>
            <c:numFmt formatCode="#,##0.0" sourceLinked="0"/>
            <c:txPr>
              <a:bodyPr/>
              <a:lstStyle/>
              <a:p>
                <a:pPr>
                  <a:defRPr sz="14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cat>
          <c:val>
            <c:numRef>
              <c:f>Sheet1!$B$2:$B$9</c:f>
              <c:numCache>
                <c:formatCode>General</c:formatCode>
                <c:ptCount val="8"/>
                <c:pt idx="0">
                  <c:v>12.427</c:v>
                </c:pt>
                <c:pt idx="1">
                  <c:v>12.414</c:v>
                </c:pt>
                <c:pt idx="2">
                  <c:v>12.3</c:v>
                </c:pt>
                <c:pt idx="3">
                  <c:v>15.2</c:v>
                </c:pt>
                <c:pt idx="4">
                  <c:v>18</c:v>
                </c:pt>
                <c:pt idx="5">
                  <c:v>18</c:v>
                </c:pt>
                <c:pt idx="6">
                  <c:v>18</c:v>
                </c:pt>
                <c:pt idx="7">
                  <c:v>15.2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Utility Tax Reimbursements</c:v>
                </c:pt>
              </c:strCache>
            </c:strRef>
          </c:tx>
          <c:invertIfNegative val="0"/>
          <c:dLbls>
            <c:numFmt formatCode="#,##0.0" sourceLinked="0"/>
            <c:txPr>
              <a:bodyPr/>
              <a:lstStyle/>
              <a:p>
                <a:pPr>
                  <a:defRPr sz="14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cat>
          <c:val>
            <c:numRef>
              <c:f>Sheet1!$C$2:$C$9</c:f>
              <c:numCache>
                <c:formatCode>General</c:formatCode>
                <c:ptCount val="8"/>
                <c:pt idx="0">
                  <c:v>4.5</c:v>
                </c:pt>
                <c:pt idx="1">
                  <c:v>4.4000000000000004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HB 66 CAT Reimbursements</c:v>
                </c:pt>
              </c:strCache>
            </c:strRef>
          </c:tx>
          <c:invertIfNegative val="0"/>
          <c:dLbls>
            <c:numFmt formatCode="#,##0.0" sourceLinked="0"/>
            <c:txPr>
              <a:bodyPr/>
              <a:lstStyle/>
              <a:p>
                <a:pPr>
                  <a:defRPr sz="14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cat>
          <c:val>
            <c:numRef>
              <c:f>Sheet1!$D$2:$D$9</c:f>
              <c:numCache>
                <c:formatCode>General</c:formatCode>
                <c:ptCount val="8"/>
                <c:pt idx="0">
                  <c:v>38.591999999999999</c:v>
                </c:pt>
                <c:pt idx="1">
                  <c:v>39.773000000000003</c:v>
                </c:pt>
                <c:pt idx="2">
                  <c:v>26.885000000000002</c:v>
                </c:pt>
                <c:pt idx="3">
                  <c:v>13.914</c:v>
                </c:pt>
                <c:pt idx="4">
                  <c:v>13.914</c:v>
                </c:pt>
                <c:pt idx="5">
                  <c:v>13.914</c:v>
                </c:pt>
                <c:pt idx="6">
                  <c:v>13.914</c:v>
                </c:pt>
                <c:pt idx="7">
                  <c:v>13.914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7"/>
        <c:shape val="box"/>
        <c:axId val="254391424"/>
        <c:axId val="254392960"/>
        <c:axId val="0"/>
      </c:bar3DChart>
      <c:catAx>
        <c:axId val="2543914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en-US"/>
          </a:p>
        </c:txPr>
        <c:crossAx val="254392960"/>
        <c:crosses val="autoZero"/>
        <c:auto val="1"/>
        <c:lblAlgn val="ctr"/>
        <c:lblOffset val="100"/>
        <c:noMultiLvlLbl val="0"/>
      </c:catAx>
      <c:valAx>
        <c:axId val="254392960"/>
        <c:scaling>
          <c:orientation val="minMax"/>
        </c:scaling>
        <c:delete val="0"/>
        <c:axPos val="l"/>
        <c:majorGridlines/>
        <c:numFmt formatCode="&quot;$&quot;#,##0" sourceLinked="0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en-US"/>
          </a:p>
        </c:txPr>
        <c:crossAx val="254391424"/>
        <c:crosses val="autoZero"/>
        <c:crossBetween val="between"/>
      </c:valAx>
    </c:plotArea>
    <c:legend>
      <c:legendPos val="b"/>
      <c:layout/>
      <c:overlay val="0"/>
      <c:spPr>
        <a:ln>
          <a:solidFill>
            <a:schemeClr val="tx1"/>
          </a:solidFill>
        </a:ln>
      </c:spPr>
      <c:txPr>
        <a:bodyPr/>
        <a:lstStyle/>
        <a:p>
          <a:pPr>
            <a:defRPr sz="1200" baseline="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1823718950480925E-2"/>
          <c:y val="3.5986001749781275E-2"/>
          <c:w val="0.91174917729254989"/>
          <c:h val="0.71778193350831876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Other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cat>
          <c:val>
            <c:numRef>
              <c:f>Sheet1!$B$2:$B$9</c:f>
              <c:numCache>
                <c:formatCode>0.0</c:formatCode>
                <c:ptCount val="8"/>
                <c:pt idx="0">
                  <c:v>10.6</c:v>
                </c:pt>
                <c:pt idx="1">
                  <c:v>18.2</c:v>
                </c:pt>
                <c:pt idx="2">
                  <c:v>24.4</c:v>
                </c:pt>
                <c:pt idx="3">
                  <c:v>23.299999999999997</c:v>
                </c:pt>
                <c:pt idx="4">
                  <c:v>22.2</c:v>
                </c:pt>
                <c:pt idx="5">
                  <c:v>22.7</c:v>
                </c:pt>
                <c:pt idx="6">
                  <c:v>22.8</c:v>
                </c:pt>
                <c:pt idx="7">
                  <c:v>22.8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Interest</c:v>
                </c:pt>
              </c:strCache>
            </c:strRef>
          </c:tx>
          <c:invertIfNegative val="0"/>
          <c:dLbls>
            <c:dLbl>
              <c:idx val="3"/>
              <c:layout>
                <c:manualLayout>
                  <c:x val="1.4933730688157522E-3"/>
                  <c:y val="1.66666666666666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1.4933730688158069E-3"/>
                  <c:y val="2.50000000000000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2.9867461376316138E-3"/>
                  <c:y val="3.61111111111111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2.9867461376316138E-3"/>
                  <c:y val="1.66666666666666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2.9867461376315045E-3"/>
                  <c:y val="1.66666666666666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cat>
          <c:val>
            <c:numRef>
              <c:f>Sheet1!$C$2:$C$9</c:f>
              <c:numCache>
                <c:formatCode>0.0</c:formatCode>
                <c:ptCount val="8"/>
                <c:pt idx="0">
                  <c:v>2.4</c:v>
                </c:pt>
                <c:pt idx="1">
                  <c:v>2.1</c:v>
                </c:pt>
                <c:pt idx="2">
                  <c:v>0.6</c:v>
                </c:pt>
                <c:pt idx="3">
                  <c:v>0.4</c:v>
                </c:pt>
                <c:pt idx="4">
                  <c:v>0.5</c:v>
                </c:pt>
                <c:pt idx="5">
                  <c:v>0.6</c:v>
                </c:pt>
                <c:pt idx="6">
                  <c:v>0.6</c:v>
                </c:pt>
                <c:pt idx="7">
                  <c:v>0.7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Catastrophic Aid</c:v>
                </c:pt>
              </c:strCache>
            </c:strRef>
          </c:tx>
          <c:invertIfNegative val="0"/>
          <c:dLbls>
            <c:dLbl>
              <c:idx val="2"/>
              <c:layout>
                <c:manualLayout>
                  <c:x val="0"/>
                  <c:y val="-1.38888888888888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8.9602384128948422E-3"/>
                  <c:y val="8.333333333333333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cat>
          <c:val>
            <c:numRef>
              <c:f>Sheet1!$D$2:$D$9</c:f>
              <c:numCache>
                <c:formatCode>General</c:formatCode>
                <c:ptCount val="8"/>
                <c:pt idx="2" formatCode="0.0">
                  <c:v>1.4</c:v>
                </c:pt>
                <c:pt idx="3" formatCode="0.0">
                  <c:v>1.3</c:v>
                </c:pt>
                <c:pt idx="4" formatCode="0.0">
                  <c:v>1.3</c:v>
                </c:pt>
                <c:pt idx="5" formatCode="0.0">
                  <c:v>1.3</c:v>
                </c:pt>
                <c:pt idx="6" formatCode="0.0">
                  <c:v>1.3</c:v>
                </c:pt>
                <c:pt idx="7" formatCode="0.0">
                  <c:v>1.3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Medicaid</c:v>
                </c:pt>
              </c:strCache>
            </c:strRef>
          </c:tx>
          <c:invertIfNegative val="0"/>
          <c:dLbls>
            <c:dLbl>
              <c:idx val="2"/>
              <c:layout>
                <c:manualLayout>
                  <c:x val="0"/>
                  <c:y val="-2.777777777777777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4933730688158617E-3"/>
                  <c:y val="-8.333333333333333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cat>
          <c:val>
            <c:numRef>
              <c:f>Sheet1!$E$2:$E$9</c:f>
              <c:numCache>
                <c:formatCode>0.0</c:formatCode>
                <c:ptCount val="8"/>
                <c:pt idx="0">
                  <c:v>1.7</c:v>
                </c:pt>
                <c:pt idx="1">
                  <c:v>1.9</c:v>
                </c:pt>
                <c:pt idx="2">
                  <c:v>1.8</c:v>
                </c:pt>
                <c:pt idx="3">
                  <c:v>5.5</c:v>
                </c:pt>
                <c:pt idx="4">
                  <c:v>2.5</c:v>
                </c:pt>
                <c:pt idx="5">
                  <c:v>2.5</c:v>
                </c:pt>
                <c:pt idx="6">
                  <c:v>2.5</c:v>
                </c:pt>
                <c:pt idx="7">
                  <c:v>2.5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Advance In</c:v>
                </c:pt>
              </c:strCache>
            </c:strRef>
          </c:tx>
          <c:invertIfNegative val="0"/>
          <c:dLbls>
            <c:dLbl>
              <c:idx val="2"/>
              <c:layout>
                <c:manualLayout>
                  <c:x val="0"/>
                  <c:y val="-5.555555555555555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delete val="1"/>
            </c:dLbl>
            <c:dLbl>
              <c:idx val="4"/>
              <c:delete val="1"/>
            </c:dLbl>
            <c:dLbl>
              <c:idx val="5"/>
              <c:delete val="1"/>
            </c:dLbl>
            <c:dLbl>
              <c:idx val="6"/>
              <c:delete val="1"/>
            </c:dLbl>
            <c:dLbl>
              <c:idx val="7"/>
              <c:delete val="1"/>
            </c:dLbl>
            <c:txPr>
              <a:bodyPr/>
              <a:lstStyle/>
              <a:p>
                <a:pPr>
                  <a:defRPr sz="14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cat>
          <c:val>
            <c:numRef>
              <c:f>Sheet1!$F$2:$F$9</c:f>
              <c:numCache>
                <c:formatCode>0.0</c:formatCode>
                <c:ptCount val="8"/>
                <c:pt idx="0">
                  <c:v>2.5</c:v>
                </c:pt>
                <c:pt idx="1">
                  <c:v>1.7</c:v>
                </c:pt>
                <c:pt idx="2">
                  <c:v>3.5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6"/>
        <c:shape val="box"/>
        <c:axId val="254914560"/>
        <c:axId val="254916096"/>
        <c:axId val="0"/>
      </c:bar3DChart>
      <c:catAx>
        <c:axId val="2549145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en-US"/>
          </a:p>
        </c:txPr>
        <c:crossAx val="254916096"/>
        <c:crosses val="autoZero"/>
        <c:auto val="1"/>
        <c:lblAlgn val="ctr"/>
        <c:lblOffset val="100"/>
        <c:noMultiLvlLbl val="0"/>
      </c:catAx>
      <c:valAx>
        <c:axId val="254916096"/>
        <c:scaling>
          <c:orientation val="minMax"/>
          <c:max val="30"/>
        </c:scaling>
        <c:delete val="0"/>
        <c:axPos val="l"/>
        <c:majorGridlines/>
        <c:numFmt formatCode="&quot;$&quot;#,##0" sourceLinked="0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en-US"/>
          </a:p>
        </c:txPr>
        <c:crossAx val="254914560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1200" baseline="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0.41217</cdr:x>
      <cdr:y>0.86667</cdr:y>
    </cdr:from>
    <cdr:to>
      <cdr:x>0.59138</cdr:x>
      <cdr:y>0.93333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505200" y="3962400"/>
          <a:ext cx="15240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pPr algn="ctr"/>
          <a:r>
            <a:rPr lang="en-US" sz="1600" b="1" dirty="0" smtClean="0"/>
            <a:t>Fiscal Year</a:t>
          </a:r>
          <a:endParaRPr lang="en-US" sz="1600" b="1" dirty="0"/>
        </a:p>
      </cdr:txBody>
    </cdr:sp>
  </cdr:relSizeAnchor>
  <cdr:relSizeAnchor xmlns:cdr="http://schemas.openxmlformats.org/drawingml/2006/chartDrawing">
    <cdr:from>
      <cdr:x>0</cdr:x>
      <cdr:y>0.16597</cdr:y>
    </cdr:from>
    <cdr:to>
      <cdr:x>0.03619</cdr:x>
      <cdr:y>0.76597</cdr:y>
    </cdr:to>
    <cdr:sp macro="" textlink="">
      <cdr:nvSpPr>
        <cdr:cNvPr id="3" name="TextBox 4"/>
        <cdr:cNvSpPr txBox="1"/>
      </cdr:nvSpPr>
      <cdr:spPr>
        <a:xfrm xmlns:a="http://schemas.openxmlformats.org/drawingml/2006/main" rot="-5400000">
          <a:off x="-1519336" y="1976537"/>
          <a:ext cx="2743200" cy="3077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1pPr>
          <a:lvl2pPr marL="457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2pPr>
          <a:lvl3pPr marL="914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3pPr>
          <a:lvl4pPr marL="1371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4pPr>
          <a:lvl5pPr marL="18288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5pPr>
          <a:lvl6pPr marL="22860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6pPr>
          <a:lvl7pPr marL="2743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7pPr>
          <a:lvl8pPr marL="3200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8pPr>
          <a:lvl9pPr marL="3657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9pPr>
        </a:lstStyle>
        <a:p xmlns:a="http://schemas.openxmlformats.org/drawingml/2006/main">
          <a:pPr algn="ctr"/>
          <a:r>
            <a:rPr lang="en-US" sz="1400" b="1" dirty="0" smtClean="0"/>
            <a:t>Revenue (In Millions)</a:t>
          </a:r>
          <a:endParaRPr lang="en-US" sz="1400" b="1" dirty="0"/>
        </a:p>
      </cdr:txBody>
    </cdr:sp>
  </cdr:relSizeAnchor>
</c:userShapes>
</file>

<file path=ppt/drawings/drawing10.xml><?xml version="1.0" encoding="utf-8"?>
<c:userShapes xmlns:c="http://schemas.openxmlformats.org/drawingml/2006/chart">
  <cdr:relSizeAnchor xmlns:cdr="http://schemas.openxmlformats.org/drawingml/2006/chartDrawing">
    <cdr:from>
      <cdr:x>0.60071</cdr:x>
      <cdr:y>0.13264</cdr:y>
    </cdr:from>
    <cdr:to>
      <cdr:x>0.86952</cdr:x>
      <cdr:y>0.36597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5108575" y="606425"/>
          <a:ext cx="2286000" cy="1066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0.59175</cdr:x>
      <cdr:y>0.14931</cdr:y>
    </cdr:from>
    <cdr:to>
      <cdr:x>0.96808</cdr:x>
      <cdr:y>0.39931</cdr:y>
    </cdr:to>
    <cdr:sp macro="" textlink="">
      <cdr:nvSpPr>
        <cdr:cNvPr id="9" name="TextBox 8"/>
        <cdr:cNvSpPr txBox="1"/>
      </cdr:nvSpPr>
      <cdr:spPr>
        <a:xfrm xmlns:a="http://schemas.openxmlformats.org/drawingml/2006/main">
          <a:off x="5032383" y="682645"/>
          <a:ext cx="3200392" cy="1143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600" dirty="0" smtClean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0.69927</cdr:x>
      <cdr:y>0.41597</cdr:y>
    </cdr:from>
    <cdr:to>
      <cdr:x>0.95016</cdr:x>
      <cdr:y>0.64931</cdr:y>
    </cdr:to>
    <cdr:sp macro="" textlink="">
      <cdr:nvSpPr>
        <cdr:cNvPr id="10" name="TextBox 9"/>
        <cdr:cNvSpPr txBox="1"/>
      </cdr:nvSpPr>
      <cdr:spPr>
        <a:xfrm xmlns:a="http://schemas.openxmlformats.org/drawingml/2006/main">
          <a:off x="5946775" y="1901825"/>
          <a:ext cx="2133600" cy="1066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6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0.40358</cdr:x>
      <cdr:y>0.14931</cdr:y>
    </cdr:from>
    <cdr:to>
      <cdr:x>0.52007</cdr:x>
      <cdr:y>0.26597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3432175" y="682625"/>
          <a:ext cx="990600" cy="533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0.08998</cdr:x>
      <cdr:y>0.13264</cdr:y>
    </cdr:from>
    <cdr:to>
      <cdr:x>0.19751</cdr:x>
      <cdr:y>0.28264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765175" y="606425"/>
          <a:ext cx="914461" cy="685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800" dirty="0"/>
        </a:p>
      </cdr:txBody>
    </cdr:sp>
  </cdr:relSizeAnchor>
  <cdr:relSizeAnchor xmlns:cdr="http://schemas.openxmlformats.org/drawingml/2006/chartDrawing">
    <cdr:from>
      <cdr:x>0.07206</cdr:x>
      <cdr:y>0.54931</cdr:y>
    </cdr:from>
    <cdr:to>
      <cdr:x>0.18855</cdr:x>
      <cdr:y>0.71598</cdr:y>
    </cdr:to>
    <cdr:sp macro="" textlink="">
      <cdr:nvSpPr>
        <cdr:cNvPr id="11" name="TextBox 10"/>
        <cdr:cNvSpPr txBox="1"/>
      </cdr:nvSpPr>
      <cdr:spPr>
        <a:xfrm xmlns:a="http://schemas.openxmlformats.org/drawingml/2006/main">
          <a:off x="612775" y="2511425"/>
          <a:ext cx="990658" cy="7620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8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</cdr:x>
      <cdr:y>0.16667</cdr:y>
    </cdr:from>
    <cdr:to>
      <cdr:x>0.03619</cdr:x>
      <cdr:y>0.76667</cdr:y>
    </cdr:to>
    <cdr:sp macro="" textlink="">
      <cdr:nvSpPr>
        <cdr:cNvPr id="2" name="TextBox 4"/>
        <cdr:cNvSpPr txBox="1"/>
      </cdr:nvSpPr>
      <cdr:spPr>
        <a:xfrm xmlns:a="http://schemas.openxmlformats.org/drawingml/2006/main" rot="-5400000">
          <a:off x="-1217711" y="1979712"/>
          <a:ext cx="2743200" cy="3077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1pPr>
          <a:lvl2pPr marL="457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2pPr>
          <a:lvl3pPr marL="914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3pPr>
          <a:lvl4pPr marL="1371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4pPr>
          <a:lvl5pPr marL="18288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5pPr>
          <a:lvl6pPr marL="22860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6pPr>
          <a:lvl7pPr marL="2743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7pPr>
          <a:lvl8pPr marL="3200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8pPr>
          <a:lvl9pPr marL="3657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9pPr>
        </a:lstStyle>
        <a:p xmlns:a="http://schemas.openxmlformats.org/drawingml/2006/main">
          <a:pPr algn="ctr"/>
          <a:r>
            <a:rPr lang="en-US" sz="1400" b="1" dirty="0" smtClean="0"/>
            <a:t>Revenue (In Millions)</a:t>
          </a:r>
          <a:endParaRPr lang="en-US" sz="1400" b="1" dirty="0"/>
        </a:p>
      </cdr:txBody>
    </cdr:sp>
  </cdr:relSizeAnchor>
  <cdr:relSizeAnchor xmlns:cdr="http://schemas.openxmlformats.org/drawingml/2006/chartDrawing">
    <cdr:from>
      <cdr:x>0.42113</cdr:x>
      <cdr:y>0.83333</cdr:y>
    </cdr:from>
    <cdr:to>
      <cdr:x>0.61826</cdr:x>
      <cdr:y>0.88333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3581400" y="3810000"/>
          <a:ext cx="1676400" cy="228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0.39425</cdr:x>
      <cdr:y>0.85</cdr:y>
    </cdr:from>
    <cdr:to>
      <cdr:x>0.6093</cdr:x>
      <cdr:y>0.91667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3352800" y="3886200"/>
          <a:ext cx="18288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pPr algn="ctr"/>
          <a:r>
            <a:rPr lang="en-US" sz="1600" dirty="0" smtClean="0"/>
            <a:t>Fiscal Year</a:t>
          </a:r>
        </a:p>
        <a:p xmlns:a="http://schemas.openxmlformats.org/drawingml/2006/main">
          <a:endParaRPr lang="en-US" sz="1100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</cdr:x>
      <cdr:y>0.13264</cdr:y>
    </cdr:from>
    <cdr:to>
      <cdr:x>0.03619</cdr:x>
      <cdr:y>0.73264</cdr:y>
    </cdr:to>
    <cdr:sp macro="" textlink="">
      <cdr:nvSpPr>
        <cdr:cNvPr id="2" name="TextBox 4"/>
        <cdr:cNvSpPr txBox="1"/>
      </cdr:nvSpPr>
      <cdr:spPr>
        <a:xfrm xmlns:a="http://schemas.openxmlformats.org/drawingml/2006/main" rot="-5400000">
          <a:off x="-1519341" y="1824141"/>
          <a:ext cx="2743200" cy="307768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Georgia"/>
            </a:defRPr>
          </a:lvl1pPr>
          <a:lvl2pPr marL="457200" indent="0">
            <a:defRPr sz="1100">
              <a:latin typeface="Georgia"/>
            </a:defRPr>
          </a:lvl2pPr>
          <a:lvl3pPr marL="914400" indent="0">
            <a:defRPr sz="1100">
              <a:latin typeface="Georgia"/>
            </a:defRPr>
          </a:lvl3pPr>
          <a:lvl4pPr marL="1371600" indent="0">
            <a:defRPr sz="1100">
              <a:latin typeface="Georgia"/>
            </a:defRPr>
          </a:lvl4pPr>
          <a:lvl5pPr marL="1828800" indent="0">
            <a:defRPr sz="1100">
              <a:latin typeface="Georgia"/>
            </a:defRPr>
          </a:lvl5pPr>
          <a:lvl6pPr marL="2286000" indent="0">
            <a:defRPr sz="1100">
              <a:latin typeface="Georgia"/>
            </a:defRPr>
          </a:lvl6pPr>
          <a:lvl7pPr marL="2743200" indent="0">
            <a:defRPr sz="1100">
              <a:latin typeface="Georgia"/>
            </a:defRPr>
          </a:lvl7pPr>
          <a:lvl8pPr marL="3200400" indent="0">
            <a:defRPr sz="1100">
              <a:latin typeface="Georgia"/>
            </a:defRPr>
          </a:lvl8pPr>
          <a:lvl9pPr marL="3657600" indent="0">
            <a:defRPr sz="1100">
              <a:latin typeface="Georgia"/>
            </a:defRPr>
          </a:lvl9pPr>
        </a:lstStyle>
        <a:p xmlns:a="http://schemas.openxmlformats.org/drawingml/2006/main">
          <a:pPr algn="ctr"/>
          <a:r>
            <a:rPr lang="en-US" sz="1400" b="1" dirty="0" smtClean="0"/>
            <a:t>Revenue (In Millions)</a:t>
          </a:r>
          <a:endParaRPr lang="en-US" sz="1400" b="1" dirty="0"/>
        </a:p>
      </cdr:txBody>
    </cdr:sp>
  </cdr:relSizeAnchor>
  <cdr:relSizeAnchor xmlns:cdr="http://schemas.openxmlformats.org/drawingml/2006/chartDrawing">
    <cdr:from>
      <cdr:x>0.40358</cdr:x>
      <cdr:y>0.83264</cdr:y>
    </cdr:from>
    <cdr:to>
      <cdr:x>0.58279</cdr:x>
      <cdr:y>0.89931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3432175" y="3806825"/>
          <a:ext cx="15240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pPr algn="ctr"/>
          <a:r>
            <a:rPr lang="en-US" sz="1600" b="1" dirty="0" smtClean="0"/>
            <a:t>Fiscal Year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0.40321</cdr:x>
      <cdr:y>0.85</cdr:y>
    </cdr:from>
    <cdr:to>
      <cdr:x>0.58242</cdr:x>
      <cdr:y>0.91667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429000" y="3886200"/>
          <a:ext cx="15240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Georgia"/>
            </a:defRPr>
          </a:lvl1pPr>
          <a:lvl2pPr marL="457200" indent="0">
            <a:defRPr sz="1100">
              <a:latin typeface="Georgia"/>
            </a:defRPr>
          </a:lvl2pPr>
          <a:lvl3pPr marL="914400" indent="0">
            <a:defRPr sz="1100">
              <a:latin typeface="Georgia"/>
            </a:defRPr>
          </a:lvl3pPr>
          <a:lvl4pPr marL="1371600" indent="0">
            <a:defRPr sz="1100">
              <a:latin typeface="Georgia"/>
            </a:defRPr>
          </a:lvl4pPr>
          <a:lvl5pPr marL="1828800" indent="0">
            <a:defRPr sz="1100">
              <a:latin typeface="Georgia"/>
            </a:defRPr>
          </a:lvl5pPr>
          <a:lvl6pPr marL="2286000" indent="0">
            <a:defRPr sz="1100">
              <a:latin typeface="Georgia"/>
            </a:defRPr>
          </a:lvl6pPr>
          <a:lvl7pPr marL="2743200" indent="0">
            <a:defRPr sz="1100">
              <a:latin typeface="Georgia"/>
            </a:defRPr>
          </a:lvl7pPr>
          <a:lvl8pPr marL="3200400" indent="0">
            <a:defRPr sz="1100">
              <a:latin typeface="Georgia"/>
            </a:defRPr>
          </a:lvl8pPr>
          <a:lvl9pPr marL="3657600" indent="0">
            <a:defRPr sz="1100">
              <a:latin typeface="Georgia"/>
            </a:defRPr>
          </a:lvl9pPr>
        </a:lstStyle>
        <a:p xmlns:a="http://schemas.openxmlformats.org/drawingml/2006/main">
          <a:pPr algn="ctr"/>
          <a:r>
            <a:rPr lang="en-US" sz="1600" b="1" dirty="0" smtClean="0"/>
            <a:t>Fiscal Year</a:t>
          </a: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0.60071</cdr:x>
      <cdr:y>0.13264</cdr:y>
    </cdr:from>
    <cdr:to>
      <cdr:x>0.86952</cdr:x>
      <cdr:y>0.36597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5108575" y="606425"/>
          <a:ext cx="2286000" cy="1066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0.59175</cdr:x>
      <cdr:y>0.14931</cdr:y>
    </cdr:from>
    <cdr:to>
      <cdr:x>0.96808</cdr:x>
      <cdr:y>0.39931</cdr:y>
    </cdr:to>
    <cdr:sp macro="" textlink="">
      <cdr:nvSpPr>
        <cdr:cNvPr id="9" name="TextBox 8"/>
        <cdr:cNvSpPr txBox="1"/>
      </cdr:nvSpPr>
      <cdr:spPr>
        <a:xfrm xmlns:a="http://schemas.openxmlformats.org/drawingml/2006/main">
          <a:off x="5032383" y="682645"/>
          <a:ext cx="3200392" cy="1143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600" dirty="0" smtClean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0.69927</cdr:x>
      <cdr:y>0.41597</cdr:y>
    </cdr:from>
    <cdr:to>
      <cdr:x>0.95016</cdr:x>
      <cdr:y>0.64931</cdr:y>
    </cdr:to>
    <cdr:sp macro="" textlink="">
      <cdr:nvSpPr>
        <cdr:cNvPr id="10" name="TextBox 9"/>
        <cdr:cNvSpPr txBox="1"/>
      </cdr:nvSpPr>
      <cdr:spPr>
        <a:xfrm xmlns:a="http://schemas.openxmlformats.org/drawingml/2006/main">
          <a:off x="5946775" y="1901825"/>
          <a:ext cx="2133600" cy="1066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6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0.40358</cdr:x>
      <cdr:y>0.14931</cdr:y>
    </cdr:from>
    <cdr:to>
      <cdr:x>0.52007</cdr:x>
      <cdr:y>0.26597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3432175" y="682625"/>
          <a:ext cx="990600" cy="533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0.08998</cdr:x>
      <cdr:y>0.13264</cdr:y>
    </cdr:from>
    <cdr:to>
      <cdr:x>0.19751</cdr:x>
      <cdr:y>0.28264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765175" y="606425"/>
          <a:ext cx="914461" cy="685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800" dirty="0"/>
        </a:p>
      </cdr:txBody>
    </cdr:sp>
  </cdr:relSizeAnchor>
  <cdr:relSizeAnchor xmlns:cdr="http://schemas.openxmlformats.org/drawingml/2006/chartDrawing">
    <cdr:from>
      <cdr:x>0.07206</cdr:x>
      <cdr:y>0.54931</cdr:y>
    </cdr:from>
    <cdr:to>
      <cdr:x>0.18855</cdr:x>
      <cdr:y>0.71598</cdr:y>
    </cdr:to>
    <cdr:sp macro="" textlink="">
      <cdr:nvSpPr>
        <cdr:cNvPr id="11" name="TextBox 10"/>
        <cdr:cNvSpPr txBox="1"/>
      </cdr:nvSpPr>
      <cdr:spPr>
        <a:xfrm xmlns:a="http://schemas.openxmlformats.org/drawingml/2006/main">
          <a:off x="612775" y="2511425"/>
          <a:ext cx="990658" cy="7620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800" dirty="0"/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0.41254</cdr:x>
      <cdr:y>0.84931</cdr:y>
    </cdr:from>
    <cdr:to>
      <cdr:x>0.59175</cdr:x>
      <cdr:y>0.91598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508375" y="3883025"/>
          <a:ext cx="1524044" cy="30481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Georgia"/>
            </a:defRPr>
          </a:lvl1pPr>
          <a:lvl2pPr marL="457200" indent="0">
            <a:defRPr sz="1100">
              <a:latin typeface="Georgia"/>
            </a:defRPr>
          </a:lvl2pPr>
          <a:lvl3pPr marL="914400" indent="0">
            <a:defRPr sz="1100">
              <a:latin typeface="Georgia"/>
            </a:defRPr>
          </a:lvl3pPr>
          <a:lvl4pPr marL="1371600" indent="0">
            <a:defRPr sz="1100">
              <a:latin typeface="Georgia"/>
            </a:defRPr>
          </a:lvl4pPr>
          <a:lvl5pPr marL="1828800" indent="0">
            <a:defRPr sz="1100">
              <a:latin typeface="Georgia"/>
            </a:defRPr>
          </a:lvl5pPr>
          <a:lvl6pPr marL="2286000" indent="0">
            <a:defRPr sz="1100">
              <a:latin typeface="Georgia"/>
            </a:defRPr>
          </a:lvl6pPr>
          <a:lvl7pPr marL="2743200" indent="0">
            <a:defRPr sz="1100">
              <a:latin typeface="Georgia"/>
            </a:defRPr>
          </a:lvl7pPr>
          <a:lvl8pPr marL="3200400" indent="0">
            <a:defRPr sz="1100">
              <a:latin typeface="Georgia"/>
            </a:defRPr>
          </a:lvl8pPr>
          <a:lvl9pPr marL="3657600" indent="0">
            <a:defRPr sz="1100">
              <a:latin typeface="Georgia"/>
            </a:defRPr>
          </a:lvl9pPr>
        </a:lstStyle>
        <a:p xmlns:a="http://schemas.openxmlformats.org/drawingml/2006/main">
          <a:pPr algn="ctr"/>
          <a:r>
            <a:rPr lang="en-US" sz="1600" b="1" dirty="0" smtClean="0"/>
            <a:t>Fiscal Year</a:t>
          </a:r>
        </a:p>
      </cdr:txBody>
    </cdr:sp>
  </cdr:relSizeAnchor>
  <cdr:relSizeAnchor xmlns:cdr="http://schemas.openxmlformats.org/drawingml/2006/chartDrawing">
    <cdr:from>
      <cdr:x>0.00037</cdr:x>
      <cdr:y>0.13264</cdr:y>
    </cdr:from>
    <cdr:to>
      <cdr:x>0.03656</cdr:x>
      <cdr:y>0.73264</cdr:y>
    </cdr:to>
    <cdr:sp macro="" textlink="">
      <cdr:nvSpPr>
        <cdr:cNvPr id="3" name="TextBox 4"/>
        <cdr:cNvSpPr txBox="1"/>
      </cdr:nvSpPr>
      <cdr:spPr>
        <a:xfrm xmlns:a="http://schemas.openxmlformats.org/drawingml/2006/main" rot="-5400000">
          <a:off x="-1214541" y="1824141"/>
          <a:ext cx="2743200" cy="307768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1pPr>
          <a:lvl2pPr marL="457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2pPr>
          <a:lvl3pPr marL="914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3pPr>
          <a:lvl4pPr marL="1371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4pPr>
          <a:lvl5pPr marL="18288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5pPr>
          <a:lvl6pPr marL="22860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6pPr>
          <a:lvl7pPr marL="2743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7pPr>
          <a:lvl8pPr marL="3200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8pPr>
          <a:lvl9pPr marL="3657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9pPr>
        </a:lstStyle>
        <a:p xmlns:a="http://schemas.openxmlformats.org/drawingml/2006/main">
          <a:pPr algn="ctr"/>
          <a:r>
            <a:rPr lang="en-US" sz="1400" b="1" dirty="0" smtClean="0"/>
            <a:t>Expenditures (In Millions)</a:t>
          </a:r>
          <a:endParaRPr lang="en-US" sz="1400" b="1" dirty="0"/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0.41254</cdr:x>
      <cdr:y>0.84931</cdr:y>
    </cdr:from>
    <cdr:to>
      <cdr:x>0.59175</cdr:x>
      <cdr:y>0.91598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508375" y="3883025"/>
          <a:ext cx="1524044" cy="30481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Georgia"/>
            </a:defRPr>
          </a:lvl1pPr>
          <a:lvl2pPr marL="457200" indent="0">
            <a:defRPr sz="1100">
              <a:latin typeface="Georgia"/>
            </a:defRPr>
          </a:lvl2pPr>
          <a:lvl3pPr marL="914400" indent="0">
            <a:defRPr sz="1100">
              <a:latin typeface="Georgia"/>
            </a:defRPr>
          </a:lvl3pPr>
          <a:lvl4pPr marL="1371600" indent="0">
            <a:defRPr sz="1100">
              <a:latin typeface="Georgia"/>
            </a:defRPr>
          </a:lvl4pPr>
          <a:lvl5pPr marL="1828800" indent="0">
            <a:defRPr sz="1100">
              <a:latin typeface="Georgia"/>
            </a:defRPr>
          </a:lvl5pPr>
          <a:lvl6pPr marL="2286000" indent="0">
            <a:defRPr sz="1100">
              <a:latin typeface="Georgia"/>
            </a:defRPr>
          </a:lvl6pPr>
          <a:lvl7pPr marL="2743200" indent="0">
            <a:defRPr sz="1100">
              <a:latin typeface="Georgia"/>
            </a:defRPr>
          </a:lvl7pPr>
          <a:lvl8pPr marL="3200400" indent="0">
            <a:defRPr sz="1100">
              <a:latin typeface="Georgia"/>
            </a:defRPr>
          </a:lvl8pPr>
          <a:lvl9pPr marL="3657600" indent="0">
            <a:defRPr sz="1100">
              <a:latin typeface="Georgia"/>
            </a:defRPr>
          </a:lvl9pPr>
        </a:lstStyle>
        <a:p xmlns:a="http://schemas.openxmlformats.org/drawingml/2006/main">
          <a:pPr algn="ctr"/>
          <a:r>
            <a:rPr lang="en-US" sz="1600" b="1" dirty="0" smtClean="0"/>
            <a:t>Fiscal Year</a:t>
          </a:r>
        </a:p>
      </cdr:txBody>
    </cdr:sp>
  </cdr:relSizeAnchor>
  <cdr:relSizeAnchor xmlns:cdr="http://schemas.openxmlformats.org/drawingml/2006/chartDrawing">
    <cdr:from>
      <cdr:x>0.00037</cdr:x>
      <cdr:y>0.13264</cdr:y>
    </cdr:from>
    <cdr:to>
      <cdr:x>0.03656</cdr:x>
      <cdr:y>0.73264</cdr:y>
    </cdr:to>
    <cdr:sp macro="" textlink="">
      <cdr:nvSpPr>
        <cdr:cNvPr id="3" name="TextBox 4"/>
        <cdr:cNvSpPr txBox="1"/>
      </cdr:nvSpPr>
      <cdr:spPr>
        <a:xfrm xmlns:a="http://schemas.openxmlformats.org/drawingml/2006/main" rot="-5400000">
          <a:off x="-1214541" y="1824141"/>
          <a:ext cx="2743200" cy="307768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1pPr>
          <a:lvl2pPr marL="457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2pPr>
          <a:lvl3pPr marL="914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3pPr>
          <a:lvl4pPr marL="1371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4pPr>
          <a:lvl5pPr marL="18288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5pPr>
          <a:lvl6pPr marL="22860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6pPr>
          <a:lvl7pPr marL="2743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7pPr>
          <a:lvl8pPr marL="3200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8pPr>
          <a:lvl9pPr marL="3657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9pPr>
        </a:lstStyle>
        <a:p xmlns:a="http://schemas.openxmlformats.org/drawingml/2006/main">
          <a:pPr algn="ctr"/>
          <a:r>
            <a:rPr lang="en-US" sz="1400" b="1" dirty="0" smtClean="0"/>
            <a:t>Expenditures (In Millions)</a:t>
          </a:r>
          <a:endParaRPr lang="en-US" sz="1400" b="1" dirty="0"/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0.41254</cdr:x>
      <cdr:y>0.83264</cdr:y>
    </cdr:from>
    <cdr:to>
      <cdr:x>0.59175</cdr:x>
      <cdr:y>0.89931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508375" y="3806825"/>
          <a:ext cx="1524045" cy="3048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Georgia"/>
            </a:defRPr>
          </a:lvl1pPr>
          <a:lvl2pPr marL="457200" indent="0">
            <a:defRPr sz="1100">
              <a:latin typeface="Georgia"/>
            </a:defRPr>
          </a:lvl2pPr>
          <a:lvl3pPr marL="914400" indent="0">
            <a:defRPr sz="1100">
              <a:latin typeface="Georgia"/>
            </a:defRPr>
          </a:lvl3pPr>
          <a:lvl4pPr marL="1371600" indent="0">
            <a:defRPr sz="1100">
              <a:latin typeface="Georgia"/>
            </a:defRPr>
          </a:lvl4pPr>
          <a:lvl5pPr marL="1828800" indent="0">
            <a:defRPr sz="1100">
              <a:latin typeface="Georgia"/>
            </a:defRPr>
          </a:lvl5pPr>
          <a:lvl6pPr marL="2286000" indent="0">
            <a:defRPr sz="1100">
              <a:latin typeface="Georgia"/>
            </a:defRPr>
          </a:lvl6pPr>
          <a:lvl7pPr marL="2743200" indent="0">
            <a:defRPr sz="1100">
              <a:latin typeface="Georgia"/>
            </a:defRPr>
          </a:lvl7pPr>
          <a:lvl8pPr marL="3200400" indent="0">
            <a:defRPr sz="1100">
              <a:latin typeface="Georgia"/>
            </a:defRPr>
          </a:lvl8pPr>
          <a:lvl9pPr marL="3657600" indent="0">
            <a:defRPr sz="1100">
              <a:latin typeface="Georgia"/>
            </a:defRPr>
          </a:lvl9pPr>
        </a:lstStyle>
        <a:p xmlns:a="http://schemas.openxmlformats.org/drawingml/2006/main">
          <a:pPr algn="ctr"/>
          <a:r>
            <a:rPr lang="en-US" sz="1600" b="1" dirty="0" smtClean="0"/>
            <a:t>Fiscal Year</a:t>
          </a:r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0.01829</cdr:x>
      <cdr:y>0.09931</cdr:y>
    </cdr:from>
    <cdr:to>
      <cdr:x>0.05448</cdr:x>
      <cdr:y>0.69931</cdr:y>
    </cdr:to>
    <cdr:sp macro="" textlink="">
      <cdr:nvSpPr>
        <cdr:cNvPr id="2" name="TextBox 4"/>
        <cdr:cNvSpPr txBox="1"/>
      </cdr:nvSpPr>
      <cdr:spPr>
        <a:xfrm xmlns:a="http://schemas.openxmlformats.org/drawingml/2006/main" rot="-5400000">
          <a:off x="-1062141" y="1671741"/>
          <a:ext cx="2743200" cy="307768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Georgia"/>
            </a:defRPr>
          </a:lvl1pPr>
          <a:lvl2pPr marL="457200" indent="0">
            <a:defRPr sz="1100">
              <a:latin typeface="Georgia"/>
            </a:defRPr>
          </a:lvl2pPr>
          <a:lvl3pPr marL="914400" indent="0">
            <a:defRPr sz="1100">
              <a:latin typeface="Georgia"/>
            </a:defRPr>
          </a:lvl3pPr>
          <a:lvl4pPr marL="1371600" indent="0">
            <a:defRPr sz="1100">
              <a:latin typeface="Georgia"/>
            </a:defRPr>
          </a:lvl4pPr>
          <a:lvl5pPr marL="1828800" indent="0">
            <a:defRPr sz="1100">
              <a:latin typeface="Georgia"/>
            </a:defRPr>
          </a:lvl5pPr>
          <a:lvl6pPr marL="2286000" indent="0">
            <a:defRPr sz="1100">
              <a:latin typeface="Georgia"/>
            </a:defRPr>
          </a:lvl6pPr>
          <a:lvl7pPr marL="2743200" indent="0">
            <a:defRPr sz="1100">
              <a:latin typeface="Georgia"/>
            </a:defRPr>
          </a:lvl7pPr>
          <a:lvl8pPr marL="3200400" indent="0">
            <a:defRPr sz="1100">
              <a:latin typeface="Georgia"/>
            </a:defRPr>
          </a:lvl8pPr>
          <a:lvl9pPr marL="3657600" indent="0">
            <a:defRPr sz="1100">
              <a:latin typeface="Georgia"/>
            </a:defRPr>
          </a:lvl9pPr>
        </a:lstStyle>
        <a:p xmlns:a="http://schemas.openxmlformats.org/drawingml/2006/main">
          <a:pPr algn="ctr"/>
          <a:r>
            <a:rPr lang="en-US" sz="1400" b="1" dirty="0" smtClean="0"/>
            <a:t>Expenditures (In Millions)</a:t>
          </a:r>
          <a:endParaRPr lang="en-US" sz="1400" b="1" dirty="0"/>
        </a:p>
      </cdr:txBody>
    </cdr:sp>
  </cdr:relSizeAnchor>
  <cdr:relSizeAnchor xmlns:cdr="http://schemas.openxmlformats.org/drawingml/2006/chartDrawing">
    <cdr:from>
      <cdr:x>0.4215</cdr:x>
      <cdr:y>0.83264</cdr:y>
    </cdr:from>
    <cdr:to>
      <cdr:x>0.60071</cdr:x>
      <cdr:y>0.89931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3584575" y="3806825"/>
          <a:ext cx="1524045" cy="3048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Georgia"/>
            </a:defRPr>
          </a:lvl1pPr>
          <a:lvl2pPr marL="457200" indent="0">
            <a:defRPr sz="1100">
              <a:latin typeface="Georgia"/>
            </a:defRPr>
          </a:lvl2pPr>
          <a:lvl3pPr marL="914400" indent="0">
            <a:defRPr sz="1100">
              <a:latin typeface="Georgia"/>
            </a:defRPr>
          </a:lvl3pPr>
          <a:lvl4pPr marL="1371600" indent="0">
            <a:defRPr sz="1100">
              <a:latin typeface="Georgia"/>
            </a:defRPr>
          </a:lvl4pPr>
          <a:lvl5pPr marL="1828800" indent="0">
            <a:defRPr sz="1100">
              <a:latin typeface="Georgia"/>
            </a:defRPr>
          </a:lvl5pPr>
          <a:lvl6pPr marL="2286000" indent="0">
            <a:defRPr sz="1100">
              <a:latin typeface="Georgia"/>
            </a:defRPr>
          </a:lvl6pPr>
          <a:lvl7pPr marL="2743200" indent="0">
            <a:defRPr sz="1100">
              <a:latin typeface="Georgia"/>
            </a:defRPr>
          </a:lvl7pPr>
          <a:lvl8pPr marL="3200400" indent="0">
            <a:defRPr sz="1100">
              <a:latin typeface="Georgia"/>
            </a:defRPr>
          </a:lvl8pPr>
          <a:lvl9pPr marL="3657600" indent="0">
            <a:defRPr sz="1100">
              <a:latin typeface="Georgia"/>
            </a:defRPr>
          </a:lvl9pPr>
        </a:lstStyle>
        <a:p xmlns:a="http://schemas.openxmlformats.org/drawingml/2006/main">
          <a:pPr algn="ctr"/>
          <a:r>
            <a:rPr lang="en-US" sz="1600" b="1" dirty="0" smtClean="0"/>
            <a:t>Fiscal Year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42603" cy="465615"/>
          </a:xfrm>
          <a:prstGeom prst="rect">
            <a:avLst/>
          </a:prstGeom>
        </p:spPr>
        <p:txBody>
          <a:bodyPr vert="horz" lIns="91541" tIns="45770" rIns="91541" bIns="4577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5733" y="0"/>
            <a:ext cx="3042603" cy="465615"/>
          </a:xfrm>
          <a:prstGeom prst="rect">
            <a:avLst/>
          </a:prstGeom>
        </p:spPr>
        <p:txBody>
          <a:bodyPr vert="horz" lIns="91541" tIns="45770" rIns="91541" bIns="45770" rtlCol="0"/>
          <a:lstStyle>
            <a:lvl1pPr algn="r">
              <a:defRPr sz="1200"/>
            </a:lvl1pPr>
          </a:lstStyle>
          <a:p>
            <a:fld id="{AAE913F0-9426-4B54-9DA8-0C5E795C14F4}" type="datetimeFigureOut">
              <a:rPr lang="en-US" smtClean="0"/>
              <a:t>5/14/2013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38722"/>
            <a:ext cx="3042603" cy="465615"/>
          </a:xfrm>
          <a:prstGeom prst="rect">
            <a:avLst/>
          </a:prstGeom>
        </p:spPr>
        <p:txBody>
          <a:bodyPr vert="horz" lIns="91541" tIns="45770" rIns="91541" bIns="4577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5733" y="8838722"/>
            <a:ext cx="3042603" cy="465615"/>
          </a:xfrm>
          <a:prstGeom prst="rect">
            <a:avLst/>
          </a:prstGeom>
        </p:spPr>
        <p:txBody>
          <a:bodyPr vert="horz" lIns="91541" tIns="45770" rIns="91541" bIns="45770" rtlCol="0" anchor="b"/>
          <a:lstStyle>
            <a:lvl1pPr algn="r">
              <a:defRPr sz="1200"/>
            </a:lvl1pPr>
          </a:lstStyle>
          <a:p>
            <a:fld id="{68D88B51-FB54-4566-94BD-92E43BBF69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2211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41968" cy="465296"/>
          </a:xfrm>
          <a:prstGeom prst="rect">
            <a:avLst/>
          </a:prstGeom>
        </p:spPr>
        <p:txBody>
          <a:bodyPr vert="horz" lIns="93166" tIns="46584" rIns="93166" bIns="4658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6333" y="1"/>
            <a:ext cx="3041968" cy="465296"/>
          </a:xfrm>
          <a:prstGeom prst="rect">
            <a:avLst/>
          </a:prstGeom>
        </p:spPr>
        <p:txBody>
          <a:bodyPr vert="horz" lIns="93166" tIns="46584" rIns="93166" bIns="46584" rtlCol="0"/>
          <a:lstStyle>
            <a:lvl1pPr algn="r">
              <a:defRPr sz="1200"/>
            </a:lvl1pPr>
          </a:lstStyle>
          <a:p>
            <a:fld id="{F40F462F-B12F-484E-B7B1-D944CFD5EF7E}" type="datetimeFigureOut">
              <a:rPr lang="en-US" smtClean="0"/>
              <a:pPr/>
              <a:t>5/14/2013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1375" cy="34893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6" tIns="46584" rIns="93166" bIns="46584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993" y="4420316"/>
            <a:ext cx="5615940" cy="4187666"/>
          </a:xfrm>
          <a:prstGeom prst="rect">
            <a:avLst/>
          </a:prstGeom>
        </p:spPr>
        <p:txBody>
          <a:bodyPr vert="horz" lIns="93166" tIns="46584" rIns="93166" bIns="4658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9015"/>
            <a:ext cx="3041968" cy="465296"/>
          </a:xfrm>
          <a:prstGeom prst="rect">
            <a:avLst/>
          </a:prstGeom>
        </p:spPr>
        <p:txBody>
          <a:bodyPr vert="horz" lIns="93166" tIns="46584" rIns="93166" bIns="4658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6333" y="8839015"/>
            <a:ext cx="3041968" cy="465296"/>
          </a:xfrm>
          <a:prstGeom prst="rect">
            <a:avLst/>
          </a:prstGeom>
        </p:spPr>
        <p:txBody>
          <a:bodyPr vert="horz" lIns="93166" tIns="46584" rIns="93166" bIns="46584" rtlCol="0" anchor="b"/>
          <a:lstStyle>
            <a:lvl1pPr algn="r">
              <a:defRPr sz="1200"/>
            </a:lvl1pPr>
          </a:lstStyle>
          <a:p>
            <a:fld id="{9E577833-E5A0-4454-9288-EA7333692EF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1160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49140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4308"/>
            <a:r>
              <a:rPr lang="en-US" dirty="0" smtClean="0"/>
              <a:t>The 2012 current</a:t>
            </a:r>
            <a:r>
              <a:rPr lang="en-US" baseline="0" dirty="0" smtClean="0"/>
              <a:t> collect </a:t>
            </a:r>
            <a:r>
              <a:rPr lang="en-US" dirty="0" smtClean="0"/>
              <a:t>collection rate was 84.96</a:t>
            </a:r>
            <a:r>
              <a:rPr lang="en-US" baseline="0" dirty="0" smtClean="0"/>
              <a:t> %. </a:t>
            </a:r>
            <a:r>
              <a:rPr lang="en-US" baseline="0" dirty="0" smtClean="0"/>
              <a:t>A slight decline from 2011. The </a:t>
            </a:r>
            <a:r>
              <a:rPr lang="en-US" baseline="0" dirty="0" smtClean="0"/>
              <a:t>lowest total collection rate in 25 years.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139600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</a:t>
            </a:r>
            <a:r>
              <a:rPr lang="en-US" baseline="0" dirty="0" smtClean="0"/>
              <a:t> make up almost 64.4% of total revenue.</a:t>
            </a:r>
          </a:p>
          <a:p>
            <a:pPr defTabSz="913844"/>
            <a:r>
              <a:rPr lang="en-US" dirty="0" smtClean="0"/>
              <a:t>Future estimates </a:t>
            </a:r>
            <a:r>
              <a:rPr lang="en-US" baseline="0" dirty="0" smtClean="0"/>
              <a:t>are based on the governors </a:t>
            </a:r>
            <a:r>
              <a:rPr lang="en-US" baseline="0" dirty="0" smtClean="0"/>
              <a:t>proposal. $9.0 million less for transportation.</a:t>
            </a:r>
            <a:endParaRPr lang="en-US" dirty="0" smtClean="0"/>
          </a:p>
          <a:p>
            <a:pPr defTabSz="913844"/>
            <a:r>
              <a:rPr lang="en-US" dirty="0" err="1" smtClean="0"/>
              <a:t>Approx</a:t>
            </a:r>
            <a:r>
              <a:rPr lang="en-US" dirty="0" smtClean="0"/>
              <a:t> $35 million comes from lottery profits.</a:t>
            </a:r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96213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chart</a:t>
            </a:r>
            <a:r>
              <a:rPr lang="en-US" baseline="0" dirty="0" smtClean="0"/>
              <a:t> looks at State Aid less the Charter School Tuition.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598590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Education</a:t>
            </a:r>
            <a:r>
              <a:rPr lang="en-US" baseline="0" dirty="0" smtClean="0"/>
              <a:t> Jobs proceeds were one time dollars used to pay for 190 classroom teachers in FY12.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51556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4758">
              <a:defRPr/>
            </a:pPr>
            <a:r>
              <a:rPr lang="en-US" dirty="0" smtClean="0"/>
              <a:t>2 keys items on this chart.</a:t>
            </a:r>
          </a:p>
          <a:p>
            <a:pPr marL="228439" indent="-228439" defTabSz="914758">
              <a:buAutoNum type="arabicParenR"/>
              <a:defRPr/>
            </a:pPr>
            <a:r>
              <a:rPr lang="en-US" dirty="0" smtClean="0"/>
              <a:t>Utility reimbursement was eliminated in Y12</a:t>
            </a:r>
          </a:p>
          <a:p>
            <a:pPr marL="228439" indent="-228439" defTabSz="914758">
              <a:buAutoNum type="arabicParenR"/>
              <a:defRPr/>
            </a:pPr>
            <a:r>
              <a:rPr lang="en-US" dirty="0" smtClean="0"/>
              <a:t>CAT tax reimbursement was</a:t>
            </a:r>
            <a:r>
              <a:rPr lang="en-US" baseline="0" dirty="0" smtClean="0"/>
              <a:t> </a:t>
            </a:r>
            <a:r>
              <a:rPr lang="en-US" dirty="0" smtClean="0"/>
              <a:t>reduced </a:t>
            </a:r>
            <a:r>
              <a:rPr lang="en-US" baseline="0" dirty="0" smtClean="0"/>
              <a:t>$13 million in FY13 and another $13 million in FY14. ($26 million in 2 years) State Aid on page </a:t>
            </a:r>
            <a:r>
              <a:rPr lang="en-US" baseline="0" dirty="0" smtClean="0"/>
              <a:t>11 </a:t>
            </a:r>
            <a:r>
              <a:rPr lang="en-US" baseline="0" dirty="0" smtClean="0"/>
              <a:t>was reduced $28 million over the last few years.</a:t>
            </a:r>
            <a:endParaRPr lang="en-US" dirty="0" smtClean="0"/>
          </a:p>
          <a:p>
            <a:pPr defTabSz="914758">
              <a:defRPr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636515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highlights on this page include:</a:t>
            </a:r>
          </a:p>
          <a:p>
            <a:r>
              <a:rPr lang="en-US" dirty="0" smtClean="0"/>
              <a:t>Medicaid - The district is anticipating a spike in revenues in FY13 - reimbursement</a:t>
            </a:r>
            <a:r>
              <a:rPr lang="en-US" baseline="0" dirty="0" smtClean="0"/>
              <a:t> of </a:t>
            </a:r>
            <a:r>
              <a:rPr lang="en-US" baseline="0" dirty="0" smtClean="0"/>
              <a:t>old </a:t>
            </a:r>
            <a:r>
              <a:rPr lang="en-US" baseline="0" dirty="0" smtClean="0"/>
              <a:t>claims</a:t>
            </a:r>
            <a:r>
              <a:rPr lang="en-US" dirty="0" smtClean="0"/>
              <a:t>. </a:t>
            </a:r>
            <a:r>
              <a:rPr lang="en-US" dirty="0" smtClean="0"/>
              <a:t>Should get </a:t>
            </a:r>
            <a:r>
              <a:rPr lang="en-US" smtClean="0"/>
              <a:t>$7.1 </a:t>
            </a:r>
            <a:r>
              <a:rPr lang="en-US" dirty="0" smtClean="0"/>
              <a:t>million by</a:t>
            </a:r>
            <a:r>
              <a:rPr lang="en-US" baseline="0" dirty="0" smtClean="0"/>
              <a:t> October</a:t>
            </a:r>
            <a:endParaRPr lang="en-US" dirty="0" smtClean="0"/>
          </a:p>
          <a:p>
            <a:r>
              <a:rPr lang="en-US" dirty="0" smtClean="0"/>
              <a:t>Advances are assumed to end. </a:t>
            </a:r>
          </a:p>
          <a:p>
            <a:r>
              <a:rPr lang="en-US" dirty="0" smtClean="0"/>
              <a:t>Interest rates continues</a:t>
            </a:r>
            <a:r>
              <a:rPr lang="en-US" baseline="0" dirty="0" smtClean="0"/>
              <a:t> to be historically low</a:t>
            </a:r>
          </a:p>
          <a:p>
            <a:pPr defTabSz="913751"/>
            <a:r>
              <a:rPr lang="en-US" dirty="0" smtClean="0"/>
              <a:t>other </a:t>
            </a:r>
            <a:r>
              <a:rPr lang="en-US" b="0" dirty="0" smtClean="0"/>
              <a:t>revenue </a:t>
            </a:r>
            <a:r>
              <a:rPr lang="en-US" b="0" i="0" dirty="0" smtClean="0"/>
              <a:t>Include Casino receipts of 815,000 in FY13 and $2.0 million in FY14</a:t>
            </a:r>
            <a:r>
              <a:rPr lang="en-US" b="0" i="0" baseline="0" dirty="0" smtClean="0"/>
              <a:t> </a:t>
            </a:r>
            <a:r>
              <a:rPr lang="en-US" b="0" i="0" dirty="0" smtClean="0"/>
              <a:t> </a:t>
            </a:r>
          </a:p>
          <a:p>
            <a:pPr defTabSz="913751"/>
            <a:r>
              <a:rPr lang="en-US" b="0" i="0" dirty="0" smtClean="0"/>
              <a:t>Note:</a:t>
            </a:r>
          </a:p>
          <a:p>
            <a:pPr defTabSz="913751"/>
            <a:r>
              <a:rPr lang="en-US" b="1" i="0" u="sng" baseline="0" dirty="0" smtClean="0">
                <a:solidFill>
                  <a:srgbClr val="FF0000"/>
                </a:solidFill>
              </a:rPr>
              <a:t>FY12 included</a:t>
            </a:r>
            <a:r>
              <a:rPr lang="en-US" u="sng" baseline="0" dirty="0" smtClean="0">
                <a:solidFill>
                  <a:srgbClr val="FF0000"/>
                </a:solidFill>
              </a:rPr>
              <a:t> one-time </a:t>
            </a:r>
            <a:r>
              <a:rPr lang="en-US" u="sng" dirty="0" smtClean="0">
                <a:solidFill>
                  <a:srgbClr val="FF0000"/>
                </a:solidFill>
              </a:rPr>
              <a:t>e-rate reimbursement</a:t>
            </a:r>
            <a:r>
              <a:rPr lang="en-US" u="sng" baseline="0" dirty="0" smtClean="0">
                <a:solidFill>
                  <a:srgbClr val="FF0000"/>
                </a:solidFill>
              </a:rPr>
              <a:t> </a:t>
            </a:r>
            <a:r>
              <a:rPr lang="en-US" i="1" u="sng" baseline="0" dirty="0" smtClean="0">
                <a:solidFill>
                  <a:srgbClr val="FF0000"/>
                </a:solidFill>
              </a:rPr>
              <a:t>and 2 payments from the City of Cleveland. Large refund 1 mill</a:t>
            </a:r>
          </a:p>
          <a:p>
            <a:endParaRPr lang="en-US" u="sng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440340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3382">
              <a:defRPr/>
            </a:pPr>
            <a:r>
              <a:rPr lang="en-US" dirty="0" smtClean="0"/>
              <a:t>The</a:t>
            </a:r>
            <a:r>
              <a:rPr lang="en-US" baseline="0" dirty="0" smtClean="0"/>
              <a:t> slide shows the total revenue in the General Fund</a:t>
            </a:r>
          </a:p>
          <a:p>
            <a:pPr defTabSz="913382">
              <a:defRPr/>
            </a:pPr>
            <a:r>
              <a:rPr lang="en-US" baseline="0" dirty="0" smtClean="0"/>
              <a:t>Revenue was forecasted to decline significantly in FY13 because of the decline in revenue from :</a:t>
            </a:r>
          </a:p>
          <a:p>
            <a:pPr defTabSz="913382">
              <a:defRPr/>
            </a:pPr>
            <a:r>
              <a:rPr lang="en-US" baseline="0" dirty="0" smtClean="0"/>
              <a:t>     State Aid - 	$7.5</a:t>
            </a:r>
          </a:p>
          <a:p>
            <a:pPr defTabSz="913382">
              <a:defRPr/>
            </a:pPr>
            <a:r>
              <a:rPr lang="en-US" baseline="0" dirty="0" smtClean="0"/>
              <a:t>     Ed Jobs  -  	$17.7</a:t>
            </a:r>
          </a:p>
          <a:p>
            <a:pPr defTabSz="913382">
              <a:defRPr/>
            </a:pPr>
            <a:r>
              <a:rPr lang="en-US" baseline="0" dirty="0" smtClean="0"/>
              <a:t>     Cat Tax -   	$13.0</a:t>
            </a:r>
          </a:p>
          <a:p>
            <a:pPr defTabSz="913382">
              <a:defRPr/>
            </a:pPr>
            <a:r>
              <a:rPr lang="en-US" baseline="0" dirty="0" smtClean="0"/>
              <a:t>     Other Advances-  	 $4.8</a:t>
            </a:r>
          </a:p>
          <a:p>
            <a:pPr defTabSz="913382">
              <a:defRPr/>
            </a:pPr>
            <a:endParaRPr lang="en-US" baseline="0" dirty="0" smtClean="0"/>
          </a:p>
          <a:p>
            <a:pPr defTabSz="913382">
              <a:defRPr/>
            </a:pPr>
            <a:r>
              <a:rPr lang="en-US" baseline="0" dirty="0" smtClean="0"/>
              <a:t>Even with a 15 mill levy – revenue is forecasted to be fairly flat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45463E-1921-41AF-8218-32AFF09DD805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792980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512397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% for salaries and benefits is closer to 80% if we were to eliminate the charter school tuition and the voucher payments.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105871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FY14</a:t>
            </a:r>
          </a:p>
          <a:p>
            <a:r>
              <a:rPr lang="en-US" dirty="0" smtClean="0"/>
              <a:t>The </a:t>
            </a:r>
            <a:r>
              <a:rPr lang="en-US" dirty="0"/>
              <a:t>district restored  50 minutes to the classroom in January 2013– 193 teachers were added – Estimated cost is $6.7 million in FY13 and $16.7 million in FY14-17.</a:t>
            </a:r>
          </a:p>
          <a:p>
            <a:r>
              <a:rPr lang="en-US" dirty="0"/>
              <a:t>Forecast assumes 50 less employees each year in FY14-17 due to attrition.</a:t>
            </a:r>
          </a:p>
          <a:p>
            <a:r>
              <a:rPr lang="en-US" dirty="0" smtClean="0"/>
              <a:t>Forecast </a:t>
            </a:r>
            <a:r>
              <a:rPr lang="en-US" dirty="0"/>
              <a:t>shifts $3.4 million of personnel cost to the General Fund in FY14 due to a decline in federal funding (sequestration).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Forecast assumes $14 million of budgetary savings per year in FY14-17.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27243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Thank You - The Ohio revised code requires a board of education to submit a 5 year forecast along with assumptions</a:t>
            </a:r>
            <a:r>
              <a:rPr lang="en-US" baseline="0" dirty="0" smtClean="0"/>
              <a:t> to the Ohio Department of Education prior to October 31</a:t>
            </a:r>
            <a:r>
              <a:rPr lang="en-US" baseline="30000" dirty="0" smtClean="0"/>
              <a:t>st</a:t>
            </a:r>
            <a:r>
              <a:rPr lang="en-US" baseline="0" dirty="0" smtClean="0"/>
              <a:t> of each fiscal year and to update this forecast between April 1 and May 31 of each fiscal year</a:t>
            </a:r>
            <a:r>
              <a:rPr lang="en-US" baseline="0" dirty="0" smtClean="0"/>
              <a:t>.</a:t>
            </a: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8003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5764">
              <a:defRPr/>
            </a:pPr>
            <a:r>
              <a:rPr lang="en-US" dirty="0"/>
              <a:t>Healthcare rates are forecasted to increase an average of 9.3% in FY14 - FY17.</a:t>
            </a:r>
            <a:endParaRPr lang="en-US" sz="1100" dirty="0"/>
          </a:p>
          <a:p>
            <a:pPr defTabSz="915764"/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303930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Highlights:</a:t>
            </a:r>
          </a:p>
          <a:p>
            <a:r>
              <a:rPr lang="en-US" dirty="0" smtClean="0"/>
              <a:t>The Charter</a:t>
            </a:r>
            <a:r>
              <a:rPr lang="en-US" baseline="0" dirty="0" smtClean="0"/>
              <a:t> school tuition is forecasted to increase to $162.8  million in FY17. This included an increase in enrollment and a 4.2% increase to funding or $7,335 per student.</a:t>
            </a:r>
          </a:p>
          <a:p>
            <a:endParaRPr lang="en-US" dirty="0"/>
          </a:p>
          <a:p>
            <a:pPr defTabSz="915406">
              <a:defRPr/>
            </a:pPr>
            <a:r>
              <a:rPr lang="en-US" baseline="0" dirty="0" smtClean="0"/>
              <a:t>Purchased Services</a:t>
            </a:r>
          </a:p>
          <a:p>
            <a:r>
              <a:rPr lang="en-US" dirty="0"/>
              <a:t>Forecast assumes $3.6 million of strategic investments per year.</a:t>
            </a:r>
          </a:p>
          <a:p>
            <a:r>
              <a:rPr lang="en-US" dirty="0"/>
              <a:t>Forecast assumes investment schools each year. $3.5 million FY14, $7.0 million FY15, $10.5 million FY16-FY17.</a:t>
            </a:r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90505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Highlights include </a:t>
            </a:r>
            <a:r>
              <a:rPr lang="en-US" baseline="0" dirty="0" smtClean="0"/>
              <a:t>$3.2 million in textbooks in years FY13-17.</a:t>
            </a:r>
          </a:p>
          <a:p>
            <a:endParaRPr lang="en-US" baseline="0" dirty="0" smtClean="0"/>
          </a:p>
          <a:p>
            <a:r>
              <a:rPr lang="en-US" baseline="0" dirty="0" smtClean="0"/>
              <a:t>Transfers of $3.5 million – </a:t>
            </a:r>
          </a:p>
          <a:p>
            <a:r>
              <a:rPr lang="en-US" baseline="0" dirty="0" smtClean="0"/>
              <a:t>$1.5 to food service – </a:t>
            </a:r>
          </a:p>
          <a:p>
            <a:r>
              <a:rPr lang="en-US" baseline="0" dirty="0" smtClean="0"/>
              <a:t>$1 million for claims – </a:t>
            </a:r>
          </a:p>
          <a:p>
            <a:r>
              <a:rPr lang="en-US" baseline="0" dirty="0" smtClean="0"/>
              <a:t>$1 million for QZAB payment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748044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3382">
              <a:defRPr/>
            </a:pPr>
            <a:r>
              <a:rPr lang="en-US" dirty="0" smtClean="0"/>
              <a:t>The</a:t>
            </a:r>
            <a:r>
              <a:rPr lang="en-US" baseline="0" dirty="0" smtClean="0"/>
              <a:t> top part of this slide shows the total expenditures in the General Fund</a:t>
            </a:r>
          </a:p>
          <a:p>
            <a:pPr defTabSz="913382">
              <a:defRPr/>
            </a:pPr>
            <a:r>
              <a:rPr lang="en-US" baseline="0" dirty="0" smtClean="0"/>
              <a:t>The bottom half of the slide eliminates the Charter School tuition</a:t>
            </a:r>
          </a:p>
          <a:p>
            <a:pPr defTabSz="913382">
              <a:defRPr/>
            </a:pPr>
            <a:r>
              <a:rPr lang="en-US" baseline="0" dirty="0" smtClean="0"/>
              <a:t>This chart shows rising expenditures – primarily caused by health care and charter school tuition.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45463E-1921-41AF-8218-32AFF09DD805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792980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228856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Before TA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792545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59618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51349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FY12 ADM CMSD 40,781.61 Charter 16,621 total 57,420.70</a:t>
            </a:r>
          </a:p>
          <a:p>
            <a:endParaRPr lang="en-US" dirty="0" smtClean="0"/>
          </a:p>
          <a:p>
            <a:r>
              <a:rPr lang="en-US" dirty="0" smtClean="0"/>
              <a:t>1,700</a:t>
            </a:r>
            <a:r>
              <a:rPr lang="en-US" baseline="0" dirty="0" smtClean="0"/>
              <a:t> less than FY12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3616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CTU TA not included</a:t>
            </a:r>
          </a:p>
          <a:p>
            <a:r>
              <a:rPr lang="en-US" dirty="0"/>
              <a:t>No raises have been built into forecast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32924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79431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For comparison Columbus and Cincinnati are at 30%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93994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Each chart shows 3 years of history and 5 years of projections.</a:t>
            </a:r>
          </a:p>
          <a:p>
            <a:r>
              <a:rPr lang="en-US" dirty="0" smtClean="0"/>
              <a:t>This forecast includes the 15 mill levy recently passed by taxpayers – a portion of the levy</a:t>
            </a:r>
            <a:r>
              <a:rPr lang="en-US" baseline="0" dirty="0" smtClean="0"/>
              <a:t> is also shown on slide # 14 </a:t>
            </a:r>
            <a:r>
              <a:rPr lang="en-US" baseline="0" dirty="0" smtClean="0"/>
              <a:t>under property tax reimbursements</a:t>
            </a:r>
            <a:endParaRPr lang="en-US" baseline="0" dirty="0" smtClean="0"/>
          </a:p>
          <a:p>
            <a:r>
              <a:rPr lang="en-US" baseline="0" dirty="0" smtClean="0"/>
              <a:t>Figures are supplied by Cuyahoga County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County’s 6 year reappraisal was completed in 2012. Property value decreased $800 million which had a very negative impact on the levy and the remaining property taxes.</a:t>
            </a:r>
          </a:p>
          <a:p>
            <a:endParaRPr lang="en-US" baseline="0" dirty="0" smtClean="0"/>
          </a:p>
          <a:p>
            <a:r>
              <a:rPr lang="en-US" baseline="0" dirty="0" smtClean="0"/>
              <a:t>Note</a:t>
            </a:r>
          </a:p>
          <a:p>
            <a:r>
              <a:rPr lang="en-US" baseline="0" dirty="0" smtClean="0"/>
              <a:t>15 </a:t>
            </a:r>
            <a:r>
              <a:rPr lang="en-US" baseline="0" dirty="0" smtClean="0"/>
              <a:t>mill levy at the current collection rate of 76.10% would increase collections by $56.2 million per year of which $3.7 million will go to Charter schools. </a:t>
            </a:r>
          </a:p>
          <a:p>
            <a:r>
              <a:rPr lang="en-US" baseline="0" dirty="0" smtClean="0"/>
              <a:t>15 mill levy at the total collection rate of 84.96 would increase collections by $62.8 million per year of which $4.2 million will go to Charter Schools.  </a:t>
            </a:r>
          </a:p>
          <a:p>
            <a:r>
              <a:rPr lang="en-US" baseline="0" dirty="0" smtClean="0"/>
              <a:t>The district has paid Charter schools $2.0 for the 1</a:t>
            </a:r>
            <a:r>
              <a:rPr lang="en-US" baseline="30000" dirty="0" smtClean="0"/>
              <a:t>st</a:t>
            </a:r>
            <a:r>
              <a:rPr lang="en-US" baseline="0" dirty="0" smtClean="0"/>
              <a:t> half of 2013</a:t>
            </a:r>
            <a:r>
              <a:rPr lang="en-US" baseline="0" dirty="0" smtClean="0"/>
              <a:t>.</a:t>
            </a: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25304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2012 current</a:t>
            </a:r>
            <a:r>
              <a:rPr lang="en-US" baseline="0" dirty="0" smtClean="0"/>
              <a:t> collect </a:t>
            </a:r>
            <a:r>
              <a:rPr lang="en-US" dirty="0" smtClean="0"/>
              <a:t>collection rate was 76.1</a:t>
            </a:r>
            <a:r>
              <a:rPr lang="en-US" baseline="0" dirty="0" smtClean="0"/>
              <a:t> %. The lowest collection rate in 25 years.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74308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5A4B0-8522-4E7D-B207-DF306B239BEB}" type="datetime1">
              <a:rPr lang="en-US" smtClean="0"/>
              <a:pPr/>
              <a:t>5/14/2013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4220B1-E385-4C5F-8FAC-E103C61D6C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EB65C-5286-46FA-83E2-EDD7474637F0}" type="datetime1">
              <a:rPr lang="en-US" smtClean="0"/>
              <a:pPr/>
              <a:t>5/14/2013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220B1-E385-4C5F-8FAC-E103C61D6C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2C4220B1-E385-4C5F-8FAC-E103C61D6C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40FE0-8F46-4237-922A-004728DEF085}" type="datetime1">
              <a:rPr lang="en-US" smtClean="0"/>
              <a:pPr/>
              <a:t>5/14/2013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9F832-F4F8-47A5-9B4C-2BD2D018D42B}" type="datetime1">
              <a:rPr lang="en-US" smtClean="0"/>
              <a:pPr/>
              <a:t>5/14/2013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2C4220B1-E385-4C5F-8FAC-E103C61D6C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DA389-9652-45D8-A6A2-3A30CBEC684B}" type="datetime1">
              <a:rPr lang="en-US" smtClean="0"/>
              <a:pPr/>
              <a:t>5/14/2013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4220B1-E385-4C5F-8FAC-E103C61D6C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ED69B6A2-E85D-4BBB-AAB9-A875A6D5AEF2}" type="datetime1">
              <a:rPr lang="en-US" smtClean="0"/>
              <a:pPr/>
              <a:t>5/14/2013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220B1-E385-4C5F-8FAC-E103C61D6C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AA295-01F5-463A-9206-2E6AC088BFB9}" type="datetime1">
              <a:rPr lang="en-US" smtClean="0"/>
              <a:pPr/>
              <a:t>5/14/2013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2C4220B1-E385-4C5F-8FAC-E103C61D6C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D58A8-706F-4BC6-9BC2-2ADFE040D632}" type="datetime1">
              <a:rPr lang="en-US" smtClean="0"/>
              <a:pPr/>
              <a:t>5/14/2013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2C4220B1-E385-4C5F-8FAC-E103C61D6C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CBC9F-8306-4011-BB82-024E4D013251}" type="datetime1">
              <a:rPr lang="en-US" smtClean="0"/>
              <a:pPr/>
              <a:t>5/14/2013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C4220B1-E385-4C5F-8FAC-E103C61D6C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4220B1-E385-4C5F-8FAC-E103C61D6C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3C9EA-0793-47A9-9C84-E1F8B45B4246}" type="datetime1">
              <a:rPr lang="en-US" smtClean="0"/>
              <a:pPr/>
              <a:t>5/14/2013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2C4220B1-E385-4C5F-8FAC-E103C61D6C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8B333693-C488-4B05-B8EB-4F0BC2691183}" type="datetime1">
              <a:rPr lang="en-US" smtClean="0"/>
              <a:pPr/>
              <a:t>5/14/2013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E73FED68-0C8E-43AF-A4BA-046A308D8E10}" type="datetime1">
              <a:rPr lang="en-US" smtClean="0"/>
              <a:pPr/>
              <a:t>5/14/2013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4220B1-E385-4C5F-8FAC-E103C61D6C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emf"/><Relationship Id="rId4" Type="http://schemas.openxmlformats.org/officeDocument/2006/relationships/package" Target="../embeddings/Microsoft_Excel_Worksheet17.xlsx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000" dirty="0" smtClean="0"/>
              <a:t>Five Year Financial Forecast</a:t>
            </a:r>
          </a:p>
          <a:p>
            <a:r>
              <a:rPr lang="en-US" dirty="0" smtClean="0"/>
              <a:t>MAY 2013</a:t>
            </a:r>
          </a:p>
          <a:p>
            <a:endParaRPr lang="en-US" dirty="0" smtClean="0"/>
          </a:p>
          <a:p>
            <a:endParaRPr lang="en-US" sz="11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Cleveland Municipal School District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981200" y="5867400"/>
            <a:ext cx="510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The primary goal of the Cleveland Municipal School District is to become a premier school district in the United States of America.</a:t>
            </a:r>
            <a:endParaRPr lang="en-US" sz="1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220B1-E385-4C5F-8FAC-E103C61D6CE6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dirty="0" smtClean="0"/>
              <a:t>Cleveland Municipal School District</a:t>
            </a:r>
            <a:br>
              <a:rPr lang="en-US" sz="3100" dirty="0" smtClean="0"/>
            </a:br>
            <a:r>
              <a:rPr lang="en-US" sz="2000" dirty="0" smtClean="0"/>
              <a:t>Property Taxes – Total Collection Rate</a:t>
            </a:r>
            <a:endParaRPr lang="en-US" sz="2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728523375"/>
              </p:ext>
            </p:extLst>
          </p:nvPr>
        </p:nvGraphicFramePr>
        <p:xfrm>
          <a:off x="301625" y="1527174"/>
          <a:ext cx="8504238" cy="46450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 rot="-5400000">
            <a:off x="-775900" y="3366701"/>
            <a:ext cx="2286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Current Collection Rate</a:t>
            </a:r>
            <a:endParaRPr lang="en-US" sz="1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733800" y="60960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Year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220B1-E385-4C5F-8FAC-E103C61D6CE6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8480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dirty="0" smtClean="0"/>
              <a:t>Cleveland Municipal School District</a:t>
            </a:r>
            <a:br>
              <a:rPr lang="en-US" sz="3100" dirty="0" smtClean="0"/>
            </a:br>
            <a:r>
              <a:rPr lang="en-US" sz="2000" dirty="0" smtClean="0"/>
              <a:t>State Foundation Revenue</a:t>
            </a:r>
            <a:endParaRPr lang="en-US" sz="2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138720630"/>
              </p:ext>
            </p:extLst>
          </p:nvPr>
        </p:nvGraphicFramePr>
        <p:xfrm>
          <a:off x="301625" y="1527175"/>
          <a:ext cx="850423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 rot="-5400000">
            <a:off x="-989111" y="3351312"/>
            <a:ext cx="2743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/>
              <a:t>Revenue (In Millions)</a:t>
            </a:r>
            <a:endParaRPr lang="en-US" sz="1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429000" y="5486400"/>
            <a:ext cx="2438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/>
              <a:t>Fiscal Year</a:t>
            </a:r>
            <a:endParaRPr lang="en-US" sz="1400" b="1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220B1-E385-4C5F-8FAC-E103C61D6CE6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dirty="0" smtClean="0"/>
              <a:t>Cleveland Municipal School District</a:t>
            </a:r>
            <a:br>
              <a:rPr lang="en-US" sz="3100" dirty="0" smtClean="0"/>
            </a:br>
            <a:r>
              <a:rPr lang="en-US" sz="2000" dirty="0" smtClean="0"/>
              <a:t>State Foundation Revenue – Excluding Charter School Portion</a:t>
            </a:r>
            <a:endParaRPr lang="en-US" sz="2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025617649"/>
              </p:ext>
            </p:extLst>
          </p:nvPr>
        </p:nvGraphicFramePr>
        <p:xfrm>
          <a:off x="301625" y="1527175"/>
          <a:ext cx="850423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 rot="-5400000">
            <a:off x="-989111" y="3351312"/>
            <a:ext cx="2743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/>
              <a:t>Revenue (In Millions)</a:t>
            </a:r>
            <a:endParaRPr lang="en-US" sz="1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429000" y="5486400"/>
            <a:ext cx="2438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/>
              <a:t>Fiscal Year</a:t>
            </a:r>
            <a:endParaRPr lang="en-US" sz="1400" b="1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220B1-E385-4C5F-8FAC-E103C61D6CE6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dirty="0" smtClean="0"/>
              <a:t>Cleveland Municipal School District</a:t>
            </a:r>
            <a:br>
              <a:rPr lang="en-US" sz="3100" dirty="0" smtClean="0"/>
            </a:br>
            <a:r>
              <a:rPr lang="en-US" sz="2000" dirty="0" smtClean="0"/>
              <a:t>Education Jobs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363066875"/>
              </p:ext>
            </p:extLst>
          </p:nvPr>
        </p:nvGraphicFramePr>
        <p:xfrm>
          <a:off x="381000" y="1524000"/>
          <a:ext cx="850423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220B1-E385-4C5F-8FAC-E103C61D6CE6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dirty="0" smtClean="0"/>
              <a:t>Cleveland Municipal School District</a:t>
            </a:r>
            <a:r>
              <a:rPr lang="en-US" sz="2700" dirty="0" smtClean="0"/>
              <a:t/>
            </a:r>
            <a:br>
              <a:rPr lang="en-US" sz="2700" dirty="0" smtClean="0"/>
            </a:br>
            <a:r>
              <a:rPr lang="en-US" sz="2000" dirty="0" smtClean="0"/>
              <a:t>Property Tax Allocation – State Hold Harmless Reimbursements</a:t>
            </a:r>
            <a:endParaRPr lang="en-US" sz="2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18894859"/>
              </p:ext>
            </p:extLst>
          </p:nvPr>
        </p:nvGraphicFramePr>
        <p:xfrm>
          <a:off x="301625" y="1527175"/>
          <a:ext cx="850423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220B1-E385-4C5F-8FAC-E103C61D6CE6}" type="slidenum">
              <a:rPr lang="en-US" smtClean="0"/>
              <a:pPr/>
              <a:t>14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Cleveland Municipal School District</a:t>
            </a:r>
            <a:br>
              <a:rPr lang="en-US" sz="2800" dirty="0" smtClean="0"/>
            </a:br>
            <a:r>
              <a:rPr lang="en-US" sz="1800" dirty="0" smtClean="0"/>
              <a:t>Other Revenue</a:t>
            </a:r>
            <a:endParaRPr lang="en-US" sz="1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41967582"/>
              </p:ext>
            </p:extLst>
          </p:nvPr>
        </p:nvGraphicFramePr>
        <p:xfrm>
          <a:off x="304800" y="1524000"/>
          <a:ext cx="850423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 rot="-5400000">
            <a:off x="-912916" y="3351316"/>
            <a:ext cx="2743200" cy="307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dirty="0" smtClean="0"/>
              <a:t>Revenue (In Millions)</a:t>
            </a:r>
            <a:endParaRPr lang="en-US" sz="1400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220B1-E385-4C5F-8FAC-E103C61D6CE6}" type="slidenum">
              <a:rPr lang="en-US" smtClean="0"/>
              <a:pPr/>
              <a:t>15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Fund Revenue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BFC88-5924-455D-A0C0-85AB3C00A5CC}" type="slidenum">
              <a:rPr lang="en-US" smtClean="0"/>
              <a:pPr/>
              <a:t>16</a:t>
            </a:fld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731383470"/>
              </p:ext>
            </p:extLst>
          </p:nvPr>
        </p:nvGraphicFramePr>
        <p:xfrm>
          <a:off x="319881" y="1371600"/>
          <a:ext cx="8504238" cy="5183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28600" y="6400800"/>
            <a:ext cx="868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*Projected</a:t>
            </a:r>
          </a:p>
        </p:txBody>
      </p:sp>
    </p:spTree>
    <p:extLst>
      <p:ext uri="{BB962C8B-B14F-4D97-AF65-F5344CB8AC3E}">
        <p14:creationId xmlns:p14="http://schemas.microsoft.com/office/powerpoint/2010/main" val="23898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Cleveland Municipal School District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14C9F-2808-4433-AF62-6D1F8DE48565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01752" y="2971800"/>
            <a:ext cx="8503920" cy="914400"/>
          </a:xfrm>
          <a:solidFill>
            <a:schemeClr val="tx1"/>
          </a:solidFill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General Fund Expenditures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Cleveland Municipal School District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1800" dirty="0" smtClean="0"/>
              <a:t>Where the Money Goes</a:t>
            </a:r>
            <a:endParaRPr lang="en-US" sz="1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951215227"/>
              </p:ext>
            </p:extLst>
          </p:nvPr>
        </p:nvGraphicFramePr>
        <p:xfrm>
          <a:off x="301625" y="1527175"/>
          <a:ext cx="850423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220B1-E385-4C5F-8FAC-E103C61D6CE6}" type="slidenum">
              <a:rPr lang="en-US" smtClean="0"/>
              <a:pPr/>
              <a:t>18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Cleveland Municipal School District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1800" dirty="0" smtClean="0"/>
              <a:t>Salaries</a:t>
            </a:r>
            <a:endParaRPr lang="en-US" sz="1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128744889"/>
              </p:ext>
            </p:extLst>
          </p:nvPr>
        </p:nvGraphicFramePr>
        <p:xfrm>
          <a:off x="301625" y="1527175"/>
          <a:ext cx="850423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220B1-E385-4C5F-8FAC-E103C61D6CE6}" type="slidenum">
              <a:rPr lang="en-US" smtClean="0"/>
              <a:pPr/>
              <a:t>19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Five Year Forecast - Contents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14C9F-2808-4433-AF62-6D1F8DE48565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Major Assumptions</a:t>
            </a:r>
          </a:p>
          <a:p>
            <a:r>
              <a:rPr lang="en-US" dirty="0" smtClean="0"/>
              <a:t>General Fund Revenues</a:t>
            </a:r>
          </a:p>
          <a:p>
            <a:r>
              <a:rPr lang="en-US" dirty="0" smtClean="0"/>
              <a:t>General Fund Expenditures</a:t>
            </a:r>
          </a:p>
          <a:p>
            <a:r>
              <a:rPr lang="en-US" dirty="0" smtClean="0"/>
              <a:t>Five Year Forecast Summary</a:t>
            </a:r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Cleveland Municipal School District</a:t>
            </a:r>
            <a:br>
              <a:rPr lang="en-US" sz="2800" dirty="0" smtClean="0"/>
            </a:br>
            <a:r>
              <a:rPr lang="en-US" sz="1800" dirty="0" smtClean="0"/>
              <a:t>Fringe Benefits</a:t>
            </a:r>
            <a:endParaRPr lang="en-US" sz="1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81713775"/>
              </p:ext>
            </p:extLst>
          </p:nvPr>
        </p:nvGraphicFramePr>
        <p:xfrm>
          <a:off x="301625" y="1527175"/>
          <a:ext cx="850423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220B1-E385-4C5F-8FAC-E103C61D6CE6}" type="slidenum">
              <a:rPr lang="en-US" smtClean="0"/>
              <a:pPr/>
              <a:t>20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dirty="0" smtClean="0"/>
              <a:t>Cleveland Municipal School District</a:t>
            </a:r>
            <a:br>
              <a:rPr lang="en-US" sz="3100" dirty="0" smtClean="0"/>
            </a:br>
            <a:r>
              <a:rPr lang="en-US" sz="2000" dirty="0" smtClean="0"/>
              <a:t>Purchased Services</a:t>
            </a:r>
            <a:endParaRPr lang="en-US" sz="2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751418309"/>
              </p:ext>
            </p:extLst>
          </p:nvPr>
        </p:nvGraphicFramePr>
        <p:xfrm>
          <a:off x="301625" y="1527175"/>
          <a:ext cx="850423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 rot="-5400000">
            <a:off x="-912916" y="3351316"/>
            <a:ext cx="2743200" cy="307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dirty="0" smtClean="0"/>
              <a:t>Expenditures (In Millions)</a:t>
            </a:r>
            <a:endParaRPr lang="en-US" sz="1400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220B1-E385-4C5F-8FAC-E103C61D6CE6}" type="slidenum">
              <a:rPr lang="en-US" smtClean="0"/>
              <a:pPr/>
              <a:t>21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Cleveland Municipal School District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1800" dirty="0" smtClean="0"/>
              <a:t>Supplies, Textbooks, Equipment, and Other Expenditures</a:t>
            </a:r>
            <a:endParaRPr lang="en-US" sz="1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827076811"/>
              </p:ext>
            </p:extLst>
          </p:nvPr>
        </p:nvGraphicFramePr>
        <p:xfrm>
          <a:off x="301625" y="1527175"/>
          <a:ext cx="850423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220B1-E385-4C5F-8FAC-E103C61D6CE6}" type="slidenum">
              <a:rPr lang="en-US" smtClean="0"/>
              <a:pPr/>
              <a:t>22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Fund Expenditures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BFC88-5924-455D-A0C0-85AB3C00A5CC}" type="slidenum">
              <a:rPr lang="en-US" smtClean="0"/>
              <a:pPr/>
              <a:t>23</a:t>
            </a:fld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095489799"/>
              </p:ext>
            </p:extLst>
          </p:nvPr>
        </p:nvGraphicFramePr>
        <p:xfrm>
          <a:off x="301625" y="1527175"/>
          <a:ext cx="850423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28600" y="6400800"/>
            <a:ext cx="868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*Projected</a:t>
            </a:r>
          </a:p>
        </p:txBody>
      </p:sp>
    </p:spTree>
    <p:extLst>
      <p:ext uri="{BB962C8B-B14F-4D97-AF65-F5344CB8AC3E}">
        <p14:creationId xmlns:p14="http://schemas.microsoft.com/office/powerpoint/2010/main" val="2602664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Cleveland Municipal School District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14C9F-2808-4433-AF62-6D1F8DE48565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01752" y="2971800"/>
            <a:ext cx="8503920" cy="914400"/>
          </a:xfrm>
          <a:solidFill>
            <a:schemeClr val="tx1"/>
          </a:solidFill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Five-Year Forecast Summary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en-US" sz="3100" dirty="0" smtClean="0"/>
              <a:t>Cleveland Municipal School District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b="1" dirty="0" smtClean="0"/>
              <a:t>May </a:t>
            </a:r>
            <a:r>
              <a:rPr lang="en-US" sz="2000" dirty="0" smtClean="0"/>
              <a:t>2013 Five-Year Forecast</a:t>
            </a: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1200" dirty="0" smtClean="0"/>
              <a:t>(in millions of dollars)</a:t>
            </a:r>
            <a:endParaRPr lang="en-US" sz="2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220B1-E385-4C5F-8FAC-E103C61D6CE6}" type="slidenum">
              <a:rPr lang="en-US" smtClean="0"/>
              <a:pPr/>
              <a:t>25</a:t>
            </a:fld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1134340"/>
              </p:ext>
            </p:extLst>
          </p:nvPr>
        </p:nvGraphicFramePr>
        <p:xfrm>
          <a:off x="236538" y="1828800"/>
          <a:ext cx="8631237" cy="417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03" name="Worksheet" r:id="rId4" imgW="8715288" imgH="4229177" progId="Excel.Sheet.12">
                  <p:embed/>
                </p:oleObj>
              </mc:Choice>
              <mc:Fallback>
                <p:oleObj name="Worksheet" r:id="rId4" imgW="8715288" imgH="4229177" progId="Excel.Shee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538" y="1828800"/>
                        <a:ext cx="8631237" cy="4173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60278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subTitle" idx="1"/>
          </p:nvPr>
        </p:nvSpPr>
        <p:spPr>
          <a:xfrm>
            <a:off x="609600" y="2819400"/>
            <a:ext cx="8001000" cy="3429000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en-US" sz="1200" dirty="0" smtClean="0"/>
          </a:p>
          <a:p>
            <a:pPr algn="ctr">
              <a:buNone/>
            </a:pPr>
            <a:endParaRPr lang="en-US" sz="1200" dirty="0" smtClean="0"/>
          </a:p>
          <a:p>
            <a:pPr algn="ctr">
              <a:buNone/>
            </a:pPr>
            <a:r>
              <a:rPr lang="en-US" sz="2000" dirty="0" smtClean="0"/>
              <a:t>QUESTIONS</a:t>
            </a:r>
          </a:p>
          <a:p>
            <a:pPr algn="ctr">
              <a:buNone/>
            </a:pPr>
            <a:endParaRPr lang="en-US" sz="1200" dirty="0" smtClean="0"/>
          </a:p>
          <a:p>
            <a:pPr algn="ctr">
              <a:buNone/>
            </a:pPr>
            <a:endParaRPr lang="en-US" sz="1200" dirty="0" smtClean="0"/>
          </a:p>
          <a:p>
            <a:pPr algn="ctr">
              <a:buNone/>
            </a:pPr>
            <a:endParaRPr lang="en-US" sz="1200" dirty="0" smtClean="0"/>
          </a:p>
          <a:p>
            <a:pPr algn="ctr">
              <a:buNone/>
            </a:pPr>
            <a:endParaRPr lang="en-US" sz="1200" dirty="0" smtClean="0"/>
          </a:p>
          <a:p>
            <a:pPr algn="ctr">
              <a:buNone/>
            </a:pPr>
            <a:endParaRPr lang="en-US" sz="1200" dirty="0" smtClean="0"/>
          </a:p>
          <a:p>
            <a:pPr algn="ctr">
              <a:buNone/>
            </a:pPr>
            <a:endParaRPr lang="en-US" sz="1200" dirty="0" smtClean="0"/>
          </a:p>
          <a:p>
            <a:pPr algn="ctr">
              <a:buNone/>
            </a:pPr>
            <a:endParaRPr lang="en-US" sz="1200" dirty="0" smtClean="0"/>
          </a:p>
          <a:p>
            <a:pPr algn="ctr">
              <a:buNone/>
            </a:pPr>
            <a:endParaRPr lang="en-US" sz="1200" dirty="0" smtClean="0"/>
          </a:p>
          <a:p>
            <a:pPr algn="ctr">
              <a:buNone/>
            </a:pPr>
            <a:r>
              <a:rPr lang="en-US" sz="1050" dirty="0" smtClean="0"/>
              <a:t>The primary goal of the Cleveland Municipal School district is to become a premier school district  in the United States of America.</a:t>
            </a:r>
            <a:endParaRPr lang="en-US" sz="105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220B1-E385-4C5F-8FAC-E103C61D6CE6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Cleveland Municipal School District</a:t>
            </a:r>
            <a:br>
              <a:rPr lang="en-US" dirty="0" smtClean="0"/>
            </a:br>
            <a:r>
              <a:rPr lang="en-US" sz="2200" dirty="0" smtClean="0"/>
              <a:t>Five-Year Financial Forecast – May 2013</a:t>
            </a:r>
            <a:endParaRPr 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Cleveland Municipal School District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14C9F-2808-4433-AF62-6D1F8DE48565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01752" y="2971800"/>
            <a:ext cx="8503920" cy="914400"/>
          </a:xfrm>
          <a:solidFill>
            <a:schemeClr val="tx1"/>
          </a:solidFill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Major  Assumptions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Major Assumptions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220B1-E385-4C5F-8FAC-E103C61D6CE6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502615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sz="2000" b="1" dirty="0" smtClean="0"/>
              <a:t>Revenue:</a:t>
            </a:r>
          </a:p>
          <a:p>
            <a:r>
              <a:rPr lang="en-US" sz="1800" dirty="0"/>
              <a:t>On 11/6/12  residents passed a 4 year 15 mill levy with collection beginning January </a:t>
            </a:r>
            <a:r>
              <a:rPr lang="en-US" sz="1800" dirty="0" smtClean="0"/>
              <a:t>2013. Forecast </a:t>
            </a:r>
            <a:r>
              <a:rPr lang="en-US" sz="1800" dirty="0"/>
              <a:t>includes new levy. Assumes levy will expire December 31, 2016</a:t>
            </a:r>
            <a:r>
              <a:rPr lang="en-US" sz="1800" dirty="0" smtClean="0"/>
              <a:t>. Half year value is $31.4 million.</a:t>
            </a:r>
          </a:p>
          <a:p>
            <a:r>
              <a:rPr lang="en-US" sz="1800" dirty="0" smtClean="0"/>
              <a:t>Forecast </a:t>
            </a:r>
            <a:r>
              <a:rPr lang="en-US" sz="1800" dirty="0"/>
              <a:t>a</a:t>
            </a:r>
            <a:r>
              <a:rPr lang="en-US" sz="1800" dirty="0" smtClean="0"/>
              <a:t>ssumes that the property </a:t>
            </a:r>
            <a:r>
              <a:rPr lang="en-US" sz="1800" dirty="0"/>
              <a:t>tax </a:t>
            </a:r>
            <a:r>
              <a:rPr lang="en-US" sz="1800" dirty="0" smtClean="0"/>
              <a:t>current collection rate will remain at 76.10% and the total collection rate will remain at 84.96%. 1% change represents $2.4 million</a:t>
            </a:r>
            <a:r>
              <a:rPr lang="en-US" sz="1800" dirty="0"/>
              <a:t>. </a:t>
            </a:r>
            <a:endParaRPr lang="en-US" sz="1800" dirty="0" smtClean="0"/>
          </a:p>
          <a:p>
            <a:r>
              <a:rPr lang="en-US" sz="1800" dirty="0" smtClean="0"/>
              <a:t>Cuyahoga </a:t>
            </a:r>
            <a:r>
              <a:rPr lang="en-US" sz="1800" dirty="0"/>
              <a:t>County completed its 6 year reappraisal. Property assessed valuation decreased by $800 million from $5.7 billion to $4.9 billion</a:t>
            </a:r>
            <a:r>
              <a:rPr lang="en-US" sz="1800" dirty="0" smtClean="0"/>
              <a:t>.</a:t>
            </a:r>
          </a:p>
          <a:p>
            <a:r>
              <a:rPr lang="en-US" sz="1800" dirty="0" smtClean="0"/>
              <a:t>State foundation - </a:t>
            </a:r>
            <a:r>
              <a:rPr lang="en-US" sz="1800" dirty="0"/>
              <a:t>Governors proposed bi-annual </a:t>
            </a:r>
            <a:r>
              <a:rPr lang="en-US" sz="1800" dirty="0" smtClean="0"/>
              <a:t>budget. Assumes FY14 and FY15 will be same as FY13 except for transportation and Charter schools. Assumes </a:t>
            </a:r>
            <a:r>
              <a:rPr lang="en-US" sz="1800" dirty="0"/>
              <a:t>that $</a:t>
            </a:r>
            <a:r>
              <a:rPr lang="en-US" sz="1800" dirty="0" smtClean="0"/>
              <a:t>75.5 </a:t>
            </a:r>
            <a:r>
              <a:rPr lang="en-US" sz="1800" dirty="0"/>
              <a:t>million guarantee will not </a:t>
            </a:r>
            <a:r>
              <a:rPr lang="en-US" sz="1800" dirty="0" smtClean="0"/>
              <a:t>be eliminated in FY16 and FY17.</a:t>
            </a:r>
          </a:p>
          <a:p>
            <a:r>
              <a:rPr lang="en-US" sz="1800" dirty="0" smtClean="0"/>
              <a:t>Forecast assumes the Average Daily Membership for K-12 to be:</a:t>
            </a:r>
          </a:p>
          <a:p>
            <a:endParaRPr lang="en-US" sz="1800" dirty="0"/>
          </a:p>
          <a:p>
            <a:endParaRPr lang="en-US" sz="1800" dirty="0" smtClean="0"/>
          </a:p>
          <a:p>
            <a:endParaRPr lang="en-US" sz="1800" dirty="0"/>
          </a:p>
          <a:p>
            <a:endParaRPr lang="en-US" sz="1800" dirty="0" smtClean="0"/>
          </a:p>
          <a:p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				</a:t>
            </a:r>
          </a:p>
          <a:p>
            <a:pPr marL="0" indent="0">
              <a:buNone/>
            </a:pPr>
            <a:endParaRPr lang="en-US" sz="1800" dirty="0" smtClean="0"/>
          </a:p>
          <a:p>
            <a:pPr>
              <a:buNone/>
            </a:pPr>
            <a:endParaRPr lang="en-US" sz="1800" dirty="0" smtClean="0"/>
          </a:p>
          <a:p>
            <a:endParaRPr lang="en-US" sz="1800" dirty="0" smtClean="0"/>
          </a:p>
          <a:p>
            <a:pPr>
              <a:buNone/>
            </a:pPr>
            <a:endParaRPr lang="en-US" sz="1800" dirty="0" smtClean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144900"/>
              </p:ext>
            </p:extLst>
          </p:nvPr>
        </p:nvGraphicFramePr>
        <p:xfrm>
          <a:off x="1752600" y="4663440"/>
          <a:ext cx="586740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6850"/>
                <a:gridCol w="1466850"/>
                <a:gridCol w="1466850"/>
                <a:gridCol w="1466850"/>
              </a:tblGrid>
              <a:tr h="24130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CMSD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Charter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Total</a:t>
                      </a:r>
                      <a:endParaRPr lang="en-US" sz="1400" dirty="0"/>
                    </a:p>
                  </a:txBody>
                  <a:tcPr/>
                </a:tc>
              </a:tr>
              <a:tr h="24130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FY13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39,088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18,344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57,432</a:t>
                      </a:r>
                      <a:endParaRPr lang="en-US" sz="1400" dirty="0"/>
                    </a:p>
                  </a:txBody>
                  <a:tcPr/>
                </a:tc>
              </a:tr>
              <a:tr h="24130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FY14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37,521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19,597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57,118</a:t>
                      </a:r>
                      <a:endParaRPr lang="en-US" sz="1400" dirty="0"/>
                    </a:p>
                  </a:txBody>
                  <a:tcPr/>
                </a:tc>
              </a:tr>
              <a:tr h="24130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FY15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36,023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20,796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56,819</a:t>
                      </a:r>
                      <a:endParaRPr lang="en-US" sz="1400" dirty="0"/>
                    </a:p>
                  </a:txBody>
                  <a:tcPr/>
                </a:tc>
              </a:tr>
              <a:tr h="24130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FY16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35,001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21,613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56,614</a:t>
                      </a:r>
                      <a:endParaRPr lang="en-US" sz="1400" dirty="0"/>
                    </a:p>
                  </a:txBody>
                  <a:tcPr/>
                </a:tc>
              </a:tr>
              <a:tr h="24130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FY17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34,139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22,303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56,442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4275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Major Assumptions continued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220B1-E385-4C5F-8FAC-E103C61D6CE6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n-US" sz="2000" b="1" dirty="0" smtClean="0"/>
              <a:t>Expenditures</a:t>
            </a:r>
            <a:r>
              <a:rPr lang="en-US" sz="1800" b="1" dirty="0" smtClean="0"/>
              <a:t>:</a:t>
            </a:r>
            <a:endParaRPr lang="en-US" sz="1800" dirty="0" smtClean="0"/>
          </a:p>
          <a:p>
            <a:r>
              <a:rPr lang="en-US" sz="1800" dirty="0"/>
              <a:t>The district restored  50 minutes to the classroom in January 2013– 193 teachers were added – Estimated cost is $6.7 million in FY13 and $16.7 million in FY14-17.</a:t>
            </a:r>
          </a:p>
          <a:p>
            <a:r>
              <a:rPr lang="en-US" sz="1800" dirty="0" smtClean="0"/>
              <a:t>Forecast assumes 50 less employees each year in FY14-17 due to attrition.</a:t>
            </a:r>
          </a:p>
          <a:p>
            <a:r>
              <a:rPr lang="en-US" sz="1800" dirty="0"/>
              <a:t>Forecast assumes </a:t>
            </a:r>
            <a:r>
              <a:rPr lang="en-US" sz="1800" dirty="0" smtClean="0"/>
              <a:t>$14 million of budgetary savings per year in FY14-17.</a:t>
            </a:r>
          </a:p>
          <a:p>
            <a:r>
              <a:rPr lang="en-US" sz="1800" dirty="0"/>
              <a:t>Forecast shifts </a:t>
            </a:r>
            <a:r>
              <a:rPr lang="en-US" sz="1800" dirty="0" smtClean="0"/>
              <a:t>$3.4 </a:t>
            </a:r>
            <a:r>
              <a:rPr lang="en-US" sz="1800" dirty="0"/>
              <a:t>million of personnel cost to the General Fund in FY14 due to a decline in federal </a:t>
            </a:r>
            <a:r>
              <a:rPr lang="en-US" sz="1800" dirty="0" smtClean="0"/>
              <a:t>funding (sequestration).</a:t>
            </a:r>
            <a:endParaRPr lang="en-US" sz="1800" dirty="0"/>
          </a:p>
          <a:p>
            <a:r>
              <a:rPr lang="en-US" sz="1800" dirty="0" smtClean="0"/>
              <a:t>Healthcare rates are forecasted to increase an average of 9.3% in FY14 - FY17.</a:t>
            </a:r>
            <a:endParaRPr lang="en-US" sz="1300" dirty="0" smtClean="0"/>
          </a:p>
          <a:p>
            <a:r>
              <a:rPr lang="en-US" sz="1800" dirty="0" smtClean="0"/>
              <a:t>Forecast assumes all union agreements as currently defined including step increases.</a:t>
            </a:r>
          </a:p>
          <a:p>
            <a:r>
              <a:rPr lang="en-US" sz="1800" dirty="0" smtClean="0"/>
              <a:t>Forecast </a:t>
            </a:r>
            <a:r>
              <a:rPr lang="en-US" sz="1800" dirty="0"/>
              <a:t>assumes </a:t>
            </a:r>
            <a:r>
              <a:rPr lang="en-US" sz="1800" dirty="0" smtClean="0"/>
              <a:t>a $3.2 </a:t>
            </a:r>
            <a:r>
              <a:rPr lang="en-US" sz="1800" dirty="0"/>
              <a:t>textbook </a:t>
            </a:r>
            <a:r>
              <a:rPr lang="en-US" sz="1800" dirty="0" smtClean="0"/>
              <a:t>budget for all fiscal years.</a:t>
            </a:r>
          </a:p>
          <a:p>
            <a:r>
              <a:rPr lang="en-US" sz="1800" dirty="0" smtClean="0"/>
              <a:t>Forecast assumes $3.6 million of strategic investments per year.</a:t>
            </a:r>
          </a:p>
          <a:p>
            <a:r>
              <a:rPr lang="en-US" sz="1800" dirty="0"/>
              <a:t>Forecast assumes </a:t>
            </a:r>
            <a:r>
              <a:rPr lang="en-US" sz="1800" dirty="0" smtClean="0"/>
              <a:t>investment schools each year. $3.5 million FY14, $7.0 million FY15, $10.5 million FY16-FY17.</a:t>
            </a:r>
          </a:p>
          <a:p>
            <a:r>
              <a:rPr lang="en-US" sz="1800" dirty="0" smtClean="0"/>
              <a:t>Forecast assumes $7,335 per student for charter schools in FY14 – 17.</a:t>
            </a:r>
            <a:endParaRPr lang="en-US" sz="1800" dirty="0"/>
          </a:p>
          <a:p>
            <a:pPr marL="0" indent="0">
              <a:buNone/>
            </a:pPr>
            <a:endParaRPr lang="en-US" sz="1800" dirty="0" smtClean="0"/>
          </a:p>
          <a:p>
            <a:endParaRPr lang="en-US" sz="1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1800" dirty="0" smtClean="0"/>
          </a:p>
          <a:p>
            <a:endParaRPr lang="en-US" sz="1800" dirty="0" smtClean="0"/>
          </a:p>
          <a:p>
            <a:endParaRPr lang="en-US" sz="1800" dirty="0" smtClean="0"/>
          </a:p>
          <a:p>
            <a:pPr>
              <a:buNone/>
            </a:pPr>
            <a:endParaRPr lang="en-US" sz="1800" dirty="0" smtClean="0"/>
          </a:p>
          <a:p>
            <a:endParaRPr 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val="3811475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Cleveland Municipal School District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14C9F-2808-4433-AF62-6D1F8DE48565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01752" y="2971800"/>
            <a:ext cx="8503920" cy="914400"/>
          </a:xfrm>
          <a:solidFill>
            <a:schemeClr val="tx1"/>
          </a:solidFill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General Fund Revenues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dirty="0" smtClean="0"/>
              <a:t>Cleveland Municipal School District</a:t>
            </a:r>
            <a:br>
              <a:rPr lang="en-US" sz="3100" dirty="0" smtClean="0"/>
            </a:br>
            <a:r>
              <a:rPr lang="en-US" sz="2000" dirty="0" smtClean="0"/>
              <a:t>FY 2012-2013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759817946"/>
              </p:ext>
            </p:extLst>
          </p:nvPr>
        </p:nvGraphicFramePr>
        <p:xfrm>
          <a:off x="301625" y="1527175"/>
          <a:ext cx="850423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220B1-E385-4C5F-8FAC-E103C61D6CE6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dirty="0" smtClean="0"/>
              <a:t>Cleveland Municipal School District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dirty="0" smtClean="0"/>
              <a:t>Local Taxes – Property Tax Revenue</a:t>
            </a:r>
            <a:endParaRPr lang="en-US" sz="2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346404077"/>
              </p:ext>
            </p:extLst>
          </p:nvPr>
        </p:nvGraphicFramePr>
        <p:xfrm>
          <a:off x="301625" y="1527175"/>
          <a:ext cx="850423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220B1-E385-4C5F-8FAC-E103C61D6CE6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dirty="0" smtClean="0"/>
              <a:t>Cleveland Municipal School District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000" dirty="0" smtClean="0"/>
              <a:t>Property Taxes – Current Collection Rate</a:t>
            </a:r>
            <a:endParaRPr lang="en-US" sz="2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487109878"/>
              </p:ext>
            </p:extLst>
          </p:nvPr>
        </p:nvGraphicFramePr>
        <p:xfrm>
          <a:off x="301625" y="1527175"/>
          <a:ext cx="850423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 rot="-5400000">
            <a:off x="-775900" y="3366701"/>
            <a:ext cx="2286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Current Collection Rate</a:t>
            </a:r>
            <a:endParaRPr lang="en-US" sz="1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733800" y="59436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Year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220B1-E385-4C5F-8FAC-E103C61D6CE6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Overr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Overr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Overr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ivic">
    <a:dk1>
      <a:sysClr val="windowText" lastClr="000000"/>
    </a:dk1>
    <a:lt1>
      <a:sysClr val="window" lastClr="FFFFFF"/>
    </a:lt1>
    <a:dk2>
      <a:srgbClr val="646B86"/>
    </a:dk2>
    <a:lt2>
      <a:srgbClr val="C5D1D7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  <a:fontScheme name="Civic">
    <a:majorFont>
      <a:latin typeface="Georgia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Georgia"/>
      <a:ea typeface=""/>
      <a:cs typeface=""/>
      <a:font script="Jpan" typeface="ＭＳ Ｐ明朝"/>
      <a:font script="Hang" typeface="바탕"/>
      <a:font script="Hans" typeface="方正舒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Civic">
    <a:fillStyleLst>
      <a:solidFill>
        <a:schemeClr val="phClr"/>
      </a:solidFill>
      <a:solidFill>
        <a:schemeClr val="phClr">
          <a:tint val="45000"/>
        </a:schemeClr>
      </a:solidFill>
      <a:solidFill>
        <a:schemeClr val="phClr">
          <a:tint val="95000"/>
        </a:schemeClr>
      </a:solidFill>
    </a:fillStyleLst>
    <a:lnStyleLst>
      <a:ln w="9525" cap="flat" cmpd="sng" algn="ctr">
        <a:solidFill>
          <a:schemeClr val="phClr"/>
        </a:solidFill>
        <a:prstDash val="solid"/>
      </a:ln>
      <a:ln w="11429" cap="flat" cmpd="sng" algn="ctr">
        <a:solidFill>
          <a:schemeClr val="phClr"/>
        </a:solidFill>
        <a:prstDash val="sysDash"/>
      </a:ln>
      <a:ln w="200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254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phClr">
              <a:shade val="70000"/>
              <a:satMod val="105000"/>
            </a:schemeClr>
          </a:contourClr>
        </a:sp3d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soft" dir="b">
            <a:rot lat="0" lon="0" rev="0"/>
          </a:lightRig>
        </a:scene3d>
        <a:sp3d prstMaterial="dkEdge">
          <a:bevelT w="63500" h="63500" prst="cross"/>
          <a:contourClr>
            <a:schemeClr val="phClr"/>
          </a:contourClr>
        </a:sp3d>
      </a:effectStyle>
    </a:effectStyleLst>
    <a:bgFillStyleLst>
      <a:solidFill>
        <a:schemeClr val="phClr"/>
      </a:solidFill>
      <a:blipFill>
        <a:blip xmlns:r="http://schemas.openxmlformats.org/officeDocument/2006/relationships" r:embed="rId1">
          <a:duotone>
            <a:schemeClr val="phClr">
              <a:shade val="70000"/>
              <a:satMod val="115000"/>
            </a:schemeClr>
            <a:schemeClr val="phClr">
              <a:tint val="85000"/>
            </a:schemeClr>
          </a:duotone>
        </a:blip>
        <a:tile tx="0" ty="0" sx="85000" sy="85000" flip="none" algn="tl"/>
      </a:blipFill>
      <a:blipFill>
        <a:blip xmlns:r="http://schemas.openxmlformats.org/officeDocument/2006/relationships" r:embed="rId2">
          <a:duotone>
            <a:schemeClr val="phClr">
              <a:shade val="65000"/>
              <a:satMod val="115000"/>
            </a:schemeClr>
            <a:schemeClr val="phClr">
              <a:tint val="85000"/>
            </a:schemeClr>
          </a:duotone>
        </a:blip>
        <a:tile tx="0" ty="0" sx="65000" sy="65000" flip="none" algn="tl"/>
      </a:blipFill>
    </a:bgFillStyleLst>
  </a:fmtScheme>
</a:themeOverride>
</file>

<file path=ppt/theme/themeOverride2.xml><?xml version="1.0" encoding="utf-8"?>
<a:themeOverride xmlns:a="http://schemas.openxmlformats.org/drawingml/2006/main">
  <a:clrScheme name="Civic">
    <a:dk1>
      <a:sysClr val="windowText" lastClr="000000"/>
    </a:dk1>
    <a:lt1>
      <a:sysClr val="window" lastClr="FFFFFF"/>
    </a:lt1>
    <a:dk2>
      <a:srgbClr val="646B86"/>
    </a:dk2>
    <a:lt2>
      <a:srgbClr val="C5D1D7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  <a:fontScheme name="Civic">
    <a:majorFont>
      <a:latin typeface="Georgia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Georgia"/>
      <a:ea typeface=""/>
      <a:cs typeface=""/>
      <a:font script="Jpan" typeface="ＭＳ Ｐ明朝"/>
      <a:font script="Hang" typeface="바탕"/>
      <a:font script="Hans" typeface="方正舒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Civic">
    <a:fillStyleLst>
      <a:solidFill>
        <a:schemeClr val="phClr"/>
      </a:solidFill>
      <a:solidFill>
        <a:schemeClr val="phClr">
          <a:tint val="45000"/>
        </a:schemeClr>
      </a:solidFill>
      <a:solidFill>
        <a:schemeClr val="phClr">
          <a:tint val="95000"/>
        </a:schemeClr>
      </a:solidFill>
    </a:fillStyleLst>
    <a:lnStyleLst>
      <a:ln w="9525" cap="flat" cmpd="sng" algn="ctr">
        <a:solidFill>
          <a:schemeClr val="phClr"/>
        </a:solidFill>
        <a:prstDash val="solid"/>
      </a:ln>
      <a:ln w="11429" cap="flat" cmpd="sng" algn="ctr">
        <a:solidFill>
          <a:schemeClr val="phClr"/>
        </a:solidFill>
        <a:prstDash val="sysDash"/>
      </a:ln>
      <a:ln w="200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254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phClr">
              <a:shade val="70000"/>
              <a:satMod val="105000"/>
            </a:schemeClr>
          </a:contourClr>
        </a:sp3d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soft" dir="b">
            <a:rot lat="0" lon="0" rev="0"/>
          </a:lightRig>
        </a:scene3d>
        <a:sp3d prstMaterial="dkEdge">
          <a:bevelT w="63500" h="63500" prst="cross"/>
          <a:contourClr>
            <a:schemeClr val="phClr"/>
          </a:contourClr>
        </a:sp3d>
      </a:effectStyle>
    </a:effectStyleLst>
    <a:bgFillStyleLst>
      <a:solidFill>
        <a:schemeClr val="phClr"/>
      </a:solidFill>
      <a:blipFill>
        <a:blip xmlns:r="http://schemas.openxmlformats.org/officeDocument/2006/relationships" r:embed="rId1">
          <a:duotone>
            <a:schemeClr val="phClr">
              <a:shade val="70000"/>
              <a:satMod val="115000"/>
            </a:schemeClr>
            <a:schemeClr val="phClr">
              <a:tint val="85000"/>
            </a:schemeClr>
          </a:duotone>
        </a:blip>
        <a:tile tx="0" ty="0" sx="85000" sy="85000" flip="none" algn="tl"/>
      </a:blipFill>
      <a:blipFill>
        <a:blip xmlns:r="http://schemas.openxmlformats.org/officeDocument/2006/relationships" r:embed="rId2">
          <a:duotone>
            <a:schemeClr val="phClr">
              <a:shade val="65000"/>
              <a:satMod val="115000"/>
            </a:schemeClr>
            <a:schemeClr val="phClr">
              <a:tint val="85000"/>
            </a:schemeClr>
          </a:duotone>
        </a:blip>
        <a:tile tx="0" ty="0" sx="65000" sy="65000" flip="none" algn="tl"/>
      </a:blipFill>
    </a:bgFillStyleLst>
  </a:fmtScheme>
</a:themeOverride>
</file>

<file path=ppt/theme/themeOverride3.xml><?xml version="1.0" encoding="utf-8"?>
<a:themeOverride xmlns:a="http://schemas.openxmlformats.org/drawingml/2006/main">
  <a:clrScheme name="Civic">
    <a:dk1>
      <a:sysClr val="windowText" lastClr="000000"/>
    </a:dk1>
    <a:lt1>
      <a:sysClr val="window" lastClr="FFFFFF"/>
    </a:lt1>
    <a:dk2>
      <a:srgbClr val="646B86"/>
    </a:dk2>
    <a:lt2>
      <a:srgbClr val="C5D1D7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  <a:fontScheme name="Civic">
    <a:majorFont>
      <a:latin typeface="Georgia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Georgia"/>
      <a:ea typeface=""/>
      <a:cs typeface=""/>
      <a:font script="Jpan" typeface="ＭＳ Ｐ明朝"/>
      <a:font script="Hang" typeface="바탕"/>
      <a:font script="Hans" typeface="方正舒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Civic">
    <a:fillStyleLst>
      <a:solidFill>
        <a:schemeClr val="phClr"/>
      </a:solidFill>
      <a:solidFill>
        <a:schemeClr val="phClr">
          <a:tint val="45000"/>
        </a:schemeClr>
      </a:solidFill>
      <a:solidFill>
        <a:schemeClr val="phClr">
          <a:tint val="95000"/>
        </a:schemeClr>
      </a:solidFill>
    </a:fillStyleLst>
    <a:lnStyleLst>
      <a:ln w="9525" cap="flat" cmpd="sng" algn="ctr">
        <a:solidFill>
          <a:schemeClr val="phClr"/>
        </a:solidFill>
        <a:prstDash val="solid"/>
      </a:ln>
      <a:ln w="11429" cap="flat" cmpd="sng" algn="ctr">
        <a:solidFill>
          <a:schemeClr val="phClr"/>
        </a:solidFill>
        <a:prstDash val="sysDash"/>
      </a:ln>
      <a:ln w="200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254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phClr">
              <a:shade val="70000"/>
              <a:satMod val="105000"/>
            </a:schemeClr>
          </a:contourClr>
        </a:sp3d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soft" dir="b">
            <a:rot lat="0" lon="0" rev="0"/>
          </a:lightRig>
        </a:scene3d>
        <a:sp3d prstMaterial="dkEdge">
          <a:bevelT w="63500" h="63500" prst="cross"/>
          <a:contourClr>
            <a:schemeClr val="phClr"/>
          </a:contourClr>
        </a:sp3d>
      </a:effectStyle>
    </a:effectStyleLst>
    <a:bgFillStyleLst>
      <a:solidFill>
        <a:schemeClr val="phClr"/>
      </a:solidFill>
      <a:blipFill>
        <a:blip xmlns:r="http://schemas.openxmlformats.org/officeDocument/2006/relationships" r:embed="rId1">
          <a:duotone>
            <a:schemeClr val="phClr">
              <a:shade val="70000"/>
              <a:satMod val="115000"/>
            </a:schemeClr>
            <a:schemeClr val="phClr">
              <a:tint val="85000"/>
            </a:schemeClr>
          </a:duotone>
        </a:blip>
        <a:tile tx="0" ty="0" sx="85000" sy="85000" flip="none" algn="tl"/>
      </a:blipFill>
      <a:blipFill>
        <a:blip xmlns:r="http://schemas.openxmlformats.org/officeDocument/2006/relationships" r:embed="rId2">
          <a:duotone>
            <a:schemeClr val="phClr">
              <a:shade val="65000"/>
              <a:satMod val="115000"/>
            </a:schemeClr>
            <a:schemeClr val="phClr">
              <a:tint val="85000"/>
            </a:schemeClr>
          </a:duotone>
        </a:blip>
        <a:tile tx="0" ty="0" sx="65000" sy="65000" flip="none" algn="tl"/>
      </a:blip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35921</TotalTime>
  <Words>1504</Words>
  <Application>Microsoft Office PowerPoint</Application>
  <PresentationFormat>On-screen Show (4:3)</PresentationFormat>
  <Paragraphs>274</Paragraphs>
  <Slides>26</Slides>
  <Notes>26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8" baseType="lpstr">
      <vt:lpstr>Civic</vt:lpstr>
      <vt:lpstr>Worksheet</vt:lpstr>
      <vt:lpstr>Cleveland Municipal School District</vt:lpstr>
      <vt:lpstr>Five Year Forecast - Contents</vt:lpstr>
      <vt:lpstr>Cleveland Municipal School District</vt:lpstr>
      <vt:lpstr>Major Assumptions</vt:lpstr>
      <vt:lpstr>Major Assumptions continued</vt:lpstr>
      <vt:lpstr>Cleveland Municipal School District</vt:lpstr>
      <vt:lpstr>Cleveland Municipal School District FY 2012-2013</vt:lpstr>
      <vt:lpstr>Cleveland Municipal School District Local Taxes – Property Tax Revenue</vt:lpstr>
      <vt:lpstr>Cleveland Municipal School District Property Taxes – Current Collection Rate</vt:lpstr>
      <vt:lpstr>Cleveland Municipal School District Property Taxes – Total Collection Rate</vt:lpstr>
      <vt:lpstr>Cleveland Municipal School District State Foundation Revenue</vt:lpstr>
      <vt:lpstr>Cleveland Municipal School District State Foundation Revenue – Excluding Charter School Portion</vt:lpstr>
      <vt:lpstr>Cleveland Municipal School District Education Jobs</vt:lpstr>
      <vt:lpstr>Cleveland Municipal School District Property Tax Allocation – State Hold Harmless Reimbursements</vt:lpstr>
      <vt:lpstr>Cleveland Municipal School District Other Revenue</vt:lpstr>
      <vt:lpstr>General Fund Revenue</vt:lpstr>
      <vt:lpstr>Cleveland Municipal School District</vt:lpstr>
      <vt:lpstr>Cleveland Municipal School District Where the Money Goes</vt:lpstr>
      <vt:lpstr>Cleveland Municipal School District Salaries</vt:lpstr>
      <vt:lpstr>Cleveland Municipal School District Fringe Benefits</vt:lpstr>
      <vt:lpstr>Cleveland Municipal School District Purchased Services</vt:lpstr>
      <vt:lpstr>Cleveland Municipal School District Supplies, Textbooks, Equipment, and Other Expenditures</vt:lpstr>
      <vt:lpstr>General Fund Expenditures</vt:lpstr>
      <vt:lpstr>Cleveland Municipal School District</vt:lpstr>
      <vt:lpstr>Cleveland Municipal School District May 2013 Five-Year Forecast (in millions of dollars)</vt:lpstr>
      <vt:lpstr>Cleveland Municipal School District Five-Year Financial Forecast – May 2013</vt:lpstr>
    </vt:vector>
  </TitlesOfParts>
  <Company>CMSD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Cleveland Municipal School District</dc:title>
  <dc:creator>bowemi02</dc:creator>
  <cp:lastModifiedBy>Kubick, Dennis</cp:lastModifiedBy>
  <cp:revision>732</cp:revision>
  <cp:lastPrinted>2013-05-14T21:56:14Z</cp:lastPrinted>
  <dcterms:created xsi:type="dcterms:W3CDTF">2011-09-21T12:22:10Z</dcterms:created>
  <dcterms:modified xsi:type="dcterms:W3CDTF">2013-05-14T21:56:37Z</dcterms:modified>
</cp:coreProperties>
</file>